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1045" r:id="rId2"/>
    <p:sldId id="1046" r:id="rId3"/>
    <p:sldId id="1048" r:id="rId4"/>
    <p:sldId id="1054" r:id="rId5"/>
    <p:sldId id="1049" r:id="rId6"/>
    <p:sldId id="1050" r:id="rId7"/>
    <p:sldId id="1055" r:id="rId8"/>
    <p:sldId id="1056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Пятница" id="{B1F525E1-CE45-4A02-9CA6-80344C89E838}">
          <p14:sldIdLst>
            <p14:sldId id="1045"/>
            <p14:sldId id="1046"/>
            <p14:sldId id="1048"/>
            <p14:sldId id="1054"/>
            <p14:sldId id="1049"/>
            <p14:sldId id="1050"/>
            <p14:sldId id="1055"/>
          </p14:sldIdLst>
        </p14:section>
        <p14:section name="Раздел по умолчанию" id="{0EEE9EFC-228F-4175-B1D5-340C7C2E6E78}">
          <p14:sldIdLst>
            <p14:sldId id="105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4" pos="7242" userDrawn="1">
          <p15:clr>
            <a:srgbClr val="A4A3A4"/>
          </p15:clr>
        </p15:guide>
        <p15:guide id="5" pos="438" userDrawn="1">
          <p15:clr>
            <a:srgbClr val="A4A3A4"/>
          </p15:clr>
        </p15:guide>
        <p15:guide id="6" orient="horz" pos="346" userDrawn="1">
          <p15:clr>
            <a:srgbClr val="A4A3A4"/>
          </p15:clr>
        </p15:guide>
        <p15:guide id="7" orient="horz" pos="3974" userDrawn="1">
          <p15:clr>
            <a:srgbClr val="A4A3A4"/>
          </p15:clr>
        </p15:guide>
        <p15:guide id="8" pos="3432" userDrawn="1">
          <p15:clr>
            <a:srgbClr val="A4A3A4"/>
          </p15:clr>
        </p15:guide>
        <p15:guide id="9" pos="619" userDrawn="1">
          <p15:clr>
            <a:srgbClr val="A4A3A4"/>
          </p15:clr>
        </p15:guide>
        <p15:guide id="10" orient="horz" pos="618" userDrawn="1">
          <p15:clr>
            <a:srgbClr val="A4A3A4"/>
          </p15:clr>
        </p15:guide>
        <p15:guide id="11" pos="733" userDrawn="1">
          <p15:clr>
            <a:srgbClr val="A4A3A4"/>
          </p15:clr>
        </p15:guide>
        <p15:guide id="12" orient="horz" pos="799" userDrawn="1">
          <p15:clr>
            <a:srgbClr val="A4A3A4"/>
          </p15:clr>
        </p15:guide>
        <p15:guide id="13" orient="horz" pos="295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ихаил" initials="МК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5D22"/>
    <a:srgbClr val="0541F0"/>
    <a:srgbClr val="164A17"/>
    <a:srgbClr val="5C7546"/>
    <a:srgbClr val="5044BF"/>
    <a:srgbClr val="6BB1EB"/>
    <a:srgbClr val="C9EDC1"/>
    <a:srgbClr val="214E16"/>
    <a:srgbClr val="37EAFF"/>
    <a:srgbClr val="5055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78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960" y="108"/>
      </p:cViewPr>
      <p:guideLst>
        <p:guide orient="horz" pos="2160"/>
        <p:guide pos="3840"/>
        <p:guide pos="7242"/>
        <p:guide pos="438"/>
        <p:guide orient="horz" pos="346"/>
        <p:guide orient="horz" pos="3974"/>
        <p:guide pos="3432"/>
        <p:guide pos="619"/>
        <p:guide orient="horz" pos="618"/>
        <p:guide pos="733"/>
        <p:guide orient="horz" pos="799"/>
        <p:guide orient="horz" pos="295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8" d="100"/>
          <a:sy n="118" d="100"/>
        </p:scale>
        <p:origin x="5024" y="6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B77D9F-3EDA-4B80-B178-C52C2474AB36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E4ACF-4986-429E-B165-37E2395052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046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C78CD-3D65-4F24-8FF2-78F19247AE2C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14257-33A2-4032-807F-B6C524C1058A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0" y="1272540"/>
            <a:ext cx="6024880" cy="0"/>
          </a:xfrm>
          <a:prstGeom prst="line">
            <a:avLst/>
          </a:prstGeom>
          <a:ln w="57150" cap="rnd">
            <a:solidFill>
              <a:srgbClr val="0000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 userDrawn="1"/>
        </p:nvSpPr>
        <p:spPr>
          <a:xfrm>
            <a:off x="10045373" y="-1243037"/>
            <a:ext cx="2688564" cy="2688564"/>
          </a:xfrm>
          <a:prstGeom prst="ellipse">
            <a:avLst/>
          </a:prstGeom>
          <a:noFill/>
          <a:ln w="57150">
            <a:solidFill>
              <a:srgbClr val="007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 userDrawn="1"/>
        </p:nvSpPr>
        <p:spPr>
          <a:xfrm>
            <a:off x="9371724" y="-1636519"/>
            <a:ext cx="2688564" cy="2688564"/>
          </a:xfrm>
          <a:prstGeom prst="ellipse">
            <a:avLst/>
          </a:prstGeom>
          <a:noFill/>
          <a:ln w="57150">
            <a:solidFill>
              <a:srgbClr val="2649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C78CD-3D65-4F24-8FF2-78F19247AE2C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14257-33A2-4032-807F-B6C524C105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C78CD-3D65-4F24-8FF2-78F19247AE2C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14257-33A2-4032-807F-B6C524C105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 горизонтальные картинки на слайд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10455-C340-7945-BDDA-6923B7A290C6}" type="slidenum">
              <a:rPr lang="ru-RU" smtClean="0"/>
              <a:t>‹#›</a:t>
            </a:fld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50863" y="968502"/>
            <a:ext cx="11641137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7"/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968503"/>
            <a:ext cx="6096000" cy="5889498"/>
          </a:xfrm>
          <a:prstGeom prst="rect">
            <a:avLst/>
          </a:prstGeom>
          <a:noFill/>
          <a:effectLst>
            <a:innerShdw blurRad="736600" dist="558800" dir="10800000">
              <a:prstClr val="black">
                <a:alpha val="6000"/>
              </a:prstClr>
            </a:innerShdw>
          </a:effectLst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Добавьте фотографию</a:t>
            </a:r>
          </a:p>
        </p:txBody>
      </p:sp>
      <p:sp>
        <p:nvSpPr>
          <p:cNvPr id="199" name="Нижний колонтитул 1"/>
          <p:cNvSpPr>
            <a:spLocks noGrp="1"/>
          </p:cNvSpPr>
          <p:nvPr>
            <p:ph type="ftr" sz="quarter" idx="3"/>
          </p:nvPr>
        </p:nvSpPr>
        <p:spPr>
          <a:xfrm>
            <a:off x="460550" y="642358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90000"/>
                  </a:schemeClr>
                </a:solidFill>
              </a:defRPr>
            </a:lvl1pPr>
          </a:lstStyle>
          <a:p>
            <a:r>
              <a:rPr lang="ru-RU"/>
              <a:t>Источник / примечание</a:t>
            </a:r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Титул светлы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6493680" y="-170530"/>
            <a:ext cx="5884891" cy="5314018"/>
            <a:chOff x="6493680" y="-170530"/>
            <a:chExt cx="5884891" cy="5314018"/>
          </a:xfrm>
        </p:grpSpPr>
        <p:sp>
          <p:nvSpPr>
            <p:cNvPr id="15" name="Полилиния 10"/>
            <p:cNvSpPr/>
            <p:nvPr/>
          </p:nvSpPr>
          <p:spPr>
            <a:xfrm>
              <a:off x="6493680" y="242578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" name="Полилиния 11"/>
            <p:cNvSpPr/>
            <p:nvPr/>
          </p:nvSpPr>
          <p:spPr>
            <a:xfrm>
              <a:off x="6818316" y="2670343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 12"/>
            <p:cNvSpPr/>
            <p:nvPr/>
          </p:nvSpPr>
          <p:spPr>
            <a:xfrm>
              <a:off x="7142954" y="2914901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" name="Полилиния 13"/>
            <p:cNvSpPr/>
            <p:nvPr/>
          </p:nvSpPr>
          <p:spPr>
            <a:xfrm>
              <a:off x="7467592" y="3159458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" name="Полилиния 14"/>
            <p:cNvSpPr/>
            <p:nvPr/>
          </p:nvSpPr>
          <p:spPr>
            <a:xfrm>
              <a:off x="7798377" y="341016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568E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" name="Полилиния 15"/>
            <p:cNvSpPr/>
            <p:nvPr/>
          </p:nvSpPr>
          <p:spPr>
            <a:xfrm>
              <a:off x="8116866" y="364857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" name="Полилиния 16"/>
            <p:cNvSpPr/>
            <p:nvPr/>
          </p:nvSpPr>
          <p:spPr>
            <a:xfrm>
              <a:off x="8441503" y="3893133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" name="Полилиния 17"/>
            <p:cNvSpPr/>
            <p:nvPr/>
          </p:nvSpPr>
          <p:spPr>
            <a:xfrm>
              <a:off x="8766141" y="4137690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" name="Полилиния 18"/>
            <p:cNvSpPr/>
            <p:nvPr/>
          </p:nvSpPr>
          <p:spPr>
            <a:xfrm>
              <a:off x="9090779" y="4382248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" name="Полилиния 19"/>
            <p:cNvSpPr/>
            <p:nvPr/>
          </p:nvSpPr>
          <p:spPr>
            <a:xfrm>
              <a:off x="9415415" y="462680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" name="Полилиния 20"/>
            <p:cNvSpPr/>
            <p:nvPr/>
          </p:nvSpPr>
          <p:spPr>
            <a:xfrm>
              <a:off x="9740053" y="487136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" name="Полилиния 21"/>
            <p:cNvSpPr/>
            <p:nvPr/>
          </p:nvSpPr>
          <p:spPr>
            <a:xfrm>
              <a:off x="6738312" y="210124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7" name="Полилиния 22"/>
            <p:cNvSpPr/>
            <p:nvPr/>
          </p:nvSpPr>
          <p:spPr>
            <a:xfrm>
              <a:off x="7062948" y="234580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" name="Полилиния 23"/>
            <p:cNvSpPr/>
            <p:nvPr/>
          </p:nvSpPr>
          <p:spPr>
            <a:xfrm>
              <a:off x="7387586" y="259036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1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" name="Полилиния 24"/>
            <p:cNvSpPr/>
            <p:nvPr/>
          </p:nvSpPr>
          <p:spPr>
            <a:xfrm>
              <a:off x="7712224" y="283491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" name="Полилиния 25"/>
            <p:cNvSpPr/>
            <p:nvPr/>
          </p:nvSpPr>
          <p:spPr>
            <a:xfrm>
              <a:off x="8036861" y="307947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" name="Полилиния 26"/>
            <p:cNvSpPr/>
            <p:nvPr/>
          </p:nvSpPr>
          <p:spPr>
            <a:xfrm>
              <a:off x="8361499" y="332403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1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" name="Полилиния 27"/>
            <p:cNvSpPr/>
            <p:nvPr/>
          </p:nvSpPr>
          <p:spPr>
            <a:xfrm>
              <a:off x="8686135" y="356859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" name="Полилиния 28"/>
            <p:cNvSpPr/>
            <p:nvPr/>
          </p:nvSpPr>
          <p:spPr>
            <a:xfrm>
              <a:off x="9010773" y="381315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" name="Полилиния 29"/>
            <p:cNvSpPr/>
            <p:nvPr/>
          </p:nvSpPr>
          <p:spPr>
            <a:xfrm>
              <a:off x="9335411" y="40577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" name="Полилиния 30"/>
            <p:cNvSpPr/>
            <p:nvPr/>
          </p:nvSpPr>
          <p:spPr>
            <a:xfrm>
              <a:off x="9660048" y="430226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" name="Полилиния 31"/>
            <p:cNvSpPr/>
            <p:nvPr/>
          </p:nvSpPr>
          <p:spPr>
            <a:xfrm>
              <a:off x="9984685" y="454682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" name="Полилиния 32"/>
            <p:cNvSpPr/>
            <p:nvPr/>
          </p:nvSpPr>
          <p:spPr>
            <a:xfrm>
              <a:off x="6989091" y="1782852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1E9BA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" name="Полилиния 33"/>
            <p:cNvSpPr/>
            <p:nvPr/>
          </p:nvSpPr>
          <p:spPr>
            <a:xfrm>
              <a:off x="7307581" y="2021264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" name="Полилиния 34"/>
            <p:cNvSpPr/>
            <p:nvPr/>
          </p:nvSpPr>
          <p:spPr>
            <a:xfrm>
              <a:off x="7632217" y="2265822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" name="Полилиния 35"/>
            <p:cNvSpPr/>
            <p:nvPr/>
          </p:nvSpPr>
          <p:spPr>
            <a:xfrm>
              <a:off x="7956855" y="2510380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" name="Полилиния 36"/>
            <p:cNvSpPr/>
            <p:nvPr/>
          </p:nvSpPr>
          <p:spPr>
            <a:xfrm>
              <a:off x="8281493" y="2754937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" name="Полилиния 37"/>
            <p:cNvSpPr/>
            <p:nvPr/>
          </p:nvSpPr>
          <p:spPr>
            <a:xfrm>
              <a:off x="8606130" y="299949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" name="Полилиния 38"/>
            <p:cNvSpPr/>
            <p:nvPr/>
          </p:nvSpPr>
          <p:spPr>
            <a:xfrm>
              <a:off x="8930767" y="3244054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" name="Полилиния 39"/>
            <p:cNvSpPr/>
            <p:nvPr/>
          </p:nvSpPr>
          <p:spPr>
            <a:xfrm>
              <a:off x="9261554" y="349475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EF971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" name="Полилиния 40"/>
            <p:cNvSpPr/>
            <p:nvPr/>
          </p:nvSpPr>
          <p:spPr>
            <a:xfrm>
              <a:off x="9580042" y="3733169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" name="Полилиния 41"/>
            <p:cNvSpPr/>
            <p:nvPr/>
          </p:nvSpPr>
          <p:spPr>
            <a:xfrm>
              <a:off x="9904680" y="3977727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" name="Полилиния 42"/>
            <p:cNvSpPr/>
            <p:nvPr/>
          </p:nvSpPr>
          <p:spPr>
            <a:xfrm>
              <a:off x="10229316" y="422228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" name="Полилиния 43"/>
            <p:cNvSpPr/>
            <p:nvPr/>
          </p:nvSpPr>
          <p:spPr>
            <a:xfrm>
              <a:off x="7227575" y="145216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" name="Полилиния 44"/>
            <p:cNvSpPr/>
            <p:nvPr/>
          </p:nvSpPr>
          <p:spPr>
            <a:xfrm>
              <a:off x="7552213" y="169672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" name="Полилиния 45"/>
            <p:cNvSpPr/>
            <p:nvPr/>
          </p:nvSpPr>
          <p:spPr>
            <a:xfrm>
              <a:off x="7876849" y="194128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1" name="Полилиния 46"/>
            <p:cNvSpPr/>
            <p:nvPr/>
          </p:nvSpPr>
          <p:spPr>
            <a:xfrm>
              <a:off x="8201487" y="218584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2" name="Полилиния 47"/>
            <p:cNvSpPr/>
            <p:nvPr/>
          </p:nvSpPr>
          <p:spPr>
            <a:xfrm>
              <a:off x="8526125" y="24303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3" name="Полилиния 48"/>
            <p:cNvSpPr/>
            <p:nvPr/>
          </p:nvSpPr>
          <p:spPr>
            <a:xfrm>
              <a:off x="8850762" y="26749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4" name="Полилиния 49"/>
            <p:cNvSpPr/>
            <p:nvPr/>
          </p:nvSpPr>
          <p:spPr>
            <a:xfrm>
              <a:off x="9175399" y="291951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5" name="Полилиния 50"/>
            <p:cNvSpPr/>
            <p:nvPr/>
          </p:nvSpPr>
          <p:spPr>
            <a:xfrm>
              <a:off x="9500037" y="316407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6" name="Полилиния 51"/>
            <p:cNvSpPr/>
            <p:nvPr/>
          </p:nvSpPr>
          <p:spPr>
            <a:xfrm>
              <a:off x="9824674" y="340863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7" name="Полилиния 52"/>
            <p:cNvSpPr/>
            <p:nvPr/>
          </p:nvSpPr>
          <p:spPr>
            <a:xfrm>
              <a:off x="10149312" y="365318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8" name="Полилиния 53"/>
            <p:cNvSpPr/>
            <p:nvPr/>
          </p:nvSpPr>
          <p:spPr>
            <a:xfrm>
              <a:off x="10473950" y="389774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9" name="Полилиния 54"/>
            <p:cNvSpPr/>
            <p:nvPr/>
          </p:nvSpPr>
          <p:spPr>
            <a:xfrm>
              <a:off x="7472207" y="11276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0" name="Полилиния 55"/>
            <p:cNvSpPr/>
            <p:nvPr/>
          </p:nvSpPr>
          <p:spPr>
            <a:xfrm>
              <a:off x="7796844" y="137218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" name="Полилиния 56"/>
            <p:cNvSpPr/>
            <p:nvPr/>
          </p:nvSpPr>
          <p:spPr>
            <a:xfrm>
              <a:off x="8121481" y="161674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2" name="Полилиния 57"/>
            <p:cNvSpPr/>
            <p:nvPr/>
          </p:nvSpPr>
          <p:spPr>
            <a:xfrm>
              <a:off x="8446119" y="186130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3" name="Полилиния 58"/>
            <p:cNvSpPr/>
            <p:nvPr/>
          </p:nvSpPr>
          <p:spPr>
            <a:xfrm>
              <a:off x="8770756" y="210586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" name="Полилиния 59"/>
            <p:cNvSpPr/>
            <p:nvPr/>
          </p:nvSpPr>
          <p:spPr>
            <a:xfrm>
              <a:off x="9095394" y="235041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5" name="Полилиния 60"/>
            <p:cNvSpPr/>
            <p:nvPr/>
          </p:nvSpPr>
          <p:spPr>
            <a:xfrm>
              <a:off x="9420030" y="25949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" name="Полилиния 61"/>
            <p:cNvSpPr/>
            <p:nvPr/>
          </p:nvSpPr>
          <p:spPr>
            <a:xfrm>
              <a:off x="9744668" y="283953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7" name="Полилиния 62"/>
            <p:cNvSpPr/>
            <p:nvPr/>
          </p:nvSpPr>
          <p:spPr>
            <a:xfrm>
              <a:off x="10069306" y="308409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" name="Полилиния 63"/>
            <p:cNvSpPr/>
            <p:nvPr/>
          </p:nvSpPr>
          <p:spPr>
            <a:xfrm>
              <a:off x="10400091" y="3334795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771BCD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9" name="Полилиния 64"/>
            <p:cNvSpPr/>
            <p:nvPr/>
          </p:nvSpPr>
          <p:spPr>
            <a:xfrm>
              <a:off x="10718581" y="357320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0" name="Полилиния 65"/>
            <p:cNvSpPr/>
            <p:nvPr/>
          </p:nvSpPr>
          <p:spPr>
            <a:xfrm>
              <a:off x="7716838" y="80308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1" name="Полилиния 66"/>
            <p:cNvSpPr/>
            <p:nvPr/>
          </p:nvSpPr>
          <p:spPr>
            <a:xfrm>
              <a:off x="8041476" y="104764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2" name="Полилиния 67"/>
            <p:cNvSpPr/>
            <p:nvPr/>
          </p:nvSpPr>
          <p:spPr>
            <a:xfrm>
              <a:off x="8366114" y="129220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3" name="Полилиния 68"/>
            <p:cNvSpPr/>
            <p:nvPr/>
          </p:nvSpPr>
          <p:spPr>
            <a:xfrm>
              <a:off x="8696899" y="154290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D61B76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4" name="Полилиния 69"/>
            <p:cNvSpPr/>
            <p:nvPr/>
          </p:nvSpPr>
          <p:spPr>
            <a:xfrm>
              <a:off x="9015388" y="178132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5" name="Полилиния 70"/>
            <p:cNvSpPr/>
            <p:nvPr/>
          </p:nvSpPr>
          <p:spPr>
            <a:xfrm>
              <a:off x="9340026" y="202587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6" name="Полилиния 71"/>
            <p:cNvSpPr/>
            <p:nvPr/>
          </p:nvSpPr>
          <p:spPr>
            <a:xfrm>
              <a:off x="9664663" y="227043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7" name="Полилиния 72"/>
            <p:cNvSpPr/>
            <p:nvPr/>
          </p:nvSpPr>
          <p:spPr>
            <a:xfrm>
              <a:off x="9989300" y="251499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8" name="Полилиния 73"/>
            <p:cNvSpPr/>
            <p:nvPr/>
          </p:nvSpPr>
          <p:spPr>
            <a:xfrm>
              <a:off x="10313937" y="275955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9" name="Полилиния 74"/>
            <p:cNvSpPr/>
            <p:nvPr/>
          </p:nvSpPr>
          <p:spPr>
            <a:xfrm>
              <a:off x="10638575" y="30041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0" name="Полилиния 75"/>
            <p:cNvSpPr/>
            <p:nvPr/>
          </p:nvSpPr>
          <p:spPr>
            <a:xfrm>
              <a:off x="10963213" y="324866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1" name="Полилиния 76"/>
            <p:cNvSpPr/>
            <p:nvPr/>
          </p:nvSpPr>
          <p:spPr>
            <a:xfrm>
              <a:off x="7961470" y="47854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2" name="Полилиния 77"/>
            <p:cNvSpPr/>
            <p:nvPr/>
          </p:nvSpPr>
          <p:spPr>
            <a:xfrm>
              <a:off x="8286108" y="72310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3" name="Полилиния 78"/>
            <p:cNvSpPr/>
            <p:nvPr/>
          </p:nvSpPr>
          <p:spPr>
            <a:xfrm>
              <a:off x="8610745" y="96766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4" name="Полилиния 79"/>
            <p:cNvSpPr/>
            <p:nvPr/>
          </p:nvSpPr>
          <p:spPr>
            <a:xfrm>
              <a:off x="8935382" y="121222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5" name="Полилиния 80"/>
            <p:cNvSpPr/>
            <p:nvPr/>
          </p:nvSpPr>
          <p:spPr>
            <a:xfrm>
              <a:off x="9260020" y="145678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6" name="Полилиния 81"/>
            <p:cNvSpPr/>
            <p:nvPr/>
          </p:nvSpPr>
          <p:spPr>
            <a:xfrm>
              <a:off x="9584657" y="170133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7" name="Полилиния 82"/>
            <p:cNvSpPr/>
            <p:nvPr/>
          </p:nvSpPr>
          <p:spPr>
            <a:xfrm>
              <a:off x="9915443" y="1952042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ECAE4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8" name="Полилиния 83"/>
            <p:cNvSpPr/>
            <p:nvPr/>
          </p:nvSpPr>
          <p:spPr>
            <a:xfrm>
              <a:off x="10233932" y="21904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9" name="Полилиния 84"/>
            <p:cNvSpPr/>
            <p:nvPr/>
          </p:nvSpPr>
          <p:spPr>
            <a:xfrm>
              <a:off x="10558569" y="243501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0" name="Полилиния 85"/>
            <p:cNvSpPr/>
            <p:nvPr/>
          </p:nvSpPr>
          <p:spPr>
            <a:xfrm>
              <a:off x="10883207" y="267957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1" name="Полилиния 86"/>
            <p:cNvSpPr/>
            <p:nvPr/>
          </p:nvSpPr>
          <p:spPr>
            <a:xfrm>
              <a:off x="11207844" y="29241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2" name="Полилиния 87"/>
            <p:cNvSpPr/>
            <p:nvPr/>
          </p:nvSpPr>
          <p:spPr>
            <a:xfrm>
              <a:off x="8206102" y="1540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3" name="Полилиния 88"/>
            <p:cNvSpPr/>
            <p:nvPr/>
          </p:nvSpPr>
          <p:spPr>
            <a:xfrm>
              <a:off x="8530740" y="39856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4" name="Полилиния 89"/>
            <p:cNvSpPr/>
            <p:nvPr/>
          </p:nvSpPr>
          <p:spPr>
            <a:xfrm>
              <a:off x="8855377" y="64312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5" name="Полилиния 90"/>
            <p:cNvSpPr/>
            <p:nvPr/>
          </p:nvSpPr>
          <p:spPr>
            <a:xfrm>
              <a:off x="9180014" y="88768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6" name="Полилиния 91"/>
            <p:cNvSpPr/>
            <p:nvPr/>
          </p:nvSpPr>
          <p:spPr>
            <a:xfrm>
              <a:off x="9504651" y="113224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7" name="Полилиния 92"/>
            <p:cNvSpPr/>
            <p:nvPr/>
          </p:nvSpPr>
          <p:spPr>
            <a:xfrm>
              <a:off x="9829289" y="13767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8" name="Полилиния 93"/>
            <p:cNvSpPr/>
            <p:nvPr/>
          </p:nvSpPr>
          <p:spPr>
            <a:xfrm>
              <a:off x="10153927" y="16213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9" name="Полилиния 94"/>
            <p:cNvSpPr/>
            <p:nvPr/>
          </p:nvSpPr>
          <p:spPr>
            <a:xfrm>
              <a:off x="10478563" y="186591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0" name="Полилиния 95"/>
            <p:cNvSpPr/>
            <p:nvPr/>
          </p:nvSpPr>
          <p:spPr>
            <a:xfrm>
              <a:off x="10803201" y="211047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1" name="Полилиния 96"/>
            <p:cNvSpPr/>
            <p:nvPr/>
          </p:nvSpPr>
          <p:spPr>
            <a:xfrm>
              <a:off x="11127839" y="235503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2" name="Полилиния 97"/>
            <p:cNvSpPr/>
            <p:nvPr/>
          </p:nvSpPr>
          <p:spPr>
            <a:xfrm>
              <a:off x="11452476" y="259958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3" name="Полилиния 98"/>
            <p:cNvSpPr/>
            <p:nvPr/>
          </p:nvSpPr>
          <p:spPr>
            <a:xfrm>
              <a:off x="8450734" y="-17053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4" name="Полилиния 99"/>
            <p:cNvSpPr/>
            <p:nvPr/>
          </p:nvSpPr>
          <p:spPr>
            <a:xfrm>
              <a:off x="8775371" y="740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5" name="Полилиния 100"/>
            <p:cNvSpPr/>
            <p:nvPr/>
          </p:nvSpPr>
          <p:spPr>
            <a:xfrm>
              <a:off x="9106157" y="32473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1E9BA"/>
            </a:solidFill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6" name="Полилиния 101"/>
            <p:cNvSpPr/>
            <p:nvPr/>
          </p:nvSpPr>
          <p:spPr>
            <a:xfrm>
              <a:off x="9424647" y="56314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7" name="Полилиния 102"/>
            <p:cNvSpPr/>
            <p:nvPr/>
          </p:nvSpPr>
          <p:spPr>
            <a:xfrm>
              <a:off x="9749283" y="80770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8" name="Полилиния 103"/>
            <p:cNvSpPr/>
            <p:nvPr/>
          </p:nvSpPr>
          <p:spPr>
            <a:xfrm>
              <a:off x="10073921" y="105226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9" name="Полилиния 104"/>
            <p:cNvSpPr/>
            <p:nvPr/>
          </p:nvSpPr>
          <p:spPr>
            <a:xfrm>
              <a:off x="10398558" y="129681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0" name="Полилиния 105"/>
            <p:cNvSpPr/>
            <p:nvPr/>
          </p:nvSpPr>
          <p:spPr>
            <a:xfrm>
              <a:off x="10723196" y="15413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1" name="Полилиния 106"/>
            <p:cNvSpPr/>
            <p:nvPr/>
          </p:nvSpPr>
          <p:spPr>
            <a:xfrm>
              <a:off x="11047833" y="178593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2" name="Полилиния 107"/>
            <p:cNvSpPr/>
            <p:nvPr/>
          </p:nvSpPr>
          <p:spPr>
            <a:xfrm>
              <a:off x="11372470" y="203049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3" name="Полилиния 108"/>
            <p:cNvSpPr/>
            <p:nvPr/>
          </p:nvSpPr>
          <p:spPr>
            <a:xfrm>
              <a:off x="11697108" y="227505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6" name="Полилиния 111"/>
            <p:cNvSpPr/>
            <p:nvPr/>
          </p:nvSpPr>
          <p:spPr>
            <a:xfrm>
              <a:off x="9344641" y="-59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7" name="Полилиния 112"/>
            <p:cNvSpPr/>
            <p:nvPr/>
          </p:nvSpPr>
          <p:spPr>
            <a:xfrm>
              <a:off x="9669278" y="23860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8" name="Полилиния 113"/>
            <p:cNvSpPr/>
            <p:nvPr/>
          </p:nvSpPr>
          <p:spPr>
            <a:xfrm>
              <a:off x="9993915" y="48316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9" name="Полилиния 114"/>
            <p:cNvSpPr/>
            <p:nvPr/>
          </p:nvSpPr>
          <p:spPr>
            <a:xfrm>
              <a:off x="10318553" y="72772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0" name="Полилиния 115"/>
            <p:cNvSpPr/>
            <p:nvPr/>
          </p:nvSpPr>
          <p:spPr>
            <a:xfrm>
              <a:off x="10643190" y="97227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1" name="Полилиния 116"/>
            <p:cNvSpPr/>
            <p:nvPr/>
          </p:nvSpPr>
          <p:spPr>
            <a:xfrm>
              <a:off x="10973976" y="122298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EF971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2" name="Полилиния 117"/>
            <p:cNvSpPr/>
            <p:nvPr/>
          </p:nvSpPr>
          <p:spPr>
            <a:xfrm>
              <a:off x="11292464" y="146139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3" name="Полилиния 118"/>
            <p:cNvSpPr/>
            <p:nvPr/>
          </p:nvSpPr>
          <p:spPr>
            <a:xfrm>
              <a:off x="11617102" y="170595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4" name="Полилиния 119"/>
            <p:cNvSpPr/>
            <p:nvPr/>
          </p:nvSpPr>
          <p:spPr>
            <a:xfrm>
              <a:off x="11941740" y="195051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8" name="Полилиния 123"/>
            <p:cNvSpPr/>
            <p:nvPr/>
          </p:nvSpPr>
          <p:spPr>
            <a:xfrm>
              <a:off x="9913910" y="-8593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9" name="Полилиния 124"/>
            <p:cNvSpPr/>
            <p:nvPr/>
          </p:nvSpPr>
          <p:spPr>
            <a:xfrm>
              <a:off x="10238547" y="15862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0" name="Полилиния 125"/>
            <p:cNvSpPr/>
            <p:nvPr/>
          </p:nvSpPr>
          <p:spPr>
            <a:xfrm>
              <a:off x="10563184" y="40318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1" name="Полилиния 126"/>
            <p:cNvSpPr/>
            <p:nvPr/>
          </p:nvSpPr>
          <p:spPr>
            <a:xfrm>
              <a:off x="10887822" y="64773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2" name="Полилиния 127"/>
            <p:cNvSpPr/>
            <p:nvPr/>
          </p:nvSpPr>
          <p:spPr>
            <a:xfrm>
              <a:off x="11212460" y="89229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3" name="Полилиния 128"/>
            <p:cNvSpPr/>
            <p:nvPr/>
          </p:nvSpPr>
          <p:spPr>
            <a:xfrm>
              <a:off x="11537096" y="11368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4" name="Полилиния 129"/>
            <p:cNvSpPr/>
            <p:nvPr/>
          </p:nvSpPr>
          <p:spPr>
            <a:xfrm>
              <a:off x="11867883" y="138755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6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ECAE4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0" name="Полилиния 135"/>
            <p:cNvSpPr/>
            <p:nvPr/>
          </p:nvSpPr>
          <p:spPr>
            <a:xfrm>
              <a:off x="10483178" y="-16591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1" name="Полилиния 136"/>
            <p:cNvSpPr/>
            <p:nvPr/>
          </p:nvSpPr>
          <p:spPr>
            <a:xfrm>
              <a:off x="10807816" y="7864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2" name="Полилиния 137"/>
            <p:cNvSpPr/>
            <p:nvPr/>
          </p:nvSpPr>
          <p:spPr>
            <a:xfrm>
              <a:off x="11132454" y="3231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3" name="Полилиния 138"/>
            <p:cNvSpPr/>
            <p:nvPr/>
          </p:nvSpPr>
          <p:spPr>
            <a:xfrm>
              <a:off x="11457091" y="5677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4" name="Полилиния 139"/>
            <p:cNvSpPr/>
            <p:nvPr/>
          </p:nvSpPr>
          <p:spPr>
            <a:xfrm>
              <a:off x="11781729" y="81231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5" name="Полилиния 140"/>
            <p:cNvSpPr/>
            <p:nvPr/>
          </p:nvSpPr>
          <p:spPr>
            <a:xfrm>
              <a:off x="12106366" y="105687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3" name="Полилиния 148"/>
            <p:cNvSpPr/>
            <p:nvPr/>
          </p:nvSpPr>
          <p:spPr>
            <a:xfrm>
              <a:off x="11377085" y="-134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4" name="Полилиния 149"/>
            <p:cNvSpPr/>
            <p:nvPr/>
          </p:nvSpPr>
          <p:spPr>
            <a:xfrm>
              <a:off x="11701723" y="24321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5" name="Полилиния 150"/>
            <p:cNvSpPr/>
            <p:nvPr/>
          </p:nvSpPr>
          <p:spPr>
            <a:xfrm>
              <a:off x="12026361" y="4877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5" name="Полилиния 160"/>
            <p:cNvSpPr/>
            <p:nvPr/>
          </p:nvSpPr>
          <p:spPr>
            <a:xfrm>
              <a:off x="11946355" y="-8132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4" name="Title 2"/>
          <p:cNvSpPr>
            <a:spLocks noGrp="1"/>
          </p:cNvSpPr>
          <p:nvPr userDrawn="1">
            <p:ph type="title" hasCustomPrompt="1"/>
          </p:nvPr>
        </p:nvSpPr>
        <p:spPr>
          <a:xfrm>
            <a:off x="550863" y="1176093"/>
            <a:ext cx="5303554" cy="2585323"/>
          </a:xfrm>
        </p:spPr>
        <p:txBody>
          <a:bodyPr wrap="square">
            <a:spAutoFit/>
          </a:bodyPr>
          <a:lstStyle>
            <a:lvl1pPr>
              <a:defRPr sz="6000" b="1" i="0">
                <a:solidFill>
                  <a:schemeClr val="tx1"/>
                </a:solidFill>
                <a:latin typeface="Arial Black" panose="020B0A04020102020204" pitchFamily="34" charset="0"/>
                <a:cs typeface="Gotham Pro Bold" panose="02000503040000020004" pitchFamily="2" charset="0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220" name="Text Placeholder 219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50863" y="4568243"/>
            <a:ext cx="5303554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Имя Фамилия</a:t>
            </a:r>
            <a:endParaRPr lang="en-US" dirty="0"/>
          </a:p>
        </p:txBody>
      </p:sp>
      <p:sp>
        <p:nvSpPr>
          <p:cNvPr id="221" name="Text Placeholder 219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550863" y="6151102"/>
            <a:ext cx="5303554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Дата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айт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/>
          <a:srcRect l="13021" t="11743" r="13021" b="11666"/>
          <a:stretch>
            <a:fillRect/>
          </a:stretch>
        </p:blipFill>
        <p:spPr>
          <a:xfrm>
            <a:off x="4489450" y="1360646"/>
            <a:ext cx="7518400" cy="4379581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9F11A-CAD2-4FD2-9793-0DC6E98D19B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cxnSp>
        <p:nvCxnSpPr>
          <p:cNvPr id="6" name="Прямая соединительная линия 5"/>
          <p:cNvCxnSpPr/>
          <p:nvPr userDrawn="1"/>
        </p:nvCxnSpPr>
        <p:spPr>
          <a:xfrm>
            <a:off x="550863" y="968502"/>
            <a:ext cx="11641137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Рисунок 19"/>
          <p:cNvSpPr>
            <a:spLocks noGrp="1"/>
          </p:cNvSpPr>
          <p:nvPr>
            <p:ph type="pic" sz="quarter" idx="11"/>
          </p:nvPr>
        </p:nvSpPr>
        <p:spPr>
          <a:xfrm>
            <a:off x="4860925" y="1852613"/>
            <a:ext cx="6778625" cy="3610927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C78CD-3D65-4F24-8FF2-78F19247AE2C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14257-33A2-4032-807F-B6C524C105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25633"/>
            <a:ext cx="10515600" cy="609236"/>
          </a:xfrm>
        </p:spPr>
        <p:txBody>
          <a:bodyPr/>
          <a:lstStyle>
            <a:lvl1pPr>
              <a:defRPr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C78CD-3D65-4F24-8FF2-78F19247AE2C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14257-33A2-4032-807F-B6C524C1058A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0" y="1272540"/>
            <a:ext cx="6024880" cy="0"/>
          </a:xfrm>
          <a:prstGeom prst="line">
            <a:avLst/>
          </a:prstGeom>
          <a:ln w="57150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C78CD-3D65-4F24-8FF2-78F19247AE2C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14257-33A2-4032-807F-B6C524C105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C78CD-3D65-4F24-8FF2-78F19247AE2C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14257-33A2-4032-807F-B6C524C105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C78CD-3D65-4F24-8FF2-78F19247AE2C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14257-33A2-4032-807F-B6C524C105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C78CD-3D65-4F24-8FF2-78F19247AE2C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14257-33A2-4032-807F-B6C524C105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C78CD-3D65-4F24-8FF2-78F19247AE2C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14257-33A2-4032-807F-B6C524C105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C78CD-3D65-4F24-8FF2-78F19247AE2C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14257-33A2-4032-807F-B6C524C105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C78CD-3D65-4F24-8FF2-78F19247AE2C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14257-33A2-4032-807F-B6C524C105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C78CD-3D65-4F24-8FF2-78F19247AE2C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14257-33A2-4032-807F-B6C524C1058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18" Type="http://schemas.openxmlformats.org/officeDocument/2006/relationships/image" Target="../media/image23.jpeg"/><Relationship Id="rId3" Type="http://schemas.openxmlformats.org/officeDocument/2006/relationships/image" Target="../media/image8.jpeg"/><Relationship Id="rId7" Type="http://schemas.openxmlformats.org/officeDocument/2006/relationships/image" Target="../media/image12.emf"/><Relationship Id="rId12" Type="http://schemas.openxmlformats.org/officeDocument/2006/relationships/image" Target="../media/image17.jpeg"/><Relationship Id="rId17" Type="http://schemas.openxmlformats.org/officeDocument/2006/relationships/image" Target="../media/image22.jpe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19" Type="http://schemas.openxmlformats.org/officeDocument/2006/relationships/image" Target="../media/image24.jpeg"/><Relationship Id="rId4" Type="http://schemas.openxmlformats.org/officeDocument/2006/relationships/image" Target="../media/image9.pn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Title 625"/>
          <p:cNvSpPr>
            <a:spLocks noGrp="1"/>
          </p:cNvSpPr>
          <p:nvPr>
            <p:ph type="title"/>
          </p:nvPr>
        </p:nvSpPr>
        <p:spPr>
          <a:xfrm>
            <a:off x="610106" y="3595928"/>
            <a:ext cx="5545137" cy="923330"/>
          </a:xfrm>
        </p:spPr>
        <p:txBody>
          <a:bodyPr/>
          <a:lstStyle/>
          <a:p>
            <a:pPr algn="ctr"/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экосистема карьерного развития и эффективного взаимодействия студентов и </a:t>
            </a:r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работодателей</a:t>
            </a:r>
            <a:endParaRPr lang="ru-RU" sz="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27" name="Text Placeholder 626"/>
          <p:cNvSpPr>
            <a:spLocks noGrp="1"/>
          </p:cNvSpPr>
          <p:nvPr>
            <p:ph type="body" sz="quarter" idx="11"/>
          </p:nvPr>
        </p:nvSpPr>
        <p:spPr>
          <a:xfrm>
            <a:off x="610106" y="2259981"/>
            <a:ext cx="5606056" cy="959237"/>
          </a:xfrm>
        </p:spPr>
        <p:txBody>
          <a:bodyPr/>
          <a:lstStyle/>
          <a:p>
            <a:pPr algn="ctr"/>
            <a:r>
              <a:rPr lang="ru-RU" sz="3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РЕГИОНАЛЬНЫЙ ЦЕНТР </a:t>
            </a:r>
            <a:endParaRPr lang="ru-RU" sz="3000" dirty="0" smtClean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30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"</a:t>
            </a:r>
            <a:r>
              <a:rPr lang="ru-RU" sz="3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СТАРТ-КАРЬЕРА"</a:t>
            </a:r>
            <a:endParaRPr lang="en-US" sz="30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547"/>
            <a:ext cx="2891509" cy="114104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2136531" y="3446459"/>
            <a:ext cx="2198077" cy="126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037492" y="4895968"/>
            <a:ext cx="4528614" cy="107721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Мы стремимся к диалогу между работодателем и студентом, отрыты к сотрудничеству и выстраиваем удобные форматы взаимодействия  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2136530" y="4707550"/>
            <a:ext cx="2198077" cy="126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rcRect r="32293"/>
          <a:stretch>
            <a:fillRect/>
          </a:stretch>
        </p:blipFill>
        <p:spPr>
          <a:xfrm>
            <a:off x="0" y="822325"/>
            <a:ext cx="6497320" cy="5181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72962" y="175847"/>
            <a:ext cx="5521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ВВГУ сегодня</a:t>
            </a:r>
            <a:endParaRPr lang="ru-RU" sz="3600" dirty="0">
              <a:solidFill>
                <a:schemeClr val="accent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97320" y="1362710"/>
            <a:ext cx="5412105" cy="3829685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R="261620" indent="0" algn="ctr" fontAlgn="auto">
              <a:lnSpc>
                <a:spcPct val="115000"/>
              </a:lnSpc>
              <a:spcBef>
                <a:spcPts val="0"/>
              </a:spcBef>
            </a:pPr>
            <a:r>
              <a:rPr lang="ru-RU" dirty="0">
                <a:latin typeface="Verdana" panose="020B0604030504040204"/>
                <a:cs typeface="Verdana" panose="020B0604030504040204"/>
              </a:rPr>
              <a:t>     </a:t>
            </a:r>
            <a:r>
              <a:rPr b="1" dirty="0">
                <a:solidFill>
                  <a:schemeClr val="accent1">
                    <a:lumMod val="50000"/>
                  </a:schemeClr>
                </a:solidFill>
                <a:latin typeface="Verdana" panose="020B0604030504040204"/>
                <a:cs typeface="Verdana" panose="020B0604030504040204"/>
              </a:rPr>
              <a:t>Мы</a:t>
            </a:r>
            <a:r>
              <a:rPr b="1" spc="-45" dirty="0">
                <a:solidFill>
                  <a:schemeClr val="accent1">
                    <a:lumMod val="50000"/>
                  </a:schemeClr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b="1" dirty="0">
                <a:solidFill>
                  <a:schemeClr val="accent1">
                    <a:lumMod val="50000"/>
                  </a:schemeClr>
                </a:solidFill>
                <a:latin typeface="Verdana" panose="020B0604030504040204"/>
                <a:cs typeface="Verdana" panose="020B0604030504040204"/>
              </a:rPr>
              <a:t>приглашаем</a:t>
            </a:r>
            <a:r>
              <a:rPr b="1" spc="-60" dirty="0">
                <a:solidFill>
                  <a:schemeClr val="accent1">
                    <a:lumMod val="50000"/>
                  </a:schemeClr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b="1" dirty="0">
                <a:solidFill>
                  <a:schemeClr val="accent1">
                    <a:lumMod val="50000"/>
                  </a:schemeClr>
                </a:solidFill>
                <a:latin typeface="Verdana" panose="020B0604030504040204"/>
                <a:cs typeface="Verdana" panose="020B0604030504040204"/>
              </a:rPr>
              <a:t>вас</a:t>
            </a:r>
            <a:r>
              <a:rPr b="1" spc="-50" dirty="0">
                <a:solidFill>
                  <a:schemeClr val="accent1">
                    <a:lumMod val="50000"/>
                  </a:schemeClr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Verdana" panose="020B0604030504040204"/>
                <a:cs typeface="Verdana" panose="020B0604030504040204"/>
              </a:rPr>
              <a:t>стать кадровым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/>
                <a:cs typeface="Verdana" panose="020B0604030504040204"/>
              </a:rPr>
              <a:t>партнером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Verdana" panose="020B0604030504040204"/>
                <a:cs typeface="Verdana" panose="020B0604030504040204"/>
              </a:rPr>
              <a:t>ВВГУ!</a:t>
            </a:r>
          </a:p>
          <a:p>
            <a:pPr marR="261620" indent="0" algn="ctr" fontAlgn="auto">
              <a:lnSpc>
                <a:spcPct val="115000"/>
              </a:lnSpc>
              <a:spcBef>
                <a:spcPts val="0"/>
              </a:spcBef>
            </a:pPr>
            <a:endParaRPr lang="ru-RU" b="1" dirty="0">
              <a:solidFill>
                <a:schemeClr val="accent1">
                  <a:lumMod val="50000"/>
                </a:schemeClr>
              </a:solidFill>
              <a:latin typeface="Verdana" panose="020B0604030504040204"/>
              <a:cs typeface="Verdana" panose="020B0604030504040204"/>
            </a:endParaRPr>
          </a:p>
          <a:p>
            <a:pPr marR="261620" indent="0" algn="ctr" fontAlgn="auto">
              <a:lnSpc>
                <a:spcPct val="115000"/>
              </a:lnSpc>
              <a:spcBef>
                <a:spcPts val="0"/>
              </a:spcBef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Verdana" panose="020B0604030504040204"/>
                <a:cs typeface="Verdana" panose="020B0604030504040204"/>
              </a:rPr>
              <a:t>   В</a:t>
            </a:r>
            <a:r>
              <a:rPr b="1" dirty="0">
                <a:solidFill>
                  <a:schemeClr val="accent1">
                    <a:lumMod val="50000"/>
                  </a:schemeClr>
                </a:solidFill>
                <a:latin typeface="Verdana" panose="020B0604030504040204"/>
                <a:cs typeface="Verdana" panose="020B0604030504040204"/>
              </a:rPr>
              <a:t>ы</a:t>
            </a:r>
            <a:r>
              <a:rPr b="1" spc="-45" dirty="0">
                <a:solidFill>
                  <a:schemeClr val="accent1">
                    <a:lumMod val="50000"/>
                  </a:schemeClr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b="1" dirty="0">
                <a:solidFill>
                  <a:schemeClr val="accent1">
                    <a:lumMod val="50000"/>
                  </a:schemeClr>
                </a:solidFill>
                <a:latin typeface="Verdana" panose="020B0604030504040204"/>
                <a:cs typeface="Verdana" panose="020B0604030504040204"/>
              </a:rPr>
              <a:t>не</a:t>
            </a:r>
            <a:r>
              <a:rPr b="1" spc="-35" dirty="0">
                <a:solidFill>
                  <a:schemeClr val="accent1">
                    <a:lumMod val="50000"/>
                  </a:schemeClr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b="1" dirty="0">
                <a:solidFill>
                  <a:schemeClr val="accent1">
                    <a:lumMod val="50000"/>
                  </a:schemeClr>
                </a:solidFill>
                <a:latin typeface="Verdana" panose="020B0604030504040204"/>
                <a:cs typeface="Verdana" panose="020B0604030504040204"/>
              </a:rPr>
              <a:t>просто</a:t>
            </a:r>
            <a:r>
              <a:rPr b="1" spc="-30" dirty="0">
                <a:solidFill>
                  <a:schemeClr val="accent1">
                    <a:lumMod val="50000"/>
                  </a:schemeClr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b="1" spc="-10" dirty="0">
                <a:solidFill>
                  <a:schemeClr val="accent1">
                    <a:lumMod val="50000"/>
                  </a:schemeClr>
                </a:solidFill>
                <a:latin typeface="Verdana" panose="020B0604030504040204"/>
                <a:cs typeface="Verdana" panose="020B0604030504040204"/>
              </a:rPr>
              <a:t>получаете </a:t>
            </a:r>
            <a:r>
              <a:rPr b="1" dirty="0">
                <a:solidFill>
                  <a:schemeClr val="accent1">
                    <a:lumMod val="50000"/>
                  </a:schemeClr>
                </a:solidFill>
                <a:latin typeface="Verdana" panose="020B0604030504040204"/>
                <a:cs typeface="Verdana" panose="020B0604030504040204"/>
              </a:rPr>
              <a:t>доступ</a:t>
            </a:r>
            <a:r>
              <a:rPr b="1" spc="-40" dirty="0">
                <a:solidFill>
                  <a:schemeClr val="accent1">
                    <a:lumMod val="50000"/>
                  </a:schemeClr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b="1" dirty="0">
                <a:solidFill>
                  <a:schemeClr val="accent1">
                    <a:lumMod val="50000"/>
                  </a:schemeClr>
                </a:solidFill>
                <a:latin typeface="Verdana" panose="020B0604030504040204"/>
                <a:cs typeface="Verdana" panose="020B0604030504040204"/>
              </a:rPr>
              <a:t>к</a:t>
            </a:r>
            <a:r>
              <a:rPr b="1" spc="-60" dirty="0">
                <a:solidFill>
                  <a:schemeClr val="accent1">
                    <a:lumMod val="50000"/>
                  </a:schemeClr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b="1" dirty="0">
                <a:solidFill>
                  <a:schemeClr val="accent1">
                    <a:lumMod val="50000"/>
                  </a:schemeClr>
                </a:solidFill>
                <a:latin typeface="Verdana" panose="020B0604030504040204"/>
                <a:cs typeface="Verdana" panose="020B0604030504040204"/>
              </a:rPr>
              <a:t>талантам</a:t>
            </a:r>
            <a:r>
              <a:rPr b="1" spc="-50" dirty="0">
                <a:solidFill>
                  <a:schemeClr val="accent1">
                    <a:lumMod val="50000"/>
                  </a:schemeClr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b="1" dirty="0">
                <a:solidFill>
                  <a:schemeClr val="accent1">
                    <a:lumMod val="50000"/>
                  </a:schemeClr>
                </a:solidFill>
                <a:latin typeface="Verdana" panose="020B0604030504040204"/>
                <a:cs typeface="Verdana" panose="020B0604030504040204"/>
              </a:rPr>
              <a:t>и</a:t>
            </a:r>
            <a:r>
              <a:rPr b="1" spc="-65" dirty="0">
                <a:solidFill>
                  <a:schemeClr val="accent1">
                    <a:lumMod val="50000"/>
                  </a:schemeClr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b="1" dirty="0">
                <a:solidFill>
                  <a:schemeClr val="accent1">
                    <a:lumMod val="50000"/>
                  </a:schemeClr>
                </a:solidFill>
                <a:latin typeface="Verdana" panose="020B0604030504040204"/>
                <a:cs typeface="Verdana" panose="020B0604030504040204"/>
              </a:rPr>
              <a:t>ресурсам</a:t>
            </a:r>
            <a:r>
              <a:rPr b="1" spc="-45" dirty="0">
                <a:solidFill>
                  <a:schemeClr val="accent1">
                    <a:lumMod val="50000"/>
                  </a:schemeClr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b="1" dirty="0">
                <a:solidFill>
                  <a:schemeClr val="accent1">
                    <a:lumMod val="50000"/>
                  </a:schemeClr>
                </a:solidFill>
                <a:latin typeface="Verdana" panose="020B0604030504040204"/>
                <a:cs typeface="Verdana" panose="020B0604030504040204"/>
              </a:rPr>
              <a:t>университета,</a:t>
            </a:r>
            <a:r>
              <a:rPr b="1" spc="-25" dirty="0">
                <a:solidFill>
                  <a:schemeClr val="accent1">
                    <a:lumMod val="50000"/>
                  </a:schemeClr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b="1" dirty="0">
                <a:solidFill>
                  <a:schemeClr val="accent1">
                    <a:lumMod val="50000"/>
                  </a:schemeClr>
                </a:solidFill>
                <a:latin typeface="Verdana" panose="020B0604030504040204"/>
                <a:cs typeface="Verdana" panose="020B0604030504040204"/>
              </a:rPr>
              <a:t>но</a:t>
            </a:r>
            <a:r>
              <a:rPr b="1" spc="-45" dirty="0">
                <a:solidFill>
                  <a:schemeClr val="accent1">
                    <a:lumMod val="50000"/>
                  </a:schemeClr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b="1" spc="-50" dirty="0">
                <a:solidFill>
                  <a:schemeClr val="accent1">
                    <a:lumMod val="50000"/>
                  </a:schemeClr>
                </a:solidFill>
                <a:latin typeface="Verdana" panose="020B0604030504040204"/>
                <a:cs typeface="Verdana" panose="020B0604030504040204"/>
              </a:rPr>
              <a:t>и</a:t>
            </a:r>
            <a:r>
              <a:rPr lang="ru-RU" b="1" spc="-50" dirty="0">
                <a:solidFill>
                  <a:schemeClr val="accent1">
                    <a:lumMod val="50000"/>
                  </a:schemeClr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b="1" dirty="0">
                <a:solidFill>
                  <a:schemeClr val="accent1">
                    <a:lumMod val="50000"/>
                  </a:schemeClr>
                </a:solidFill>
                <a:latin typeface="Verdana" panose="020B0604030504040204"/>
                <a:cs typeface="Verdana" panose="020B0604030504040204"/>
              </a:rPr>
              <a:t>становитесь</a:t>
            </a:r>
            <a:r>
              <a:rPr b="1" spc="-20" dirty="0">
                <a:solidFill>
                  <a:schemeClr val="accent1">
                    <a:lumMod val="50000"/>
                  </a:schemeClr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b="1" dirty="0">
                <a:solidFill>
                  <a:schemeClr val="accent1">
                    <a:lumMod val="50000"/>
                  </a:schemeClr>
                </a:solidFill>
                <a:latin typeface="Verdana" panose="020B0604030504040204"/>
                <a:cs typeface="Verdana" panose="020B0604030504040204"/>
              </a:rPr>
              <a:t>частью</a:t>
            </a:r>
            <a:r>
              <a:rPr b="1" spc="-55" dirty="0">
                <a:solidFill>
                  <a:schemeClr val="accent1">
                    <a:lumMod val="50000"/>
                  </a:schemeClr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b="1" dirty="0">
                <a:solidFill>
                  <a:schemeClr val="accent1">
                    <a:lumMod val="50000"/>
                  </a:schemeClr>
                </a:solidFill>
                <a:latin typeface="Verdana" panose="020B0604030504040204"/>
                <a:cs typeface="Verdana" panose="020B0604030504040204"/>
              </a:rPr>
              <a:t>новой</a:t>
            </a:r>
            <a:r>
              <a:rPr b="1" spc="-40" dirty="0">
                <a:solidFill>
                  <a:schemeClr val="accent1">
                    <a:lumMod val="50000"/>
                  </a:schemeClr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b="1" spc="-20" dirty="0">
                <a:solidFill>
                  <a:schemeClr val="accent1">
                    <a:lumMod val="50000"/>
                  </a:schemeClr>
                </a:solidFill>
                <a:latin typeface="Verdana" panose="020B0604030504040204"/>
                <a:cs typeface="Verdana" panose="020B0604030504040204"/>
              </a:rPr>
              <a:t>бизнес-</a:t>
            </a:r>
            <a:r>
              <a:rPr b="1" dirty="0">
                <a:solidFill>
                  <a:schemeClr val="accent1">
                    <a:lumMod val="50000"/>
                  </a:schemeClr>
                </a:solidFill>
                <a:latin typeface="Verdana" panose="020B0604030504040204"/>
                <a:cs typeface="Verdana" panose="020B0604030504040204"/>
              </a:rPr>
              <a:t>культуры,</a:t>
            </a:r>
            <a:r>
              <a:rPr b="1" spc="-10" dirty="0">
                <a:solidFill>
                  <a:schemeClr val="accent1">
                    <a:lumMod val="50000"/>
                  </a:schemeClr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b="1" spc="-25" dirty="0">
                <a:solidFill>
                  <a:schemeClr val="accent1">
                    <a:lumMod val="50000"/>
                  </a:schemeClr>
                </a:solidFill>
                <a:latin typeface="Verdana" panose="020B0604030504040204"/>
                <a:cs typeface="Verdana" panose="020B0604030504040204"/>
              </a:rPr>
              <a:t>где </a:t>
            </a:r>
            <a:r>
              <a:rPr b="1" dirty="0">
                <a:solidFill>
                  <a:schemeClr val="accent1">
                    <a:lumMod val="50000"/>
                  </a:schemeClr>
                </a:solidFill>
                <a:latin typeface="Verdana" panose="020B0604030504040204"/>
                <a:cs typeface="Verdana" panose="020B0604030504040204"/>
              </a:rPr>
              <a:t>образование</a:t>
            </a:r>
            <a:r>
              <a:rPr b="1" spc="-35" dirty="0">
                <a:solidFill>
                  <a:schemeClr val="accent1">
                    <a:lumMod val="50000"/>
                  </a:schemeClr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b="1" dirty="0">
                <a:solidFill>
                  <a:schemeClr val="accent1">
                    <a:lumMod val="50000"/>
                  </a:schemeClr>
                </a:solidFill>
                <a:latin typeface="Verdana" panose="020B0604030504040204"/>
                <a:cs typeface="Verdana" panose="020B0604030504040204"/>
              </a:rPr>
              <a:t>и</a:t>
            </a:r>
            <a:r>
              <a:rPr b="1" spc="-40" dirty="0">
                <a:solidFill>
                  <a:schemeClr val="accent1">
                    <a:lumMod val="50000"/>
                  </a:schemeClr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b="1" dirty="0">
                <a:solidFill>
                  <a:schemeClr val="accent1">
                    <a:lumMod val="50000"/>
                  </a:schemeClr>
                </a:solidFill>
                <a:latin typeface="Verdana" panose="020B0604030504040204"/>
                <a:cs typeface="Verdana" panose="020B0604030504040204"/>
              </a:rPr>
              <a:t>бизнес</a:t>
            </a:r>
            <a:r>
              <a:rPr b="1" spc="-55" dirty="0">
                <a:solidFill>
                  <a:schemeClr val="accent1">
                    <a:lumMod val="50000"/>
                  </a:schemeClr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b="1" dirty="0">
                <a:solidFill>
                  <a:schemeClr val="accent1">
                    <a:lumMod val="50000"/>
                  </a:schemeClr>
                </a:solidFill>
                <a:latin typeface="Verdana" panose="020B0604030504040204"/>
                <a:cs typeface="Verdana" panose="020B0604030504040204"/>
              </a:rPr>
              <a:t>идут</a:t>
            </a:r>
            <a:r>
              <a:rPr b="1" spc="-35" dirty="0">
                <a:solidFill>
                  <a:schemeClr val="accent1">
                    <a:lumMod val="50000"/>
                  </a:schemeClr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b="1" dirty="0">
                <a:solidFill>
                  <a:schemeClr val="accent1">
                    <a:lumMod val="50000"/>
                  </a:schemeClr>
                </a:solidFill>
                <a:latin typeface="Verdana" panose="020B0604030504040204"/>
                <a:cs typeface="Verdana" panose="020B0604030504040204"/>
              </a:rPr>
              <a:t>рука</a:t>
            </a:r>
            <a:r>
              <a:rPr b="1" spc="-35" dirty="0">
                <a:solidFill>
                  <a:schemeClr val="accent1">
                    <a:lumMod val="50000"/>
                  </a:schemeClr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b="1" dirty="0">
                <a:solidFill>
                  <a:schemeClr val="accent1">
                    <a:lumMod val="50000"/>
                  </a:schemeClr>
                </a:solidFill>
                <a:latin typeface="Verdana" panose="020B0604030504040204"/>
                <a:cs typeface="Verdana" panose="020B0604030504040204"/>
              </a:rPr>
              <a:t>об</a:t>
            </a:r>
            <a:r>
              <a:rPr b="1" spc="-50" dirty="0">
                <a:solidFill>
                  <a:schemeClr val="accent1">
                    <a:lumMod val="50000"/>
                  </a:schemeClr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b="1" dirty="0">
                <a:solidFill>
                  <a:schemeClr val="accent1">
                    <a:lumMod val="50000"/>
                  </a:schemeClr>
                </a:solidFill>
                <a:latin typeface="Verdana" panose="020B0604030504040204"/>
                <a:cs typeface="Verdana" panose="020B0604030504040204"/>
              </a:rPr>
              <a:t>руку.</a:t>
            </a:r>
            <a:r>
              <a:rPr b="1" spc="-35" dirty="0">
                <a:solidFill>
                  <a:schemeClr val="accent1">
                    <a:lumMod val="50000"/>
                  </a:schemeClr>
                </a:solidFill>
                <a:latin typeface="Verdana" panose="020B0604030504040204"/>
                <a:cs typeface="Verdana" panose="020B0604030504040204"/>
              </a:rPr>
              <a:t> </a:t>
            </a:r>
          </a:p>
          <a:p>
            <a:pPr marR="261620" indent="0" algn="ctr" fontAlgn="auto">
              <a:lnSpc>
                <a:spcPct val="115000"/>
              </a:lnSpc>
              <a:spcBef>
                <a:spcPts val="0"/>
              </a:spcBef>
            </a:pPr>
            <a:endParaRPr b="1" spc="-35" dirty="0">
              <a:solidFill>
                <a:schemeClr val="accent1">
                  <a:lumMod val="50000"/>
                </a:schemeClr>
              </a:solidFill>
              <a:latin typeface="Verdana" panose="020B0604030504040204"/>
              <a:cs typeface="Verdana" panose="020B0604030504040204"/>
            </a:endParaRPr>
          </a:p>
          <a:p>
            <a:pPr marR="261620" indent="0" algn="ctr" fontAlgn="auto">
              <a:lnSpc>
                <a:spcPct val="115000"/>
              </a:lnSpc>
              <a:spcBef>
                <a:spcPts val="0"/>
              </a:spcBef>
            </a:pPr>
            <a:r>
              <a:rPr b="1" spc="-10" dirty="0">
                <a:solidFill>
                  <a:schemeClr val="accent1">
                    <a:lumMod val="50000"/>
                  </a:schemeClr>
                </a:solidFill>
                <a:latin typeface="Verdana" panose="020B0604030504040204"/>
                <a:cs typeface="Verdana" panose="020B0604030504040204"/>
              </a:rPr>
              <a:t>Работая</a:t>
            </a:r>
            <a:r>
              <a:rPr lang="ru-RU" b="1" spc="-10" dirty="0">
                <a:solidFill>
                  <a:schemeClr val="accent1">
                    <a:lumMod val="50000"/>
                  </a:schemeClr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b="1" dirty="0">
                <a:solidFill>
                  <a:schemeClr val="accent1">
                    <a:lumMod val="50000"/>
                  </a:schemeClr>
                </a:solidFill>
                <a:latin typeface="Verdana" panose="020B0604030504040204"/>
                <a:cs typeface="Verdana" panose="020B0604030504040204"/>
              </a:rPr>
              <a:t>вместе,</a:t>
            </a:r>
            <a:r>
              <a:rPr b="1" spc="-50" dirty="0">
                <a:solidFill>
                  <a:schemeClr val="accent1">
                    <a:lumMod val="50000"/>
                  </a:schemeClr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b="1" dirty="0">
                <a:solidFill>
                  <a:schemeClr val="accent1">
                    <a:lumMod val="50000"/>
                  </a:schemeClr>
                </a:solidFill>
                <a:latin typeface="Verdana" panose="020B0604030504040204"/>
                <a:cs typeface="Verdana" panose="020B0604030504040204"/>
              </a:rPr>
              <a:t>мы</a:t>
            </a:r>
            <a:r>
              <a:rPr b="1" spc="-65" dirty="0">
                <a:solidFill>
                  <a:schemeClr val="accent1">
                    <a:lumMod val="50000"/>
                  </a:schemeClr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b="1" dirty="0">
                <a:solidFill>
                  <a:schemeClr val="accent1">
                    <a:lumMod val="50000"/>
                  </a:schemeClr>
                </a:solidFill>
                <a:latin typeface="Verdana" panose="020B0604030504040204"/>
                <a:cs typeface="Verdana" panose="020B0604030504040204"/>
              </a:rPr>
              <a:t>создадим</a:t>
            </a:r>
            <a:r>
              <a:rPr b="1" spc="-55" dirty="0">
                <a:solidFill>
                  <a:schemeClr val="accent1">
                    <a:lumMod val="50000"/>
                  </a:schemeClr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b="1" dirty="0">
                <a:solidFill>
                  <a:schemeClr val="accent1">
                    <a:lumMod val="50000"/>
                  </a:schemeClr>
                </a:solidFill>
                <a:latin typeface="Verdana" panose="020B0604030504040204"/>
                <a:cs typeface="Verdana" panose="020B0604030504040204"/>
              </a:rPr>
              <a:t>успешное</a:t>
            </a:r>
            <a:r>
              <a:rPr b="1" spc="-50" dirty="0">
                <a:solidFill>
                  <a:schemeClr val="accent1">
                    <a:lumMod val="50000"/>
                  </a:schemeClr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b="1" dirty="0">
                <a:solidFill>
                  <a:schemeClr val="accent1">
                    <a:lumMod val="50000"/>
                  </a:schemeClr>
                </a:solidFill>
                <a:latin typeface="Verdana" panose="020B0604030504040204"/>
                <a:cs typeface="Verdana" panose="020B0604030504040204"/>
              </a:rPr>
              <a:t>будущее</a:t>
            </a:r>
            <a:r>
              <a:rPr b="1" spc="-45" dirty="0">
                <a:solidFill>
                  <a:schemeClr val="accent1">
                    <a:lumMod val="50000"/>
                  </a:schemeClr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b="1" dirty="0">
                <a:solidFill>
                  <a:schemeClr val="accent1">
                    <a:lumMod val="50000"/>
                  </a:schemeClr>
                </a:solidFill>
                <a:latin typeface="Verdana" panose="020B0604030504040204"/>
                <a:cs typeface="Verdana" panose="020B0604030504040204"/>
              </a:rPr>
              <a:t>для</a:t>
            </a:r>
            <a:r>
              <a:rPr b="1" spc="-65" dirty="0">
                <a:solidFill>
                  <a:schemeClr val="accent1">
                    <a:lumMod val="50000"/>
                  </a:schemeClr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b="1" spc="-10" dirty="0">
                <a:solidFill>
                  <a:schemeClr val="accent1">
                    <a:lumMod val="50000"/>
                  </a:schemeClr>
                </a:solidFill>
                <a:latin typeface="Verdana" panose="020B0604030504040204"/>
                <a:cs typeface="Verdana" panose="020B0604030504040204"/>
              </a:rPr>
              <a:t>вашего</a:t>
            </a:r>
            <a:r>
              <a:rPr lang="ru-RU" b="1" spc="-10" dirty="0">
                <a:solidFill>
                  <a:schemeClr val="accent1">
                    <a:lumMod val="50000"/>
                  </a:schemeClr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b="1" dirty="0">
                <a:solidFill>
                  <a:schemeClr val="accent1">
                    <a:lumMod val="50000"/>
                  </a:schemeClr>
                </a:solidFill>
                <a:latin typeface="Verdana" panose="020B0604030504040204"/>
                <a:cs typeface="Verdana" panose="020B0604030504040204"/>
              </a:rPr>
              <a:t>бизнеса,</a:t>
            </a:r>
            <a:r>
              <a:rPr b="1" spc="-60" dirty="0">
                <a:solidFill>
                  <a:schemeClr val="accent1">
                    <a:lumMod val="50000"/>
                  </a:schemeClr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b="1" dirty="0">
                <a:solidFill>
                  <a:schemeClr val="accent1">
                    <a:lumMod val="50000"/>
                  </a:schemeClr>
                </a:solidFill>
                <a:latin typeface="Verdana" panose="020B0604030504040204"/>
                <a:cs typeface="Verdana" panose="020B0604030504040204"/>
              </a:rPr>
              <a:t>подготовим</a:t>
            </a:r>
            <a:r>
              <a:rPr b="1" spc="-55" dirty="0">
                <a:solidFill>
                  <a:schemeClr val="accent1">
                    <a:lumMod val="50000"/>
                  </a:schemeClr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b="1" dirty="0">
                <a:solidFill>
                  <a:schemeClr val="accent1">
                    <a:lumMod val="50000"/>
                  </a:schemeClr>
                </a:solidFill>
                <a:latin typeface="Verdana" panose="020B0604030504040204"/>
                <a:cs typeface="Verdana" panose="020B0604030504040204"/>
              </a:rPr>
              <a:t>новое</a:t>
            </a:r>
            <a:r>
              <a:rPr b="1" spc="-70" dirty="0">
                <a:solidFill>
                  <a:schemeClr val="accent1">
                    <a:lumMod val="50000"/>
                  </a:schemeClr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b="1" dirty="0">
                <a:solidFill>
                  <a:schemeClr val="accent1">
                    <a:lumMod val="50000"/>
                  </a:schemeClr>
                </a:solidFill>
                <a:latin typeface="Verdana" panose="020B0604030504040204"/>
                <a:cs typeface="Verdana" panose="020B0604030504040204"/>
              </a:rPr>
              <a:t>поколение</a:t>
            </a:r>
            <a:r>
              <a:rPr b="1" spc="-75" dirty="0">
                <a:solidFill>
                  <a:schemeClr val="accent1">
                    <a:lumMod val="50000"/>
                  </a:schemeClr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b="1" spc="-10" dirty="0">
                <a:solidFill>
                  <a:schemeClr val="accent1">
                    <a:lumMod val="50000"/>
                  </a:schemeClr>
                </a:solidFill>
                <a:latin typeface="Verdana" panose="020B0604030504040204"/>
                <a:cs typeface="Verdana" panose="020B0604030504040204"/>
              </a:rPr>
              <a:t>профессионалов </a:t>
            </a:r>
            <a:r>
              <a:rPr b="1" dirty="0">
                <a:solidFill>
                  <a:schemeClr val="accent1">
                    <a:lumMod val="50000"/>
                  </a:schemeClr>
                </a:solidFill>
                <a:latin typeface="Verdana" panose="020B0604030504040204"/>
                <a:cs typeface="Verdana" panose="020B0604030504040204"/>
              </a:rPr>
              <a:t>и</a:t>
            </a:r>
            <a:r>
              <a:rPr b="1" spc="-55" dirty="0">
                <a:solidFill>
                  <a:schemeClr val="accent1">
                    <a:lumMod val="50000"/>
                  </a:schemeClr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b="1" dirty="0">
                <a:solidFill>
                  <a:schemeClr val="accent1">
                    <a:lumMod val="50000"/>
                  </a:schemeClr>
                </a:solidFill>
                <a:latin typeface="Verdana" panose="020B0604030504040204"/>
                <a:cs typeface="Verdana" panose="020B0604030504040204"/>
              </a:rPr>
              <a:t>сделаем</a:t>
            </a:r>
            <a:r>
              <a:rPr b="1" spc="-50" dirty="0">
                <a:solidFill>
                  <a:schemeClr val="accent1">
                    <a:lumMod val="50000"/>
                  </a:schemeClr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b="1" dirty="0">
                <a:solidFill>
                  <a:schemeClr val="accent1">
                    <a:lumMod val="50000"/>
                  </a:schemeClr>
                </a:solidFill>
                <a:latin typeface="Verdana" panose="020B0604030504040204"/>
                <a:cs typeface="Verdana" panose="020B0604030504040204"/>
              </a:rPr>
              <a:t>наш</a:t>
            </a:r>
            <a:r>
              <a:rPr b="1" spc="-45" dirty="0">
                <a:solidFill>
                  <a:schemeClr val="accent1">
                    <a:lumMod val="50000"/>
                  </a:schemeClr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b="1" dirty="0">
                <a:solidFill>
                  <a:schemeClr val="accent1">
                    <a:lumMod val="50000"/>
                  </a:schemeClr>
                </a:solidFill>
                <a:latin typeface="Verdana" panose="020B0604030504040204"/>
                <a:cs typeface="Verdana" panose="020B0604030504040204"/>
              </a:rPr>
              <a:t>регион</a:t>
            </a:r>
            <a:r>
              <a:rPr b="1" spc="-40" dirty="0">
                <a:solidFill>
                  <a:schemeClr val="accent1">
                    <a:lumMod val="50000"/>
                  </a:schemeClr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b="1" spc="-10" dirty="0">
                <a:solidFill>
                  <a:schemeClr val="accent1">
                    <a:lumMod val="50000"/>
                  </a:schemeClr>
                </a:solidFill>
                <a:latin typeface="Verdana" panose="020B0604030504040204"/>
                <a:cs typeface="Verdana" panose="020B0604030504040204"/>
              </a:rPr>
              <a:t>сильнее.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42"/>
          <p:cNvSpPr/>
          <p:nvPr/>
        </p:nvSpPr>
        <p:spPr>
          <a:xfrm>
            <a:off x="710923" y="5012158"/>
            <a:ext cx="10795516" cy="1204004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28552" y="-9793"/>
            <a:ext cx="11100386" cy="1325563"/>
          </a:xfrm>
        </p:spPr>
        <p:txBody>
          <a:bodyPr>
            <a:normAutofit/>
          </a:bodyPr>
          <a:lstStyle/>
          <a:p>
            <a:pPr indent="457200" algn="ctr"/>
            <a:r>
              <a:rPr lang="ru-RU" sz="2400" dirty="0">
                <a:solidFill>
                  <a:schemeClr val="accent1"/>
                </a:solidFill>
              </a:rPr>
              <a:t>Региональный центр «Старт-карьера</a:t>
            </a:r>
            <a:r>
              <a:rPr lang="ru-RU" sz="2400" dirty="0" smtClean="0">
                <a:solidFill>
                  <a:schemeClr val="accent1"/>
                </a:solidFill>
              </a:rPr>
              <a:t>»</a:t>
            </a:r>
            <a:r>
              <a:rPr lang="ru-RU" sz="2400" dirty="0" smtClean="0"/>
              <a:t> - драйвер </a:t>
            </a:r>
            <a:r>
              <a:rPr lang="ru-RU" sz="2400" dirty="0"/>
              <a:t>карьерного развития студента для эффективного </a:t>
            </a:r>
            <a:r>
              <a:rPr lang="ru-RU" sz="2400" dirty="0">
                <a:solidFill>
                  <a:schemeClr val="accent1"/>
                </a:solidFill>
              </a:rPr>
              <a:t>обеспечения</a:t>
            </a:r>
            <a:r>
              <a:rPr lang="ru-RU" sz="2400" dirty="0"/>
              <a:t> предприятий </a:t>
            </a:r>
            <a:r>
              <a:rPr lang="ru-RU" sz="2400" dirty="0">
                <a:solidFill>
                  <a:schemeClr val="accent1"/>
                </a:solidFill>
              </a:rPr>
              <a:t>человеческим </a:t>
            </a:r>
            <a:r>
              <a:rPr lang="ru-RU" sz="2400" dirty="0" smtClean="0">
                <a:solidFill>
                  <a:schemeClr val="accent1"/>
                </a:solidFill>
              </a:rPr>
              <a:t>капиталом</a:t>
            </a:r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02747" y="2567325"/>
            <a:ext cx="10796270" cy="1056773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95325" y="2575083"/>
            <a:ext cx="2392244" cy="104125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1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334625" y="2638257"/>
            <a:ext cx="8171814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457200">
              <a:spcAft>
                <a:spcPts val="1200"/>
              </a:spcAft>
              <a:buClr>
                <a:schemeClr val="accent2"/>
              </a:buClr>
              <a:defRPr/>
            </a:pPr>
            <a:r>
              <a:rPr lang="ru-RU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Gotham Pro Light" panose="02000503030000020004" pitchFamily="2" charset="0"/>
              </a:rPr>
              <a:t>Окажем содействие </a:t>
            </a:r>
            <a:r>
              <a:rPr lang="ru-RU" dirty="0">
                <a:solidFill>
                  <a:srgbClr val="000000">
                    <a:lumMod val="75000"/>
                    <a:lumOff val="25000"/>
                  </a:srgbClr>
                </a:solidFill>
                <a:cs typeface="Gotham Pro Light" panose="02000503030000020004" pitchFamily="2" charset="0"/>
              </a:rPr>
              <a:t>в </a:t>
            </a:r>
            <a:r>
              <a:rPr lang="ru-RU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Gotham Pro Light" panose="02000503030000020004" pitchFamily="2" charset="0"/>
              </a:rPr>
              <a:t>подборе </a:t>
            </a:r>
            <a:r>
              <a:rPr lang="ru-RU" dirty="0">
                <a:solidFill>
                  <a:srgbClr val="000000">
                    <a:lumMod val="75000"/>
                    <a:lumOff val="25000"/>
                  </a:srgbClr>
                </a:solidFill>
                <a:cs typeface="Gotham Pro Light" panose="02000503030000020004" pitchFamily="2" charset="0"/>
              </a:rPr>
              <a:t>кадров из числа студентов и выпускников по </a:t>
            </a:r>
            <a:r>
              <a:rPr lang="ru-RU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Gotham Pro Light" panose="02000503030000020004" pitchFamily="2" charset="0"/>
              </a:rPr>
              <a:t>запросу, проинформируем студентов об имеющихся вакансиях, подготовим к собеседованию</a:t>
            </a:r>
            <a:endParaRPr lang="ru-RU" dirty="0">
              <a:solidFill>
                <a:srgbClr val="000000">
                  <a:lumMod val="75000"/>
                  <a:lumOff val="25000"/>
                </a:srgbClr>
              </a:solidFill>
              <a:cs typeface="Gotham Pro Light" panose="02000503030000020004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221900" y="2549661"/>
            <a:ext cx="1932713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Привлечение в компанию молодых специалистов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88545" y="3727494"/>
            <a:ext cx="10795516" cy="1100266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88545" y="3718265"/>
            <a:ext cx="2392244" cy="11069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1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313342" y="3807282"/>
            <a:ext cx="8171814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457200">
              <a:spcAft>
                <a:spcPts val="1200"/>
              </a:spcAft>
              <a:defRPr/>
            </a:pPr>
            <a:r>
              <a:rPr lang="ru-RU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Gotham Pro Light" panose="02000503030000020004" pitchFamily="2" charset="0"/>
              </a:rPr>
              <a:t>Расскажем о деятельности вашей компании, программах и проектах </a:t>
            </a:r>
            <a:r>
              <a:rPr lang="ru-RU" dirty="0"/>
              <a:t>в социальных сетях, на которые подписаны более </a:t>
            </a:r>
            <a:r>
              <a:rPr lang="ru-RU" dirty="0" smtClean="0"/>
              <a:t>1000 </a:t>
            </a:r>
            <a:r>
              <a:rPr lang="ru-RU" dirty="0"/>
              <a:t>студентов</a:t>
            </a:r>
            <a:r>
              <a:rPr lang="ru-RU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Gotham Pro Light" panose="02000503030000020004" pitchFamily="2" charset="0"/>
              </a:rPr>
              <a:t>, обеспечим площадку для знакомства и коммуникации с обучающимися</a:t>
            </a:r>
            <a:endParaRPr lang="ru-RU" dirty="0">
              <a:solidFill>
                <a:srgbClr val="000000">
                  <a:lumMod val="75000"/>
                  <a:lumOff val="25000"/>
                </a:srgbClr>
              </a:solidFill>
              <a:cs typeface="Gotham Pro Light" panose="02000503030000020004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335529" y="3873963"/>
            <a:ext cx="1686177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Повышение узнаваемости компании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85628" y="1312119"/>
            <a:ext cx="10801350" cy="1104999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88545" y="1346254"/>
            <a:ext cx="2392244" cy="110499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1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29031" y="1326654"/>
            <a:ext cx="1692675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Подготовка кадров с учетом потребностей компании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326956" y="1419166"/>
            <a:ext cx="8171814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457200">
              <a:spcAft>
                <a:spcPts val="1200"/>
              </a:spcAft>
              <a:defRPr/>
            </a:pPr>
            <a:r>
              <a:rPr lang="ru-RU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Gotham Pro Light" panose="02000503030000020004" pitchFamily="2" charset="0"/>
              </a:rPr>
              <a:t>Организуем диалог с представителями институтов по вопросам содержания, разработки и реализации  совместных образовательных программ, практики и стажировок обучающихся </a:t>
            </a:r>
            <a:endParaRPr lang="ru-RU" dirty="0">
              <a:solidFill>
                <a:srgbClr val="000000">
                  <a:lumMod val="75000"/>
                  <a:lumOff val="25000"/>
                </a:srgbClr>
              </a:solidFill>
              <a:cs typeface="Gotham Pro Light" panose="02000503030000020004" pitchFamily="2" charset="0"/>
            </a:endParaRPr>
          </a:p>
        </p:txBody>
      </p:sp>
      <p:grpSp>
        <p:nvGrpSpPr>
          <p:cNvPr id="45" name="Группа 44"/>
          <p:cNvGrpSpPr/>
          <p:nvPr/>
        </p:nvGrpSpPr>
        <p:grpSpPr>
          <a:xfrm>
            <a:off x="913373" y="1536858"/>
            <a:ext cx="349796" cy="349796"/>
            <a:chOff x="1400655" y="2362200"/>
            <a:chExt cx="709683" cy="709683"/>
          </a:xfrm>
          <a:solidFill>
            <a:schemeClr val="bg1"/>
          </a:solidFill>
        </p:grpSpPr>
        <p:sp>
          <p:nvSpPr>
            <p:cNvPr id="46" name="Полилиния 75"/>
            <p:cNvSpPr/>
            <p:nvPr/>
          </p:nvSpPr>
          <p:spPr>
            <a:xfrm>
              <a:off x="1400655" y="2362200"/>
              <a:ext cx="709683" cy="709683"/>
            </a:xfrm>
            <a:custGeom>
              <a:avLst/>
              <a:gdLst>
                <a:gd name="connsiteX0" fmla="*/ 419666 w 839331"/>
                <a:gd name="connsiteY0" fmla="*/ 0 h 839331"/>
                <a:gd name="connsiteX1" fmla="*/ 0 w 839331"/>
                <a:gd name="connsiteY1" fmla="*/ 419666 h 839331"/>
                <a:gd name="connsiteX2" fmla="*/ 419666 w 839331"/>
                <a:gd name="connsiteY2" fmla="*/ 839332 h 839331"/>
                <a:gd name="connsiteX3" fmla="*/ 839332 w 839331"/>
                <a:gd name="connsiteY3" fmla="*/ 419666 h 839331"/>
                <a:gd name="connsiteX4" fmla="*/ 419666 w 839331"/>
                <a:gd name="connsiteY4" fmla="*/ 0 h 839331"/>
                <a:gd name="connsiteX5" fmla="*/ 419666 w 839331"/>
                <a:gd name="connsiteY5" fmla="*/ 811040 h 839331"/>
                <a:gd name="connsiteX6" fmla="*/ 28292 w 839331"/>
                <a:gd name="connsiteY6" fmla="*/ 419666 h 839331"/>
                <a:gd name="connsiteX7" fmla="*/ 419666 w 839331"/>
                <a:gd name="connsiteY7" fmla="*/ 28292 h 839331"/>
                <a:gd name="connsiteX8" fmla="*/ 811040 w 839331"/>
                <a:gd name="connsiteY8" fmla="*/ 419666 h 839331"/>
                <a:gd name="connsiteX9" fmla="*/ 419666 w 839331"/>
                <a:gd name="connsiteY9" fmla="*/ 811040 h 839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9331" h="839331">
                  <a:moveTo>
                    <a:pt x="419666" y="0"/>
                  </a:moveTo>
                  <a:cubicBezTo>
                    <a:pt x="187891" y="0"/>
                    <a:pt x="0" y="187891"/>
                    <a:pt x="0" y="419666"/>
                  </a:cubicBezTo>
                  <a:cubicBezTo>
                    <a:pt x="0" y="651441"/>
                    <a:pt x="187891" y="839332"/>
                    <a:pt x="419666" y="839332"/>
                  </a:cubicBezTo>
                  <a:cubicBezTo>
                    <a:pt x="651441" y="839332"/>
                    <a:pt x="839332" y="651441"/>
                    <a:pt x="839332" y="419666"/>
                  </a:cubicBezTo>
                  <a:cubicBezTo>
                    <a:pt x="839072" y="187999"/>
                    <a:pt x="651333" y="260"/>
                    <a:pt x="419666" y="0"/>
                  </a:cubicBezTo>
                  <a:close/>
                  <a:moveTo>
                    <a:pt x="419666" y="811040"/>
                  </a:moveTo>
                  <a:cubicBezTo>
                    <a:pt x="203516" y="811040"/>
                    <a:pt x="28292" y="635816"/>
                    <a:pt x="28292" y="419666"/>
                  </a:cubicBezTo>
                  <a:cubicBezTo>
                    <a:pt x="28292" y="203516"/>
                    <a:pt x="203516" y="28292"/>
                    <a:pt x="419666" y="28292"/>
                  </a:cubicBezTo>
                  <a:cubicBezTo>
                    <a:pt x="635816" y="28292"/>
                    <a:pt x="811040" y="203516"/>
                    <a:pt x="811040" y="419666"/>
                  </a:cubicBezTo>
                  <a:cubicBezTo>
                    <a:pt x="810780" y="635708"/>
                    <a:pt x="635708" y="810780"/>
                    <a:pt x="419666" y="811040"/>
                  </a:cubicBezTo>
                  <a:close/>
                </a:path>
              </a:pathLst>
            </a:custGeom>
            <a:grpFill/>
            <a:ln w="94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Полилиния 76"/>
            <p:cNvSpPr/>
            <p:nvPr/>
          </p:nvSpPr>
          <p:spPr>
            <a:xfrm>
              <a:off x="1743536" y="2410044"/>
              <a:ext cx="23922" cy="71765"/>
            </a:xfrm>
            <a:custGeom>
              <a:avLst/>
              <a:gdLst>
                <a:gd name="connsiteX0" fmla="*/ 14146 w 28292"/>
                <a:gd name="connsiteY0" fmla="*/ 0 h 84876"/>
                <a:gd name="connsiteX1" fmla="*/ 0 w 28292"/>
                <a:gd name="connsiteY1" fmla="*/ 14146 h 84876"/>
                <a:gd name="connsiteX2" fmla="*/ 0 w 28292"/>
                <a:gd name="connsiteY2" fmla="*/ 70730 h 84876"/>
                <a:gd name="connsiteX3" fmla="*/ 14146 w 28292"/>
                <a:gd name="connsiteY3" fmla="*/ 84876 h 84876"/>
                <a:gd name="connsiteX4" fmla="*/ 28292 w 28292"/>
                <a:gd name="connsiteY4" fmla="*/ 70730 h 84876"/>
                <a:gd name="connsiteX5" fmla="*/ 28292 w 28292"/>
                <a:gd name="connsiteY5" fmla="*/ 14146 h 84876"/>
                <a:gd name="connsiteX6" fmla="*/ 14146 w 28292"/>
                <a:gd name="connsiteY6" fmla="*/ 0 h 8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92" h="84876">
                  <a:moveTo>
                    <a:pt x="14146" y="0"/>
                  </a:moveTo>
                  <a:cubicBezTo>
                    <a:pt x="6333" y="0"/>
                    <a:pt x="0" y="6333"/>
                    <a:pt x="0" y="14146"/>
                  </a:cubicBezTo>
                  <a:lnTo>
                    <a:pt x="0" y="70730"/>
                  </a:lnTo>
                  <a:cubicBezTo>
                    <a:pt x="0" y="78543"/>
                    <a:pt x="6333" y="84876"/>
                    <a:pt x="14146" y="84876"/>
                  </a:cubicBezTo>
                  <a:cubicBezTo>
                    <a:pt x="21959" y="84876"/>
                    <a:pt x="28292" y="78543"/>
                    <a:pt x="28292" y="70730"/>
                  </a:cubicBezTo>
                  <a:lnTo>
                    <a:pt x="28292" y="14146"/>
                  </a:lnTo>
                  <a:cubicBezTo>
                    <a:pt x="28292" y="6333"/>
                    <a:pt x="21959" y="0"/>
                    <a:pt x="14146" y="0"/>
                  </a:cubicBezTo>
                  <a:close/>
                </a:path>
              </a:pathLst>
            </a:custGeom>
            <a:grpFill/>
            <a:ln w="94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" name="Полилиния 77"/>
            <p:cNvSpPr/>
            <p:nvPr/>
          </p:nvSpPr>
          <p:spPr>
            <a:xfrm>
              <a:off x="1743536" y="2952273"/>
              <a:ext cx="23922" cy="71765"/>
            </a:xfrm>
            <a:custGeom>
              <a:avLst/>
              <a:gdLst>
                <a:gd name="connsiteX0" fmla="*/ 14146 w 28292"/>
                <a:gd name="connsiteY0" fmla="*/ 0 h 84876"/>
                <a:gd name="connsiteX1" fmla="*/ 0 w 28292"/>
                <a:gd name="connsiteY1" fmla="*/ 14146 h 84876"/>
                <a:gd name="connsiteX2" fmla="*/ 0 w 28292"/>
                <a:gd name="connsiteY2" fmla="*/ 70730 h 84876"/>
                <a:gd name="connsiteX3" fmla="*/ 14146 w 28292"/>
                <a:gd name="connsiteY3" fmla="*/ 84876 h 84876"/>
                <a:gd name="connsiteX4" fmla="*/ 28292 w 28292"/>
                <a:gd name="connsiteY4" fmla="*/ 70730 h 84876"/>
                <a:gd name="connsiteX5" fmla="*/ 28292 w 28292"/>
                <a:gd name="connsiteY5" fmla="*/ 14146 h 84876"/>
                <a:gd name="connsiteX6" fmla="*/ 14146 w 28292"/>
                <a:gd name="connsiteY6" fmla="*/ 0 h 8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92" h="84876">
                  <a:moveTo>
                    <a:pt x="14146" y="0"/>
                  </a:moveTo>
                  <a:cubicBezTo>
                    <a:pt x="6333" y="0"/>
                    <a:pt x="0" y="6333"/>
                    <a:pt x="0" y="14146"/>
                  </a:cubicBezTo>
                  <a:lnTo>
                    <a:pt x="0" y="70730"/>
                  </a:lnTo>
                  <a:cubicBezTo>
                    <a:pt x="0" y="78543"/>
                    <a:pt x="6333" y="84876"/>
                    <a:pt x="14146" y="84876"/>
                  </a:cubicBezTo>
                  <a:cubicBezTo>
                    <a:pt x="21959" y="84876"/>
                    <a:pt x="28292" y="78543"/>
                    <a:pt x="28292" y="70730"/>
                  </a:cubicBezTo>
                  <a:lnTo>
                    <a:pt x="28292" y="14146"/>
                  </a:lnTo>
                  <a:cubicBezTo>
                    <a:pt x="28292" y="6333"/>
                    <a:pt x="21959" y="0"/>
                    <a:pt x="14146" y="0"/>
                  </a:cubicBezTo>
                  <a:close/>
                </a:path>
              </a:pathLst>
            </a:custGeom>
            <a:grpFill/>
            <a:ln w="94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" name="Полилиния 78"/>
            <p:cNvSpPr/>
            <p:nvPr/>
          </p:nvSpPr>
          <p:spPr>
            <a:xfrm>
              <a:off x="1990728" y="2705081"/>
              <a:ext cx="71765" cy="23922"/>
            </a:xfrm>
            <a:custGeom>
              <a:avLst/>
              <a:gdLst>
                <a:gd name="connsiteX0" fmla="*/ 70730 w 84876"/>
                <a:gd name="connsiteY0" fmla="*/ 0 h 28292"/>
                <a:gd name="connsiteX1" fmla="*/ 14146 w 84876"/>
                <a:gd name="connsiteY1" fmla="*/ 0 h 28292"/>
                <a:gd name="connsiteX2" fmla="*/ 0 w 84876"/>
                <a:gd name="connsiteY2" fmla="*/ 14146 h 28292"/>
                <a:gd name="connsiteX3" fmla="*/ 14146 w 84876"/>
                <a:gd name="connsiteY3" fmla="*/ 28292 h 28292"/>
                <a:gd name="connsiteX4" fmla="*/ 70730 w 84876"/>
                <a:gd name="connsiteY4" fmla="*/ 28292 h 28292"/>
                <a:gd name="connsiteX5" fmla="*/ 84876 w 84876"/>
                <a:gd name="connsiteY5" fmla="*/ 14146 h 28292"/>
                <a:gd name="connsiteX6" fmla="*/ 70730 w 84876"/>
                <a:gd name="connsiteY6" fmla="*/ 0 h 28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76" h="28292">
                  <a:moveTo>
                    <a:pt x="70730" y="0"/>
                  </a:moveTo>
                  <a:lnTo>
                    <a:pt x="14146" y="0"/>
                  </a:lnTo>
                  <a:cubicBezTo>
                    <a:pt x="6333" y="0"/>
                    <a:pt x="0" y="6333"/>
                    <a:pt x="0" y="14146"/>
                  </a:cubicBezTo>
                  <a:cubicBezTo>
                    <a:pt x="0" y="21959"/>
                    <a:pt x="6333" y="28292"/>
                    <a:pt x="14146" y="28292"/>
                  </a:cubicBezTo>
                  <a:lnTo>
                    <a:pt x="70730" y="28292"/>
                  </a:lnTo>
                  <a:cubicBezTo>
                    <a:pt x="78543" y="28292"/>
                    <a:pt x="84876" y="21959"/>
                    <a:pt x="84876" y="14146"/>
                  </a:cubicBezTo>
                  <a:cubicBezTo>
                    <a:pt x="84876" y="6333"/>
                    <a:pt x="78543" y="0"/>
                    <a:pt x="70730" y="0"/>
                  </a:cubicBezTo>
                  <a:close/>
                </a:path>
              </a:pathLst>
            </a:custGeom>
            <a:grpFill/>
            <a:ln w="94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" name="Полилиния 79"/>
            <p:cNvSpPr/>
            <p:nvPr/>
          </p:nvSpPr>
          <p:spPr>
            <a:xfrm>
              <a:off x="1448499" y="2705081"/>
              <a:ext cx="71765" cy="23922"/>
            </a:xfrm>
            <a:custGeom>
              <a:avLst/>
              <a:gdLst>
                <a:gd name="connsiteX0" fmla="*/ 70730 w 84876"/>
                <a:gd name="connsiteY0" fmla="*/ 0 h 28292"/>
                <a:gd name="connsiteX1" fmla="*/ 14146 w 84876"/>
                <a:gd name="connsiteY1" fmla="*/ 0 h 28292"/>
                <a:gd name="connsiteX2" fmla="*/ 0 w 84876"/>
                <a:gd name="connsiteY2" fmla="*/ 14146 h 28292"/>
                <a:gd name="connsiteX3" fmla="*/ 14146 w 84876"/>
                <a:gd name="connsiteY3" fmla="*/ 28292 h 28292"/>
                <a:gd name="connsiteX4" fmla="*/ 70730 w 84876"/>
                <a:gd name="connsiteY4" fmla="*/ 28292 h 28292"/>
                <a:gd name="connsiteX5" fmla="*/ 84876 w 84876"/>
                <a:gd name="connsiteY5" fmla="*/ 14146 h 28292"/>
                <a:gd name="connsiteX6" fmla="*/ 70730 w 84876"/>
                <a:gd name="connsiteY6" fmla="*/ 0 h 28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76" h="28292">
                  <a:moveTo>
                    <a:pt x="70730" y="0"/>
                  </a:moveTo>
                  <a:lnTo>
                    <a:pt x="14146" y="0"/>
                  </a:lnTo>
                  <a:cubicBezTo>
                    <a:pt x="6333" y="0"/>
                    <a:pt x="0" y="6333"/>
                    <a:pt x="0" y="14146"/>
                  </a:cubicBezTo>
                  <a:cubicBezTo>
                    <a:pt x="0" y="21959"/>
                    <a:pt x="6333" y="28292"/>
                    <a:pt x="14146" y="28292"/>
                  </a:cubicBezTo>
                  <a:lnTo>
                    <a:pt x="70730" y="28292"/>
                  </a:lnTo>
                  <a:cubicBezTo>
                    <a:pt x="78543" y="28292"/>
                    <a:pt x="84876" y="21959"/>
                    <a:pt x="84876" y="14146"/>
                  </a:cubicBezTo>
                  <a:cubicBezTo>
                    <a:pt x="84876" y="6333"/>
                    <a:pt x="78543" y="0"/>
                    <a:pt x="70730" y="0"/>
                  </a:cubicBezTo>
                  <a:close/>
                </a:path>
              </a:pathLst>
            </a:custGeom>
            <a:grpFill/>
            <a:ln w="94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1" name="Полилиния 80"/>
            <p:cNvSpPr/>
            <p:nvPr/>
          </p:nvSpPr>
          <p:spPr>
            <a:xfrm>
              <a:off x="1743536" y="2529654"/>
              <a:ext cx="23922" cy="207323"/>
            </a:xfrm>
            <a:custGeom>
              <a:avLst/>
              <a:gdLst>
                <a:gd name="connsiteX0" fmla="*/ 14146 w 28292"/>
                <a:gd name="connsiteY0" fmla="*/ 0 h 245198"/>
                <a:gd name="connsiteX1" fmla="*/ 0 w 28292"/>
                <a:gd name="connsiteY1" fmla="*/ 14146 h 245198"/>
                <a:gd name="connsiteX2" fmla="*/ 0 w 28292"/>
                <a:gd name="connsiteY2" fmla="*/ 231052 h 245198"/>
                <a:gd name="connsiteX3" fmla="*/ 14146 w 28292"/>
                <a:gd name="connsiteY3" fmla="*/ 245198 h 245198"/>
                <a:gd name="connsiteX4" fmla="*/ 28292 w 28292"/>
                <a:gd name="connsiteY4" fmla="*/ 231052 h 245198"/>
                <a:gd name="connsiteX5" fmla="*/ 28292 w 28292"/>
                <a:gd name="connsiteY5" fmla="*/ 14146 h 245198"/>
                <a:gd name="connsiteX6" fmla="*/ 14146 w 28292"/>
                <a:gd name="connsiteY6" fmla="*/ 0 h 245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92" h="245198">
                  <a:moveTo>
                    <a:pt x="14146" y="0"/>
                  </a:moveTo>
                  <a:cubicBezTo>
                    <a:pt x="6333" y="0"/>
                    <a:pt x="0" y="6333"/>
                    <a:pt x="0" y="14146"/>
                  </a:cubicBezTo>
                  <a:lnTo>
                    <a:pt x="0" y="231052"/>
                  </a:lnTo>
                  <a:cubicBezTo>
                    <a:pt x="0" y="238865"/>
                    <a:pt x="6333" y="245198"/>
                    <a:pt x="14146" y="245198"/>
                  </a:cubicBezTo>
                  <a:cubicBezTo>
                    <a:pt x="21959" y="245198"/>
                    <a:pt x="28292" y="238865"/>
                    <a:pt x="28292" y="231052"/>
                  </a:cubicBezTo>
                  <a:lnTo>
                    <a:pt x="28292" y="14146"/>
                  </a:lnTo>
                  <a:cubicBezTo>
                    <a:pt x="28292" y="6333"/>
                    <a:pt x="21959" y="0"/>
                    <a:pt x="14146" y="0"/>
                  </a:cubicBezTo>
                  <a:close/>
                </a:path>
              </a:pathLst>
            </a:custGeom>
            <a:grpFill/>
            <a:ln w="94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819509" y="4024622"/>
            <a:ext cx="402391" cy="411859"/>
            <a:chOff x="8910638" y="2267501"/>
            <a:chExt cx="816391" cy="835600"/>
          </a:xfrm>
          <a:solidFill>
            <a:schemeClr val="bg1"/>
          </a:solidFill>
        </p:grpSpPr>
        <p:sp>
          <p:nvSpPr>
            <p:cNvPr id="53" name="Полилиния 87"/>
            <p:cNvSpPr/>
            <p:nvPr/>
          </p:nvSpPr>
          <p:spPr>
            <a:xfrm>
              <a:off x="9064325" y="2267501"/>
              <a:ext cx="509044" cy="835600"/>
            </a:xfrm>
            <a:custGeom>
              <a:avLst/>
              <a:gdLst>
                <a:gd name="connsiteX0" fmla="*/ 513194 w 504825"/>
                <a:gd name="connsiteY0" fmla="*/ 413044 h 828675"/>
                <a:gd name="connsiteX1" fmla="*/ 500050 w 504825"/>
                <a:gd name="connsiteY1" fmla="*/ 404281 h 828675"/>
                <a:gd name="connsiteX2" fmla="*/ 335553 w 504825"/>
                <a:gd name="connsiteY2" fmla="*/ 404281 h 828675"/>
                <a:gd name="connsiteX3" fmla="*/ 430803 w 504825"/>
                <a:gd name="connsiteY3" fmla="*/ 17375 h 828675"/>
                <a:gd name="connsiteX4" fmla="*/ 419941 w 504825"/>
                <a:gd name="connsiteY4" fmla="*/ 338 h 828675"/>
                <a:gd name="connsiteX5" fmla="*/ 406705 w 504825"/>
                <a:gd name="connsiteY5" fmla="*/ 4231 h 828675"/>
                <a:gd name="connsiteX6" fmla="*/ 4178 w 504825"/>
                <a:gd name="connsiteY6" fmla="*/ 408472 h 828675"/>
                <a:gd name="connsiteX7" fmla="*/ 4191 w 504825"/>
                <a:gd name="connsiteY7" fmla="*/ 428677 h 828675"/>
                <a:gd name="connsiteX8" fmla="*/ 14275 w 504825"/>
                <a:gd name="connsiteY8" fmla="*/ 432856 h 828675"/>
                <a:gd name="connsiteX9" fmla="*/ 178772 w 504825"/>
                <a:gd name="connsiteY9" fmla="*/ 432856 h 828675"/>
                <a:gd name="connsiteX10" fmla="*/ 83522 w 504825"/>
                <a:gd name="connsiteY10" fmla="*/ 819761 h 828675"/>
                <a:gd name="connsiteX11" fmla="*/ 94384 w 504825"/>
                <a:gd name="connsiteY11" fmla="*/ 836799 h 828675"/>
                <a:gd name="connsiteX12" fmla="*/ 107620 w 504825"/>
                <a:gd name="connsiteY12" fmla="*/ 832906 h 828675"/>
                <a:gd name="connsiteX13" fmla="*/ 510146 w 504825"/>
                <a:gd name="connsiteY13" fmla="*/ 428665 h 828675"/>
                <a:gd name="connsiteX14" fmla="*/ 513194 w 504825"/>
                <a:gd name="connsiteY14" fmla="*/ 413044 h 828675"/>
                <a:gd name="connsiteX15" fmla="*/ 123812 w 504825"/>
                <a:gd name="connsiteY15" fmla="*/ 776613 h 828675"/>
                <a:gd name="connsiteX16" fmla="*/ 211061 w 504825"/>
                <a:gd name="connsiteY16" fmla="*/ 421997 h 828675"/>
                <a:gd name="connsiteX17" fmla="*/ 200621 w 504825"/>
                <a:gd name="connsiteY17" fmla="*/ 404698 h 828675"/>
                <a:gd name="connsiteX18" fmla="*/ 197060 w 504825"/>
                <a:gd name="connsiteY18" fmla="*/ 404281 h 828675"/>
                <a:gd name="connsiteX19" fmla="*/ 48660 w 504825"/>
                <a:gd name="connsiteY19" fmla="*/ 404281 h 828675"/>
                <a:gd name="connsiteX20" fmla="*/ 390512 w 504825"/>
                <a:gd name="connsiteY20" fmla="*/ 60523 h 828675"/>
                <a:gd name="connsiteX21" fmla="*/ 303454 w 504825"/>
                <a:gd name="connsiteY21" fmla="*/ 415139 h 828675"/>
                <a:gd name="connsiteX22" fmla="*/ 313895 w 504825"/>
                <a:gd name="connsiteY22" fmla="*/ 432438 h 828675"/>
                <a:gd name="connsiteX23" fmla="*/ 317265 w 504825"/>
                <a:gd name="connsiteY23" fmla="*/ 432856 h 828675"/>
                <a:gd name="connsiteX24" fmla="*/ 465665 w 504825"/>
                <a:gd name="connsiteY24" fmla="*/ 432856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825" h="828675">
                  <a:moveTo>
                    <a:pt x="513194" y="413044"/>
                  </a:moveTo>
                  <a:cubicBezTo>
                    <a:pt x="510973" y="407746"/>
                    <a:pt x="505795" y="404294"/>
                    <a:pt x="500050" y="404281"/>
                  </a:cubicBezTo>
                  <a:lnTo>
                    <a:pt x="335553" y="404281"/>
                  </a:lnTo>
                  <a:lnTo>
                    <a:pt x="430803" y="17375"/>
                  </a:lnTo>
                  <a:cubicBezTo>
                    <a:pt x="432508" y="9671"/>
                    <a:pt x="427645" y="2043"/>
                    <a:pt x="419941" y="338"/>
                  </a:cubicBezTo>
                  <a:cubicBezTo>
                    <a:pt x="415153" y="-722"/>
                    <a:pt x="410157" y="748"/>
                    <a:pt x="406705" y="4231"/>
                  </a:cubicBezTo>
                  <a:lnTo>
                    <a:pt x="4178" y="408472"/>
                  </a:lnTo>
                  <a:cubicBezTo>
                    <a:pt x="-1398" y="414055"/>
                    <a:pt x="-1392" y="423101"/>
                    <a:pt x="4191" y="428677"/>
                  </a:cubicBezTo>
                  <a:cubicBezTo>
                    <a:pt x="6867" y="431350"/>
                    <a:pt x="10493" y="432852"/>
                    <a:pt x="14275" y="432856"/>
                  </a:cubicBezTo>
                  <a:lnTo>
                    <a:pt x="178772" y="432856"/>
                  </a:lnTo>
                  <a:lnTo>
                    <a:pt x="83522" y="819761"/>
                  </a:lnTo>
                  <a:cubicBezTo>
                    <a:pt x="81817" y="827466"/>
                    <a:pt x="86680" y="835093"/>
                    <a:pt x="94384" y="836799"/>
                  </a:cubicBezTo>
                  <a:cubicBezTo>
                    <a:pt x="99172" y="837858"/>
                    <a:pt x="104168" y="836389"/>
                    <a:pt x="107620" y="832906"/>
                  </a:cubicBezTo>
                  <a:lnTo>
                    <a:pt x="510146" y="428665"/>
                  </a:lnTo>
                  <a:cubicBezTo>
                    <a:pt x="514237" y="424558"/>
                    <a:pt x="515441" y="418387"/>
                    <a:pt x="513194" y="413044"/>
                  </a:cubicBezTo>
                  <a:close/>
                  <a:moveTo>
                    <a:pt x="123812" y="776613"/>
                  </a:moveTo>
                  <a:lnTo>
                    <a:pt x="211061" y="421997"/>
                  </a:lnTo>
                  <a:cubicBezTo>
                    <a:pt x="212956" y="414337"/>
                    <a:pt x="208281" y="406592"/>
                    <a:pt x="200621" y="404698"/>
                  </a:cubicBezTo>
                  <a:cubicBezTo>
                    <a:pt x="199456" y="404410"/>
                    <a:pt x="198260" y="404270"/>
                    <a:pt x="197060" y="404281"/>
                  </a:cubicBezTo>
                  <a:lnTo>
                    <a:pt x="48660" y="404281"/>
                  </a:lnTo>
                  <a:lnTo>
                    <a:pt x="390512" y="60523"/>
                  </a:lnTo>
                  <a:lnTo>
                    <a:pt x="303454" y="415139"/>
                  </a:lnTo>
                  <a:cubicBezTo>
                    <a:pt x="301560" y="422799"/>
                    <a:pt x="306235" y="430544"/>
                    <a:pt x="313895" y="432438"/>
                  </a:cubicBezTo>
                  <a:cubicBezTo>
                    <a:pt x="314998" y="432711"/>
                    <a:pt x="316129" y="432851"/>
                    <a:pt x="317265" y="432856"/>
                  </a:cubicBezTo>
                  <a:lnTo>
                    <a:pt x="465665" y="4328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4" name="Полилиния 88"/>
            <p:cNvSpPr/>
            <p:nvPr/>
          </p:nvSpPr>
          <p:spPr>
            <a:xfrm>
              <a:off x="9501680" y="2862810"/>
              <a:ext cx="134464" cy="134464"/>
            </a:xfrm>
            <a:custGeom>
              <a:avLst/>
              <a:gdLst>
                <a:gd name="connsiteX0" fmla="*/ 24028 w 133350"/>
                <a:gd name="connsiteY0" fmla="*/ 3835 h 133350"/>
                <a:gd name="connsiteX1" fmla="*/ 3835 w 133350"/>
                <a:gd name="connsiteY1" fmla="*/ 4547 h 133350"/>
                <a:gd name="connsiteX2" fmla="*/ 3835 w 133350"/>
                <a:gd name="connsiteY2" fmla="*/ 24028 h 133350"/>
                <a:gd name="connsiteX3" fmla="*/ 118135 w 133350"/>
                <a:gd name="connsiteY3" fmla="*/ 138328 h 133350"/>
                <a:gd name="connsiteX4" fmla="*/ 138328 w 133350"/>
                <a:gd name="connsiteY4" fmla="*/ 137615 h 133350"/>
                <a:gd name="connsiteX5" fmla="*/ 138328 w 133350"/>
                <a:gd name="connsiteY5" fmla="*/ 11813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133350">
                  <a:moveTo>
                    <a:pt x="24028" y="3835"/>
                  </a:move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3908" y="143707"/>
                    <a:pt x="132948" y="143388"/>
                    <a:pt x="138328" y="137615"/>
                  </a:cubicBezTo>
                  <a:cubicBezTo>
                    <a:pt x="143441" y="132128"/>
                    <a:pt x="143441" y="123622"/>
                    <a:pt x="138328" y="1181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5" name="Полилиния 89"/>
            <p:cNvSpPr/>
            <p:nvPr/>
          </p:nvSpPr>
          <p:spPr>
            <a:xfrm>
              <a:off x="8983032" y="2353766"/>
              <a:ext cx="134464" cy="134464"/>
            </a:xfrm>
            <a:custGeom>
              <a:avLst/>
              <a:gdLst>
                <a:gd name="connsiteX0" fmla="*/ 128231 w 133350"/>
                <a:gd name="connsiteY0" fmla="*/ 142519 h 133350"/>
                <a:gd name="connsiteX1" fmla="*/ 142506 w 133350"/>
                <a:gd name="connsiteY1" fmla="*/ 128219 h 133350"/>
                <a:gd name="connsiteX2" fmla="*/ 138328 w 133350"/>
                <a:gd name="connsiteY2" fmla="*/ 118135 h 133350"/>
                <a:gd name="connsiteX3" fmla="*/ 24028 w 133350"/>
                <a:gd name="connsiteY3" fmla="*/ 3835 h 133350"/>
                <a:gd name="connsiteX4" fmla="*/ 3835 w 133350"/>
                <a:gd name="connsiteY4" fmla="*/ 4547 h 133350"/>
                <a:gd name="connsiteX5" fmla="*/ 3835 w 133350"/>
                <a:gd name="connsiteY5" fmla="*/ 24028 h 133350"/>
                <a:gd name="connsiteX6" fmla="*/ 118135 w 133350"/>
                <a:gd name="connsiteY6" fmla="*/ 138328 h 133350"/>
                <a:gd name="connsiteX7" fmla="*/ 128231 w 133350"/>
                <a:gd name="connsiteY7" fmla="*/ 14251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33350">
                  <a:moveTo>
                    <a:pt x="128231" y="142519"/>
                  </a:moveTo>
                  <a:cubicBezTo>
                    <a:pt x="136122" y="142512"/>
                    <a:pt x="142513" y="136109"/>
                    <a:pt x="142506" y="128219"/>
                  </a:cubicBezTo>
                  <a:cubicBezTo>
                    <a:pt x="142503" y="124437"/>
                    <a:pt x="141000" y="120811"/>
                    <a:pt x="138328" y="118135"/>
                  </a:cubicBezTo>
                  <a:lnTo>
                    <a:pt x="24028" y="3835"/>
                  </a:ln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0811" y="141008"/>
                    <a:pt x="124443" y="142515"/>
                    <a:pt x="128231" y="1425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6" name="Полилиния 90"/>
            <p:cNvSpPr/>
            <p:nvPr/>
          </p:nvSpPr>
          <p:spPr>
            <a:xfrm>
              <a:off x="9496532" y="2348963"/>
              <a:ext cx="134464" cy="134464"/>
            </a:xfrm>
            <a:custGeom>
              <a:avLst/>
              <a:gdLst>
                <a:gd name="connsiteX0" fmla="*/ 4178 w 133350"/>
                <a:gd name="connsiteY0" fmla="*/ 138328 h 133350"/>
                <a:gd name="connsiteX1" fmla="*/ 24371 w 133350"/>
                <a:gd name="connsiteY1" fmla="*/ 138328 h 133350"/>
                <a:gd name="connsiteX2" fmla="*/ 138671 w 133350"/>
                <a:gd name="connsiteY2" fmla="*/ 24028 h 133350"/>
                <a:gd name="connsiteX3" fmla="*/ 137959 w 133350"/>
                <a:gd name="connsiteY3" fmla="*/ 3835 h 133350"/>
                <a:gd name="connsiteX4" fmla="*/ 118478 w 133350"/>
                <a:gd name="connsiteY4" fmla="*/ 3835 h 133350"/>
                <a:gd name="connsiteX5" fmla="*/ 4178 w 133350"/>
                <a:gd name="connsiteY5" fmla="*/ 118135 h 133350"/>
                <a:gd name="connsiteX6" fmla="*/ 4178 w 133350"/>
                <a:gd name="connsiteY6" fmla="*/ 138328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350" h="133350">
                  <a:moveTo>
                    <a:pt x="4178" y="138328"/>
                  </a:moveTo>
                  <a:cubicBezTo>
                    <a:pt x="9757" y="143899"/>
                    <a:pt x="18793" y="143899"/>
                    <a:pt x="24371" y="138328"/>
                  </a:cubicBezTo>
                  <a:lnTo>
                    <a:pt x="138671" y="24028"/>
                  </a:lnTo>
                  <a:cubicBezTo>
                    <a:pt x="144051" y="18255"/>
                    <a:pt x="143732" y="9214"/>
                    <a:pt x="137959" y="3835"/>
                  </a:cubicBezTo>
                  <a:cubicBezTo>
                    <a:pt x="132472" y="-1278"/>
                    <a:pt x="123965" y="-1278"/>
                    <a:pt x="118478" y="3835"/>
                  </a:cubicBezTo>
                  <a:lnTo>
                    <a:pt x="4178" y="118135"/>
                  </a:lnTo>
                  <a:cubicBezTo>
                    <a:pt x="-1393" y="123713"/>
                    <a:pt x="-1393" y="132749"/>
                    <a:pt x="4178" y="1383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7" name="Полилиния 91"/>
            <p:cNvSpPr/>
            <p:nvPr/>
          </p:nvSpPr>
          <p:spPr>
            <a:xfrm>
              <a:off x="8987116" y="2867611"/>
              <a:ext cx="144069" cy="144069"/>
            </a:xfrm>
            <a:custGeom>
              <a:avLst/>
              <a:gdLst>
                <a:gd name="connsiteX0" fmla="*/ 118847 w 142875"/>
                <a:gd name="connsiteY0" fmla="*/ 3835 h 142875"/>
                <a:gd name="connsiteX1" fmla="*/ 4547 w 142875"/>
                <a:gd name="connsiteY1" fmla="*/ 118135 h 142875"/>
                <a:gd name="connsiteX2" fmla="*/ 3835 w 142875"/>
                <a:gd name="connsiteY2" fmla="*/ 138328 h 142875"/>
                <a:gd name="connsiteX3" fmla="*/ 24028 w 142875"/>
                <a:gd name="connsiteY3" fmla="*/ 139041 h 142875"/>
                <a:gd name="connsiteX4" fmla="*/ 24740 w 142875"/>
                <a:gd name="connsiteY4" fmla="*/ 138328 h 142875"/>
                <a:gd name="connsiteX5" fmla="*/ 139040 w 142875"/>
                <a:gd name="connsiteY5" fmla="*/ 24028 h 142875"/>
                <a:gd name="connsiteX6" fmla="*/ 138328 w 142875"/>
                <a:gd name="connsiteY6" fmla="*/ 3835 h 142875"/>
                <a:gd name="connsiteX7" fmla="*/ 118847 w 142875"/>
                <a:gd name="connsiteY7" fmla="*/ 383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75" h="142875">
                  <a:moveTo>
                    <a:pt x="118847" y="3835"/>
                  </a:moveTo>
                  <a:lnTo>
                    <a:pt x="4547" y="118135"/>
                  </a:lnTo>
                  <a:cubicBezTo>
                    <a:pt x="-1226" y="123514"/>
                    <a:pt x="-1545" y="132555"/>
                    <a:pt x="3835" y="138328"/>
                  </a:cubicBezTo>
                  <a:cubicBezTo>
                    <a:pt x="9214" y="144101"/>
                    <a:pt x="18255" y="144420"/>
                    <a:pt x="24028" y="139041"/>
                  </a:cubicBezTo>
                  <a:cubicBezTo>
                    <a:pt x="24274" y="138811"/>
                    <a:pt x="24511" y="138574"/>
                    <a:pt x="24740" y="138328"/>
                  </a:cubicBezTo>
                  <a:lnTo>
                    <a:pt x="139040" y="24028"/>
                  </a:lnTo>
                  <a:cubicBezTo>
                    <a:pt x="144420" y="18255"/>
                    <a:pt x="144101" y="9214"/>
                    <a:pt x="138328" y="3835"/>
                  </a:cubicBezTo>
                  <a:cubicBezTo>
                    <a:pt x="132841" y="-1278"/>
                    <a:pt x="124334" y="-1278"/>
                    <a:pt x="118847" y="38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8" name="Полилиния 92"/>
            <p:cNvSpPr/>
            <p:nvPr/>
          </p:nvSpPr>
          <p:spPr>
            <a:xfrm>
              <a:off x="8997079" y="2780811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9" name="Полилиния 93"/>
            <p:cNvSpPr/>
            <p:nvPr/>
          </p:nvSpPr>
          <p:spPr>
            <a:xfrm>
              <a:off x="8910638" y="271357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0" name="Полилиния 94"/>
            <p:cNvSpPr/>
            <p:nvPr/>
          </p:nvSpPr>
          <p:spPr>
            <a:xfrm>
              <a:off x="9679006" y="258871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" name="Полилиния 95"/>
            <p:cNvSpPr/>
            <p:nvPr/>
          </p:nvSpPr>
          <p:spPr>
            <a:xfrm>
              <a:off x="9121939" y="2348604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799225" y="2799766"/>
            <a:ext cx="330542" cy="343942"/>
            <a:chOff x="5181943" y="2389641"/>
            <a:chExt cx="670619" cy="697806"/>
          </a:xfrm>
          <a:solidFill>
            <a:schemeClr val="bg1"/>
          </a:solidFill>
        </p:grpSpPr>
        <p:sp>
          <p:nvSpPr>
            <p:cNvPr id="63" name="Полилиния 97"/>
            <p:cNvSpPr/>
            <p:nvPr/>
          </p:nvSpPr>
          <p:spPr>
            <a:xfrm>
              <a:off x="5181943" y="2389641"/>
              <a:ext cx="670619" cy="697806"/>
            </a:xfrm>
            <a:custGeom>
              <a:avLst/>
              <a:gdLst>
                <a:gd name="connsiteX0" fmla="*/ 705060 w 704850"/>
                <a:gd name="connsiteY0" fmla="*/ 215171 h 733425"/>
                <a:gd name="connsiteX1" fmla="*/ 637375 w 704850"/>
                <a:gd name="connsiteY1" fmla="*/ 152201 h 733425"/>
                <a:gd name="connsiteX2" fmla="*/ 684295 w 704850"/>
                <a:gd name="connsiteY2" fmla="*/ 101776 h 733425"/>
                <a:gd name="connsiteX3" fmla="*/ 702164 w 704850"/>
                <a:gd name="connsiteY3" fmla="*/ 57961 h 733425"/>
                <a:gd name="connsiteX4" fmla="*/ 684638 w 704850"/>
                <a:gd name="connsiteY4" fmla="*/ 14584 h 733425"/>
                <a:gd name="connsiteX5" fmla="*/ 597770 w 704850"/>
                <a:gd name="connsiteY5" fmla="*/ 21147 h 733425"/>
                <a:gd name="connsiteX6" fmla="*/ 274882 w 704850"/>
                <a:gd name="connsiteY6" fmla="*/ 367933 h 733425"/>
                <a:gd name="connsiteX7" fmla="*/ 51645 w 704850"/>
                <a:gd name="connsiteY7" fmla="*/ 411243 h 733425"/>
                <a:gd name="connsiteX8" fmla="*/ 61389 w 704850"/>
                <a:gd name="connsiteY8" fmla="*/ 684058 h 733425"/>
                <a:gd name="connsiteX9" fmla="*/ 192805 w 704850"/>
                <a:gd name="connsiteY9" fmla="*/ 735836 h 733425"/>
                <a:gd name="connsiteX10" fmla="*/ 199844 w 704850"/>
                <a:gd name="connsiteY10" fmla="*/ 735712 h 733425"/>
                <a:gd name="connsiteX11" fmla="*/ 334185 w 704850"/>
                <a:gd name="connsiteY11" fmla="*/ 674333 h 733425"/>
                <a:gd name="connsiteX12" fmla="*/ 361455 w 704850"/>
                <a:gd name="connsiteY12" fmla="*/ 448543 h 733425"/>
                <a:gd name="connsiteX13" fmla="*/ 499844 w 704850"/>
                <a:gd name="connsiteY13" fmla="*/ 299896 h 733425"/>
                <a:gd name="connsiteX14" fmla="*/ 567509 w 704850"/>
                <a:gd name="connsiteY14" fmla="*/ 362913 h 733425"/>
                <a:gd name="connsiteX15" fmla="*/ 577758 w 704850"/>
                <a:gd name="connsiteY15" fmla="*/ 366733 h 733425"/>
                <a:gd name="connsiteX16" fmla="*/ 587712 w 704850"/>
                <a:gd name="connsiteY16" fmla="*/ 362180 h 733425"/>
                <a:gd name="connsiteX17" fmla="*/ 626850 w 704850"/>
                <a:gd name="connsiteY17" fmla="*/ 320060 h 733425"/>
                <a:gd name="connsiteX18" fmla="*/ 626126 w 704850"/>
                <a:gd name="connsiteY18" fmla="*/ 299877 h 733425"/>
                <a:gd name="connsiteX19" fmla="*/ 558461 w 704850"/>
                <a:gd name="connsiteY19" fmla="*/ 236869 h 733425"/>
                <a:gd name="connsiteX20" fmla="*/ 578711 w 704850"/>
                <a:gd name="connsiteY20" fmla="*/ 215162 h 733425"/>
                <a:gd name="connsiteX21" fmla="*/ 646357 w 704850"/>
                <a:gd name="connsiteY21" fmla="*/ 278217 h 733425"/>
                <a:gd name="connsiteX22" fmla="*/ 656597 w 704850"/>
                <a:gd name="connsiteY22" fmla="*/ 282046 h 733425"/>
                <a:gd name="connsiteX23" fmla="*/ 666550 w 704850"/>
                <a:gd name="connsiteY23" fmla="*/ 277503 h 733425"/>
                <a:gd name="connsiteX24" fmla="*/ 705765 w 704850"/>
                <a:gd name="connsiteY24" fmla="*/ 235383 h 733425"/>
                <a:gd name="connsiteX25" fmla="*/ 709584 w 704850"/>
                <a:gd name="connsiteY25" fmla="*/ 225134 h 733425"/>
                <a:gd name="connsiteX26" fmla="*/ 705060 w 704850"/>
                <a:gd name="connsiteY26" fmla="*/ 215171 h 733425"/>
                <a:gd name="connsiteX27" fmla="*/ 655397 w 704850"/>
                <a:gd name="connsiteY27" fmla="*/ 247556 h 733425"/>
                <a:gd name="connsiteX28" fmla="*/ 587760 w 704850"/>
                <a:gd name="connsiteY28" fmla="*/ 184510 h 733425"/>
                <a:gd name="connsiteX29" fmla="*/ 567576 w 704850"/>
                <a:gd name="connsiteY29" fmla="*/ 185215 h 733425"/>
                <a:gd name="connsiteX30" fmla="*/ 527828 w 704850"/>
                <a:gd name="connsiteY30" fmla="*/ 227830 h 733425"/>
                <a:gd name="connsiteX31" fmla="*/ 523999 w 704850"/>
                <a:gd name="connsiteY31" fmla="*/ 238079 h 733425"/>
                <a:gd name="connsiteX32" fmla="*/ 528543 w 704850"/>
                <a:gd name="connsiteY32" fmla="*/ 248032 h 733425"/>
                <a:gd name="connsiteX33" fmla="*/ 596218 w 704850"/>
                <a:gd name="connsiteY33" fmla="*/ 311059 h 733425"/>
                <a:gd name="connsiteX34" fmla="*/ 576539 w 704850"/>
                <a:gd name="connsiteY34" fmla="*/ 332243 h 733425"/>
                <a:gd name="connsiteX35" fmla="*/ 508874 w 704850"/>
                <a:gd name="connsiteY35" fmla="*/ 269235 h 733425"/>
                <a:gd name="connsiteX36" fmla="*/ 498625 w 704850"/>
                <a:gd name="connsiteY36" fmla="*/ 265415 h 733425"/>
                <a:gd name="connsiteX37" fmla="*/ 488680 w 704850"/>
                <a:gd name="connsiteY37" fmla="*/ 269959 h 733425"/>
                <a:gd name="connsiteX38" fmla="*/ 335585 w 704850"/>
                <a:gd name="connsiteY38" fmla="*/ 434389 h 733425"/>
                <a:gd name="connsiteX39" fmla="*/ 335442 w 704850"/>
                <a:gd name="connsiteY39" fmla="*/ 434484 h 733425"/>
                <a:gd name="connsiteX40" fmla="*/ 331442 w 704850"/>
                <a:gd name="connsiteY40" fmla="*/ 454020 h 733425"/>
                <a:gd name="connsiteX41" fmla="*/ 313278 w 704850"/>
                <a:gd name="connsiteY41" fmla="*/ 654855 h 733425"/>
                <a:gd name="connsiteX42" fmla="*/ 198835 w 704850"/>
                <a:gd name="connsiteY42" fmla="*/ 707147 h 733425"/>
                <a:gd name="connsiteX43" fmla="*/ 80868 w 704850"/>
                <a:gd name="connsiteY43" fmla="*/ 663141 h 733425"/>
                <a:gd name="connsiteX44" fmla="*/ 72552 w 704850"/>
                <a:gd name="connsiteY44" fmla="*/ 430712 h 733425"/>
                <a:gd name="connsiteX45" fmla="*/ 193053 w 704850"/>
                <a:gd name="connsiteY45" fmla="*/ 378230 h 733425"/>
                <a:gd name="connsiteX46" fmla="*/ 271587 w 704850"/>
                <a:gd name="connsiteY46" fmla="*/ 398289 h 733425"/>
                <a:gd name="connsiteX47" fmla="*/ 282512 w 704850"/>
                <a:gd name="connsiteY47" fmla="*/ 399442 h 733425"/>
                <a:gd name="connsiteX48" fmla="*/ 290999 w 704850"/>
                <a:gd name="connsiteY48" fmla="*/ 392536 h 733425"/>
                <a:gd name="connsiteX49" fmla="*/ 618659 w 704850"/>
                <a:gd name="connsiteY49" fmla="*/ 40606 h 733425"/>
                <a:gd name="connsiteX50" fmla="*/ 665179 w 704850"/>
                <a:gd name="connsiteY50" fmla="*/ 35511 h 733425"/>
                <a:gd name="connsiteX51" fmla="*/ 673580 w 704850"/>
                <a:gd name="connsiteY51" fmla="*/ 57266 h 733425"/>
                <a:gd name="connsiteX52" fmla="*/ 663350 w 704850"/>
                <a:gd name="connsiteY52" fmla="*/ 82297 h 733425"/>
                <a:gd name="connsiteX53" fmla="*/ 606705 w 704850"/>
                <a:gd name="connsiteY53" fmla="*/ 143181 h 733425"/>
                <a:gd name="connsiteX54" fmla="*/ 602895 w 704850"/>
                <a:gd name="connsiteY54" fmla="*/ 153430 h 733425"/>
                <a:gd name="connsiteX55" fmla="*/ 607448 w 704850"/>
                <a:gd name="connsiteY55" fmla="*/ 163374 h 733425"/>
                <a:gd name="connsiteX56" fmla="*/ 675132 w 704850"/>
                <a:gd name="connsiteY56" fmla="*/ 226344 h 733425"/>
                <a:gd name="connsiteX57" fmla="*/ 655397 w 704850"/>
                <a:gd name="connsiteY57" fmla="*/ 247556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704850" h="733425">
                  <a:moveTo>
                    <a:pt x="705060" y="215171"/>
                  </a:moveTo>
                  <a:lnTo>
                    <a:pt x="637375" y="152201"/>
                  </a:lnTo>
                  <a:lnTo>
                    <a:pt x="684295" y="101776"/>
                  </a:lnTo>
                  <a:cubicBezTo>
                    <a:pt x="695259" y="89975"/>
                    <a:pt x="701774" y="74011"/>
                    <a:pt x="702164" y="57961"/>
                  </a:cubicBezTo>
                  <a:cubicBezTo>
                    <a:pt x="702574" y="40854"/>
                    <a:pt x="696354" y="25452"/>
                    <a:pt x="684638" y="14584"/>
                  </a:cubicBezTo>
                  <a:cubicBezTo>
                    <a:pt x="661159" y="-7209"/>
                    <a:pt x="621383" y="-4218"/>
                    <a:pt x="597770" y="21147"/>
                  </a:cubicBezTo>
                  <a:lnTo>
                    <a:pt x="274882" y="367933"/>
                  </a:lnTo>
                  <a:cubicBezTo>
                    <a:pt x="199482" y="332481"/>
                    <a:pt x="109204" y="349483"/>
                    <a:pt x="51645" y="411243"/>
                  </a:cubicBezTo>
                  <a:cubicBezTo>
                    <a:pt x="-20859" y="489148"/>
                    <a:pt x="-16487" y="611525"/>
                    <a:pt x="61389" y="684058"/>
                  </a:cubicBezTo>
                  <a:cubicBezTo>
                    <a:pt x="97432" y="717596"/>
                    <a:pt x="143856" y="735836"/>
                    <a:pt x="192805" y="735836"/>
                  </a:cubicBezTo>
                  <a:cubicBezTo>
                    <a:pt x="195149" y="735836"/>
                    <a:pt x="197492" y="735798"/>
                    <a:pt x="199844" y="735712"/>
                  </a:cubicBezTo>
                  <a:cubicBezTo>
                    <a:pt x="251384" y="733874"/>
                    <a:pt x="299095" y="712071"/>
                    <a:pt x="334185" y="674333"/>
                  </a:cubicBezTo>
                  <a:cubicBezTo>
                    <a:pt x="391687" y="612630"/>
                    <a:pt x="402222" y="521333"/>
                    <a:pt x="361455" y="448543"/>
                  </a:cubicBezTo>
                  <a:lnTo>
                    <a:pt x="499844" y="299896"/>
                  </a:lnTo>
                  <a:lnTo>
                    <a:pt x="567509" y="362913"/>
                  </a:lnTo>
                  <a:cubicBezTo>
                    <a:pt x="570281" y="365495"/>
                    <a:pt x="573958" y="366781"/>
                    <a:pt x="577758" y="366733"/>
                  </a:cubicBezTo>
                  <a:cubicBezTo>
                    <a:pt x="581549" y="366600"/>
                    <a:pt x="585131" y="364952"/>
                    <a:pt x="587712" y="362180"/>
                  </a:cubicBezTo>
                  <a:lnTo>
                    <a:pt x="626850" y="320060"/>
                  </a:lnTo>
                  <a:cubicBezTo>
                    <a:pt x="632213" y="314288"/>
                    <a:pt x="631889" y="305249"/>
                    <a:pt x="626126" y="299877"/>
                  </a:cubicBezTo>
                  <a:lnTo>
                    <a:pt x="558461" y="236869"/>
                  </a:lnTo>
                  <a:lnTo>
                    <a:pt x="578711" y="215162"/>
                  </a:lnTo>
                  <a:lnTo>
                    <a:pt x="646357" y="278217"/>
                  </a:lnTo>
                  <a:cubicBezTo>
                    <a:pt x="649120" y="280798"/>
                    <a:pt x="652730" y="282122"/>
                    <a:pt x="656597" y="282046"/>
                  </a:cubicBezTo>
                  <a:cubicBezTo>
                    <a:pt x="660388" y="281913"/>
                    <a:pt x="663960" y="280274"/>
                    <a:pt x="666550" y="277503"/>
                  </a:cubicBezTo>
                  <a:lnTo>
                    <a:pt x="705765" y="235383"/>
                  </a:lnTo>
                  <a:cubicBezTo>
                    <a:pt x="708346" y="232611"/>
                    <a:pt x="709727" y="228925"/>
                    <a:pt x="709584" y="225134"/>
                  </a:cubicBezTo>
                  <a:cubicBezTo>
                    <a:pt x="709470" y="221334"/>
                    <a:pt x="707841" y="217752"/>
                    <a:pt x="705060" y="215171"/>
                  </a:cubicBezTo>
                  <a:close/>
                  <a:moveTo>
                    <a:pt x="655397" y="247556"/>
                  </a:moveTo>
                  <a:lnTo>
                    <a:pt x="587760" y="184510"/>
                  </a:lnTo>
                  <a:cubicBezTo>
                    <a:pt x="581997" y="179138"/>
                    <a:pt x="572948" y="179443"/>
                    <a:pt x="567576" y="185215"/>
                  </a:cubicBezTo>
                  <a:lnTo>
                    <a:pt x="527828" y="227830"/>
                  </a:lnTo>
                  <a:cubicBezTo>
                    <a:pt x="525247" y="230602"/>
                    <a:pt x="523866" y="234288"/>
                    <a:pt x="523999" y="238079"/>
                  </a:cubicBezTo>
                  <a:cubicBezTo>
                    <a:pt x="524133" y="241870"/>
                    <a:pt x="525771" y="245451"/>
                    <a:pt x="528543" y="248032"/>
                  </a:cubicBezTo>
                  <a:lnTo>
                    <a:pt x="596218" y="311059"/>
                  </a:lnTo>
                  <a:lnTo>
                    <a:pt x="576539" y="332243"/>
                  </a:lnTo>
                  <a:lnTo>
                    <a:pt x="508874" y="269235"/>
                  </a:lnTo>
                  <a:cubicBezTo>
                    <a:pt x="506102" y="266654"/>
                    <a:pt x="502520" y="265215"/>
                    <a:pt x="498625" y="265415"/>
                  </a:cubicBezTo>
                  <a:cubicBezTo>
                    <a:pt x="494843" y="265549"/>
                    <a:pt x="491262" y="267187"/>
                    <a:pt x="488680" y="269959"/>
                  </a:cubicBezTo>
                  <a:lnTo>
                    <a:pt x="335585" y="434389"/>
                  </a:lnTo>
                  <a:lnTo>
                    <a:pt x="335442" y="434484"/>
                  </a:lnTo>
                  <a:cubicBezTo>
                    <a:pt x="329041" y="438837"/>
                    <a:pt x="327260" y="447495"/>
                    <a:pt x="331442" y="454020"/>
                  </a:cubicBezTo>
                  <a:cubicBezTo>
                    <a:pt x="371999" y="517276"/>
                    <a:pt x="364532" y="599857"/>
                    <a:pt x="313278" y="654855"/>
                  </a:cubicBezTo>
                  <a:cubicBezTo>
                    <a:pt x="283379" y="687011"/>
                    <a:pt x="242735" y="705575"/>
                    <a:pt x="198835" y="707147"/>
                  </a:cubicBezTo>
                  <a:cubicBezTo>
                    <a:pt x="155096" y="708595"/>
                    <a:pt x="113043" y="693069"/>
                    <a:pt x="80868" y="663141"/>
                  </a:cubicBezTo>
                  <a:cubicBezTo>
                    <a:pt x="14516" y="601353"/>
                    <a:pt x="10792" y="497073"/>
                    <a:pt x="72552" y="430712"/>
                  </a:cubicBezTo>
                  <a:cubicBezTo>
                    <a:pt x="104594" y="396346"/>
                    <a:pt x="148533" y="378230"/>
                    <a:pt x="193053" y="378230"/>
                  </a:cubicBezTo>
                  <a:cubicBezTo>
                    <a:pt x="219837" y="378230"/>
                    <a:pt x="246841" y="384783"/>
                    <a:pt x="271587" y="398289"/>
                  </a:cubicBezTo>
                  <a:cubicBezTo>
                    <a:pt x="274930" y="400118"/>
                    <a:pt x="278873" y="400528"/>
                    <a:pt x="282512" y="399442"/>
                  </a:cubicBezTo>
                  <a:cubicBezTo>
                    <a:pt x="286141" y="398356"/>
                    <a:pt x="289198" y="395870"/>
                    <a:pt x="290999" y="392536"/>
                  </a:cubicBezTo>
                  <a:lnTo>
                    <a:pt x="618659" y="40606"/>
                  </a:lnTo>
                  <a:cubicBezTo>
                    <a:pt x="631517" y="26814"/>
                    <a:pt x="653234" y="24433"/>
                    <a:pt x="665179" y="35511"/>
                  </a:cubicBezTo>
                  <a:cubicBezTo>
                    <a:pt x="670808" y="40730"/>
                    <a:pt x="673780" y="48455"/>
                    <a:pt x="673580" y="57266"/>
                  </a:cubicBezTo>
                  <a:cubicBezTo>
                    <a:pt x="673361" y="66419"/>
                    <a:pt x="669627" y="75544"/>
                    <a:pt x="663350" y="82297"/>
                  </a:cubicBezTo>
                  <a:lnTo>
                    <a:pt x="606705" y="143181"/>
                  </a:lnTo>
                  <a:cubicBezTo>
                    <a:pt x="604124" y="145962"/>
                    <a:pt x="602752" y="149649"/>
                    <a:pt x="602895" y="153430"/>
                  </a:cubicBezTo>
                  <a:cubicBezTo>
                    <a:pt x="603038" y="157211"/>
                    <a:pt x="604676" y="160793"/>
                    <a:pt x="607448" y="163374"/>
                  </a:cubicBezTo>
                  <a:lnTo>
                    <a:pt x="675132" y="226344"/>
                  </a:lnTo>
                  <a:lnTo>
                    <a:pt x="655397" y="2475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" name="Полилиния 98"/>
            <p:cNvSpPr/>
            <p:nvPr/>
          </p:nvSpPr>
          <p:spPr>
            <a:xfrm>
              <a:off x="5302909" y="2841513"/>
              <a:ext cx="126874" cy="126874"/>
            </a:xfrm>
            <a:custGeom>
              <a:avLst/>
              <a:gdLst>
                <a:gd name="connsiteX0" fmla="*/ 65693 w 133350"/>
                <a:gd name="connsiteY0" fmla="*/ 0 h 133350"/>
                <a:gd name="connsiteX1" fmla="*/ 18802 w 133350"/>
                <a:gd name="connsiteY1" fmla="*/ 20336 h 133350"/>
                <a:gd name="connsiteX2" fmla="*/ 9 w 133350"/>
                <a:gd name="connsiteY2" fmla="*/ 67856 h 133350"/>
                <a:gd name="connsiteX3" fmla="*/ 66770 w 133350"/>
                <a:gd name="connsiteY3" fmla="*/ 133541 h 133350"/>
                <a:gd name="connsiteX4" fmla="*/ 67874 w 133350"/>
                <a:gd name="connsiteY4" fmla="*/ 133531 h 133350"/>
                <a:gd name="connsiteX5" fmla="*/ 114766 w 133350"/>
                <a:gd name="connsiteY5" fmla="*/ 113205 h 133350"/>
                <a:gd name="connsiteX6" fmla="*/ 133549 w 133350"/>
                <a:gd name="connsiteY6" fmla="*/ 65675 h 133350"/>
                <a:gd name="connsiteX7" fmla="*/ 113213 w 133350"/>
                <a:gd name="connsiteY7" fmla="*/ 18783 h 133350"/>
                <a:gd name="connsiteX8" fmla="*/ 65693 w 133350"/>
                <a:gd name="connsiteY8" fmla="*/ 0 h 133350"/>
                <a:gd name="connsiteX9" fmla="*/ 94240 w 133350"/>
                <a:gd name="connsiteY9" fmla="*/ 93326 h 133350"/>
                <a:gd name="connsiteX10" fmla="*/ 67417 w 133350"/>
                <a:gd name="connsiteY10" fmla="*/ 104956 h 133350"/>
                <a:gd name="connsiteX11" fmla="*/ 66779 w 133350"/>
                <a:gd name="connsiteY11" fmla="*/ 104966 h 133350"/>
                <a:gd name="connsiteX12" fmla="*/ 28584 w 133350"/>
                <a:gd name="connsiteY12" fmla="*/ 67399 h 133350"/>
                <a:gd name="connsiteX13" fmla="*/ 39328 w 133350"/>
                <a:gd name="connsiteY13" fmla="*/ 40215 h 133350"/>
                <a:gd name="connsiteX14" fmla="*/ 66160 w 133350"/>
                <a:gd name="connsiteY14" fmla="*/ 28584 h 133350"/>
                <a:gd name="connsiteX15" fmla="*/ 66798 w 133350"/>
                <a:gd name="connsiteY15" fmla="*/ 28575 h 133350"/>
                <a:gd name="connsiteX16" fmla="*/ 93354 w 133350"/>
                <a:gd name="connsiteY16" fmla="*/ 39329 h 133350"/>
                <a:gd name="connsiteX17" fmla="*/ 104984 w 133350"/>
                <a:gd name="connsiteY17" fmla="*/ 66142 h 133350"/>
                <a:gd name="connsiteX18" fmla="*/ 94240 w 133350"/>
                <a:gd name="connsiteY18" fmla="*/ 9332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3350" h="133350">
                  <a:moveTo>
                    <a:pt x="65693" y="0"/>
                  </a:moveTo>
                  <a:cubicBezTo>
                    <a:pt x="47853" y="295"/>
                    <a:pt x="31203" y="7515"/>
                    <a:pt x="18802" y="20336"/>
                  </a:cubicBezTo>
                  <a:cubicBezTo>
                    <a:pt x="6391" y="33157"/>
                    <a:pt x="-277" y="50025"/>
                    <a:pt x="9" y="67856"/>
                  </a:cubicBezTo>
                  <a:cubicBezTo>
                    <a:pt x="609" y="104299"/>
                    <a:pt x="30451" y="133541"/>
                    <a:pt x="66770" y="133541"/>
                  </a:cubicBezTo>
                  <a:cubicBezTo>
                    <a:pt x="67141" y="133541"/>
                    <a:pt x="67512" y="133531"/>
                    <a:pt x="67874" y="133531"/>
                  </a:cubicBezTo>
                  <a:cubicBezTo>
                    <a:pt x="85715" y="133236"/>
                    <a:pt x="102364" y="126016"/>
                    <a:pt x="114766" y="113205"/>
                  </a:cubicBezTo>
                  <a:cubicBezTo>
                    <a:pt x="127168" y="100384"/>
                    <a:pt x="133835" y="83506"/>
                    <a:pt x="133549" y="65675"/>
                  </a:cubicBezTo>
                  <a:cubicBezTo>
                    <a:pt x="133254" y="47844"/>
                    <a:pt x="126034" y="31185"/>
                    <a:pt x="113213" y="18783"/>
                  </a:cubicBezTo>
                  <a:cubicBezTo>
                    <a:pt x="100393" y="6382"/>
                    <a:pt x="83524" y="95"/>
                    <a:pt x="65693" y="0"/>
                  </a:cubicBezTo>
                  <a:close/>
                  <a:moveTo>
                    <a:pt x="94240" y="93326"/>
                  </a:moveTo>
                  <a:cubicBezTo>
                    <a:pt x="87144" y="100660"/>
                    <a:pt x="77619" y="104784"/>
                    <a:pt x="67417" y="104956"/>
                  </a:cubicBezTo>
                  <a:cubicBezTo>
                    <a:pt x="67208" y="104966"/>
                    <a:pt x="66998" y="104966"/>
                    <a:pt x="66779" y="104966"/>
                  </a:cubicBezTo>
                  <a:cubicBezTo>
                    <a:pt x="46005" y="104966"/>
                    <a:pt x="28927" y="88240"/>
                    <a:pt x="28584" y="67399"/>
                  </a:cubicBezTo>
                  <a:cubicBezTo>
                    <a:pt x="28412" y="57198"/>
                    <a:pt x="32232" y="47549"/>
                    <a:pt x="39328" y="40215"/>
                  </a:cubicBezTo>
                  <a:cubicBezTo>
                    <a:pt x="46424" y="32880"/>
                    <a:pt x="55959" y="28756"/>
                    <a:pt x="66160" y="28584"/>
                  </a:cubicBezTo>
                  <a:cubicBezTo>
                    <a:pt x="66369" y="28575"/>
                    <a:pt x="66589" y="28575"/>
                    <a:pt x="66798" y="28575"/>
                  </a:cubicBezTo>
                  <a:cubicBezTo>
                    <a:pt x="76761" y="28575"/>
                    <a:pt x="86172" y="32375"/>
                    <a:pt x="93354" y="39329"/>
                  </a:cubicBezTo>
                  <a:cubicBezTo>
                    <a:pt x="100688" y="46425"/>
                    <a:pt x="104822" y="55940"/>
                    <a:pt x="104984" y="66142"/>
                  </a:cubicBezTo>
                  <a:cubicBezTo>
                    <a:pt x="105155" y="76343"/>
                    <a:pt x="101336" y="86001"/>
                    <a:pt x="94240" y="933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42" name="Прямоугольник 41"/>
          <p:cNvSpPr/>
          <p:nvPr/>
        </p:nvSpPr>
        <p:spPr>
          <a:xfrm>
            <a:off x="702747" y="4996261"/>
            <a:ext cx="2392244" cy="121696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1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  <a:latin typeface="Arial" panose="020B0604020202020204"/>
            </a:endParaRPr>
          </a:p>
        </p:txBody>
      </p:sp>
      <p:pic>
        <p:nvPicPr>
          <p:cNvPr id="44" name="Graphic 1208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46817" y="5344755"/>
            <a:ext cx="495932" cy="495932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1329031" y="5028675"/>
            <a:ext cx="1891444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Формирование нестандартных решений бизнес задач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424631" y="5032254"/>
            <a:ext cx="8171814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457200">
              <a:spcAft>
                <a:spcPts val="1200"/>
              </a:spcAft>
              <a:defRPr/>
            </a:pPr>
            <a:r>
              <a:rPr lang="ru-RU" dirty="0">
                <a:solidFill>
                  <a:srgbClr val="000000">
                    <a:lumMod val="75000"/>
                    <a:lumOff val="25000"/>
                  </a:srgbClr>
                </a:solidFill>
                <a:cs typeface="Gotham Pro Light" panose="02000503030000020004" pitchFamily="2" charset="0"/>
              </a:rPr>
              <a:t>Привлечем </a:t>
            </a:r>
            <a:r>
              <a:rPr lang="ru-RU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Gotham Pro Light" panose="02000503030000020004" pitchFamily="2" charset="0"/>
              </a:rPr>
              <a:t>обучающихся и наставников к решению реальных бизнес-кейсов в рамках учебных занятий, конкурсов, проектов, </a:t>
            </a:r>
            <a:r>
              <a:rPr lang="ru-RU" dirty="0" err="1" smtClean="0">
                <a:solidFill>
                  <a:srgbClr val="000000">
                    <a:lumMod val="75000"/>
                    <a:lumOff val="25000"/>
                  </a:srgbClr>
                </a:solidFill>
                <a:cs typeface="Gotham Pro Light" panose="02000503030000020004" pitchFamily="2" charset="0"/>
              </a:rPr>
              <a:t>хакатонов</a:t>
            </a:r>
            <a:r>
              <a:rPr lang="ru-RU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Gotham Pro Light" panose="02000503030000020004" pitchFamily="2" charset="0"/>
              </a:rPr>
              <a:t> и других форматов взаимодействий </a:t>
            </a:r>
            <a:endParaRPr lang="ru-RU" dirty="0">
              <a:solidFill>
                <a:srgbClr val="000000">
                  <a:lumMod val="75000"/>
                  <a:lumOff val="25000"/>
                </a:srgbClr>
              </a:solidFill>
              <a:cs typeface="Gotham Pro Light" panose="02000503030000020004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" y="531141"/>
            <a:ext cx="12115800" cy="609236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prstClr val="black"/>
                </a:solidFill>
                <a:latin typeface="Calibri Light" panose="020F0302020204030204"/>
              </a:rPr>
              <a:t>Сотрудничество </a:t>
            </a:r>
            <a:r>
              <a:rPr lang="ru-RU" sz="2800" b="1" dirty="0" smtClean="0">
                <a:solidFill>
                  <a:schemeClr val="accent1"/>
                </a:solidFill>
                <a:latin typeface="Calibri Light" panose="020F0302020204030204"/>
              </a:rPr>
              <a:t>бизнеса </a:t>
            </a:r>
            <a:r>
              <a:rPr lang="ru-RU" sz="2800" b="1" dirty="0">
                <a:solidFill>
                  <a:schemeClr val="accent1"/>
                </a:solidFill>
                <a:latin typeface="Calibri Light" panose="020F0302020204030204"/>
              </a:rPr>
              <a:t>и университетов </a:t>
            </a:r>
            <a:r>
              <a:rPr lang="ru-RU" sz="2800" b="1" dirty="0">
                <a:solidFill>
                  <a:prstClr val="black"/>
                </a:solidFill>
                <a:latin typeface="Calibri Light" panose="020F0302020204030204"/>
              </a:rPr>
              <a:t>создаёт </a:t>
            </a:r>
            <a:r>
              <a:rPr lang="ru-RU" sz="2800" b="1" dirty="0">
                <a:solidFill>
                  <a:schemeClr val="accent1"/>
                </a:solidFill>
                <a:latin typeface="Calibri Light" panose="020F0302020204030204"/>
              </a:rPr>
              <a:t>стратегические преимущества </a:t>
            </a:r>
            <a:r>
              <a:rPr lang="ru-RU" sz="2800" b="1" dirty="0">
                <a:solidFill>
                  <a:prstClr val="black"/>
                </a:solidFill>
                <a:latin typeface="Calibri Light" panose="020F0302020204030204"/>
              </a:rPr>
              <a:t>для развития </a:t>
            </a:r>
            <a:r>
              <a:rPr lang="ru-RU" sz="2800" b="1" dirty="0">
                <a:solidFill>
                  <a:schemeClr val="accent1"/>
                </a:solidFill>
                <a:latin typeface="Calibri Light" panose="020F0302020204030204"/>
              </a:rPr>
              <a:t>профессионального образования </a:t>
            </a:r>
            <a:r>
              <a:rPr lang="ru-RU" sz="2800" b="1" dirty="0">
                <a:solidFill>
                  <a:prstClr val="black"/>
                </a:solidFill>
                <a:latin typeface="Calibri Light" panose="020F0302020204030204"/>
              </a:rPr>
              <a:t>и </a:t>
            </a:r>
            <a:r>
              <a:rPr lang="ru-RU" sz="2800" b="1" dirty="0">
                <a:solidFill>
                  <a:schemeClr val="accent1"/>
                </a:solidFill>
                <a:latin typeface="Calibri Light" panose="020F0302020204030204"/>
              </a:rPr>
              <a:t>бизнес-сообщества</a:t>
            </a:r>
            <a:r>
              <a:rPr lang="ru-RU" sz="2800" b="1" dirty="0">
                <a:solidFill>
                  <a:prstClr val="black"/>
                </a:solidFill>
                <a:latin typeface="Calibri Light" panose="020F0302020204030204"/>
              </a:rPr>
              <a:t> для всех участников процесса. </a:t>
            </a:r>
            <a:br>
              <a:rPr lang="ru-RU" sz="2800" b="1" dirty="0">
                <a:solidFill>
                  <a:prstClr val="black"/>
                </a:solidFill>
                <a:latin typeface="Calibri Light" panose="020F0302020204030204"/>
              </a:rPr>
            </a:b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1354" y="1750004"/>
            <a:ext cx="4554415" cy="2308324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Прохождение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практики на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предприятии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Возможность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оценить способности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студентов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 выбрать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подходящих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кандидатов для трудоустройства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55859" y="1750004"/>
            <a:ext cx="4591526" cy="156966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Проектная  деятельность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Выполнение проектной  задачи за 1 семестр, разработка нестандартных решений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0484" y="4512460"/>
            <a:ext cx="4615853" cy="193899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Оплачиваемые стажировки на предприятии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Возможность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привлечь и закрепить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предприятии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перспективные кадры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761285" y="4512460"/>
            <a:ext cx="4749788" cy="156966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Стартап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как диплом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Представление и защита студенческими командами реальных бизнес-идей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337" y="3177131"/>
            <a:ext cx="2716931" cy="176239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вал 17"/>
          <p:cNvSpPr/>
          <p:nvPr/>
        </p:nvSpPr>
        <p:spPr>
          <a:xfrm>
            <a:off x="4173429" y="5482730"/>
            <a:ext cx="540000" cy="5400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608965"/>
            <a:endParaRPr lang="ru-RU" sz="116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49" name="Заголовок 48"/>
          <p:cNvSpPr>
            <a:spLocks noGrp="1"/>
          </p:cNvSpPr>
          <p:nvPr>
            <p:ph type="title" idx="4294967295"/>
          </p:nvPr>
        </p:nvSpPr>
        <p:spPr>
          <a:xfrm>
            <a:off x="584200" y="108036"/>
            <a:ext cx="10878038" cy="1325563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Исходя из ваших потребностей, мы </a:t>
            </a:r>
            <a:r>
              <a:rPr lang="ru-RU" sz="3600" dirty="0" smtClean="0">
                <a:solidFill>
                  <a:schemeClr val="accent1"/>
                </a:solidFill>
              </a:rPr>
              <a:t>предлагаем</a:t>
            </a:r>
            <a:r>
              <a:rPr lang="ru-RU" sz="3600" dirty="0" smtClean="0"/>
              <a:t> следующие </a:t>
            </a:r>
            <a:r>
              <a:rPr lang="ru-RU" sz="3600" dirty="0" smtClean="0">
                <a:solidFill>
                  <a:schemeClr val="accent1"/>
                </a:solidFill>
              </a:rPr>
              <a:t>формы партнерства </a:t>
            </a:r>
            <a:endParaRPr lang="ru-RU" sz="3600" dirty="0">
              <a:solidFill>
                <a:schemeClr val="accent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34110" y="1535891"/>
            <a:ext cx="3872116" cy="121571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ru-RU" b="1" dirty="0" smtClean="0">
                <a:solidFill>
                  <a:srgbClr val="1568E8"/>
                </a:solidFill>
              </a:rPr>
              <a:t>Акселераторы, митапы, </a:t>
            </a:r>
            <a:r>
              <a:rPr lang="ru-RU" b="1" dirty="0" err="1" smtClean="0">
                <a:solidFill>
                  <a:srgbClr val="1568E8"/>
                </a:solidFill>
              </a:rPr>
              <a:t>хакатоны</a:t>
            </a:r>
            <a:r>
              <a:rPr lang="ru-RU" b="1" dirty="0" smtClean="0">
                <a:solidFill>
                  <a:srgbClr val="1568E8"/>
                </a:solidFill>
              </a:rPr>
              <a:t>, питчи, кейс-чемпионаты</a:t>
            </a:r>
            <a:endParaRPr lang="ru-RU" b="1" dirty="0">
              <a:solidFill>
                <a:srgbClr val="1568E8"/>
              </a:solidFill>
            </a:endParaRPr>
          </a:p>
          <a:p>
            <a:pPr lvl="0" algn="ctr">
              <a:spcAft>
                <a:spcPts val="600"/>
              </a:spcAft>
            </a:pPr>
            <a:r>
              <a:rPr lang="ru-RU" sz="1600" dirty="0" smtClean="0">
                <a:solidFill>
                  <a:srgbClr val="111111"/>
                </a:solidFill>
              </a:rPr>
              <a:t>Решайте реальные задачи получая «свежий взгляд» на проблему </a:t>
            </a:r>
            <a:endParaRPr lang="ru-RU" sz="1600" dirty="0">
              <a:solidFill>
                <a:srgbClr val="111111"/>
              </a:solidFill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4149173" y="1849845"/>
            <a:ext cx="540000" cy="5400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608965"/>
            <a:endParaRPr lang="ru-RU" sz="116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34109" y="2836559"/>
            <a:ext cx="3706122" cy="124649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ru-RU" b="1" dirty="0" smtClean="0">
                <a:solidFill>
                  <a:srgbClr val="1568E8"/>
                </a:solidFill>
              </a:rPr>
              <a:t>Приоритетное размещение вакансий кадровых партнеров и рассылка студентам </a:t>
            </a:r>
            <a:endParaRPr lang="ru-RU" b="1" dirty="0">
              <a:solidFill>
                <a:srgbClr val="1568E8"/>
              </a:solidFill>
            </a:endParaRPr>
          </a:p>
          <a:p>
            <a:pPr lvl="0" algn="ctr">
              <a:spcAft>
                <a:spcPts val="600"/>
              </a:spcAft>
            </a:pPr>
            <a:r>
              <a:rPr lang="ru-RU" sz="1600" dirty="0" smtClean="0">
                <a:solidFill>
                  <a:srgbClr val="111111"/>
                </a:solidFill>
              </a:rPr>
              <a:t>Качественный подбор кадров</a:t>
            </a:r>
            <a:endParaRPr lang="ru-RU" sz="1600" dirty="0">
              <a:solidFill>
                <a:srgbClr val="111111"/>
              </a:solidFill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4189341" y="3019996"/>
            <a:ext cx="540000" cy="5400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608965"/>
            <a:endParaRPr lang="ru-RU" sz="1160" dirty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34109" y="4078006"/>
            <a:ext cx="3681865" cy="121571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ru-RU" b="1" dirty="0" err="1" smtClean="0">
                <a:solidFill>
                  <a:srgbClr val="1568E8"/>
                </a:solidFill>
              </a:rPr>
              <a:t>Вебинары</a:t>
            </a:r>
            <a:r>
              <a:rPr lang="ru-RU" b="1" dirty="0" smtClean="0">
                <a:solidFill>
                  <a:srgbClr val="1568E8"/>
                </a:solidFill>
              </a:rPr>
              <a:t>, лекции, мастер-классы, дни компании</a:t>
            </a:r>
            <a:endParaRPr lang="ru-RU" sz="1200" b="1" dirty="0">
              <a:solidFill>
                <a:srgbClr val="1568E8"/>
              </a:solidFill>
            </a:endParaRPr>
          </a:p>
          <a:p>
            <a:pPr lvl="0" algn="ctr">
              <a:spcAft>
                <a:spcPts val="600"/>
              </a:spcAft>
            </a:pPr>
            <a:r>
              <a:rPr lang="ru-RU" sz="1600" dirty="0" smtClean="0">
                <a:solidFill>
                  <a:srgbClr val="111111"/>
                </a:solidFill>
              </a:rPr>
              <a:t>Учувствуйте в образовательном процессе студентов </a:t>
            </a:r>
            <a:endParaRPr lang="ru-RU" sz="1600" dirty="0">
              <a:solidFill>
                <a:srgbClr val="111111"/>
              </a:solidFill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4173429" y="4091424"/>
            <a:ext cx="540000" cy="5400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608965"/>
            <a:endParaRPr lang="ru-RU" sz="116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45" name="Shape 3624"/>
          <p:cNvSpPr/>
          <p:nvPr/>
        </p:nvSpPr>
        <p:spPr>
          <a:xfrm>
            <a:off x="4271396" y="4221554"/>
            <a:ext cx="308834" cy="3088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55" y="6010"/>
                </a:moveTo>
                <a:lnTo>
                  <a:pt x="18630" y="7136"/>
                </a:lnTo>
                <a:lnTo>
                  <a:pt x="14465" y="2970"/>
                </a:lnTo>
                <a:lnTo>
                  <a:pt x="15590" y="1845"/>
                </a:lnTo>
                <a:cubicBezTo>
                  <a:pt x="15590" y="1845"/>
                  <a:pt x="16391" y="982"/>
                  <a:pt x="17673" y="982"/>
                </a:cubicBezTo>
                <a:cubicBezTo>
                  <a:pt x="19300" y="982"/>
                  <a:pt x="20618" y="2300"/>
                  <a:pt x="20618" y="3927"/>
                </a:cubicBezTo>
                <a:cubicBezTo>
                  <a:pt x="20618" y="4741"/>
                  <a:pt x="20288" y="5477"/>
                  <a:pt x="19755" y="6010"/>
                </a:cubicBezTo>
                <a:moveTo>
                  <a:pt x="7364" y="18402"/>
                </a:moveTo>
                <a:lnTo>
                  <a:pt x="7364" y="14727"/>
                </a:lnTo>
                <a:cubicBezTo>
                  <a:pt x="7364" y="14456"/>
                  <a:pt x="7144" y="14236"/>
                  <a:pt x="6873" y="14236"/>
                </a:cubicBezTo>
                <a:lnTo>
                  <a:pt x="3198" y="14236"/>
                </a:lnTo>
                <a:lnTo>
                  <a:pt x="13770" y="3665"/>
                </a:lnTo>
                <a:lnTo>
                  <a:pt x="17935" y="7830"/>
                </a:lnTo>
                <a:cubicBezTo>
                  <a:pt x="17935" y="7830"/>
                  <a:pt x="7364" y="18402"/>
                  <a:pt x="7364" y="18402"/>
                </a:cubicBezTo>
                <a:close/>
                <a:moveTo>
                  <a:pt x="6382" y="19042"/>
                </a:moveTo>
                <a:lnTo>
                  <a:pt x="2945" y="19845"/>
                </a:lnTo>
                <a:lnTo>
                  <a:pt x="2945" y="18655"/>
                </a:lnTo>
                <a:lnTo>
                  <a:pt x="1755" y="18655"/>
                </a:lnTo>
                <a:lnTo>
                  <a:pt x="2558" y="15218"/>
                </a:lnTo>
                <a:lnTo>
                  <a:pt x="6382" y="15218"/>
                </a:lnTo>
                <a:cubicBezTo>
                  <a:pt x="6382" y="15218"/>
                  <a:pt x="6382" y="19042"/>
                  <a:pt x="6382" y="19042"/>
                </a:cubicBezTo>
                <a:close/>
                <a:moveTo>
                  <a:pt x="17673" y="0"/>
                </a:moveTo>
                <a:cubicBezTo>
                  <a:pt x="16588" y="0"/>
                  <a:pt x="15606" y="439"/>
                  <a:pt x="14896" y="1151"/>
                </a:cubicBezTo>
                <a:lnTo>
                  <a:pt x="1641" y="14405"/>
                </a:lnTo>
                <a:lnTo>
                  <a:pt x="0" y="21600"/>
                </a:lnTo>
                <a:lnTo>
                  <a:pt x="7195" y="19959"/>
                </a:lnTo>
                <a:lnTo>
                  <a:pt x="20449" y="6704"/>
                </a:lnTo>
                <a:cubicBezTo>
                  <a:pt x="21160" y="5994"/>
                  <a:pt x="21600" y="5012"/>
                  <a:pt x="21600" y="3927"/>
                </a:cubicBezTo>
                <a:cubicBezTo>
                  <a:pt x="21600" y="1758"/>
                  <a:pt x="19842" y="0"/>
                  <a:pt x="17673" y="0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0956" tIns="30956" rIns="30956" bIns="30956" anchor="ctr"/>
          <a:lstStyle/>
          <a:p>
            <a:pPr algn="r" defTabSz="742950"/>
            <a:endParaRPr sz="1465">
              <a:solidFill>
                <a:prstClr val="black"/>
              </a:solidFill>
              <a:latin typeface="Montserrat Light"/>
            </a:endParaRPr>
          </a:p>
        </p:txBody>
      </p:sp>
      <p:sp>
        <p:nvSpPr>
          <p:cNvPr id="46" name="Shape 3624"/>
          <p:cNvSpPr/>
          <p:nvPr/>
        </p:nvSpPr>
        <p:spPr>
          <a:xfrm>
            <a:off x="4289012" y="3150975"/>
            <a:ext cx="308834" cy="3088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55" y="6010"/>
                </a:moveTo>
                <a:lnTo>
                  <a:pt x="18630" y="7136"/>
                </a:lnTo>
                <a:lnTo>
                  <a:pt x="14465" y="2970"/>
                </a:lnTo>
                <a:lnTo>
                  <a:pt x="15590" y="1845"/>
                </a:lnTo>
                <a:cubicBezTo>
                  <a:pt x="15590" y="1845"/>
                  <a:pt x="16391" y="982"/>
                  <a:pt x="17673" y="982"/>
                </a:cubicBezTo>
                <a:cubicBezTo>
                  <a:pt x="19300" y="982"/>
                  <a:pt x="20618" y="2300"/>
                  <a:pt x="20618" y="3927"/>
                </a:cubicBezTo>
                <a:cubicBezTo>
                  <a:pt x="20618" y="4741"/>
                  <a:pt x="20288" y="5477"/>
                  <a:pt x="19755" y="6010"/>
                </a:cubicBezTo>
                <a:moveTo>
                  <a:pt x="7364" y="18402"/>
                </a:moveTo>
                <a:lnTo>
                  <a:pt x="7364" y="14727"/>
                </a:lnTo>
                <a:cubicBezTo>
                  <a:pt x="7364" y="14456"/>
                  <a:pt x="7144" y="14236"/>
                  <a:pt x="6873" y="14236"/>
                </a:cubicBezTo>
                <a:lnTo>
                  <a:pt x="3198" y="14236"/>
                </a:lnTo>
                <a:lnTo>
                  <a:pt x="13770" y="3665"/>
                </a:lnTo>
                <a:lnTo>
                  <a:pt x="17935" y="7830"/>
                </a:lnTo>
                <a:cubicBezTo>
                  <a:pt x="17935" y="7830"/>
                  <a:pt x="7364" y="18402"/>
                  <a:pt x="7364" y="18402"/>
                </a:cubicBezTo>
                <a:close/>
                <a:moveTo>
                  <a:pt x="6382" y="19042"/>
                </a:moveTo>
                <a:lnTo>
                  <a:pt x="2945" y="19845"/>
                </a:lnTo>
                <a:lnTo>
                  <a:pt x="2945" y="18655"/>
                </a:lnTo>
                <a:lnTo>
                  <a:pt x="1755" y="18655"/>
                </a:lnTo>
                <a:lnTo>
                  <a:pt x="2558" y="15218"/>
                </a:lnTo>
                <a:lnTo>
                  <a:pt x="6382" y="15218"/>
                </a:lnTo>
                <a:cubicBezTo>
                  <a:pt x="6382" y="15218"/>
                  <a:pt x="6382" y="19042"/>
                  <a:pt x="6382" y="19042"/>
                </a:cubicBezTo>
                <a:close/>
                <a:moveTo>
                  <a:pt x="17673" y="0"/>
                </a:moveTo>
                <a:cubicBezTo>
                  <a:pt x="16588" y="0"/>
                  <a:pt x="15606" y="439"/>
                  <a:pt x="14896" y="1151"/>
                </a:cubicBezTo>
                <a:lnTo>
                  <a:pt x="1641" y="14405"/>
                </a:lnTo>
                <a:lnTo>
                  <a:pt x="0" y="21600"/>
                </a:lnTo>
                <a:lnTo>
                  <a:pt x="7195" y="19959"/>
                </a:lnTo>
                <a:lnTo>
                  <a:pt x="20449" y="6704"/>
                </a:lnTo>
                <a:cubicBezTo>
                  <a:pt x="21160" y="5994"/>
                  <a:pt x="21600" y="5012"/>
                  <a:pt x="21600" y="3927"/>
                </a:cubicBezTo>
                <a:cubicBezTo>
                  <a:pt x="21600" y="1758"/>
                  <a:pt x="19842" y="0"/>
                  <a:pt x="17673" y="0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0956" tIns="30956" rIns="30956" bIns="30956" anchor="ctr"/>
          <a:lstStyle/>
          <a:p>
            <a:pPr algn="r" defTabSz="742950"/>
            <a:endParaRPr sz="1465">
              <a:solidFill>
                <a:prstClr val="black"/>
              </a:solidFill>
              <a:latin typeface="Montserrat Light"/>
            </a:endParaRPr>
          </a:p>
        </p:txBody>
      </p:sp>
      <p:sp>
        <p:nvSpPr>
          <p:cNvPr id="47" name="Shape 3624"/>
          <p:cNvSpPr/>
          <p:nvPr/>
        </p:nvSpPr>
        <p:spPr>
          <a:xfrm>
            <a:off x="4263277" y="1965429"/>
            <a:ext cx="308834" cy="3088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55" y="6010"/>
                </a:moveTo>
                <a:lnTo>
                  <a:pt x="18630" y="7136"/>
                </a:lnTo>
                <a:lnTo>
                  <a:pt x="14465" y="2970"/>
                </a:lnTo>
                <a:lnTo>
                  <a:pt x="15590" y="1845"/>
                </a:lnTo>
                <a:cubicBezTo>
                  <a:pt x="15590" y="1845"/>
                  <a:pt x="16391" y="982"/>
                  <a:pt x="17673" y="982"/>
                </a:cubicBezTo>
                <a:cubicBezTo>
                  <a:pt x="19300" y="982"/>
                  <a:pt x="20618" y="2300"/>
                  <a:pt x="20618" y="3927"/>
                </a:cubicBezTo>
                <a:cubicBezTo>
                  <a:pt x="20618" y="4741"/>
                  <a:pt x="20288" y="5477"/>
                  <a:pt x="19755" y="6010"/>
                </a:cubicBezTo>
                <a:moveTo>
                  <a:pt x="7364" y="18402"/>
                </a:moveTo>
                <a:lnTo>
                  <a:pt x="7364" y="14727"/>
                </a:lnTo>
                <a:cubicBezTo>
                  <a:pt x="7364" y="14456"/>
                  <a:pt x="7144" y="14236"/>
                  <a:pt x="6873" y="14236"/>
                </a:cubicBezTo>
                <a:lnTo>
                  <a:pt x="3198" y="14236"/>
                </a:lnTo>
                <a:lnTo>
                  <a:pt x="13770" y="3665"/>
                </a:lnTo>
                <a:lnTo>
                  <a:pt x="17935" y="7830"/>
                </a:lnTo>
                <a:cubicBezTo>
                  <a:pt x="17935" y="7830"/>
                  <a:pt x="7364" y="18402"/>
                  <a:pt x="7364" y="18402"/>
                </a:cubicBezTo>
                <a:close/>
                <a:moveTo>
                  <a:pt x="6382" y="19042"/>
                </a:moveTo>
                <a:lnTo>
                  <a:pt x="2945" y="19845"/>
                </a:lnTo>
                <a:lnTo>
                  <a:pt x="2945" y="18655"/>
                </a:lnTo>
                <a:lnTo>
                  <a:pt x="1755" y="18655"/>
                </a:lnTo>
                <a:lnTo>
                  <a:pt x="2558" y="15218"/>
                </a:lnTo>
                <a:lnTo>
                  <a:pt x="6382" y="15218"/>
                </a:lnTo>
                <a:cubicBezTo>
                  <a:pt x="6382" y="15218"/>
                  <a:pt x="6382" y="19042"/>
                  <a:pt x="6382" y="19042"/>
                </a:cubicBezTo>
                <a:close/>
                <a:moveTo>
                  <a:pt x="17673" y="0"/>
                </a:moveTo>
                <a:cubicBezTo>
                  <a:pt x="16588" y="0"/>
                  <a:pt x="15606" y="439"/>
                  <a:pt x="14896" y="1151"/>
                </a:cubicBezTo>
                <a:lnTo>
                  <a:pt x="1641" y="14405"/>
                </a:lnTo>
                <a:lnTo>
                  <a:pt x="0" y="21600"/>
                </a:lnTo>
                <a:lnTo>
                  <a:pt x="7195" y="19959"/>
                </a:lnTo>
                <a:lnTo>
                  <a:pt x="20449" y="6704"/>
                </a:lnTo>
                <a:cubicBezTo>
                  <a:pt x="21160" y="5994"/>
                  <a:pt x="21600" y="5012"/>
                  <a:pt x="21600" y="3927"/>
                </a:cubicBezTo>
                <a:cubicBezTo>
                  <a:pt x="21600" y="1758"/>
                  <a:pt x="19842" y="0"/>
                  <a:pt x="17673" y="0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0956" tIns="30956" rIns="30956" bIns="30956" anchor="ctr"/>
          <a:lstStyle/>
          <a:p>
            <a:pPr algn="r" defTabSz="742950"/>
            <a:endParaRPr sz="1465">
              <a:solidFill>
                <a:prstClr val="black"/>
              </a:solidFill>
              <a:latin typeface="Montserrat Ligh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32700" y="1714500"/>
            <a:ext cx="1460500" cy="73819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ru-RU" sz="1200"/>
          </a:p>
        </p:txBody>
      </p:sp>
      <p:sp>
        <p:nvSpPr>
          <p:cNvPr id="16" name="Прямоугольник 15"/>
          <p:cNvSpPr/>
          <p:nvPr/>
        </p:nvSpPr>
        <p:spPr>
          <a:xfrm>
            <a:off x="334109" y="5361289"/>
            <a:ext cx="3706122" cy="9694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ru-RU" b="1" dirty="0" smtClean="0">
                <a:solidFill>
                  <a:srgbClr val="1568E8"/>
                </a:solidFill>
              </a:rPr>
              <a:t>Экскурсии и </a:t>
            </a:r>
            <a:r>
              <a:rPr lang="ru-RU" b="1" dirty="0" err="1" smtClean="0">
                <a:solidFill>
                  <a:srgbClr val="1568E8"/>
                </a:solidFill>
              </a:rPr>
              <a:t>имиджевые</a:t>
            </a:r>
            <a:r>
              <a:rPr lang="ru-RU" b="1" dirty="0" smtClean="0">
                <a:solidFill>
                  <a:srgbClr val="1568E8"/>
                </a:solidFill>
              </a:rPr>
              <a:t>  мероприятия </a:t>
            </a:r>
            <a:endParaRPr lang="ru-RU" sz="1200" b="1" dirty="0">
              <a:solidFill>
                <a:srgbClr val="1568E8"/>
              </a:solidFill>
            </a:endParaRPr>
          </a:p>
          <a:p>
            <a:pPr lvl="0" algn="ctr">
              <a:spcAft>
                <a:spcPts val="600"/>
              </a:spcAft>
            </a:pPr>
            <a:r>
              <a:rPr lang="ru-RU" sz="1600" dirty="0" smtClean="0">
                <a:solidFill>
                  <a:srgbClr val="111111"/>
                </a:solidFill>
              </a:rPr>
              <a:t>Развивайте бренд работодателя</a:t>
            </a:r>
            <a:endParaRPr lang="ru-RU" sz="1600" dirty="0">
              <a:solidFill>
                <a:srgbClr val="111111"/>
              </a:solidFill>
            </a:endParaRPr>
          </a:p>
        </p:txBody>
      </p:sp>
      <p:sp>
        <p:nvSpPr>
          <p:cNvPr id="17" name="Shape 3624"/>
          <p:cNvSpPr/>
          <p:nvPr/>
        </p:nvSpPr>
        <p:spPr>
          <a:xfrm>
            <a:off x="4271396" y="5537205"/>
            <a:ext cx="308834" cy="3088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55" y="6010"/>
                </a:moveTo>
                <a:lnTo>
                  <a:pt x="18630" y="7136"/>
                </a:lnTo>
                <a:lnTo>
                  <a:pt x="14465" y="2970"/>
                </a:lnTo>
                <a:lnTo>
                  <a:pt x="15590" y="1845"/>
                </a:lnTo>
                <a:cubicBezTo>
                  <a:pt x="15590" y="1845"/>
                  <a:pt x="16391" y="982"/>
                  <a:pt x="17673" y="982"/>
                </a:cubicBezTo>
                <a:cubicBezTo>
                  <a:pt x="19300" y="982"/>
                  <a:pt x="20618" y="2300"/>
                  <a:pt x="20618" y="3927"/>
                </a:cubicBezTo>
                <a:cubicBezTo>
                  <a:pt x="20618" y="4741"/>
                  <a:pt x="20288" y="5477"/>
                  <a:pt x="19755" y="6010"/>
                </a:cubicBezTo>
                <a:moveTo>
                  <a:pt x="7364" y="18402"/>
                </a:moveTo>
                <a:lnTo>
                  <a:pt x="7364" y="14727"/>
                </a:lnTo>
                <a:cubicBezTo>
                  <a:pt x="7364" y="14456"/>
                  <a:pt x="7144" y="14236"/>
                  <a:pt x="6873" y="14236"/>
                </a:cubicBezTo>
                <a:lnTo>
                  <a:pt x="3198" y="14236"/>
                </a:lnTo>
                <a:lnTo>
                  <a:pt x="13770" y="3665"/>
                </a:lnTo>
                <a:lnTo>
                  <a:pt x="17935" y="7830"/>
                </a:lnTo>
                <a:cubicBezTo>
                  <a:pt x="17935" y="7830"/>
                  <a:pt x="7364" y="18402"/>
                  <a:pt x="7364" y="18402"/>
                </a:cubicBezTo>
                <a:close/>
                <a:moveTo>
                  <a:pt x="6382" y="19042"/>
                </a:moveTo>
                <a:lnTo>
                  <a:pt x="2945" y="19845"/>
                </a:lnTo>
                <a:lnTo>
                  <a:pt x="2945" y="18655"/>
                </a:lnTo>
                <a:lnTo>
                  <a:pt x="1755" y="18655"/>
                </a:lnTo>
                <a:lnTo>
                  <a:pt x="2558" y="15218"/>
                </a:lnTo>
                <a:lnTo>
                  <a:pt x="6382" y="15218"/>
                </a:lnTo>
                <a:cubicBezTo>
                  <a:pt x="6382" y="15218"/>
                  <a:pt x="6382" y="19042"/>
                  <a:pt x="6382" y="19042"/>
                </a:cubicBezTo>
                <a:close/>
                <a:moveTo>
                  <a:pt x="17673" y="0"/>
                </a:moveTo>
                <a:cubicBezTo>
                  <a:pt x="16588" y="0"/>
                  <a:pt x="15606" y="439"/>
                  <a:pt x="14896" y="1151"/>
                </a:cubicBezTo>
                <a:lnTo>
                  <a:pt x="1641" y="14405"/>
                </a:lnTo>
                <a:lnTo>
                  <a:pt x="0" y="21600"/>
                </a:lnTo>
                <a:lnTo>
                  <a:pt x="7195" y="19959"/>
                </a:lnTo>
                <a:lnTo>
                  <a:pt x="20449" y="6704"/>
                </a:lnTo>
                <a:cubicBezTo>
                  <a:pt x="21160" y="5994"/>
                  <a:pt x="21600" y="5012"/>
                  <a:pt x="21600" y="3927"/>
                </a:cubicBezTo>
                <a:cubicBezTo>
                  <a:pt x="21600" y="1758"/>
                  <a:pt x="19842" y="0"/>
                  <a:pt x="17673" y="0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0956" tIns="30956" rIns="30956" bIns="30956" anchor="ctr"/>
          <a:lstStyle/>
          <a:p>
            <a:pPr algn="r" defTabSz="742950"/>
            <a:endParaRPr sz="1465">
              <a:solidFill>
                <a:prstClr val="black"/>
              </a:solidFill>
              <a:latin typeface="Montserrat Light"/>
            </a:endParaRPr>
          </a:p>
        </p:txBody>
      </p:sp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17490" y="2069220"/>
            <a:ext cx="6581140" cy="31657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 txBox="1"/>
          <p:nvPr/>
        </p:nvSpPr>
        <p:spPr>
          <a:xfrm>
            <a:off x="0" y="544123"/>
            <a:ext cx="10313375" cy="65163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accent1"/>
                </a:solidFill>
              </a:rPr>
              <a:t>Результаты взаимодействия с кадровыми партнерами </a:t>
            </a:r>
            <a:endParaRPr lang="ru-RU" sz="2400" dirty="0">
              <a:solidFill>
                <a:schemeClr val="accent1"/>
              </a:solidFill>
            </a:endParaRPr>
          </a:p>
        </p:txBody>
      </p:sp>
      <p:grpSp>
        <p:nvGrpSpPr>
          <p:cNvPr id="3" name="Рисунок 45"/>
          <p:cNvGrpSpPr/>
          <p:nvPr/>
        </p:nvGrpSpPr>
        <p:grpSpPr>
          <a:xfrm>
            <a:off x="313489" y="1648591"/>
            <a:ext cx="720000" cy="720000"/>
            <a:chOff x="3657600" y="990600"/>
            <a:chExt cx="720000" cy="720000"/>
          </a:xfrm>
        </p:grpSpPr>
        <p:sp>
          <p:nvSpPr>
            <p:cNvPr id="4" name="Полилиния: фигура 1491"/>
            <p:cNvSpPr/>
            <p:nvPr/>
          </p:nvSpPr>
          <p:spPr>
            <a:xfrm>
              <a:off x="4091943" y="1277308"/>
              <a:ext cx="98438" cy="82969"/>
            </a:xfrm>
            <a:custGeom>
              <a:avLst/>
              <a:gdLst>
                <a:gd name="connsiteX0" fmla="*/ 99437 w 98437"/>
                <a:gd name="connsiteY0" fmla="*/ 38765 h 82968"/>
                <a:gd name="connsiteX1" fmla="*/ 99437 w 98437"/>
                <a:gd name="connsiteY1" fmla="*/ 154 h 82968"/>
                <a:gd name="connsiteX2" fmla="*/ 154 w 98437"/>
                <a:gd name="connsiteY2" fmla="*/ 154 h 82968"/>
                <a:gd name="connsiteX3" fmla="*/ 154 w 98437"/>
                <a:gd name="connsiteY3" fmla="*/ 38765 h 82968"/>
                <a:gd name="connsiteX4" fmla="*/ 49795 w 98437"/>
                <a:gd name="connsiteY4" fmla="*/ 82890 h 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437" h="82968">
                  <a:moveTo>
                    <a:pt x="99437" y="38765"/>
                  </a:moveTo>
                  <a:lnTo>
                    <a:pt x="99437" y="154"/>
                  </a:lnTo>
                  <a:lnTo>
                    <a:pt x="154" y="154"/>
                  </a:lnTo>
                  <a:lnTo>
                    <a:pt x="154" y="38765"/>
                  </a:lnTo>
                  <a:lnTo>
                    <a:pt x="49795" y="82890"/>
                  </a:lnTo>
                  <a:close/>
                </a:path>
              </a:pathLst>
            </a:custGeom>
            <a:solidFill>
              <a:srgbClr val="E6AF78"/>
            </a:solidFill>
            <a:ln w="1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" name="Полилиния: фигура 1492"/>
            <p:cNvSpPr/>
            <p:nvPr/>
          </p:nvSpPr>
          <p:spPr>
            <a:xfrm>
              <a:off x="3998176" y="1315203"/>
              <a:ext cx="286875" cy="122344"/>
            </a:xfrm>
            <a:custGeom>
              <a:avLst/>
              <a:gdLst>
                <a:gd name="connsiteX0" fmla="*/ 269962 w 286875"/>
                <a:gd name="connsiteY0" fmla="*/ 18929 h 122343"/>
                <a:gd name="connsiteX1" fmla="*/ 201710 w 286875"/>
                <a:gd name="connsiteY1" fmla="*/ 2870 h 122343"/>
                <a:gd name="connsiteX2" fmla="*/ 198844 w 286875"/>
                <a:gd name="connsiteY2" fmla="*/ 1717 h 122343"/>
                <a:gd name="connsiteX3" fmla="*/ 143564 w 286875"/>
                <a:gd name="connsiteY3" fmla="*/ 33962 h 122343"/>
                <a:gd name="connsiteX4" fmla="*/ 90439 w 286875"/>
                <a:gd name="connsiteY4" fmla="*/ 154 h 122343"/>
                <a:gd name="connsiteX5" fmla="*/ 85417 w 286875"/>
                <a:gd name="connsiteY5" fmla="*/ 2869 h 122343"/>
                <a:gd name="connsiteX6" fmla="*/ 17165 w 286875"/>
                <a:gd name="connsiteY6" fmla="*/ 18928 h 122343"/>
                <a:gd name="connsiteX7" fmla="*/ 154 w 286875"/>
                <a:gd name="connsiteY7" fmla="*/ 40404 h 122343"/>
                <a:gd name="connsiteX8" fmla="*/ 154 w 286875"/>
                <a:gd name="connsiteY8" fmla="*/ 94635 h 122343"/>
                <a:gd name="connsiteX9" fmla="*/ 143564 w 286875"/>
                <a:gd name="connsiteY9" fmla="*/ 122293 h 122343"/>
                <a:gd name="connsiteX10" fmla="*/ 286973 w 286875"/>
                <a:gd name="connsiteY10" fmla="*/ 94635 h 122343"/>
                <a:gd name="connsiteX11" fmla="*/ 286973 w 286875"/>
                <a:gd name="connsiteY11" fmla="*/ 40404 h 122343"/>
                <a:gd name="connsiteX12" fmla="*/ 269962 w 286875"/>
                <a:gd name="connsiteY12" fmla="*/ 18929 h 122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6875" h="122343">
                  <a:moveTo>
                    <a:pt x="269962" y="18929"/>
                  </a:moveTo>
                  <a:lnTo>
                    <a:pt x="201710" y="2870"/>
                  </a:lnTo>
                  <a:cubicBezTo>
                    <a:pt x="200679" y="2628"/>
                    <a:pt x="199731" y="2215"/>
                    <a:pt x="198844" y="1717"/>
                  </a:cubicBezTo>
                  <a:lnTo>
                    <a:pt x="143564" y="33962"/>
                  </a:lnTo>
                  <a:lnTo>
                    <a:pt x="90439" y="154"/>
                  </a:lnTo>
                  <a:cubicBezTo>
                    <a:pt x="89063" y="1448"/>
                    <a:pt x="87357" y="2413"/>
                    <a:pt x="85417" y="2869"/>
                  </a:cubicBezTo>
                  <a:lnTo>
                    <a:pt x="17165" y="18928"/>
                  </a:lnTo>
                  <a:cubicBezTo>
                    <a:pt x="7198" y="21272"/>
                    <a:pt x="154" y="30165"/>
                    <a:pt x="154" y="40404"/>
                  </a:cubicBezTo>
                  <a:lnTo>
                    <a:pt x="154" y="94635"/>
                  </a:lnTo>
                  <a:lnTo>
                    <a:pt x="143564" y="122293"/>
                  </a:lnTo>
                  <a:lnTo>
                    <a:pt x="286973" y="94635"/>
                  </a:lnTo>
                  <a:lnTo>
                    <a:pt x="286973" y="40404"/>
                  </a:lnTo>
                  <a:cubicBezTo>
                    <a:pt x="286972" y="30167"/>
                    <a:pt x="279928" y="21275"/>
                    <a:pt x="269962" y="18929"/>
                  </a:cubicBezTo>
                  <a:close/>
                </a:path>
              </a:pathLst>
            </a:custGeom>
            <a:solidFill>
              <a:srgbClr val="B4E1FA"/>
            </a:solidFill>
            <a:ln w="1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" name="Полилиния: фигура 1493"/>
            <p:cNvSpPr/>
            <p:nvPr/>
          </p:nvSpPr>
          <p:spPr>
            <a:xfrm>
              <a:off x="4091943" y="1277308"/>
              <a:ext cx="98438" cy="45000"/>
            </a:xfrm>
            <a:custGeom>
              <a:avLst/>
              <a:gdLst>
                <a:gd name="connsiteX0" fmla="*/ 154 w 98437"/>
                <a:gd name="connsiteY0" fmla="*/ 154 h 45000"/>
                <a:gd name="connsiteX1" fmla="*/ 154 w 98437"/>
                <a:gd name="connsiteY1" fmla="*/ 40892 h 45000"/>
                <a:gd name="connsiteX2" fmla="*/ 99437 w 98437"/>
                <a:gd name="connsiteY2" fmla="*/ 7034 h 45000"/>
                <a:gd name="connsiteX3" fmla="*/ 99437 w 98437"/>
                <a:gd name="connsiteY3" fmla="*/ 154 h 45000"/>
                <a:gd name="connsiteX4" fmla="*/ 154 w 98437"/>
                <a:gd name="connsiteY4" fmla="*/ 154 h 45000"/>
                <a:gd name="connsiteX5" fmla="*/ 154 w 98437"/>
                <a:gd name="connsiteY5" fmla="*/ 154 h 4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437" h="45000">
                  <a:moveTo>
                    <a:pt x="154" y="154"/>
                  </a:moveTo>
                  <a:lnTo>
                    <a:pt x="154" y="40892"/>
                  </a:lnTo>
                  <a:cubicBezTo>
                    <a:pt x="62689" y="63423"/>
                    <a:pt x="99437" y="7034"/>
                    <a:pt x="99437" y="7034"/>
                  </a:cubicBezTo>
                  <a:lnTo>
                    <a:pt x="99437" y="154"/>
                  </a:lnTo>
                  <a:lnTo>
                    <a:pt x="154" y="154"/>
                  </a:lnTo>
                  <a:lnTo>
                    <a:pt x="154" y="154"/>
                  </a:lnTo>
                  <a:close/>
                </a:path>
              </a:pathLst>
            </a:custGeom>
            <a:solidFill>
              <a:srgbClr val="D29B6E"/>
            </a:solidFill>
            <a:ln w="1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" name="Полилиния: фигура 1494"/>
            <p:cNvSpPr/>
            <p:nvPr/>
          </p:nvSpPr>
          <p:spPr>
            <a:xfrm>
              <a:off x="4069879" y="1150446"/>
              <a:ext cx="143438" cy="154688"/>
            </a:xfrm>
            <a:custGeom>
              <a:avLst/>
              <a:gdLst>
                <a:gd name="connsiteX0" fmla="*/ 154 w 143437"/>
                <a:gd name="connsiteY0" fmla="*/ 154 h 154687"/>
                <a:gd name="connsiteX1" fmla="*/ 4961 w 143437"/>
                <a:gd name="connsiteY1" fmla="*/ 105899 h 154687"/>
                <a:gd name="connsiteX2" fmla="*/ 18164 w 143437"/>
                <a:gd name="connsiteY2" fmla="*/ 130872 h 154687"/>
                <a:gd name="connsiteX3" fmla="*/ 40969 w 143437"/>
                <a:gd name="connsiteY3" fmla="*/ 147977 h 154687"/>
                <a:gd name="connsiteX4" fmla="*/ 60826 w 143437"/>
                <a:gd name="connsiteY4" fmla="*/ 154596 h 154687"/>
                <a:gd name="connsiteX5" fmla="*/ 82888 w 143437"/>
                <a:gd name="connsiteY5" fmla="*/ 154596 h 154687"/>
                <a:gd name="connsiteX6" fmla="*/ 102745 w 143437"/>
                <a:gd name="connsiteY6" fmla="*/ 147977 h 154687"/>
                <a:gd name="connsiteX7" fmla="*/ 125550 w 143437"/>
                <a:gd name="connsiteY7" fmla="*/ 130872 h 154687"/>
                <a:gd name="connsiteX8" fmla="*/ 138753 w 143437"/>
                <a:gd name="connsiteY8" fmla="*/ 105899 h 154687"/>
                <a:gd name="connsiteX9" fmla="*/ 143560 w 143437"/>
                <a:gd name="connsiteY9" fmla="*/ 154 h 154687"/>
                <a:gd name="connsiteX10" fmla="*/ 154 w 143437"/>
                <a:gd name="connsiteY10" fmla="*/ 154 h 15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3437" h="154687">
                  <a:moveTo>
                    <a:pt x="154" y="154"/>
                  </a:moveTo>
                  <a:lnTo>
                    <a:pt x="4961" y="105899"/>
                  </a:lnTo>
                  <a:cubicBezTo>
                    <a:pt x="5410" y="115778"/>
                    <a:pt x="10254" y="124938"/>
                    <a:pt x="18164" y="130872"/>
                  </a:cubicBezTo>
                  <a:lnTo>
                    <a:pt x="40969" y="147977"/>
                  </a:lnTo>
                  <a:cubicBezTo>
                    <a:pt x="46699" y="152273"/>
                    <a:pt x="53665" y="154596"/>
                    <a:pt x="60826" y="154596"/>
                  </a:cubicBezTo>
                  <a:lnTo>
                    <a:pt x="82888" y="154596"/>
                  </a:lnTo>
                  <a:cubicBezTo>
                    <a:pt x="90049" y="154596"/>
                    <a:pt x="97017" y="152273"/>
                    <a:pt x="102745" y="147977"/>
                  </a:cubicBezTo>
                  <a:lnTo>
                    <a:pt x="125550" y="130872"/>
                  </a:lnTo>
                  <a:cubicBezTo>
                    <a:pt x="133460" y="124938"/>
                    <a:pt x="138304" y="115779"/>
                    <a:pt x="138753" y="105899"/>
                  </a:cubicBezTo>
                  <a:lnTo>
                    <a:pt x="143560" y="154"/>
                  </a:lnTo>
                  <a:lnTo>
                    <a:pt x="154" y="154"/>
                  </a:lnTo>
                  <a:close/>
                </a:path>
              </a:pathLst>
            </a:custGeom>
            <a:solidFill>
              <a:srgbClr val="F0C087"/>
            </a:solidFill>
            <a:ln w="1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" name="Полилиния: фигура 1495"/>
            <p:cNvSpPr/>
            <p:nvPr/>
          </p:nvSpPr>
          <p:spPr>
            <a:xfrm>
              <a:off x="4069878" y="1150447"/>
              <a:ext cx="118125" cy="154688"/>
            </a:xfrm>
            <a:custGeom>
              <a:avLst/>
              <a:gdLst>
                <a:gd name="connsiteX0" fmla="*/ 55313 w 118125"/>
                <a:gd name="connsiteY0" fmla="*/ 22217 h 154687"/>
                <a:gd name="connsiteX1" fmla="*/ 118319 w 118125"/>
                <a:gd name="connsiteY1" fmla="*/ 154 h 154687"/>
                <a:gd name="connsiteX2" fmla="*/ 154 w 118125"/>
                <a:gd name="connsiteY2" fmla="*/ 154 h 154687"/>
                <a:gd name="connsiteX3" fmla="*/ 4960 w 118125"/>
                <a:gd name="connsiteY3" fmla="*/ 105899 h 154687"/>
                <a:gd name="connsiteX4" fmla="*/ 18163 w 118125"/>
                <a:gd name="connsiteY4" fmla="*/ 130871 h 154687"/>
                <a:gd name="connsiteX5" fmla="*/ 40968 w 118125"/>
                <a:gd name="connsiteY5" fmla="*/ 147975 h 154687"/>
                <a:gd name="connsiteX6" fmla="*/ 60824 w 118125"/>
                <a:gd name="connsiteY6" fmla="*/ 154594 h 154687"/>
                <a:gd name="connsiteX7" fmla="*/ 71859 w 118125"/>
                <a:gd name="connsiteY7" fmla="*/ 154594 h 154687"/>
                <a:gd name="connsiteX8" fmla="*/ 38766 w 118125"/>
                <a:gd name="connsiteY8" fmla="*/ 104954 h 154687"/>
                <a:gd name="connsiteX9" fmla="*/ 38766 w 118125"/>
                <a:gd name="connsiteY9" fmla="*/ 38764 h 154687"/>
                <a:gd name="connsiteX10" fmla="*/ 55313 w 118125"/>
                <a:gd name="connsiteY10" fmla="*/ 22217 h 15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125" h="154687">
                  <a:moveTo>
                    <a:pt x="55313" y="22217"/>
                  </a:moveTo>
                  <a:cubicBezTo>
                    <a:pt x="77376" y="22217"/>
                    <a:pt x="110471" y="16700"/>
                    <a:pt x="118319" y="154"/>
                  </a:cubicBezTo>
                  <a:lnTo>
                    <a:pt x="154" y="154"/>
                  </a:lnTo>
                  <a:lnTo>
                    <a:pt x="4960" y="105899"/>
                  </a:lnTo>
                  <a:cubicBezTo>
                    <a:pt x="5408" y="115778"/>
                    <a:pt x="10253" y="124938"/>
                    <a:pt x="18163" y="130871"/>
                  </a:cubicBezTo>
                  <a:lnTo>
                    <a:pt x="40968" y="147975"/>
                  </a:lnTo>
                  <a:cubicBezTo>
                    <a:pt x="46697" y="152271"/>
                    <a:pt x="53664" y="154594"/>
                    <a:pt x="60824" y="154594"/>
                  </a:cubicBezTo>
                  <a:lnTo>
                    <a:pt x="71859" y="154594"/>
                  </a:lnTo>
                  <a:cubicBezTo>
                    <a:pt x="60829" y="154594"/>
                    <a:pt x="38766" y="132532"/>
                    <a:pt x="38766" y="104954"/>
                  </a:cubicBezTo>
                  <a:cubicBezTo>
                    <a:pt x="38766" y="91467"/>
                    <a:pt x="38766" y="55313"/>
                    <a:pt x="38766" y="38764"/>
                  </a:cubicBezTo>
                  <a:cubicBezTo>
                    <a:pt x="38766" y="33248"/>
                    <a:pt x="44283" y="22217"/>
                    <a:pt x="55313" y="22217"/>
                  </a:cubicBezTo>
                  <a:close/>
                </a:path>
              </a:pathLst>
            </a:custGeom>
            <a:solidFill>
              <a:srgbClr val="E6AF78"/>
            </a:solidFill>
            <a:ln w="1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" name="Полилиния: фигура 1496"/>
            <p:cNvSpPr/>
            <p:nvPr/>
          </p:nvSpPr>
          <p:spPr>
            <a:xfrm>
              <a:off x="4234452" y="1340881"/>
              <a:ext cx="50625" cy="68906"/>
            </a:xfrm>
            <a:custGeom>
              <a:avLst/>
              <a:gdLst>
                <a:gd name="connsiteX0" fmla="*/ 10202 w 50625"/>
                <a:gd name="connsiteY0" fmla="*/ 33161 h 68906"/>
                <a:gd name="connsiteX1" fmla="*/ 45944 w 50625"/>
                <a:gd name="connsiteY1" fmla="*/ 1055 h 68906"/>
                <a:gd name="connsiteX2" fmla="*/ 50695 w 50625"/>
                <a:gd name="connsiteY2" fmla="*/ 14729 h 68906"/>
                <a:gd name="connsiteX3" fmla="*/ 50695 w 50625"/>
                <a:gd name="connsiteY3" fmla="*/ 57928 h 68906"/>
                <a:gd name="connsiteX4" fmla="*/ 39665 w 50625"/>
                <a:gd name="connsiteY4" fmla="*/ 68958 h 68906"/>
                <a:gd name="connsiteX5" fmla="*/ 1055 w 50625"/>
                <a:gd name="connsiteY5" fmla="*/ 68958 h 68906"/>
                <a:gd name="connsiteX6" fmla="*/ 1055 w 50625"/>
                <a:gd name="connsiteY6" fmla="*/ 53677 h 68906"/>
                <a:gd name="connsiteX7" fmla="*/ 10202 w 50625"/>
                <a:gd name="connsiteY7" fmla="*/ 33161 h 68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625" h="68906">
                  <a:moveTo>
                    <a:pt x="10202" y="33161"/>
                  </a:moveTo>
                  <a:lnTo>
                    <a:pt x="45944" y="1055"/>
                  </a:lnTo>
                  <a:cubicBezTo>
                    <a:pt x="48939" y="4847"/>
                    <a:pt x="50695" y="9619"/>
                    <a:pt x="50695" y="14729"/>
                  </a:cubicBezTo>
                  <a:lnTo>
                    <a:pt x="50695" y="57928"/>
                  </a:lnTo>
                  <a:cubicBezTo>
                    <a:pt x="50695" y="64020"/>
                    <a:pt x="45757" y="68958"/>
                    <a:pt x="39665" y="68958"/>
                  </a:cubicBezTo>
                  <a:lnTo>
                    <a:pt x="1055" y="68958"/>
                  </a:lnTo>
                  <a:lnTo>
                    <a:pt x="1055" y="53677"/>
                  </a:lnTo>
                  <a:cubicBezTo>
                    <a:pt x="1053" y="45851"/>
                    <a:pt x="4379" y="38392"/>
                    <a:pt x="10202" y="33161"/>
                  </a:cubicBezTo>
                  <a:close/>
                </a:path>
              </a:pathLst>
            </a:custGeom>
            <a:solidFill>
              <a:srgbClr val="A0D2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" name="Полилиния: фигура 1497"/>
            <p:cNvSpPr/>
            <p:nvPr/>
          </p:nvSpPr>
          <p:spPr>
            <a:xfrm>
              <a:off x="3997274" y="1340881"/>
              <a:ext cx="50625" cy="68906"/>
            </a:xfrm>
            <a:custGeom>
              <a:avLst/>
              <a:gdLst>
                <a:gd name="connsiteX0" fmla="*/ 41548 w 50625"/>
                <a:gd name="connsiteY0" fmla="*/ 33161 h 68906"/>
                <a:gd name="connsiteX1" fmla="*/ 5806 w 50625"/>
                <a:gd name="connsiteY1" fmla="*/ 1055 h 68906"/>
                <a:gd name="connsiteX2" fmla="*/ 1055 w 50625"/>
                <a:gd name="connsiteY2" fmla="*/ 14729 h 68906"/>
                <a:gd name="connsiteX3" fmla="*/ 1055 w 50625"/>
                <a:gd name="connsiteY3" fmla="*/ 57928 h 68906"/>
                <a:gd name="connsiteX4" fmla="*/ 12085 w 50625"/>
                <a:gd name="connsiteY4" fmla="*/ 68958 h 68906"/>
                <a:gd name="connsiteX5" fmla="*/ 50695 w 50625"/>
                <a:gd name="connsiteY5" fmla="*/ 68958 h 68906"/>
                <a:gd name="connsiteX6" fmla="*/ 50695 w 50625"/>
                <a:gd name="connsiteY6" fmla="*/ 53677 h 68906"/>
                <a:gd name="connsiteX7" fmla="*/ 41548 w 50625"/>
                <a:gd name="connsiteY7" fmla="*/ 33161 h 68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625" h="68906">
                  <a:moveTo>
                    <a:pt x="41548" y="33161"/>
                  </a:moveTo>
                  <a:lnTo>
                    <a:pt x="5806" y="1055"/>
                  </a:lnTo>
                  <a:cubicBezTo>
                    <a:pt x="2811" y="4847"/>
                    <a:pt x="1055" y="9619"/>
                    <a:pt x="1055" y="14729"/>
                  </a:cubicBezTo>
                  <a:lnTo>
                    <a:pt x="1055" y="57928"/>
                  </a:lnTo>
                  <a:cubicBezTo>
                    <a:pt x="1055" y="64020"/>
                    <a:pt x="5993" y="68958"/>
                    <a:pt x="12085" y="68958"/>
                  </a:cubicBezTo>
                  <a:lnTo>
                    <a:pt x="50695" y="68958"/>
                  </a:lnTo>
                  <a:lnTo>
                    <a:pt x="50695" y="53677"/>
                  </a:lnTo>
                  <a:cubicBezTo>
                    <a:pt x="50697" y="45851"/>
                    <a:pt x="47371" y="38392"/>
                    <a:pt x="41548" y="33161"/>
                  </a:cubicBezTo>
                  <a:close/>
                </a:path>
              </a:pathLst>
            </a:custGeom>
            <a:solidFill>
              <a:srgbClr val="A0D2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" name="Полилиния: фигура 1498"/>
            <p:cNvSpPr/>
            <p:nvPr/>
          </p:nvSpPr>
          <p:spPr>
            <a:xfrm>
              <a:off x="4127794" y="1360043"/>
              <a:ext cx="26719" cy="74531"/>
            </a:xfrm>
            <a:custGeom>
              <a:avLst/>
              <a:gdLst>
                <a:gd name="connsiteX0" fmla="*/ 27732 w 26718"/>
                <a:gd name="connsiteY0" fmla="*/ 74622 h 74531"/>
                <a:gd name="connsiteX1" fmla="*/ 154 w 26718"/>
                <a:gd name="connsiteY1" fmla="*/ 74622 h 74531"/>
                <a:gd name="connsiteX2" fmla="*/ 3603 w 26718"/>
                <a:gd name="connsiteY2" fmla="*/ 154 h 74531"/>
                <a:gd name="connsiteX3" fmla="*/ 24287 w 26718"/>
                <a:gd name="connsiteY3" fmla="*/ 154 h 74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718" h="74531">
                  <a:moveTo>
                    <a:pt x="27732" y="74622"/>
                  </a:moveTo>
                  <a:lnTo>
                    <a:pt x="154" y="74622"/>
                  </a:lnTo>
                  <a:lnTo>
                    <a:pt x="3603" y="154"/>
                  </a:lnTo>
                  <a:lnTo>
                    <a:pt x="24287" y="154"/>
                  </a:lnTo>
                  <a:close/>
                </a:path>
              </a:pathLst>
            </a:custGeom>
            <a:solidFill>
              <a:srgbClr val="5B5D6E"/>
            </a:solidFill>
            <a:ln w="1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" name="Полилиния: фигура 1499"/>
            <p:cNvSpPr/>
            <p:nvPr/>
          </p:nvSpPr>
          <p:spPr>
            <a:xfrm>
              <a:off x="4127794" y="1349011"/>
              <a:ext cx="26719" cy="15469"/>
            </a:xfrm>
            <a:custGeom>
              <a:avLst/>
              <a:gdLst>
                <a:gd name="connsiteX0" fmla="*/ 27732 w 26718"/>
                <a:gd name="connsiteY0" fmla="*/ 154 h 15468"/>
                <a:gd name="connsiteX1" fmla="*/ 154 w 26718"/>
                <a:gd name="connsiteY1" fmla="*/ 154 h 15468"/>
                <a:gd name="connsiteX2" fmla="*/ 154 w 26718"/>
                <a:gd name="connsiteY2" fmla="*/ 6658 h 15468"/>
                <a:gd name="connsiteX3" fmla="*/ 10199 w 26718"/>
                <a:gd name="connsiteY3" fmla="*/ 16703 h 15468"/>
                <a:gd name="connsiteX4" fmla="*/ 17689 w 26718"/>
                <a:gd name="connsiteY4" fmla="*/ 16703 h 15468"/>
                <a:gd name="connsiteX5" fmla="*/ 27734 w 26718"/>
                <a:gd name="connsiteY5" fmla="*/ 6658 h 15468"/>
                <a:gd name="connsiteX6" fmla="*/ 27732 w 26718"/>
                <a:gd name="connsiteY6" fmla="*/ 154 h 15468"/>
                <a:gd name="connsiteX7" fmla="*/ 27732 w 26718"/>
                <a:gd name="connsiteY7" fmla="*/ 154 h 15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718" h="15468">
                  <a:moveTo>
                    <a:pt x="27732" y="154"/>
                  </a:moveTo>
                  <a:lnTo>
                    <a:pt x="154" y="154"/>
                  </a:lnTo>
                  <a:lnTo>
                    <a:pt x="154" y="6658"/>
                  </a:lnTo>
                  <a:cubicBezTo>
                    <a:pt x="154" y="12206"/>
                    <a:pt x="4652" y="16703"/>
                    <a:pt x="10199" y="16703"/>
                  </a:cubicBezTo>
                  <a:lnTo>
                    <a:pt x="17689" y="16703"/>
                  </a:lnTo>
                  <a:cubicBezTo>
                    <a:pt x="23237" y="16703"/>
                    <a:pt x="27734" y="12206"/>
                    <a:pt x="27734" y="6658"/>
                  </a:cubicBezTo>
                  <a:lnTo>
                    <a:pt x="27732" y="154"/>
                  </a:lnTo>
                  <a:lnTo>
                    <a:pt x="27732" y="154"/>
                  </a:lnTo>
                  <a:close/>
                </a:path>
              </a:pathLst>
            </a:custGeom>
            <a:solidFill>
              <a:srgbClr val="515262"/>
            </a:solidFill>
            <a:ln w="1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" name="Полилиния: фигура 1500"/>
            <p:cNvSpPr/>
            <p:nvPr/>
          </p:nvSpPr>
          <p:spPr>
            <a:xfrm>
              <a:off x="4074494" y="1301322"/>
              <a:ext cx="67500" cy="71719"/>
            </a:xfrm>
            <a:custGeom>
              <a:avLst/>
              <a:gdLst>
                <a:gd name="connsiteX0" fmla="*/ 16827 w 67500"/>
                <a:gd name="connsiteY0" fmla="*/ 2471 h 71718"/>
                <a:gd name="connsiteX1" fmla="*/ 67244 w 67500"/>
                <a:gd name="connsiteY1" fmla="*/ 47845 h 71718"/>
                <a:gd name="connsiteX2" fmla="*/ 35700 w 67500"/>
                <a:gd name="connsiteY2" fmla="*/ 69340 h 71718"/>
                <a:gd name="connsiteX3" fmla="*/ 24742 w 67500"/>
                <a:gd name="connsiteY3" fmla="*/ 66862 h 71718"/>
                <a:gd name="connsiteX4" fmla="*/ 1055 w 67500"/>
                <a:gd name="connsiteY4" fmla="*/ 14752 h 71718"/>
                <a:gd name="connsiteX5" fmla="*/ 8549 w 67500"/>
                <a:gd name="connsiteY5" fmla="*/ 3512 h 71718"/>
                <a:gd name="connsiteX6" fmla="*/ 16827 w 67500"/>
                <a:gd name="connsiteY6" fmla="*/ 2471 h 71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500" h="71718">
                  <a:moveTo>
                    <a:pt x="16827" y="2471"/>
                  </a:moveTo>
                  <a:lnTo>
                    <a:pt x="67244" y="47845"/>
                  </a:lnTo>
                  <a:cubicBezTo>
                    <a:pt x="67244" y="47845"/>
                    <a:pt x="53125" y="54972"/>
                    <a:pt x="35700" y="69340"/>
                  </a:cubicBezTo>
                  <a:cubicBezTo>
                    <a:pt x="32106" y="72304"/>
                    <a:pt x="26670" y="71103"/>
                    <a:pt x="24742" y="66862"/>
                  </a:cubicBezTo>
                  <a:lnTo>
                    <a:pt x="1055" y="14752"/>
                  </a:lnTo>
                  <a:lnTo>
                    <a:pt x="8549" y="3512"/>
                  </a:lnTo>
                  <a:cubicBezTo>
                    <a:pt x="10413" y="712"/>
                    <a:pt x="14328" y="221"/>
                    <a:pt x="16827" y="2471"/>
                  </a:cubicBezTo>
                  <a:close/>
                </a:path>
              </a:pathLst>
            </a:custGeom>
            <a:solidFill>
              <a:srgbClr val="A0D2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" name="Полилиния: фигура 1501"/>
            <p:cNvSpPr/>
            <p:nvPr/>
          </p:nvSpPr>
          <p:spPr>
            <a:xfrm>
              <a:off x="4140683" y="1301322"/>
              <a:ext cx="67500" cy="71719"/>
            </a:xfrm>
            <a:custGeom>
              <a:avLst/>
              <a:gdLst>
                <a:gd name="connsiteX0" fmla="*/ 51470 w 67500"/>
                <a:gd name="connsiteY0" fmla="*/ 2471 h 71718"/>
                <a:gd name="connsiteX1" fmla="*/ 1055 w 67500"/>
                <a:gd name="connsiteY1" fmla="*/ 47845 h 71718"/>
                <a:gd name="connsiteX2" fmla="*/ 32598 w 67500"/>
                <a:gd name="connsiteY2" fmla="*/ 69340 h 71718"/>
                <a:gd name="connsiteX3" fmla="*/ 43557 w 67500"/>
                <a:gd name="connsiteY3" fmla="*/ 66862 h 71718"/>
                <a:gd name="connsiteX4" fmla="*/ 67244 w 67500"/>
                <a:gd name="connsiteY4" fmla="*/ 14752 h 71718"/>
                <a:gd name="connsiteX5" fmla="*/ 59750 w 67500"/>
                <a:gd name="connsiteY5" fmla="*/ 3512 h 71718"/>
                <a:gd name="connsiteX6" fmla="*/ 51470 w 67500"/>
                <a:gd name="connsiteY6" fmla="*/ 2471 h 71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500" h="71718">
                  <a:moveTo>
                    <a:pt x="51470" y="2471"/>
                  </a:moveTo>
                  <a:lnTo>
                    <a:pt x="1055" y="47845"/>
                  </a:lnTo>
                  <a:cubicBezTo>
                    <a:pt x="1055" y="47845"/>
                    <a:pt x="15173" y="54972"/>
                    <a:pt x="32598" y="69340"/>
                  </a:cubicBezTo>
                  <a:cubicBezTo>
                    <a:pt x="36193" y="72304"/>
                    <a:pt x="41629" y="71103"/>
                    <a:pt x="43557" y="66862"/>
                  </a:cubicBezTo>
                  <a:lnTo>
                    <a:pt x="67244" y="14752"/>
                  </a:lnTo>
                  <a:lnTo>
                    <a:pt x="59750" y="3512"/>
                  </a:lnTo>
                  <a:cubicBezTo>
                    <a:pt x="57885" y="712"/>
                    <a:pt x="53970" y="221"/>
                    <a:pt x="51470" y="2471"/>
                  </a:cubicBezTo>
                  <a:close/>
                </a:path>
              </a:pathLst>
            </a:custGeom>
            <a:solidFill>
              <a:srgbClr val="A0D2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" name="Полилиния: фигура 1502"/>
            <p:cNvSpPr/>
            <p:nvPr/>
          </p:nvSpPr>
          <p:spPr>
            <a:xfrm>
              <a:off x="4175023" y="1110478"/>
              <a:ext cx="54844" cy="111094"/>
            </a:xfrm>
            <a:custGeom>
              <a:avLst/>
              <a:gdLst>
                <a:gd name="connsiteX0" fmla="*/ 154 w 54843"/>
                <a:gd name="connsiteY0" fmla="*/ 3581 h 111093"/>
                <a:gd name="connsiteX1" fmla="*/ 5325 w 54843"/>
                <a:gd name="connsiteY1" fmla="*/ 40122 h 111093"/>
                <a:gd name="connsiteX2" fmla="*/ 32822 w 54843"/>
                <a:gd name="connsiteY2" fmla="*/ 92467 h 111093"/>
                <a:gd name="connsiteX3" fmla="*/ 34565 w 54843"/>
                <a:gd name="connsiteY3" fmla="*/ 97856 h 111093"/>
                <a:gd name="connsiteX4" fmla="*/ 43571 w 54843"/>
                <a:gd name="connsiteY4" fmla="*/ 111826 h 111093"/>
                <a:gd name="connsiteX5" fmla="*/ 54602 w 54843"/>
                <a:gd name="connsiteY5" fmla="*/ 73216 h 111093"/>
                <a:gd name="connsiteX6" fmla="*/ 154 w 54843"/>
                <a:gd name="connsiteY6" fmla="*/ 3581 h 111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843" h="111093">
                  <a:moveTo>
                    <a:pt x="154" y="3581"/>
                  </a:moveTo>
                  <a:lnTo>
                    <a:pt x="5325" y="40122"/>
                  </a:lnTo>
                  <a:cubicBezTo>
                    <a:pt x="28929" y="44843"/>
                    <a:pt x="32331" y="81885"/>
                    <a:pt x="32822" y="92467"/>
                  </a:cubicBezTo>
                  <a:cubicBezTo>
                    <a:pt x="32910" y="94387"/>
                    <a:pt x="33523" y="96242"/>
                    <a:pt x="34565" y="97856"/>
                  </a:cubicBezTo>
                  <a:lnTo>
                    <a:pt x="43571" y="111826"/>
                  </a:lnTo>
                  <a:cubicBezTo>
                    <a:pt x="43571" y="111826"/>
                    <a:pt x="40487" y="88728"/>
                    <a:pt x="54602" y="73216"/>
                  </a:cubicBezTo>
                  <a:cubicBezTo>
                    <a:pt x="54602" y="73217"/>
                    <a:pt x="59448" y="-18482"/>
                    <a:pt x="154" y="3581"/>
                  </a:cubicBezTo>
                  <a:close/>
                </a:path>
              </a:pathLst>
            </a:custGeom>
            <a:solidFill>
              <a:srgbClr val="785550"/>
            </a:solidFill>
            <a:ln w="1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" name="Полилиния: фигура 1503"/>
            <p:cNvSpPr/>
            <p:nvPr/>
          </p:nvSpPr>
          <p:spPr>
            <a:xfrm>
              <a:off x="4201456" y="1205603"/>
              <a:ext cx="22500" cy="43594"/>
            </a:xfrm>
            <a:custGeom>
              <a:avLst/>
              <a:gdLst>
                <a:gd name="connsiteX0" fmla="*/ 22671 w 22500"/>
                <a:gd name="connsiteY0" fmla="*/ 14342 h 43593"/>
                <a:gd name="connsiteX1" fmla="*/ 16443 w 22500"/>
                <a:gd name="connsiteY1" fmla="*/ 39258 h 43593"/>
                <a:gd name="connsiteX2" fmla="*/ 10009 w 22500"/>
                <a:gd name="connsiteY2" fmla="*/ 44281 h 43593"/>
                <a:gd name="connsiteX3" fmla="*/ 10009 w 22500"/>
                <a:gd name="connsiteY3" fmla="*/ 44281 h 43593"/>
                <a:gd name="connsiteX4" fmla="*/ 3430 w 22500"/>
                <a:gd name="connsiteY4" fmla="*/ 38473 h 43593"/>
                <a:gd name="connsiteX5" fmla="*/ 244 w 22500"/>
                <a:gd name="connsiteY5" fmla="*/ 12989 h 43593"/>
                <a:gd name="connsiteX6" fmla="*/ 11573 w 22500"/>
                <a:gd name="connsiteY6" fmla="*/ 154 h 43593"/>
                <a:gd name="connsiteX7" fmla="*/ 11594 w 22500"/>
                <a:gd name="connsiteY7" fmla="*/ 154 h 43593"/>
                <a:gd name="connsiteX8" fmla="*/ 22671 w 22500"/>
                <a:gd name="connsiteY8" fmla="*/ 14342 h 43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500" h="43593">
                  <a:moveTo>
                    <a:pt x="22671" y="14342"/>
                  </a:moveTo>
                  <a:lnTo>
                    <a:pt x="16443" y="39258"/>
                  </a:lnTo>
                  <a:cubicBezTo>
                    <a:pt x="15705" y="42210"/>
                    <a:pt x="13053" y="44281"/>
                    <a:pt x="10009" y="44281"/>
                  </a:cubicBezTo>
                  <a:lnTo>
                    <a:pt x="10009" y="44281"/>
                  </a:lnTo>
                  <a:cubicBezTo>
                    <a:pt x="6665" y="44281"/>
                    <a:pt x="3844" y="41791"/>
                    <a:pt x="3430" y="38473"/>
                  </a:cubicBezTo>
                  <a:lnTo>
                    <a:pt x="244" y="12989"/>
                  </a:lnTo>
                  <a:cubicBezTo>
                    <a:pt x="-608" y="6175"/>
                    <a:pt x="4705" y="154"/>
                    <a:pt x="11573" y="154"/>
                  </a:cubicBezTo>
                  <a:lnTo>
                    <a:pt x="11594" y="154"/>
                  </a:lnTo>
                  <a:cubicBezTo>
                    <a:pt x="19023" y="154"/>
                    <a:pt x="24473" y="7135"/>
                    <a:pt x="22671" y="14342"/>
                  </a:cubicBezTo>
                  <a:close/>
                </a:path>
              </a:pathLst>
            </a:custGeom>
            <a:solidFill>
              <a:srgbClr val="F0C087"/>
            </a:solidFill>
            <a:ln w="1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504"/>
            <p:cNvSpPr/>
            <p:nvPr/>
          </p:nvSpPr>
          <p:spPr>
            <a:xfrm>
              <a:off x="4052822" y="1089759"/>
              <a:ext cx="149063" cy="132188"/>
            </a:xfrm>
            <a:custGeom>
              <a:avLst/>
              <a:gdLst>
                <a:gd name="connsiteX0" fmla="*/ 22497 w 149062"/>
                <a:gd name="connsiteY0" fmla="*/ 14418 h 132187"/>
                <a:gd name="connsiteX1" fmla="*/ 30656 w 149062"/>
                <a:gd name="connsiteY1" fmla="*/ 19993 h 132187"/>
                <a:gd name="connsiteX2" fmla="*/ 665 w 149062"/>
                <a:gd name="connsiteY2" fmla="*/ 93939 h 132187"/>
                <a:gd name="connsiteX3" fmla="*/ 11696 w 149062"/>
                <a:gd name="connsiteY3" fmla="*/ 132549 h 132187"/>
                <a:gd name="connsiteX4" fmla="*/ 22726 w 149062"/>
                <a:gd name="connsiteY4" fmla="*/ 121518 h 132187"/>
                <a:gd name="connsiteX5" fmla="*/ 39274 w 149062"/>
                <a:gd name="connsiteY5" fmla="*/ 77392 h 132187"/>
                <a:gd name="connsiteX6" fmla="*/ 92707 w 149062"/>
                <a:gd name="connsiteY6" fmla="*/ 71875 h 132187"/>
                <a:gd name="connsiteX7" fmla="*/ 149588 w 149062"/>
                <a:gd name="connsiteY7" fmla="*/ 33265 h 132187"/>
                <a:gd name="connsiteX8" fmla="*/ 88916 w 149062"/>
                <a:gd name="connsiteY8" fmla="*/ 172 h 132187"/>
                <a:gd name="connsiteX9" fmla="*/ 22497 w 149062"/>
                <a:gd name="connsiteY9" fmla="*/ 14418 h 132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9062" h="132187">
                  <a:moveTo>
                    <a:pt x="22497" y="14418"/>
                  </a:moveTo>
                  <a:lnTo>
                    <a:pt x="30656" y="19993"/>
                  </a:lnTo>
                  <a:cubicBezTo>
                    <a:pt x="-6230" y="47227"/>
                    <a:pt x="665" y="93939"/>
                    <a:pt x="665" y="93939"/>
                  </a:cubicBezTo>
                  <a:cubicBezTo>
                    <a:pt x="11696" y="104969"/>
                    <a:pt x="11696" y="132549"/>
                    <a:pt x="11696" y="132549"/>
                  </a:cubicBezTo>
                  <a:lnTo>
                    <a:pt x="22726" y="121518"/>
                  </a:lnTo>
                  <a:cubicBezTo>
                    <a:pt x="22726" y="121518"/>
                    <a:pt x="18468" y="89653"/>
                    <a:pt x="39274" y="77392"/>
                  </a:cubicBezTo>
                  <a:cubicBezTo>
                    <a:pt x="58579" y="66016"/>
                    <a:pt x="75471" y="71875"/>
                    <a:pt x="92707" y="71875"/>
                  </a:cubicBezTo>
                  <a:cubicBezTo>
                    <a:pt x="138902" y="71875"/>
                    <a:pt x="151830" y="54465"/>
                    <a:pt x="149588" y="33265"/>
                  </a:cubicBezTo>
                  <a:cubicBezTo>
                    <a:pt x="148430" y="22295"/>
                    <a:pt x="131657" y="-557"/>
                    <a:pt x="88916" y="172"/>
                  </a:cubicBezTo>
                  <a:cubicBezTo>
                    <a:pt x="71667" y="461"/>
                    <a:pt x="39275" y="5684"/>
                    <a:pt x="22497" y="14418"/>
                  </a:cubicBezTo>
                  <a:close/>
                </a:path>
              </a:pathLst>
            </a:custGeom>
            <a:solidFill>
              <a:srgbClr val="694B4B"/>
            </a:solidFill>
            <a:ln w="1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" name="Полилиния: фигура 1505"/>
            <p:cNvSpPr/>
            <p:nvPr/>
          </p:nvSpPr>
          <p:spPr>
            <a:xfrm>
              <a:off x="4052821" y="1109594"/>
              <a:ext cx="112500" cy="112500"/>
            </a:xfrm>
            <a:custGeom>
              <a:avLst/>
              <a:gdLst>
                <a:gd name="connsiteX0" fmla="*/ 19281 w 112500"/>
                <a:gd name="connsiteY0" fmla="*/ 47210 h 112500"/>
                <a:gd name="connsiteX1" fmla="*/ 30656 w 112500"/>
                <a:gd name="connsiteY1" fmla="*/ 154 h 112500"/>
                <a:gd name="connsiteX2" fmla="*/ 665 w 112500"/>
                <a:gd name="connsiteY2" fmla="*/ 74101 h 112500"/>
                <a:gd name="connsiteX3" fmla="*/ 11696 w 112500"/>
                <a:gd name="connsiteY3" fmla="*/ 112711 h 112500"/>
                <a:gd name="connsiteX4" fmla="*/ 22726 w 112500"/>
                <a:gd name="connsiteY4" fmla="*/ 101680 h 112500"/>
                <a:gd name="connsiteX5" fmla="*/ 39274 w 112500"/>
                <a:gd name="connsiteY5" fmla="*/ 57553 h 112500"/>
                <a:gd name="connsiteX6" fmla="*/ 92707 w 112500"/>
                <a:gd name="connsiteY6" fmla="*/ 52037 h 112500"/>
                <a:gd name="connsiteX7" fmla="*/ 112597 w 112500"/>
                <a:gd name="connsiteY7" fmla="*/ 50671 h 112500"/>
                <a:gd name="connsiteX8" fmla="*/ 19281 w 112500"/>
                <a:gd name="connsiteY8" fmla="*/ 47210 h 11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500" h="112500">
                  <a:moveTo>
                    <a:pt x="19281" y="47210"/>
                  </a:moveTo>
                  <a:cubicBezTo>
                    <a:pt x="19281" y="47210"/>
                    <a:pt x="13420" y="24113"/>
                    <a:pt x="30656" y="154"/>
                  </a:cubicBezTo>
                  <a:cubicBezTo>
                    <a:pt x="-6230" y="27389"/>
                    <a:pt x="665" y="74101"/>
                    <a:pt x="665" y="74101"/>
                  </a:cubicBezTo>
                  <a:cubicBezTo>
                    <a:pt x="11696" y="85131"/>
                    <a:pt x="11696" y="112711"/>
                    <a:pt x="11696" y="112711"/>
                  </a:cubicBezTo>
                  <a:lnTo>
                    <a:pt x="22726" y="101680"/>
                  </a:lnTo>
                  <a:cubicBezTo>
                    <a:pt x="22726" y="101680"/>
                    <a:pt x="18468" y="69815"/>
                    <a:pt x="39274" y="57553"/>
                  </a:cubicBezTo>
                  <a:cubicBezTo>
                    <a:pt x="58579" y="46178"/>
                    <a:pt x="75470" y="52037"/>
                    <a:pt x="92707" y="52037"/>
                  </a:cubicBezTo>
                  <a:cubicBezTo>
                    <a:pt x="100219" y="52037"/>
                    <a:pt x="106767" y="51533"/>
                    <a:pt x="112597" y="50671"/>
                  </a:cubicBezTo>
                  <a:cubicBezTo>
                    <a:pt x="77023" y="51865"/>
                    <a:pt x="56053" y="24919"/>
                    <a:pt x="19281" y="47210"/>
                  </a:cubicBezTo>
                  <a:close/>
                </a:path>
              </a:pathLst>
            </a:custGeom>
            <a:solidFill>
              <a:srgbClr val="5A4146"/>
            </a:solidFill>
            <a:ln w="1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" name="Полилиния: фигура 1506"/>
            <p:cNvSpPr/>
            <p:nvPr/>
          </p:nvSpPr>
          <p:spPr>
            <a:xfrm>
              <a:off x="4058849" y="1205603"/>
              <a:ext cx="22500" cy="43594"/>
            </a:xfrm>
            <a:custGeom>
              <a:avLst/>
              <a:gdLst>
                <a:gd name="connsiteX0" fmla="*/ 501 w 22500"/>
                <a:gd name="connsiteY0" fmla="*/ 14342 h 43593"/>
                <a:gd name="connsiteX1" fmla="*/ 6730 w 22500"/>
                <a:gd name="connsiteY1" fmla="*/ 39258 h 43593"/>
                <a:gd name="connsiteX2" fmla="*/ 13163 w 22500"/>
                <a:gd name="connsiteY2" fmla="*/ 44281 h 43593"/>
                <a:gd name="connsiteX3" fmla="*/ 13163 w 22500"/>
                <a:gd name="connsiteY3" fmla="*/ 44281 h 43593"/>
                <a:gd name="connsiteX4" fmla="*/ 19743 w 22500"/>
                <a:gd name="connsiteY4" fmla="*/ 38473 h 43593"/>
                <a:gd name="connsiteX5" fmla="*/ 22928 w 22500"/>
                <a:gd name="connsiteY5" fmla="*/ 12989 h 43593"/>
                <a:gd name="connsiteX6" fmla="*/ 11600 w 22500"/>
                <a:gd name="connsiteY6" fmla="*/ 154 h 43593"/>
                <a:gd name="connsiteX7" fmla="*/ 11578 w 22500"/>
                <a:gd name="connsiteY7" fmla="*/ 154 h 43593"/>
                <a:gd name="connsiteX8" fmla="*/ 501 w 22500"/>
                <a:gd name="connsiteY8" fmla="*/ 14342 h 43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500" h="43593">
                  <a:moveTo>
                    <a:pt x="501" y="14342"/>
                  </a:moveTo>
                  <a:lnTo>
                    <a:pt x="6730" y="39258"/>
                  </a:lnTo>
                  <a:cubicBezTo>
                    <a:pt x="7468" y="42210"/>
                    <a:pt x="10120" y="44281"/>
                    <a:pt x="13163" y="44281"/>
                  </a:cubicBezTo>
                  <a:lnTo>
                    <a:pt x="13163" y="44281"/>
                  </a:lnTo>
                  <a:cubicBezTo>
                    <a:pt x="16507" y="44281"/>
                    <a:pt x="19328" y="41791"/>
                    <a:pt x="19743" y="38473"/>
                  </a:cubicBezTo>
                  <a:lnTo>
                    <a:pt x="22928" y="12989"/>
                  </a:lnTo>
                  <a:cubicBezTo>
                    <a:pt x="23781" y="6175"/>
                    <a:pt x="18468" y="154"/>
                    <a:pt x="11600" y="154"/>
                  </a:cubicBezTo>
                  <a:lnTo>
                    <a:pt x="11578" y="154"/>
                  </a:lnTo>
                  <a:cubicBezTo>
                    <a:pt x="4149" y="154"/>
                    <a:pt x="-1301" y="7135"/>
                    <a:pt x="501" y="14342"/>
                  </a:cubicBezTo>
                  <a:close/>
                </a:path>
              </a:pathLst>
            </a:custGeom>
            <a:solidFill>
              <a:srgbClr val="E6AF78"/>
            </a:solidFill>
            <a:ln w="1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" name="Полилиния: фигура 1507"/>
            <p:cNvSpPr/>
            <p:nvPr/>
          </p:nvSpPr>
          <p:spPr>
            <a:xfrm>
              <a:off x="4169162" y="1398653"/>
              <a:ext cx="49219" cy="25313"/>
            </a:xfrm>
            <a:custGeom>
              <a:avLst/>
              <a:gdLst>
                <a:gd name="connsiteX0" fmla="*/ 41761 w 49218"/>
                <a:gd name="connsiteY0" fmla="*/ 154 h 25312"/>
                <a:gd name="connsiteX1" fmla="*/ 8190 w 49218"/>
                <a:gd name="connsiteY1" fmla="*/ 154 h 25312"/>
                <a:gd name="connsiteX2" fmla="*/ 154 w 49218"/>
                <a:gd name="connsiteY2" fmla="*/ 8190 h 25312"/>
                <a:gd name="connsiteX3" fmla="*/ 154 w 49218"/>
                <a:gd name="connsiteY3" fmla="*/ 26430 h 25312"/>
                <a:gd name="connsiteX4" fmla="*/ 49795 w 49218"/>
                <a:gd name="connsiteY4" fmla="*/ 26430 h 25312"/>
                <a:gd name="connsiteX5" fmla="*/ 49795 w 49218"/>
                <a:gd name="connsiteY5" fmla="*/ 8191 h 25312"/>
                <a:gd name="connsiteX6" fmla="*/ 41761 w 49218"/>
                <a:gd name="connsiteY6" fmla="*/ 154 h 25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218" h="25312">
                  <a:moveTo>
                    <a:pt x="41761" y="154"/>
                  </a:moveTo>
                  <a:lnTo>
                    <a:pt x="8190" y="154"/>
                  </a:lnTo>
                  <a:cubicBezTo>
                    <a:pt x="3752" y="154"/>
                    <a:pt x="154" y="3752"/>
                    <a:pt x="154" y="8190"/>
                  </a:cubicBezTo>
                  <a:lnTo>
                    <a:pt x="154" y="26430"/>
                  </a:lnTo>
                  <a:lnTo>
                    <a:pt x="49795" y="26430"/>
                  </a:lnTo>
                  <a:lnTo>
                    <a:pt x="49795" y="8191"/>
                  </a:lnTo>
                  <a:cubicBezTo>
                    <a:pt x="49797" y="3753"/>
                    <a:pt x="46199" y="154"/>
                    <a:pt x="41761" y="154"/>
                  </a:cubicBezTo>
                  <a:close/>
                </a:path>
              </a:pathLst>
            </a:custGeom>
            <a:solidFill>
              <a:srgbClr val="A0D2F0"/>
            </a:solidFill>
            <a:ln w="1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" name="Полилиния: фигура 1508"/>
            <p:cNvSpPr/>
            <p:nvPr/>
          </p:nvSpPr>
          <p:spPr>
            <a:xfrm>
              <a:off x="3889766" y="1365539"/>
              <a:ext cx="112500" cy="112500"/>
            </a:xfrm>
            <a:custGeom>
              <a:avLst/>
              <a:gdLst>
                <a:gd name="connsiteX0" fmla="*/ 80908 w 112500"/>
                <a:gd name="connsiteY0" fmla="*/ 218 h 112500"/>
                <a:gd name="connsiteX1" fmla="*/ 112667 w 112500"/>
                <a:gd name="connsiteY1" fmla="*/ 31977 h 112500"/>
                <a:gd name="connsiteX2" fmla="*/ 31977 w 112500"/>
                <a:gd name="connsiteY2" fmla="*/ 112667 h 112500"/>
                <a:gd name="connsiteX3" fmla="*/ 218 w 112500"/>
                <a:gd name="connsiteY3" fmla="*/ 80908 h 11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500" h="112500">
                  <a:moveTo>
                    <a:pt x="80908" y="218"/>
                  </a:moveTo>
                  <a:lnTo>
                    <a:pt x="112667" y="31977"/>
                  </a:lnTo>
                  <a:lnTo>
                    <a:pt x="31977" y="112667"/>
                  </a:lnTo>
                  <a:lnTo>
                    <a:pt x="218" y="80908"/>
                  </a:lnTo>
                  <a:close/>
                </a:path>
              </a:pathLst>
            </a:custGeom>
            <a:solidFill>
              <a:srgbClr val="D7DEED"/>
            </a:solidFill>
            <a:ln w="1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" name="Полилиния: фигура 1509"/>
            <p:cNvSpPr/>
            <p:nvPr/>
          </p:nvSpPr>
          <p:spPr>
            <a:xfrm>
              <a:off x="3942127" y="1365598"/>
              <a:ext cx="60469" cy="60469"/>
            </a:xfrm>
            <a:custGeom>
              <a:avLst/>
              <a:gdLst>
                <a:gd name="connsiteX0" fmla="*/ 154 w 60468"/>
                <a:gd name="connsiteY0" fmla="*/ 28561 h 60468"/>
                <a:gd name="connsiteX1" fmla="*/ 31913 w 60468"/>
                <a:gd name="connsiteY1" fmla="*/ 60321 h 60468"/>
                <a:gd name="connsiteX2" fmla="*/ 60319 w 60468"/>
                <a:gd name="connsiteY2" fmla="*/ 31915 h 60468"/>
                <a:gd name="connsiteX3" fmla="*/ 28561 w 60468"/>
                <a:gd name="connsiteY3" fmla="*/ 154 h 60468"/>
                <a:gd name="connsiteX4" fmla="*/ 154 w 60468"/>
                <a:gd name="connsiteY4" fmla="*/ 28561 h 60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468" h="60468">
                  <a:moveTo>
                    <a:pt x="154" y="28561"/>
                  </a:moveTo>
                  <a:cubicBezTo>
                    <a:pt x="9814" y="40037"/>
                    <a:pt x="20437" y="50661"/>
                    <a:pt x="31913" y="60321"/>
                  </a:cubicBezTo>
                  <a:lnTo>
                    <a:pt x="60319" y="31915"/>
                  </a:lnTo>
                  <a:lnTo>
                    <a:pt x="28561" y="154"/>
                  </a:lnTo>
                  <a:lnTo>
                    <a:pt x="154" y="28561"/>
                  </a:lnTo>
                  <a:close/>
                </a:path>
              </a:pathLst>
            </a:custGeom>
            <a:solidFill>
              <a:srgbClr val="C7CFE2"/>
            </a:solidFill>
            <a:ln w="1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" name="Полилиния: фигура 1510"/>
            <p:cNvSpPr/>
            <p:nvPr/>
          </p:nvSpPr>
          <p:spPr>
            <a:xfrm>
              <a:off x="3905722" y="990446"/>
              <a:ext cx="471094" cy="471094"/>
            </a:xfrm>
            <a:custGeom>
              <a:avLst/>
              <a:gdLst>
                <a:gd name="connsiteX0" fmla="*/ 236016 w 471093"/>
                <a:gd name="connsiteY0" fmla="*/ 154 h 471093"/>
                <a:gd name="connsiteX1" fmla="*/ 154 w 471093"/>
                <a:gd name="connsiteY1" fmla="*/ 236016 h 471093"/>
                <a:gd name="connsiteX2" fmla="*/ 236016 w 471093"/>
                <a:gd name="connsiteY2" fmla="*/ 471878 h 471093"/>
                <a:gd name="connsiteX3" fmla="*/ 471878 w 471093"/>
                <a:gd name="connsiteY3" fmla="*/ 236016 h 471093"/>
                <a:gd name="connsiteX4" fmla="*/ 236016 w 471093"/>
                <a:gd name="connsiteY4" fmla="*/ 154 h 471093"/>
                <a:gd name="connsiteX5" fmla="*/ 236016 w 471093"/>
                <a:gd name="connsiteY5" fmla="*/ 434638 h 471093"/>
                <a:gd name="connsiteX6" fmla="*/ 37396 w 471093"/>
                <a:gd name="connsiteY6" fmla="*/ 236018 h 471093"/>
                <a:gd name="connsiteX7" fmla="*/ 236016 w 471093"/>
                <a:gd name="connsiteY7" fmla="*/ 37398 h 471093"/>
                <a:gd name="connsiteX8" fmla="*/ 434637 w 471093"/>
                <a:gd name="connsiteY8" fmla="*/ 236018 h 471093"/>
                <a:gd name="connsiteX9" fmla="*/ 236016 w 471093"/>
                <a:gd name="connsiteY9" fmla="*/ 434638 h 471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1093" h="471093">
                  <a:moveTo>
                    <a:pt x="236016" y="154"/>
                  </a:moveTo>
                  <a:cubicBezTo>
                    <a:pt x="105754" y="154"/>
                    <a:pt x="154" y="105754"/>
                    <a:pt x="154" y="236016"/>
                  </a:cubicBezTo>
                  <a:cubicBezTo>
                    <a:pt x="154" y="366279"/>
                    <a:pt x="105754" y="471878"/>
                    <a:pt x="236016" y="471878"/>
                  </a:cubicBezTo>
                  <a:cubicBezTo>
                    <a:pt x="366279" y="471878"/>
                    <a:pt x="471878" y="366279"/>
                    <a:pt x="471878" y="236016"/>
                  </a:cubicBezTo>
                  <a:cubicBezTo>
                    <a:pt x="471878" y="105754"/>
                    <a:pt x="366279" y="154"/>
                    <a:pt x="236016" y="154"/>
                  </a:cubicBezTo>
                  <a:close/>
                  <a:moveTo>
                    <a:pt x="236016" y="434638"/>
                  </a:moveTo>
                  <a:cubicBezTo>
                    <a:pt x="126322" y="434638"/>
                    <a:pt x="37396" y="345712"/>
                    <a:pt x="37396" y="236018"/>
                  </a:cubicBezTo>
                  <a:cubicBezTo>
                    <a:pt x="37396" y="126322"/>
                    <a:pt x="126322" y="37398"/>
                    <a:pt x="236016" y="37398"/>
                  </a:cubicBezTo>
                  <a:cubicBezTo>
                    <a:pt x="345712" y="37398"/>
                    <a:pt x="434637" y="126322"/>
                    <a:pt x="434637" y="236018"/>
                  </a:cubicBezTo>
                  <a:cubicBezTo>
                    <a:pt x="434638" y="345711"/>
                    <a:pt x="345712" y="434638"/>
                    <a:pt x="236016" y="434638"/>
                  </a:cubicBezTo>
                  <a:close/>
                </a:path>
              </a:pathLst>
            </a:custGeom>
            <a:solidFill>
              <a:srgbClr val="D7DEED"/>
            </a:solidFill>
            <a:ln w="1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" name="Полилиния: фигура 1511"/>
            <p:cNvSpPr/>
            <p:nvPr/>
          </p:nvSpPr>
          <p:spPr>
            <a:xfrm>
              <a:off x="3657445" y="1424929"/>
              <a:ext cx="285469" cy="285469"/>
            </a:xfrm>
            <a:custGeom>
              <a:avLst/>
              <a:gdLst>
                <a:gd name="connsiteX0" fmla="*/ 33764 w 285468"/>
                <a:gd name="connsiteY0" fmla="*/ 278400 h 285468"/>
                <a:gd name="connsiteX1" fmla="*/ 7428 w 285468"/>
                <a:gd name="connsiteY1" fmla="*/ 252070 h 285468"/>
                <a:gd name="connsiteX2" fmla="*/ 7426 w 285468"/>
                <a:gd name="connsiteY2" fmla="*/ 216956 h 285468"/>
                <a:gd name="connsiteX3" fmla="*/ 216956 w 285468"/>
                <a:gd name="connsiteY3" fmla="*/ 7426 h 285468"/>
                <a:gd name="connsiteX4" fmla="*/ 252066 w 285468"/>
                <a:gd name="connsiteY4" fmla="*/ 7424 h 285468"/>
                <a:gd name="connsiteX5" fmla="*/ 278402 w 285468"/>
                <a:gd name="connsiteY5" fmla="*/ 33755 h 285468"/>
                <a:gd name="connsiteX6" fmla="*/ 278404 w 285468"/>
                <a:gd name="connsiteY6" fmla="*/ 68869 h 285468"/>
                <a:gd name="connsiteX7" fmla="*/ 68874 w 285468"/>
                <a:gd name="connsiteY7" fmla="*/ 278399 h 285468"/>
                <a:gd name="connsiteX8" fmla="*/ 33764 w 285468"/>
                <a:gd name="connsiteY8" fmla="*/ 278400 h 285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5468" h="285468">
                  <a:moveTo>
                    <a:pt x="33764" y="278400"/>
                  </a:moveTo>
                  <a:lnTo>
                    <a:pt x="7428" y="252070"/>
                  </a:lnTo>
                  <a:cubicBezTo>
                    <a:pt x="-2268" y="242375"/>
                    <a:pt x="-2271" y="226653"/>
                    <a:pt x="7426" y="216956"/>
                  </a:cubicBezTo>
                  <a:lnTo>
                    <a:pt x="216956" y="7426"/>
                  </a:lnTo>
                  <a:cubicBezTo>
                    <a:pt x="226651" y="-2269"/>
                    <a:pt x="242370" y="-2269"/>
                    <a:pt x="252066" y="7424"/>
                  </a:cubicBezTo>
                  <a:lnTo>
                    <a:pt x="278402" y="33755"/>
                  </a:lnTo>
                  <a:cubicBezTo>
                    <a:pt x="288098" y="43450"/>
                    <a:pt x="288101" y="59171"/>
                    <a:pt x="278404" y="68869"/>
                  </a:cubicBezTo>
                  <a:lnTo>
                    <a:pt x="68874" y="278399"/>
                  </a:lnTo>
                  <a:cubicBezTo>
                    <a:pt x="59179" y="288095"/>
                    <a:pt x="43460" y="288095"/>
                    <a:pt x="33764" y="278400"/>
                  </a:cubicBezTo>
                  <a:close/>
                </a:path>
              </a:pathLst>
            </a:custGeom>
            <a:solidFill>
              <a:srgbClr val="707487"/>
            </a:solidFill>
            <a:ln w="1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" name="Полилиния: фигура 1512"/>
            <p:cNvSpPr/>
            <p:nvPr/>
          </p:nvSpPr>
          <p:spPr>
            <a:xfrm>
              <a:off x="3657445" y="1424929"/>
              <a:ext cx="278438" cy="275625"/>
            </a:xfrm>
            <a:custGeom>
              <a:avLst/>
              <a:gdLst>
                <a:gd name="connsiteX0" fmla="*/ 32254 w 278437"/>
                <a:gd name="connsiteY0" fmla="*/ 241783 h 275625"/>
                <a:gd name="connsiteX1" fmla="*/ 241784 w 278437"/>
                <a:gd name="connsiteY1" fmla="*/ 32253 h 275625"/>
                <a:gd name="connsiteX2" fmla="*/ 276893 w 278437"/>
                <a:gd name="connsiteY2" fmla="*/ 32252 h 275625"/>
                <a:gd name="connsiteX3" fmla="*/ 278429 w 278437"/>
                <a:gd name="connsiteY3" fmla="*/ 33786 h 275625"/>
                <a:gd name="connsiteX4" fmla="*/ 278402 w 278437"/>
                <a:gd name="connsiteY4" fmla="*/ 33755 h 275625"/>
                <a:gd name="connsiteX5" fmla="*/ 252066 w 278437"/>
                <a:gd name="connsiteY5" fmla="*/ 7424 h 275625"/>
                <a:gd name="connsiteX6" fmla="*/ 216956 w 278437"/>
                <a:gd name="connsiteY6" fmla="*/ 7426 h 275625"/>
                <a:gd name="connsiteX7" fmla="*/ 7426 w 278437"/>
                <a:gd name="connsiteY7" fmla="*/ 216957 h 275625"/>
                <a:gd name="connsiteX8" fmla="*/ 7428 w 278437"/>
                <a:gd name="connsiteY8" fmla="*/ 252070 h 275625"/>
                <a:gd name="connsiteX9" fmla="*/ 32235 w 278437"/>
                <a:gd name="connsiteY9" fmla="*/ 276873 h 275625"/>
                <a:gd name="connsiteX10" fmla="*/ 32254 w 278437"/>
                <a:gd name="connsiteY10" fmla="*/ 241783 h 275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8437" h="275625">
                  <a:moveTo>
                    <a:pt x="32254" y="241783"/>
                  </a:moveTo>
                  <a:lnTo>
                    <a:pt x="241784" y="32253"/>
                  </a:lnTo>
                  <a:cubicBezTo>
                    <a:pt x="251478" y="22558"/>
                    <a:pt x="267196" y="22557"/>
                    <a:pt x="276893" y="32252"/>
                  </a:cubicBezTo>
                  <a:lnTo>
                    <a:pt x="278429" y="33786"/>
                  </a:lnTo>
                  <a:cubicBezTo>
                    <a:pt x="278429" y="33786"/>
                    <a:pt x="278414" y="33765"/>
                    <a:pt x="278402" y="33755"/>
                  </a:cubicBezTo>
                  <a:lnTo>
                    <a:pt x="252066" y="7424"/>
                  </a:lnTo>
                  <a:cubicBezTo>
                    <a:pt x="242370" y="-2269"/>
                    <a:pt x="226652" y="-2269"/>
                    <a:pt x="216956" y="7426"/>
                  </a:cubicBezTo>
                  <a:lnTo>
                    <a:pt x="7426" y="216957"/>
                  </a:lnTo>
                  <a:cubicBezTo>
                    <a:pt x="-2270" y="226653"/>
                    <a:pt x="-2270" y="242373"/>
                    <a:pt x="7428" y="252070"/>
                  </a:cubicBezTo>
                  <a:lnTo>
                    <a:pt x="32235" y="276873"/>
                  </a:lnTo>
                  <a:cubicBezTo>
                    <a:pt x="22560" y="267176"/>
                    <a:pt x="22563" y="251472"/>
                    <a:pt x="32254" y="241783"/>
                  </a:cubicBezTo>
                  <a:close/>
                </a:path>
              </a:pathLst>
            </a:custGeom>
            <a:solidFill>
              <a:srgbClr val="5B5D6E"/>
            </a:solidFill>
            <a:ln w="1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" name="Полилиния: фигура 1513"/>
            <p:cNvSpPr/>
            <p:nvPr/>
          </p:nvSpPr>
          <p:spPr>
            <a:xfrm>
              <a:off x="3858951" y="1424931"/>
              <a:ext cx="82969" cy="82969"/>
            </a:xfrm>
            <a:custGeom>
              <a:avLst/>
              <a:gdLst>
                <a:gd name="connsiteX0" fmla="*/ 61599 w 82968"/>
                <a:gd name="connsiteY0" fmla="*/ 84165 h 82968"/>
                <a:gd name="connsiteX1" fmla="*/ 76896 w 82968"/>
                <a:gd name="connsiteY1" fmla="*/ 68868 h 82968"/>
                <a:gd name="connsiteX2" fmla="*/ 76895 w 82968"/>
                <a:gd name="connsiteY2" fmla="*/ 33755 h 82968"/>
                <a:gd name="connsiteX3" fmla="*/ 50559 w 82968"/>
                <a:gd name="connsiteY3" fmla="*/ 7424 h 82968"/>
                <a:gd name="connsiteX4" fmla="*/ 15449 w 82968"/>
                <a:gd name="connsiteY4" fmla="*/ 7426 h 82968"/>
                <a:gd name="connsiteX5" fmla="*/ 154 w 82968"/>
                <a:gd name="connsiteY5" fmla="*/ 22722 h 82968"/>
                <a:gd name="connsiteX6" fmla="*/ 61599 w 82968"/>
                <a:gd name="connsiteY6" fmla="*/ 84165 h 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968" h="82968">
                  <a:moveTo>
                    <a:pt x="61599" y="84165"/>
                  </a:moveTo>
                  <a:lnTo>
                    <a:pt x="76896" y="68868"/>
                  </a:lnTo>
                  <a:cubicBezTo>
                    <a:pt x="86592" y="59171"/>
                    <a:pt x="86591" y="43451"/>
                    <a:pt x="76895" y="33755"/>
                  </a:cubicBezTo>
                  <a:lnTo>
                    <a:pt x="50559" y="7424"/>
                  </a:lnTo>
                  <a:cubicBezTo>
                    <a:pt x="40863" y="-2269"/>
                    <a:pt x="25145" y="-2269"/>
                    <a:pt x="15449" y="7426"/>
                  </a:cubicBezTo>
                  <a:lnTo>
                    <a:pt x="154" y="22722"/>
                  </a:lnTo>
                  <a:lnTo>
                    <a:pt x="61599" y="84165"/>
                  </a:lnTo>
                  <a:close/>
                </a:path>
              </a:pathLst>
            </a:custGeom>
            <a:solidFill>
              <a:srgbClr val="C7CFE2"/>
            </a:solidFill>
            <a:ln w="1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7" name="Полилиния: фигура 1514"/>
            <p:cNvSpPr/>
            <p:nvPr/>
          </p:nvSpPr>
          <p:spPr>
            <a:xfrm>
              <a:off x="3858051" y="1424029"/>
              <a:ext cx="78750" cy="49219"/>
            </a:xfrm>
            <a:custGeom>
              <a:avLst/>
              <a:gdLst>
                <a:gd name="connsiteX0" fmla="*/ 25881 w 78750"/>
                <a:gd name="connsiteY0" fmla="*/ 48449 h 49218"/>
                <a:gd name="connsiteX1" fmla="*/ 41176 w 78750"/>
                <a:gd name="connsiteY1" fmla="*/ 33153 h 49218"/>
                <a:gd name="connsiteX2" fmla="*/ 76286 w 78750"/>
                <a:gd name="connsiteY2" fmla="*/ 33152 h 49218"/>
                <a:gd name="connsiteX3" fmla="*/ 77819 w 78750"/>
                <a:gd name="connsiteY3" fmla="*/ 34685 h 49218"/>
                <a:gd name="connsiteX4" fmla="*/ 77795 w 78750"/>
                <a:gd name="connsiteY4" fmla="*/ 34655 h 49218"/>
                <a:gd name="connsiteX5" fmla="*/ 51459 w 78750"/>
                <a:gd name="connsiteY5" fmla="*/ 8324 h 49218"/>
                <a:gd name="connsiteX6" fmla="*/ 16349 w 78750"/>
                <a:gd name="connsiteY6" fmla="*/ 8326 h 49218"/>
                <a:gd name="connsiteX7" fmla="*/ 1055 w 78750"/>
                <a:gd name="connsiteY7" fmla="*/ 23622 h 49218"/>
                <a:gd name="connsiteX8" fmla="*/ 25881 w 78750"/>
                <a:gd name="connsiteY8" fmla="*/ 48449 h 49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750" h="49218">
                  <a:moveTo>
                    <a:pt x="25881" y="48449"/>
                  </a:moveTo>
                  <a:lnTo>
                    <a:pt x="41176" y="33153"/>
                  </a:lnTo>
                  <a:cubicBezTo>
                    <a:pt x="50871" y="23459"/>
                    <a:pt x="66589" y="23457"/>
                    <a:pt x="76286" y="33152"/>
                  </a:cubicBezTo>
                  <a:lnTo>
                    <a:pt x="77819" y="34685"/>
                  </a:lnTo>
                  <a:cubicBezTo>
                    <a:pt x="77809" y="34675"/>
                    <a:pt x="77805" y="34665"/>
                    <a:pt x="77795" y="34655"/>
                  </a:cubicBezTo>
                  <a:lnTo>
                    <a:pt x="51459" y="8324"/>
                  </a:lnTo>
                  <a:cubicBezTo>
                    <a:pt x="41763" y="-1369"/>
                    <a:pt x="26045" y="-1369"/>
                    <a:pt x="16349" y="8326"/>
                  </a:cubicBezTo>
                  <a:lnTo>
                    <a:pt x="1055" y="23622"/>
                  </a:lnTo>
                  <a:lnTo>
                    <a:pt x="25881" y="48449"/>
                  </a:lnTo>
                  <a:close/>
                </a:path>
              </a:pathLst>
            </a:custGeom>
            <a:solidFill>
              <a:srgbClr val="AFB9D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1058975" y="1531538"/>
            <a:ext cx="3627323" cy="95410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600 работодателей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удовлетворены удовлетворённости качеством образования в рамках реализации ОП ВО и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 в ВВГУ</a:t>
            </a:r>
            <a:endParaRPr lang="ru-RU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050314" y="2607614"/>
            <a:ext cx="3635984" cy="116955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Размещено более 800 вакансий, которые были просмотрены 3722 раза. В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Telegram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-канал ежедневно направляются объявления о кадровых потребностях компаний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036484" y="3878428"/>
            <a:ext cx="3649814" cy="116955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Организованы «День карьеры» и «Неделя карьеры» для студентов ВО и СПО, в которых приняли участие более 150 работодателей и более 1000 студентов университета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114183" y="5343763"/>
            <a:ext cx="3654320" cy="95410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Партнеры университета провели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70 мероприятий, в результат которых были трудоустроены более  150 студентов и выпускников ВО и СПО </a:t>
            </a:r>
          </a:p>
        </p:txBody>
      </p:sp>
      <p:grpSp>
        <p:nvGrpSpPr>
          <p:cNvPr id="89" name="Рисунок 2017"/>
          <p:cNvGrpSpPr/>
          <p:nvPr/>
        </p:nvGrpSpPr>
        <p:grpSpPr>
          <a:xfrm>
            <a:off x="423242" y="5492816"/>
            <a:ext cx="720000" cy="720000"/>
            <a:chOff x="4204040" y="990600"/>
            <a:chExt cx="720000" cy="720000"/>
          </a:xfrm>
        </p:grpSpPr>
        <p:sp>
          <p:nvSpPr>
            <p:cNvPr id="90" name="Полилиния: фигура 2038"/>
            <p:cNvSpPr/>
            <p:nvPr/>
          </p:nvSpPr>
          <p:spPr>
            <a:xfrm>
              <a:off x="4539058" y="990446"/>
              <a:ext cx="49219" cy="160313"/>
            </a:xfrm>
            <a:custGeom>
              <a:avLst/>
              <a:gdLst>
                <a:gd name="connsiteX0" fmla="*/ 37396 w 49218"/>
                <a:gd name="connsiteY0" fmla="*/ 154 h 160312"/>
                <a:gd name="connsiteX1" fmla="*/ 12569 w 49218"/>
                <a:gd name="connsiteY1" fmla="*/ 154 h 160312"/>
                <a:gd name="connsiteX2" fmla="*/ 154 w 49218"/>
                <a:gd name="connsiteY2" fmla="*/ 12569 h 160312"/>
                <a:gd name="connsiteX3" fmla="*/ 154 w 49218"/>
                <a:gd name="connsiteY3" fmla="*/ 161534 h 160312"/>
                <a:gd name="connsiteX4" fmla="*/ 49809 w 49218"/>
                <a:gd name="connsiteY4" fmla="*/ 161534 h 160312"/>
                <a:gd name="connsiteX5" fmla="*/ 49809 w 49218"/>
                <a:gd name="connsiteY5" fmla="*/ 12569 h 160312"/>
                <a:gd name="connsiteX6" fmla="*/ 37396 w 49218"/>
                <a:gd name="connsiteY6" fmla="*/ 154 h 160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218" h="160312">
                  <a:moveTo>
                    <a:pt x="37396" y="154"/>
                  </a:moveTo>
                  <a:lnTo>
                    <a:pt x="12569" y="154"/>
                  </a:lnTo>
                  <a:cubicBezTo>
                    <a:pt x="5713" y="154"/>
                    <a:pt x="154" y="5713"/>
                    <a:pt x="154" y="12569"/>
                  </a:cubicBezTo>
                  <a:lnTo>
                    <a:pt x="154" y="161534"/>
                  </a:lnTo>
                  <a:lnTo>
                    <a:pt x="49809" y="161534"/>
                  </a:lnTo>
                  <a:lnTo>
                    <a:pt x="49809" y="12569"/>
                  </a:lnTo>
                  <a:cubicBezTo>
                    <a:pt x="49809" y="5713"/>
                    <a:pt x="44252" y="154"/>
                    <a:pt x="37396" y="154"/>
                  </a:cubicBezTo>
                  <a:close/>
                </a:path>
              </a:pathLst>
            </a:custGeom>
            <a:solidFill>
              <a:srgbClr val="C3E678"/>
            </a:solidFill>
            <a:ln w="1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1" name="Полилиния: фигура 2039"/>
            <p:cNvSpPr/>
            <p:nvPr/>
          </p:nvSpPr>
          <p:spPr>
            <a:xfrm>
              <a:off x="4539058" y="1114584"/>
              <a:ext cx="49219" cy="36563"/>
            </a:xfrm>
            <a:custGeom>
              <a:avLst/>
              <a:gdLst>
                <a:gd name="connsiteX0" fmla="*/ 154 w 49218"/>
                <a:gd name="connsiteY0" fmla="*/ 154 h 36562"/>
                <a:gd name="connsiteX1" fmla="*/ 49809 w 49218"/>
                <a:gd name="connsiteY1" fmla="*/ 154 h 36562"/>
                <a:gd name="connsiteX2" fmla="*/ 49809 w 49218"/>
                <a:gd name="connsiteY2" fmla="*/ 37396 h 36562"/>
                <a:gd name="connsiteX3" fmla="*/ 154 w 49218"/>
                <a:gd name="connsiteY3" fmla="*/ 37396 h 36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18" h="36562">
                  <a:moveTo>
                    <a:pt x="154" y="154"/>
                  </a:moveTo>
                  <a:lnTo>
                    <a:pt x="49809" y="154"/>
                  </a:lnTo>
                  <a:lnTo>
                    <a:pt x="49809" y="37396"/>
                  </a:lnTo>
                  <a:lnTo>
                    <a:pt x="154" y="37396"/>
                  </a:lnTo>
                  <a:close/>
                </a:path>
              </a:pathLst>
            </a:custGeom>
            <a:solidFill>
              <a:srgbClr val="A5D76E"/>
            </a:solidFill>
            <a:ln w="1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2" name="Полилиния: фигура 2040"/>
            <p:cNvSpPr/>
            <p:nvPr/>
          </p:nvSpPr>
          <p:spPr>
            <a:xfrm>
              <a:off x="4228713" y="1263549"/>
              <a:ext cx="669375" cy="447188"/>
            </a:xfrm>
            <a:custGeom>
              <a:avLst/>
              <a:gdLst>
                <a:gd name="connsiteX0" fmla="*/ 645672 w 669375"/>
                <a:gd name="connsiteY0" fmla="*/ 447051 h 447187"/>
                <a:gd name="connsiteX1" fmla="*/ 24982 w 669375"/>
                <a:gd name="connsiteY1" fmla="*/ 447051 h 447187"/>
                <a:gd name="connsiteX2" fmla="*/ 154 w 669375"/>
                <a:gd name="connsiteY2" fmla="*/ 422224 h 447187"/>
                <a:gd name="connsiteX3" fmla="*/ 154 w 669375"/>
                <a:gd name="connsiteY3" fmla="*/ 24982 h 447187"/>
                <a:gd name="connsiteX4" fmla="*/ 24982 w 669375"/>
                <a:gd name="connsiteY4" fmla="*/ 154 h 447187"/>
                <a:gd name="connsiteX5" fmla="*/ 645672 w 669375"/>
                <a:gd name="connsiteY5" fmla="*/ 154 h 447187"/>
                <a:gd name="connsiteX6" fmla="*/ 670500 w 669375"/>
                <a:gd name="connsiteY6" fmla="*/ 24982 h 447187"/>
                <a:gd name="connsiteX7" fmla="*/ 670500 w 669375"/>
                <a:gd name="connsiteY7" fmla="*/ 422224 h 447187"/>
                <a:gd name="connsiteX8" fmla="*/ 645672 w 669375"/>
                <a:gd name="connsiteY8" fmla="*/ 447051 h 447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9375" h="447187">
                  <a:moveTo>
                    <a:pt x="645672" y="447051"/>
                  </a:moveTo>
                  <a:lnTo>
                    <a:pt x="24982" y="447051"/>
                  </a:lnTo>
                  <a:cubicBezTo>
                    <a:pt x="11269" y="447051"/>
                    <a:pt x="154" y="435936"/>
                    <a:pt x="154" y="422224"/>
                  </a:cubicBezTo>
                  <a:lnTo>
                    <a:pt x="154" y="24982"/>
                  </a:lnTo>
                  <a:cubicBezTo>
                    <a:pt x="154" y="11269"/>
                    <a:pt x="11269" y="154"/>
                    <a:pt x="24982" y="154"/>
                  </a:cubicBezTo>
                  <a:lnTo>
                    <a:pt x="645672" y="154"/>
                  </a:lnTo>
                  <a:cubicBezTo>
                    <a:pt x="659385" y="154"/>
                    <a:pt x="670500" y="11269"/>
                    <a:pt x="670500" y="24982"/>
                  </a:cubicBezTo>
                  <a:lnTo>
                    <a:pt x="670500" y="422224"/>
                  </a:lnTo>
                  <a:cubicBezTo>
                    <a:pt x="670500" y="435935"/>
                    <a:pt x="659383" y="447051"/>
                    <a:pt x="645672" y="447051"/>
                  </a:cubicBezTo>
                  <a:close/>
                </a:path>
              </a:pathLst>
            </a:custGeom>
            <a:solidFill>
              <a:srgbClr val="EFF2FA"/>
            </a:solidFill>
            <a:ln w="1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3" name="Полилиния: фигура 2041"/>
            <p:cNvSpPr/>
            <p:nvPr/>
          </p:nvSpPr>
          <p:spPr>
            <a:xfrm>
              <a:off x="4265955" y="1325617"/>
              <a:ext cx="247500" cy="347344"/>
            </a:xfrm>
            <a:custGeom>
              <a:avLst/>
              <a:gdLst>
                <a:gd name="connsiteX0" fmla="*/ 236016 w 247500"/>
                <a:gd name="connsiteY0" fmla="*/ 347742 h 347343"/>
                <a:gd name="connsiteX1" fmla="*/ 12569 w 247500"/>
                <a:gd name="connsiteY1" fmla="*/ 347742 h 347343"/>
                <a:gd name="connsiteX2" fmla="*/ 154 w 247500"/>
                <a:gd name="connsiteY2" fmla="*/ 335327 h 347343"/>
                <a:gd name="connsiteX3" fmla="*/ 154 w 247500"/>
                <a:gd name="connsiteY3" fmla="*/ 12569 h 347343"/>
                <a:gd name="connsiteX4" fmla="*/ 12569 w 247500"/>
                <a:gd name="connsiteY4" fmla="*/ 154 h 347343"/>
                <a:gd name="connsiteX5" fmla="*/ 236018 w 247500"/>
                <a:gd name="connsiteY5" fmla="*/ 154 h 347343"/>
                <a:gd name="connsiteX6" fmla="*/ 248432 w 247500"/>
                <a:gd name="connsiteY6" fmla="*/ 12569 h 347343"/>
                <a:gd name="connsiteX7" fmla="*/ 248432 w 247500"/>
                <a:gd name="connsiteY7" fmla="*/ 335329 h 347343"/>
                <a:gd name="connsiteX8" fmla="*/ 236016 w 247500"/>
                <a:gd name="connsiteY8" fmla="*/ 347742 h 347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500" h="347343">
                  <a:moveTo>
                    <a:pt x="236016" y="347742"/>
                  </a:moveTo>
                  <a:lnTo>
                    <a:pt x="12569" y="347742"/>
                  </a:lnTo>
                  <a:cubicBezTo>
                    <a:pt x="5713" y="347742"/>
                    <a:pt x="154" y="342183"/>
                    <a:pt x="154" y="335327"/>
                  </a:cubicBezTo>
                  <a:lnTo>
                    <a:pt x="154" y="12569"/>
                  </a:lnTo>
                  <a:cubicBezTo>
                    <a:pt x="154" y="5713"/>
                    <a:pt x="5713" y="154"/>
                    <a:pt x="12569" y="154"/>
                  </a:cubicBezTo>
                  <a:lnTo>
                    <a:pt x="236018" y="154"/>
                  </a:lnTo>
                  <a:cubicBezTo>
                    <a:pt x="242873" y="154"/>
                    <a:pt x="248432" y="5713"/>
                    <a:pt x="248432" y="12569"/>
                  </a:cubicBezTo>
                  <a:lnTo>
                    <a:pt x="248432" y="335329"/>
                  </a:lnTo>
                  <a:cubicBezTo>
                    <a:pt x="248431" y="342184"/>
                    <a:pt x="242872" y="347742"/>
                    <a:pt x="236016" y="347742"/>
                  </a:cubicBezTo>
                  <a:close/>
                </a:path>
              </a:pathLst>
            </a:custGeom>
            <a:solidFill>
              <a:srgbClr val="C3E678"/>
            </a:solidFill>
            <a:ln w="1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4" name="Полилиния: фигура 2042"/>
            <p:cNvSpPr/>
            <p:nvPr/>
          </p:nvSpPr>
          <p:spPr>
            <a:xfrm>
              <a:off x="4287187" y="1357017"/>
              <a:ext cx="205313" cy="277031"/>
            </a:xfrm>
            <a:custGeom>
              <a:avLst/>
              <a:gdLst>
                <a:gd name="connsiteX0" fmla="*/ 103060 w 205312"/>
                <a:gd name="connsiteY0" fmla="*/ 154 h 277031"/>
                <a:gd name="connsiteX1" fmla="*/ 822 w 205312"/>
                <a:gd name="connsiteY1" fmla="*/ 242567 h 277031"/>
                <a:gd name="connsiteX2" fmla="*/ 6151 w 205312"/>
                <a:gd name="connsiteY2" fmla="*/ 251868 h 277031"/>
                <a:gd name="connsiteX3" fmla="*/ 103060 w 205312"/>
                <a:gd name="connsiteY3" fmla="*/ 277640 h 277031"/>
                <a:gd name="connsiteX4" fmla="*/ 199969 w 205312"/>
                <a:gd name="connsiteY4" fmla="*/ 251868 h 277031"/>
                <a:gd name="connsiteX5" fmla="*/ 205299 w 205312"/>
                <a:gd name="connsiteY5" fmla="*/ 242567 h 277031"/>
                <a:gd name="connsiteX6" fmla="*/ 103060 w 205312"/>
                <a:gd name="connsiteY6" fmla="*/ 154 h 277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5312" h="277031">
                  <a:moveTo>
                    <a:pt x="103060" y="154"/>
                  </a:moveTo>
                  <a:cubicBezTo>
                    <a:pt x="-12521" y="154"/>
                    <a:pt x="294" y="140709"/>
                    <a:pt x="822" y="242567"/>
                  </a:cubicBezTo>
                  <a:cubicBezTo>
                    <a:pt x="841" y="246413"/>
                    <a:pt x="2856" y="249882"/>
                    <a:pt x="6151" y="251868"/>
                  </a:cubicBezTo>
                  <a:cubicBezTo>
                    <a:pt x="18959" y="259589"/>
                    <a:pt x="54134" y="277640"/>
                    <a:pt x="103060" y="277640"/>
                  </a:cubicBezTo>
                  <a:cubicBezTo>
                    <a:pt x="151986" y="277640"/>
                    <a:pt x="187161" y="259589"/>
                    <a:pt x="199969" y="251868"/>
                  </a:cubicBezTo>
                  <a:cubicBezTo>
                    <a:pt x="203264" y="249882"/>
                    <a:pt x="205279" y="246413"/>
                    <a:pt x="205299" y="242567"/>
                  </a:cubicBezTo>
                  <a:cubicBezTo>
                    <a:pt x="205826" y="140712"/>
                    <a:pt x="218641" y="154"/>
                    <a:pt x="103060" y="154"/>
                  </a:cubicBezTo>
                  <a:close/>
                </a:path>
              </a:pathLst>
            </a:custGeom>
            <a:solidFill>
              <a:srgbClr val="694B4B"/>
            </a:solidFill>
            <a:ln w="1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5" name="Полилиния: фигура 2043"/>
            <p:cNvSpPr/>
            <p:nvPr/>
          </p:nvSpPr>
          <p:spPr>
            <a:xfrm>
              <a:off x="4287194" y="1357307"/>
              <a:ext cx="132188" cy="277031"/>
            </a:xfrm>
            <a:custGeom>
              <a:avLst/>
              <a:gdLst>
                <a:gd name="connsiteX0" fmla="*/ 95605 w 132187"/>
                <a:gd name="connsiteY0" fmla="*/ 154 h 277031"/>
                <a:gd name="connsiteX1" fmla="*/ 814 w 132187"/>
                <a:gd name="connsiteY1" fmla="*/ 242276 h 277031"/>
                <a:gd name="connsiteX2" fmla="*/ 6144 w 132187"/>
                <a:gd name="connsiteY2" fmla="*/ 251577 h 277031"/>
                <a:gd name="connsiteX3" fmla="*/ 103053 w 132187"/>
                <a:gd name="connsiteY3" fmla="*/ 277349 h 277031"/>
                <a:gd name="connsiteX4" fmla="*/ 132262 w 132187"/>
                <a:gd name="connsiteY4" fmla="*/ 72887 h 277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187" h="277031">
                  <a:moveTo>
                    <a:pt x="95605" y="154"/>
                  </a:moveTo>
                  <a:cubicBezTo>
                    <a:pt x="-11890" y="6182"/>
                    <a:pt x="298" y="142686"/>
                    <a:pt x="814" y="242276"/>
                  </a:cubicBezTo>
                  <a:cubicBezTo>
                    <a:pt x="834" y="246122"/>
                    <a:pt x="2849" y="249591"/>
                    <a:pt x="6144" y="251577"/>
                  </a:cubicBezTo>
                  <a:cubicBezTo>
                    <a:pt x="18952" y="259298"/>
                    <a:pt x="54127" y="277349"/>
                    <a:pt x="103053" y="277349"/>
                  </a:cubicBezTo>
                  <a:lnTo>
                    <a:pt x="132262" y="72887"/>
                  </a:lnTo>
                </a:path>
              </a:pathLst>
            </a:custGeom>
            <a:solidFill>
              <a:srgbClr val="5A4146"/>
            </a:solidFill>
            <a:ln w="1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6" name="Полилиния: фигура 2044"/>
            <p:cNvSpPr/>
            <p:nvPr/>
          </p:nvSpPr>
          <p:spPr>
            <a:xfrm>
              <a:off x="4319808" y="1357017"/>
              <a:ext cx="172969" cy="277031"/>
            </a:xfrm>
            <a:custGeom>
              <a:avLst/>
              <a:gdLst>
                <a:gd name="connsiteX0" fmla="*/ 70439 w 172968"/>
                <a:gd name="connsiteY0" fmla="*/ 154 h 277031"/>
                <a:gd name="connsiteX1" fmla="*/ 154 w 172968"/>
                <a:gd name="connsiteY1" fmla="*/ 79565 h 277031"/>
                <a:gd name="connsiteX2" fmla="*/ 99648 w 172968"/>
                <a:gd name="connsiteY2" fmla="*/ 73175 h 277031"/>
                <a:gd name="connsiteX3" fmla="*/ 70439 w 172968"/>
                <a:gd name="connsiteY3" fmla="*/ 277640 h 277031"/>
                <a:gd name="connsiteX4" fmla="*/ 167348 w 172968"/>
                <a:gd name="connsiteY4" fmla="*/ 251868 h 277031"/>
                <a:gd name="connsiteX5" fmla="*/ 172677 w 172968"/>
                <a:gd name="connsiteY5" fmla="*/ 242567 h 277031"/>
                <a:gd name="connsiteX6" fmla="*/ 70439 w 172968"/>
                <a:gd name="connsiteY6" fmla="*/ 154 h 277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968" h="277031">
                  <a:moveTo>
                    <a:pt x="70439" y="154"/>
                  </a:moveTo>
                  <a:cubicBezTo>
                    <a:pt x="4719" y="154"/>
                    <a:pt x="154" y="79565"/>
                    <a:pt x="154" y="79565"/>
                  </a:cubicBezTo>
                  <a:cubicBezTo>
                    <a:pt x="38035" y="73175"/>
                    <a:pt x="61311" y="89149"/>
                    <a:pt x="99648" y="73175"/>
                  </a:cubicBezTo>
                  <a:lnTo>
                    <a:pt x="70439" y="277640"/>
                  </a:lnTo>
                  <a:cubicBezTo>
                    <a:pt x="119367" y="277640"/>
                    <a:pt x="154540" y="259589"/>
                    <a:pt x="167348" y="251868"/>
                  </a:cubicBezTo>
                  <a:cubicBezTo>
                    <a:pt x="170643" y="249882"/>
                    <a:pt x="172658" y="246413"/>
                    <a:pt x="172677" y="242567"/>
                  </a:cubicBezTo>
                  <a:cubicBezTo>
                    <a:pt x="173205" y="140712"/>
                    <a:pt x="186020" y="154"/>
                    <a:pt x="70439" y="154"/>
                  </a:cubicBezTo>
                  <a:close/>
                </a:path>
              </a:pathLst>
            </a:custGeom>
            <a:solidFill>
              <a:srgbClr val="694B4B"/>
            </a:solidFill>
            <a:ln w="1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7" name="Полилиния: фигура 2045"/>
            <p:cNvSpPr/>
            <p:nvPr/>
          </p:nvSpPr>
          <p:spPr>
            <a:xfrm>
              <a:off x="4430099" y="1364951"/>
              <a:ext cx="61875" cy="264375"/>
            </a:xfrm>
            <a:custGeom>
              <a:avLst/>
              <a:gdLst>
                <a:gd name="connsiteX0" fmla="*/ 62386 w 61875"/>
                <a:gd name="connsiteY0" fmla="*/ 234633 h 264375"/>
                <a:gd name="connsiteX1" fmla="*/ 1624 w 61875"/>
                <a:gd name="connsiteY1" fmla="*/ 154 h 264375"/>
                <a:gd name="connsiteX2" fmla="*/ 3961 w 61875"/>
                <a:gd name="connsiteY2" fmla="*/ 36034 h 264375"/>
                <a:gd name="connsiteX3" fmla="*/ 47774 w 61875"/>
                <a:gd name="connsiteY3" fmla="*/ 87149 h 264375"/>
                <a:gd name="connsiteX4" fmla="*/ 5750 w 61875"/>
                <a:gd name="connsiteY4" fmla="*/ 264335 h 264375"/>
                <a:gd name="connsiteX5" fmla="*/ 5750 w 61875"/>
                <a:gd name="connsiteY5" fmla="*/ 264335 h 264375"/>
                <a:gd name="connsiteX6" fmla="*/ 57055 w 61875"/>
                <a:gd name="connsiteY6" fmla="*/ 243934 h 264375"/>
                <a:gd name="connsiteX7" fmla="*/ 62386 w 61875"/>
                <a:gd name="connsiteY7" fmla="*/ 234633 h 26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875" h="264375">
                  <a:moveTo>
                    <a:pt x="62386" y="234633"/>
                  </a:moveTo>
                  <a:cubicBezTo>
                    <a:pt x="62839" y="147109"/>
                    <a:pt x="72288" y="31095"/>
                    <a:pt x="1624" y="154"/>
                  </a:cubicBezTo>
                  <a:cubicBezTo>
                    <a:pt x="392" y="6557"/>
                    <a:pt x="-1841" y="24431"/>
                    <a:pt x="3961" y="36034"/>
                  </a:cubicBezTo>
                  <a:cubicBezTo>
                    <a:pt x="18566" y="65243"/>
                    <a:pt x="33170" y="65243"/>
                    <a:pt x="47774" y="87149"/>
                  </a:cubicBezTo>
                  <a:cubicBezTo>
                    <a:pt x="62379" y="167474"/>
                    <a:pt x="19870" y="252730"/>
                    <a:pt x="5750" y="264335"/>
                  </a:cubicBezTo>
                  <a:lnTo>
                    <a:pt x="5750" y="264335"/>
                  </a:lnTo>
                  <a:cubicBezTo>
                    <a:pt x="30766" y="258386"/>
                    <a:pt x="48697" y="248972"/>
                    <a:pt x="57055" y="243934"/>
                  </a:cubicBezTo>
                  <a:cubicBezTo>
                    <a:pt x="60350" y="241948"/>
                    <a:pt x="62365" y="238479"/>
                    <a:pt x="62386" y="234633"/>
                  </a:cubicBezTo>
                  <a:close/>
                </a:path>
              </a:pathLst>
            </a:custGeom>
            <a:solidFill>
              <a:srgbClr val="785550"/>
            </a:solidFill>
            <a:ln w="1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8" name="Полилиния: фигура 2046"/>
            <p:cNvSpPr/>
            <p:nvPr/>
          </p:nvSpPr>
          <p:spPr>
            <a:xfrm>
              <a:off x="4265955" y="1563307"/>
              <a:ext cx="247500" cy="109688"/>
            </a:xfrm>
            <a:custGeom>
              <a:avLst/>
              <a:gdLst>
                <a:gd name="connsiteX0" fmla="*/ 234949 w 247500"/>
                <a:gd name="connsiteY0" fmla="*/ 58431 h 109687"/>
                <a:gd name="connsiteX1" fmla="*/ 169790 w 247500"/>
                <a:gd name="connsiteY1" fmla="*/ 31282 h 109687"/>
                <a:gd name="connsiteX2" fmla="*/ 160803 w 247500"/>
                <a:gd name="connsiteY2" fmla="*/ 17800 h 109687"/>
                <a:gd name="connsiteX3" fmla="*/ 160803 w 247500"/>
                <a:gd name="connsiteY3" fmla="*/ 154 h 109687"/>
                <a:gd name="connsiteX4" fmla="*/ 87782 w 247500"/>
                <a:gd name="connsiteY4" fmla="*/ 154 h 109687"/>
                <a:gd name="connsiteX5" fmla="*/ 87782 w 247500"/>
                <a:gd name="connsiteY5" fmla="*/ 17800 h 109687"/>
                <a:gd name="connsiteX6" fmla="*/ 78795 w 247500"/>
                <a:gd name="connsiteY6" fmla="*/ 31282 h 109687"/>
                <a:gd name="connsiteX7" fmla="*/ 13636 w 247500"/>
                <a:gd name="connsiteY7" fmla="*/ 58431 h 109687"/>
                <a:gd name="connsiteX8" fmla="*/ 154 w 247500"/>
                <a:gd name="connsiteY8" fmla="*/ 78653 h 109687"/>
                <a:gd name="connsiteX9" fmla="*/ 154 w 247500"/>
                <a:gd name="connsiteY9" fmla="*/ 97639 h 109687"/>
                <a:gd name="connsiteX10" fmla="*/ 12569 w 247500"/>
                <a:gd name="connsiteY10" fmla="*/ 110053 h 109687"/>
                <a:gd name="connsiteX11" fmla="*/ 236018 w 247500"/>
                <a:gd name="connsiteY11" fmla="*/ 110053 h 109687"/>
                <a:gd name="connsiteX12" fmla="*/ 248432 w 247500"/>
                <a:gd name="connsiteY12" fmla="*/ 97639 h 109687"/>
                <a:gd name="connsiteX13" fmla="*/ 248432 w 247500"/>
                <a:gd name="connsiteY13" fmla="*/ 78653 h 109687"/>
                <a:gd name="connsiteX14" fmla="*/ 234949 w 247500"/>
                <a:gd name="connsiteY14" fmla="*/ 58431 h 109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7500" h="109687">
                  <a:moveTo>
                    <a:pt x="234949" y="58431"/>
                  </a:moveTo>
                  <a:lnTo>
                    <a:pt x="169790" y="31282"/>
                  </a:lnTo>
                  <a:cubicBezTo>
                    <a:pt x="164348" y="29015"/>
                    <a:pt x="160803" y="23697"/>
                    <a:pt x="160803" y="17800"/>
                  </a:cubicBezTo>
                  <a:lnTo>
                    <a:pt x="160803" y="154"/>
                  </a:lnTo>
                  <a:lnTo>
                    <a:pt x="87782" y="154"/>
                  </a:lnTo>
                  <a:lnTo>
                    <a:pt x="87782" y="17800"/>
                  </a:lnTo>
                  <a:cubicBezTo>
                    <a:pt x="87782" y="23697"/>
                    <a:pt x="84237" y="29014"/>
                    <a:pt x="78795" y="31282"/>
                  </a:cubicBezTo>
                  <a:lnTo>
                    <a:pt x="13636" y="58431"/>
                  </a:lnTo>
                  <a:cubicBezTo>
                    <a:pt x="5473" y="61833"/>
                    <a:pt x="154" y="69807"/>
                    <a:pt x="154" y="78653"/>
                  </a:cubicBezTo>
                  <a:lnTo>
                    <a:pt x="154" y="97639"/>
                  </a:lnTo>
                  <a:cubicBezTo>
                    <a:pt x="154" y="104494"/>
                    <a:pt x="5713" y="110053"/>
                    <a:pt x="12569" y="110053"/>
                  </a:cubicBezTo>
                  <a:lnTo>
                    <a:pt x="236018" y="110053"/>
                  </a:lnTo>
                  <a:cubicBezTo>
                    <a:pt x="242873" y="110053"/>
                    <a:pt x="248432" y="104494"/>
                    <a:pt x="248432" y="97639"/>
                  </a:cubicBezTo>
                  <a:lnTo>
                    <a:pt x="248432" y="78653"/>
                  </a:lnTo>
                  <a:cubicBezTo>
                    <a:pt x="248431" y="69807"/>
                    <a:pt x="243112" y="61833"/>
                    <a:pt x="234949" y="58431"/>
                  </a:cubicBezTo>
                  <a:close/>
                </a:path>
              </a:pathLst>
            </a:custGeom>
            <a:solidFill>
              <a:srgbClr val="E6AF78"/>
            </a:solidFill>
            <a:ln w="1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9" name="Полилиния: фигура 2047"/>
            <p:cNvSpPr/>
            <p:nvPr/>
          </p:nvSpPr>
          <p:spPr>
            <a:xfrm>
              <a:off x="4265955" y="1595333"/>
              <a:ext cx="247500" cy="77344"/>
            </a:xfrm>
            <a:custGeom>
              <a:avLst/>
              <a:gdLst>
                <a:gd name="connsiteX0" fmla="*/ 234949 w 247500"/>
                <a:gd name="connsiteY0" fmla="*/ 26405 h 77343"/>
                <a:gd name="connsiteX1" fmla="*/ 171949 w 247500"/>
                <a:gd name="connsiteY1" fmla="*/ 154 h 77343"/>
                <a:gd name="connsiteX2" fmla="*/ 124293 w 247500"/>
                <a:gd name="connsiteY2" fmla="*/ 20722 h 77343"/>
                <a:gd name="connsiteX3" fmla="*/ 76636 w 247500"/>
                <a:gd name="connsiteY3" fmla="*/ 154 h 77343"/>
                <a:gd name="connsiteX4" fmla="*/ 13636 w 247500"/>
                <a:gd name="connsiteY4" fmla="*/ 26405 h 77343"/>
                <a:gd name="connsiteX5" fmla="*/ 154 w 247500"/>
                <a:gd name="connsiteY5" fmla="*/ 46627 h 77343"/>
                <a:gd name="connsiteX6" fmla="*/ 154 w 247500"/>
                <a:gd name="connsiteY6" fmla="*/ 65613 h 77343"/>
                <a:gd name="connsiteX7" fmla="*/ 12569 w 247500"/>
                <a:gd name="connsiteY7" fmla="*/ 78027 h 77343"/>
                <a:gd name="connsiteX8" fmla="*/ 236018 w 247500"/>
                <a:gd name="connsiteY8" fmla="*/ 78027 h 77343"/>
                <a:gd name="connsiteX9" fmla="*/ 248432 w 247500"/>
                <a:gd name="connsiteY9" fmla="*/ 65613 h 77343"/>
                <a:gd name="connsiteX10" fmla="*/ 248432 w 247500"/>
                <a:gd name="connsiteY10" fmla="*/ 46627 h 77343"/>
                <a:gd name="connsiteX11" fmla="*/ 234949 w 247500"/>
                <a:gd name="connsiteY11" fmla="*/ 26405 h 77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7500" h="77343">
                  <a:moveTo>
                    <a:pt x="234949" y="26405"/>
                  </a:moveTo>
                  <a:lnTo>
                    <a:pt x="171949" y="154"/>
                  </a:lnTo>
                  <a:lnTo>
                    <a:pt x="124293" y="20722"/>
                  </a:lnTo>
                  <a:lnTo>
                    <a:pt x="76636" y="154"/>
                  </a:lnTo>
                  <a:lnTo>
                    <a:pt x="13636" y="26405"/>
                  </a:lnTo>
                  <a:cubicBezTo>
                    <a:pt x="5473" y="29807"/>
                    <a:pt x="154" y="37782"/>
                    <a:pt x="154" y="46627"/>
                  </a:cubicBezTo>
                  <a:lnTo>
                    <a:pt x="154" y="65613"/>
                  </a:lnTo>
                  <a:cubicBezTo>
                    <a:pt x="154" y="72468"/>
                    <a:pt x="5713" y="78027"/>
                    <a:pt x="12569" y="78027"/>
                  </a:cubicBezTo>
                  <a:lnTo>
                    <a:pt x="236018" y="78027"/>
                  </a:lnTo>
                  <a:cubicBezTo>
                    <a:pt x="242873" y="78027"/>
                    <a:pt x="248432" y="72468"/>
                    <a:pt x="248432" y="65613"/>
                  </a:cubicBezTo>
                  <a:lnTo>
                    <a:pt x="248432" y="46627"/>
                  </a:lnTo>
                  <a:cubicBezTo>
                    <a:pt x="248431" y="37782"/>
                    <a:pt x="243112" y="29807"/>
                    <a:pt x="234949" y="26405"/>
                  </a:cubicBezTo>
                  <a:close/>
                </a:path>
              </a:pathLst>
            </a:custGeom>
            <a:solidFill>
              <a:srgbClr val="707487"/>
            </a:solidFill>
            <a:ln w="1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0" name="Полилиния: фигура 2048"/>
            <p:cNvSpPr/>
            <p:nvPr/>
          </p:nvSpPr>
          <p:spPr>
            <a:xfrm>
              <a:off x="4334419" y="1563305"/>
              <a:ext cx="91406" cy="39375"/>
            </a:xfrm>
            <a:custGeom>
              <a:avLst/>
              <a:gdLst>
                <a:gd name="connsiteX0" fmla="*/ 92338 w 91406"/>
                <a:gd name="connsiteY0" fmla="*/ 154 h 39375"/>
                <a:gd name="connsiteX1" fmla="*/ 19317 w 91406"/>
                <a:gd name="connsiteY1" fmla="*/ 154 h 39375"/>
                <a:gd name="connsiteX2" fmla="*/ 19317 w 91406"/>
                <a:gd name="connsiteY2" fmla="*/ 17800 h 39375"/>
                <a:gd name="connsiteX3" fmla="*/ 10330 w 91406"/>
                <a:gd name="connsiteY3" fmla="*/ 31282 h 39375"/>
                <a:gd name="connsiteX4" fmla="*/ 154 w 91406"/>
                <a:gd name="connsiteY4" fmla="*/ 35523 h 39375"/>
                <a:gd name="connsiteX5" fmla="*/ 92338 w 91406"/>
                <a:gd name="connsiteY5" fmla="*/ 154 h 39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06" h="39375">
                  <a:moveTo>
                    <a:pt x="92338" y="154"/>
                  </a:moveTo>
                  <a:lnTo>
                    <a:pt x="19317" y="154"/>
                  </a:lnTo>
                  <a:lnTo>
                    <a:pt x="19317" y="17800"/>
                  </a:lnTo>
                  <a:cubicBezTo>
                    <a:pt x="19317" y="23697"/>
                    <a:pt x="15772" y="29015"/>
                    <a:pt x="10330" y="31282"/>
                  </a:cubicBezTo>
                  <a:lnTo>
                    <a:pt x="154" y="35523"/>
                  </a:lnTo>
                  <a:cubicBezTo>
                    <a:pt x="78030" y="55379"/>
                    <a:pt x="92338" y="154"/>
                    <a:pt x="92338" y="154"/>
                  </a:cubicBezTo>
                  <a:close/>
                </a:path>
              </a:pathLst>
            </a:custGeom>
            <a:solidFill>
              <a:srgbClr val="D29B6E"/>
            </a:solidFill>
            <a:ln w="1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1" name="Полилиния: фигура 2049"/>
            <p:cNvSpPr/>
            <p:nvPr/>
          </p:nvSpPr>
          <p:spPr>
            <a:xfrm>
              <a:off x="4265054" y="1625617"/>
              <a:ext cx="45000" cy="47813"/>
            </a:xfrm>
            <a:custGeom>
              <a:avLst/>
              <a:gdLst>
                <a:gd name="connsiteX0" fmla="*/ 36647 w 45000"/>
                <a:gd name="connsiteY0" fmla="*/ 24369 h 47812"/>
                <a:gd name="connsiteX1" fmla="*/ 7336 w 45000"/>
                <a:gd name="connsiteY1" fmla="*/ 1055 h 47812"/>
                <a:gd name="connsiteX2" fmla="*/ 1055 w 45000"/>
                <a:gd name="connsiteY2" fmla="*/ 16342 h 47812"/>
                <a:gd name="connsiteX3" fmla="*/ 1055 w 45000"/>
                <a:gd name="connsiteY3" fmla="*/ 35328 h 47812"/>
                <a:gd name="connsiteX4" fmla="*/ 13469 w 45000"/>
                <a:gd name="connsiteY4" fmla="*/ 47742 h 47812"/>
                <a:gd name="connsiteX5" fmla="*/ 44868 w 45000"/>
                <a:gd name="connsiteY5" fmla="*/ 47742 h 47812"/>
                <a:gd name="connsiteX6" fmla="*/ 44868 w 45000"/>
                <a:gd name="connsiteY6" fmla="*/ 41414 h 47812"/>
                <a:gd name="connsiteX7" fmla="*/ 36647 w 45000"/>
                <a:gd name="connsiteY7" fmla="*/ 24369 h 47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000" h="47812">
                  <a:moveTo>
                    <a:pt x="36647" y="24369"/>
                  </a:moveTo>
                  <a:lnTo>
                    <a:pt x="7336" y="1055"/>
                  </a:lnTo>
                  <a:cubicBezTo>
                    <a:pt x="3409" y="5071"/>
                    <a:pt x="1055" y="10502"/>
                    <a:pt x="1055" y="16342"/>
                  </a:cubicBezTo>
                  <a:lnTo>
                    <a:pt x="1055" y="35328"/>
                  </a:lnTo>
                  <a:cubicBezTo>
                    <a:pt x="1055" y="42183"/>
                    <a:pt x="6614" y="47742"/>
                    <a:pt x="13469" y="47742"/>
                  </a:cubicBezTo>
                  <a:lnTo>
                    <a:pt x="44868" y="47742"/>
                  </a:lnTo>
                  <a:lnTo>
                    <a:pt x="44868" y="41414"/>
                  </a:lnTo>
                  <a:cubicBezTo>
                    <a:pt x="44868" y="34777"/>
                    <a:pt x="41842" y="28499"/>
                    <a:pt x="36647" y="24369"/>
                  </a:cubicBezTo>
                  <a:close/>
                </a:path>
              </a:pathLst>
            </a:custGeom>
            <a:solidFill>
              <a:srgbClr val="5B5D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2" name="Полилиния: фигура 2050"/>
            <p:cNvSpPr/>
            <p:nvPr/>
          </p:nvSpPr>
          <p:spPr>
            <a:xfrm>
              <a:off x="4469519" y="1625709"/>
              <a:ext cx="45000" cy="47813"/>
            </a:xfrm>
            <a:custGeom>
              <a:avLst/>
              <a:gdLst>
                <a:gd name="connsiteX0" fmla="*/ 44866 w 45000"/>
                <a:gd name="connsiteY0" fmla="*/ 35236 h 47812"/>
                <a:gd name="connsiteX1" fmla="*/ 44866 w 45000"/>
                <a:gd name="connsiteY1" fmla="*/ 16251 h 47812"/>
                <a:gd name="connsiteX2" fmla="*/ 38680 w 45000"/>
                <a:gd name="connsiteY2" fmla="*/ 1055 h 47812"/>
                <a:gd name="connsiteX3" fmla="*/ 9276 w 45000"/>
                <a:gd name="connsiteY3" fmla="*/ 24278 h 47812"/>
                <a:gd name="connsiteX4" fmla="*/ 1055 w 45000"/>
                <a:gd name="connsiteY4" fmla="*/ 41383 h 47812"/>
                <a:gd name="connsiteX5" fmla="*/ 1055 w 45000"/>
                <a:gd name="connsiteY5" fmla="*/ 47649 h 47812"/>
                <a:gd name="connsiteX6" fmla="*/ 32453 w 45000"/>
                <a:gd name="connsiteY6" fmla="*/ 47649 h 47812"/>
                <a:gd name="connsiteX7" fmla="*/ 44866 w 45000"/>
                <a:gd name="connsiteY7" fmla="*/ 35236 h 47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000" h="47812">
                  <a:moveTo>
                    <a:pt x="44866" y="35236"/>
                  </a:moveTo>
                  <a:lnTo>
                    <a:pt x="44866" y="16251"/>
                  </a:lnTo>
                  <a:cubicBezTo>
                    <a:pt x="44866" y="10455"/>
                    <a:pt x="42552" y="5061"/>
                    <a:pt x="38680" y="1055"/>
                  </a:cubicBezTo>
                  <a:lnTo>
                    <a:pt x="9276" y="24278"/>
                  </a:lnTo>
                  <a:cubicBezTo>
                    <a:pt x="4080" y="28434"/>
                    <a:pt x="1055" y="34729"/>
                    <a:pt x="1055" y="41383"/>
                  </a:cubicBezTo>
                  <a:lnTo>
                    <a:pt x="1055" y="47649"/>
                  </a:lnTo>
                  <a:lnTo>
                    <a:pt x="32453" y="47649"/>
                  </a:lnTo>
                  <a:cubicBezTo>
                    <a:pt x="39307" y="47649"/>
                    <a:pt x="44866" y="42092"/>
                    <a:pt x="44866" y="35236"/>
                  </a:cubicBezTo>
                  <a:close/>
                </a:path>
              </a:pathLst>
            </a:custGeom>
            <a:solidFill>
              <a:srgbClr val="5B5D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3" name="Полилиния: фигура 2051"/>
            <p:cNvSpPr/>
            <p:nvPr/>
          </p:nvSpPr>
          <p:spPr>
            <a:xfrm>
              <a:off x="4381890" y="1615017"/>
              <a:ext cx="15469" cy="46406"/>
            </a:xfrm>
            <a:custGeom>
              <a:avLst/>
              <a:gdLst>
                <a:gd name="connsiteX0" fmla="*/ 9453 w 15468"/>
                <a:gd name="connsiteY0" fmla="*/ 45928 h 46406"/>
                <a:gd name="connsiteX1" fmla="*/ 7262 w 15468"/>
                <a:gd name="connsiteY1" fmla="*/ 45928 h 46406"/>
                <a:gd name="connsiteX2" fmla="*/ 1055 w 15468"/>
                <a:gd name="connsiteY2" fmla="*/ 39721 h 46406"/>
                <a:gd name="connsiteX3" fmla="*/ 1055 w 15468"/>
                <a:gd name="connsiteY3" fmla="*/ 1055 h 46406"/>
                <a:gd name="connsiteX4" fmla="*/ 15660 w 15468"/>
                <a:gd name="connsiteY4" fmla="*/ 1055 h 46406"/>
                <a:gd name="connsiteX5" fmla="*/ 15660 w 15468"/>
                <a:gd name="connsiteY5" fmla="*/ 39721 h 46406"/>
                <a:gd name="connsiteX6" fmla="*/ 9453 w 15468"/>
                <a:gd name="connsiteY6" fmla="*/ 45928 h 46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68" h="46406">
                  <a:moveTo>
                    <a:pt x="9453" y="45928"/>
                  </a:moveTo>
                  <a:lnTo>
                    <a:pt x="7262" y="45928"/>
                  </a:lnTo>
                  <a:cubicBezTo>
                    <a:pt x="3833" y="45928"/>
                    <a:pt x="1055" y="43149"/>
                    <a:pt x="1055" y="39721"/>
                  </a:cubicBezTo>
                  <a:lnTo>
                    <a:pt x="1055" y="1055"/>
                  </a:lnTo>
                  <a:lnTo>
                    <a:pt x="15660" y="1055"/>
                  </a:lnTo>
                  <a:lnTo>
                    <a:pt x="15660" y="39721"/>
                  </a:lnTo>
                  <a:cubicBezTo>
                    <a:pt x="15660" y="43148"/>
                    <a:pt x="12880" y="45928"/>
                    <a:pt x="9453" y="45928"/>
                  </a:cubicBezTo>
                  <a:close/>
                </a:path>
              </a:pathLst>
            </a:custGeom>
            <a:solidFill>
              <a:srgbClr val="5B5D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4" name="Полилиния: фигура 2052"/>
            <p:cNvSpPr/>
            <p:nvPr/>
          </p:nvSpPr>
          <p:spPr>
            <a:xfrm>
              <a:off x="4330774" y="1582486"/>
              <a:ext cx="60469" cy="54844"/>
            </a:xfrm>
            <a:custGeom>
              <a:avLst/>
              <a:gdLst>
                <a:gd name="connsiteX0" fmla="*/ 59473 w 60468"/>
                <a:gd name="connsiteY0" fmla="*/ 33569 h 54843"/>
                <a:gd name="connsiteX1" fmla="*/ 17679 w 60468"/>
                <a:gd name="connsiteY1" fmla="*/ 2224 h 54843"/>
                <a:gd name="connsiteX2" fmla="*/ 9314 w 60468"/>
                <a:gd name="connsiteY2" fmla="*/ 3656 h 54843"/>
                <a:gd name="connsiteX3" fmla="*/ 1055 w 60468"/>
                <a:gd name="connsiteY3" fmla="*/ 16043 h 54843"/>
                <a:gd name="connsiteX4" fmla="*/ 26678 w 60468"/>
                <a:gd name="connsiteY4" fmla="*/ 51917 h 54843"/>
                <a:gd name="connsiteX5" fmla="*/ 35080 w 60468"/>
                <a:gd name="connsiteY5" fmla="*/ 53084 h 54843"/>
                <a:gd name="connsiteX6" fmla="*/ 59473 w 60468"/>
                <a:gd name="connsiteY6" fmla="*/ 33569 h 54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468" h="54843">
                  <a:moveTo>
                    <a:pt x="59473" y="33569"/>
                  </a:moveTo>
                  <a:lnTo>
                    <a:pt x="17679" y="2224"/>
                  </a:lnTo>
                  <a:cubicBezTo>
                    <a:pt x="14996" y="212"/>
                    <a:pt x="11174" y="866"/>
                    <a:pt x="9314" y="3656"/>
                  </a:cubicBezTo>
                  <a:lnTo>
                    <a:pt x="1055" y="16043"/>
                  </a:lnTo>
                  <a:lnTo>
                    <a:pt x="26678" y="51917"/>
                  </a:lnTo>
                  <a:cubicBezTo>
                    <a:pt x="28626" y="54643"/>
                    <a:pt x="32465" y="55176"/>
                    <a:pt x="35080" y="53084"/>
                  </a:cubicBezTo>
                  <a:lnTo>
                    <a:pt x="59473" y="33569"/>
                  </a:lnTo>
                  <a:close/>
                </a:path>
              </a:pathLst>
            </a:custGeom>
            <a:solidFill>
              <a:srgbClr val="5B5D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5" name="Полилиния: фигура 2053"/>
            <p:cNvSpPr/>
            <p:nvPr/>
          </p:nvSpPr>
          <p:spPr>
            <a:xfrm>
              <a:off x="4389193" y="1582486"/>
              <a:ext cx="60469" cy="54844"/>
            </a:xfrm>
            <a:custGeom>
              <a:avLst/>
              <a:gdLst>
                <a:gd name="connsiteX0" fmla="*/ 1055 w 60468"/>
                <a:gd name="connsiteY0" fmla="*/ 33569 h 54843"/>
                <a:gd name="connsiteX1" fmla="*/ 42848 w 60468"/>
                <a:gd name="connsiteY1" fmla="*/ 2224 h 54843"/>
                <a:gd name="connsiteX2" fmla="*/ 51214 w 60468"/>
                <a:gd name="connsiteY2" fmla="*/ 3656 h 54843"/>
                <a:gd name="connsiteX3" fmla="*/ 59473 w 60468"/>
                <a:gd name="connsiteY3" fmla="*/ 16043 h 54843"/>
                <a:gd name="connsiteX4" fmla="*/ 33850 w 60468"/>
                <a:gd name="connsiteY4" fmla="*/ 51917 h 54843"/>
                <a:gd name="connsiteX5" fmla="*/ 25447 w 60468"/>
                <a:gd name="connsiteY5" fmla="*/ 53084 h 54843"/>
                <a:gd name="connsiteX6" fmla="*/ 1055 w 60468"/>
                <a:gd name="connsiteY6" fmla="*/ 33569 h 54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468" h="54843">
                  <a:moveTo>
                    <a:pt x="1055" y="33569"/>
                  </a:moveTo>
                  <a:lnTo>
                    <a:pt x="42848" y="2224"/>
                  </a:lnTo>
                  <a:cubicBezTo>
                    <a:pt x="45532" y="212"/>
                    <a:pt x="49354" y="866"/>
                    <a:pt x="51214" y="3656"/>
                  </a:cubicBezTo>
                  <a:lnTo>
                    <a:pt x="59473" y="16043"/>
                  </a:lnTo>
                  <a:lnTo>
                    <a:pt x="33850" y="51917"/>
                  </a:lnTo>
                  <a:cubicBezTo>
                    <a:pt x="31902" y="54643"/>
                    <a:pt x="28063" y="55176"/>
                    <a:pt x="25447" y="53084"/>
                  </a:cubicBezTo>
                  <a:lnTo>
                    <a:pt x="1055" y="33569"/>
                  </a:lnTo>
                  <a:close/>
                </a:path>
              </a:pathLst>
            </a:custGeom>
            <a:solidFill>
              <a:srgbClr val="5B5D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6" name="Полилиния: фигура 2054"/>
            <p:cNvSpPr/>
            <p:nvPr/>
          </p:nvSpPr>
          <p:spPr>
            <a:xfrm>
              <a:off x="4318439" y="1422737"/>
              <a:ext cx="143438" cy="157500"/>
            </a:xfrm>
            <a:custGeom>
              <a:avLst/>
              <a:gdLst>
                <a:gd name="connsiteX0" fmla="*/ 108319 w 143437"/>
                <a:gd name="connsiteY0" fmla="*/ 154 h 157500"/>
                <a:gd name="connsiteX1" fmla="*/ 154 w 143437"/>
                <a:gd name="connsiteY1" fmla="*/ 65876 h 157500"/>
                <a:gd name="connsiteX2" fmla="*/ 4688 w 143437"/>
                <a:gd name="connsiteY2" fmla="*/ 108907 h 157500"/>
                <a:gd name="connsiteX3" fmla="*/ 19592 w 143437"/>
                <a:gd name="connsiteY3" fmla="*/ 131796 h 157500"/>
                <a:gd name="connsiteX4" fmla="*/ 61169 w 143437"/>
                <a:gd name="connsiteY4" fmla="*/ 154894 h 157500"/>
                <a:gd name="connsiteX5" fmla="*/ 82445 w 143437"/>
                <a:gd name="connsiteY5" fmla="*/ 154894 h 157500"/>
                <a:gd name="connsiteX6" fmla="*/ 124023 w 143437"/>
                <a:gd name="connsiteY6" fmla="*/ 131796 h 157500"/>
                <a:gd name="connsiteX7" fmla="*/ 138926 w 143437"/>
                <a:gd name="connsiteY7" fmla="*/ 108907 h 157500"/>
                <a:gd name="connsiteX8" fmla="*/ 144160 w 143437"/>
                <a:gd name="connsiteY8" fmla="*/ 57801 h 157500"/>
                <a:gd name="connsiteX9" fmla="*/ 144489 w 143437"/>
                <a:gd name="connsiteY9" fmla="*/ 46869 h 157500"/>
                <a:gd name="connsiteX10" fmla="*/ 108319 w 143437"/>
                <a:gd name="connsiteY10" fmla="*/ 154 h 15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3437" h="157500">
                  <a:moveTo>
                    <a:pt x="108319" y="154"/>
                  </a:moveTo>
                  <a:cubicBezTo>
                    <a:pt x="71809" y="36665"/>
                    <a:pt x="154" y="7457"/>
                    <a:pt x="154" y="65876"/>
                  </a:cubicBezTo>
                  <a:lnTo>
                    <a:pt x="4688" y="108907"/>
                  </a:lnTo>
                  <a:cubicBezTo>
                    <a:pt x="5563" y="118533"/>
                    <a:pt x="11143" y="127102"/>
                    <a:pt x="19592" y="131796"/>
                  </a:cubicBezTo>
                  <a:lnTo>
                    <a:pt x="61169" y="154894"/>
                  </a:lnTo>
                  <a:cubicBezTo>
                    <a:pt x="67785" y="158570"/>
                    <a:pt x="75829" y="158570"/>
                    <a:pt x="82445" y="154894"/>
                  </a:cubicBezTo>
                  <a:lnTo>
                    <a:pt x="124023" y="131796"/>
                  </a:lnTo>
                  <a:cubicBezTo>
                    <a:pt x="132471" y="127102"/>
                    <a:pt x="138051" y="118533"/>
                    <a:pt x="138926" y="108907"/>
                  </a:cubicBezTo>
                  <a:lnTo>
                    <a:pt x="144160" y="57801"/>
                  </a:lnTo>
                  <a:cubicBezTo>
                    <a:pt x="144533" y="54169"/>
                    <a:pt x="144612" y="50514"/>
                    <a:pt x="144489" y="46869"/>
                  </a:cubicBezTo>
                  <a:cubicBezTo>
                    <a:pt x="141758" y="28279"/>
                    <a:pt x="115622" y="14760"/>
                    <a:pt x="108319" y="154"/>
                  </a:cubicBezTo>
                  <a:close/>
                </a:path>
              </a:pathLst>
            </a:custGeom>
            <a:solidFill>
              <a:srgbClr val="F0C087"/>
            </a:solidFill>
            <a:ln w="1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7" name="Полилиния: фигура 2055"/>
            <p:cNvSpPr/>
            <p:nvPr/>
          </p:nvSpPr>
          <p:spPr>
            <a:xfrm>
              <a:off x="4318440" y="1422737"/>
              <a:ext cx="111094" cy="157500"/>
            </a:xfrm>
            <a:custGeom>
              <a:avLst/>
              <a:gdLst>
                <a:gd name="connsiteX0" fmla="*/ 154 w 111093"/>
                <a:gd name="connsiteY0" fmla="*/ 65876 h 157500"/>
                <a:gd name="connsiteX1" fmla="*/ 4688 w 111093"/>
                <a:gd name="connsiteY1" fmla="*/ 108907 h 157500"/>
                <a:gd name="connsiteX2" fmla="*/ 19592 w 111093"/>
                <a:gd name="connsiteY2" fmla="*/ 131796 h 157500"/>
                <a:gd name="connsiteX3" fmla="*/ 61169 w 111093"/>
                <a:gd name="connsiteY3" fmla="*/ 154894 h 157500"/>
                <a:gd name="connsiteX4" fmla="*/ 76037 w 111093"/>
                <a:gd name="connsiteY4" fmla="*/ 157116 h 157500"/>
                <a:gd name="connsiteX5" fmla="*/ 76037 w 111093"/>
                <a:gd name="connsiteY5" fmla="*/ 157116 h 157500"/>
                <a:gd name="connsiteX6" fmla="*/ 42599 w 111093"/>
                <a:gd name="connsiteY6" fmla="*/ 116991 h 157500"/>
                <a:gd name="connsiteX7" fmla="*/ 38036 w 111093"/>
                <a:gd name="connsiteY7" fmla="*/ 45185 h 157500"/>
                <a:gd name="connsiteX8" fmla="*/ 112231 w 111093"/>
                <a:gd name="connsiteY8" fmla="*/ 6037 h 157500"/>
                <a:gd name="connsiteX9" fmla="*/ 110201 w 111093"/>
                <a:gd name="connsiteY9" fmla="*/ 3299 h 157500"/>
                <a:gd name="connsiteX10" fmla="*/ 110040 w 111093"/>
                <a:gd name="connsiteY10" fmla="*/ 3077 h 157500"/>
                <a:gd name="connsiteX11" fmla="*/ 108319 w 111093"/>
                <a:gd name="connsiteY11" fmla="*/ 154 h 157500"/>
                <a:gd name="connsiteX12" fmla="*/ 154 w 111093"/>
                <a:gd name="connsiteY12" fmla="*/ 65876 h 15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093" h="157500">
                  <a:moveTo>
                    <a:pt x="154" y="65876"/>
                  </a:moveTo>
                  <a:lnTo>
                    <a:pt x="4688" y="108907"/>
                  </a:lnTo>
                  <a:cubicBezTo>
                    <a:pt x="5563" y="118533"/>
                    <a:pt x="11143" y="127102"/>
                    <a:pt x="19592" y="131796"/>
                  </a:cubicBezTo>
                  <a:lnTo>
                    <a:pt x="61169" y="154894"/>
                  </a:lnTo>
                  <a:cubicBezTo>
                    <a:pt x="65760" y="157445"/>
                    <a:pt x="71025" y="158104"/>
                    <a:pt x="76037" y="157116"/>
                  </a:cubicBezTo>
                  <a:lnTo>
                    <a:pt x="76037" y="157116"/>
                  </a:lnTo>
                  <a:cubicBezTo>
                    <a:pt x="76037" y="157116"/>
                    <a:pt x="55076" y="150762"/>
                    <a:pt x="42599" y="116991"/>
                  </a:cubicBezTo>
                  <a:cubicBezTo>
                    <a:pt x="38777" y="106646"/>
                    <a:pt x="33473" y="51879"/>
                    <a:pt x="38036" y="45185"/>
                  </a:cubicBezTo>
                  <a:cubicBezTo>
                    <a:pt x="47056" y="31955"/>
                    <a:pt x="97366" y="30580"/>
                    <a:pt x="112231" y="6037"/>
                  </a:cubicBezTo>
                  <a:cubicBezTo>
                    <a:pt x="111497" y="5126"/>
                    <a:pt x="110818" y="4213"/>
                    <a:pt x="110201" y="3299"/>
                  </a:cubicBezTo>
                  <a:cubicBezTo>
                    <a:pt x="110151" y="3226"/>
                    <a:pt x="110091" y="3151"/>
                    <a:pt x="110040" y="3077"/>
                  </a:cubicBezTo>
                  <a:cubicBezTo>
                    <a:pt x="109395" y="2105"/>
                    <a:pt x="108810" y="1132"/>
                    <a:pt x="108319" y="154"/>
                  </a:cubicBezTo>
                  <a:cubicBezTo>
                    <a:pt x="71807" y="36668"/>
                    <a:pt x="154" y="7457"/>
                    <a:pt x="154" y="65876"/>
                  </a:cubicBezTo>
                  <a:close/>
                </a:path>
              </a:pathLst>
            </a:custGeom>
            <a:solidFill>
              <a:srgbClr val="E6AF78"/>
            </a:solidFill>
            <a:ln w="1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8" name="Полилиния: фигура 2056"/>
            <p:cNvSpPr/>
            <p:nvPr/>
          </p:nvSpPr>
          <p:spPr>
            <a:xfrm>
              <a:off x="4562985" y="1349544"/>
              <a:ext cx="225000" cy="26719"/>
            </a:xfrm>
            <a:custGeom>
              <a:avLst/>
              <a:gdLst>
                <a:gd name="connsiteX0" fmla="*/ 212089 w 225000"/>
                <a:gd name="connsiteY0" fmla="*/ 25883 h 26718"/>
                <a:gd name="connsiteX1" fmla="*/ 13469 w 225000"/>
                <a:gd name="connsiteY1" fmla="*/ 25883 h 26718"/>
                <a:gd name="connsiteX2" fmla="*/ 1055 w 225000"/>
                <a:gd name="connsiteY2" fmla="*/ 13469 h 26718"/>
                <a:gd name="connsiteX3" fmla="*/ 1055 w 225000"/>
                <a:gd name="connsiteY3" fmla="*/ 13469 h 26718"/>
                <a:gd name="connsiteX4" fmla="*/ 13469 w 225000"/>
                <a:gd name="connsiteY4" fmla="*/ 1055 h 26718"/>
                <a:gd name="connsiteX5" fmla="*/ 212089 w 225000"/>
                <a:gd name="connsiteY5" fmla="*/ 1055 h 26718"/>
                <a:gd name="connsiteX6" fmla="*/ 224504 w 225000"/>
                <a:gd name="connsiteY6" fmla="*/ 13469 h 26718"/>
                <a:gd name="connsiteX7" fmla="*/ 224504 w 225000"/>
                <a:gd name="connsiteY7" fmla="*/ 13469 h 26718"/>
                <a:gd name="connsiteX8" fmla="*/ 212089 w 225000"/>
                <a:gd name="connsiteY8" fmla="*/ 25883 h 26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5000" h="26718">
                  <a:moveTo>
                    <a:pt x="212089" y="25883"/>
                  </a:moveTo>
                  <a:lnTo>
                    <a:pt x="13469" y="25883"/>
                  </a:lnTo>
                  <a:cubicBezTo>
                    <a:pt x="6614" y="25883"/>
                    <a:pt x="1055" y="20325"/>
                    <a:pt x="1055" y="13469"/>
                  </a:cubicBezTo>
                  <a:lnTo>
                    <a:pt x="1055" y="13469"/>
                  </a:lnTo>
                  <a:cubicBezTo>
                    <a:pt x="1055" y="6614"/>
                    <a:pt x="6614" y="1055"/>
                    <a:pt x="13469" y="1055"/>
                  </a:cubicBezTo>
                  <a:lnTo>
                    <a:pt x="212089" y="1055"/>
                  </a:lnTo>
                  <a:cubicBezTo>
                    <a:pt x="218945" y="1055"/>
                    <a:pt x="224504" y="6614"/>
                    <a:pt x="224504" y="13469"/>
                  </a:cubicBezTo>
                  <a:lnTo>
                    <a:pt x="224504" y="13469"/>
                  </a:lnTo>
                  <a:cubicBezTo>
                    <a:pt x="224504" y="20326"/>
                    <a:pt x="218945" y="25883"/>
                    <a:pt x="212089" y="25883"/>
                  </a:cubicBezTo>
                  <a:close/>
                </a:path>
              </a:pathLst>
            </a:custGeom>
            <a:solidFill>
              <a:srgbClr val="C3E6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9" name="Полилиния: фигура 2057"/>
            <p:cNvSpPr/>
            <p:nvPr/>
          </p:nvSpPr>
          <p:spPr>
            <a:xfrm>
              <a:off x="4562985" y="1399200"/>
              <a:ext cx="286875" cy="26719"/>
            </a:xfrm>
            <a:custGeom>
              <a:avLst/>
              <a:gdLst>
                <a:gd name="connsiteX0" fmla="*/ 274158 w 286875"/>
                <a:gd name="connsiteY0" fmla="*/ 25883 h 26718"/>
                <a:gd name="connsiteX1" fmla="*/ 13469 w 286875"/>
                <a:gd name="connsiteY1" fmla="*/ 25883 h 26718"/>
                <a:gd name="connsiteX2" fmla="*/ 1055 w 286875"/>
                <a:gd name="connsiteY2" fmla="*/ 13469 h 26718"/>
                <a:gd name="connsiteX3" fmla="*/ 1055 w 286875"/>
                <a:gd name="connsiteY3" fmla="*/ 13469 h 26718"/>
                <a:gd name="connsiteX4" fmla="*/ 13469 w 286875"/>
                <a:gd name="connsiteY4" fmla="*/ 1055 h 26718"/>
                <a:gd name="connsiteX5" fmla="*/ 274158 w 286875"/>
                <a:gd name="connsiteY5" fmla="*/ 1055 h 26718"/>
                <a:gd name="connsiteX6" fmla="*/ 286573 w 286875"/>
                <a:gd name="connsiteY6" fmla="*/ 13469 h 26718"/>
                <a:gd name="connsiteX7" fmla="*/ 286573 w 286875"/>
                <a:gd name="connsiteY7" fmla="*/ 13469 h 26718"/>
                <a:gd name="connsiteX8" fmla="*/ 274158 w 286875"/>
                <a:gd name="connsiteY8" fmla="*/ 25883 h 26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6875" h="26718">
                  <a:moveTo>
                    <a:pt x="274158" y="25883"/>
                  </a:moveTo>
                  <a:lnTo>
                    <a:pt x="13469" y="25883"/>
                  </a:lnTo>
                  <a:cubicBezTo>
                    <a:pt x="6614" y="25883"/>
                    <a:pt x="1055" y="20325"/>
                    <a:pt x="1055" y="13469"/>
                  </a:cubicBezTo>
                  <a:lnTo>
                    <a:pt x="1055" y="13469"/>
                  </a:lnTo>
                  <a:cubicBezTo>
                    <a:pt x="1055" y="6614"/>
                    <a:pt x="6614" y="1055"/>
                    <a:pt x="13469" y="1055"/>
                  </a:cubicBezTo>
                  <a:lnTo>
                    <a:pt x="274158" y="1055"/>
                  </a:lnTo>
                  <a:cubicBezTo>
                    <a:pt x="281014" y="1055"/>
                    <a:pt x="286573" y="6614"/>
                    <a:pt x="286573" y="13469"/>
                  </a:cubicBezTo>
                  <a:lnTo>
                    <a:pt x="286573" y="13469"/>
                  </a:lnTo>
                  <a:cubicBezTo>
                    <a:pt x="286571" y="20325"/>
                    <a:pt x="281014" y="25883"/>
                    <a:pt x="274158" y="25883"/>
                  </a:cubicBezTo>
                  <a:close/>
                </a:path>
              </a:pathLst>
            </a:custGeom>
            <a:solidFill>
              <a:srgbClr val="C3E6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0" name="Полилиния: фигура 2058"/>
            <p:cNvSpPr/>
            <p:nvPr/>
          </p:nvSpPr>
          <p:spPr>
            <a:xfrm>
              <a:off x="4563886" y="1511824"/>
              <a:ext cx="49219" cy="23906"/>
            </a:xfrm>
            <a:custGeom>
              <a:avLst/>
              <a:gdLst>
                <a:gd name="connsiteX0" fmla="*/ 37396 w 49218"/>
                <a:gd name="connsiteY0" fmla="*/ 24983 h 23906"/>
                <a:gd name="connsiteX1" fmla="*/ 12569 w 49218"/>
                <a:gd name="connsiteY1" fmla="*/ 24983 h 23906"/>
                <a:gd name="connsiteX2" fmla="*/ 154 w 49218"/>
                <a:gd name="connsiteY2" fmla="*/ 12569 h 23906"/>
                <a:gd name="connsiteX3" fmla="*/ 154 w 49218"/>
                <a:gd name="connsiteY3" fmla="*/ 12569 h 23906"/>
                <a:gd name="connsiteX4" fmla="*/ 12569 w 49218"/>
                <a:gd name="connsiteY4" fmla="*/ 154 h 23906"/>
                <a:gd name="connsiteX5" fmla="*/ 37396 w 49218"/>
                <a:gd name="connsiteY5" fmla="*/ 154 h 23906"/>
                <a:gd name="connsiteX6" fmla="*/ 49811 w 49218"/>
                <a:gd name="connsiteY6" fmla="*/ 12569 h 23906"/>
                <a:gd name="connsiteX7" fmla="*/ 49811 w 49218"/>
                <a:gd name="connsiteY7" fmla="*/ 12569 h 23906"/>
                <a:gd name="connsiteX8" fmla="*/ 37396 w 49218"/>
                <a:gd name="connsiteY8" fmla="*/ 24983 h 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218" h="23906">
                  <a:moveTo>
                    <a:pt x="37396" y="24983"/>
                  </a:moveTo>
                  <a:lnTo>
                    <a:pt x="12569" y="24983"/>
                  </a:lnTo>
                  <a:cubicBezTo>
                    <a:pt x="5713" y="24983"/>
                    <a:pt x="154" y="19424"/>
                    <a:pt x="154" y="12569"/>
                  </a:cubicBezTo>
                  <a:lnTo>
                    <a:pt x="154" y="12569"/>
                  </a:lnTo>
                  <a:cubicBezTo>
                    <a:pt x="154" y="5713"/>
                    <a:pt x="5713" y="154"/>
                    <a:pt x="12569" y="154"/>
                  </a:cubicBezTo>
                  <a:lnTo>
                    <a:pt x="37396" y="154"/>
                  </a:lnTo>
                  <a:cubicBezTo>
                    <a:pt x="44252" y="154"/>
                    <a:pt x="49811" y="5713"/>
                    <a:pt x="49811" y="12569"/>
                  </a:cubicBezTo>
                  <a:lnTo>
                    <a:pt x="49811" y="12569"/>
                  </a:lnTo>
                  <a:cubicBezTo>
                    <a:pt x="49809" y="19424"/>
                    <a:pt x="44252" y="24983"/>
                    <a:pt x="37396" y="24983"/>
                  </a:cubicBezTo>
                  <a:close/>
                </a:path>
              </a:pathLst>
            </a:custGeom>
            <a:solidFill>
              <a:srgbClr val="959CB3"/>
            </a:solidFill>
            <a:ln w="1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1" name="Полилиния: фигура 2059"/>
            <p:cNvSpPr/>
            <p:nvPr/>
          </p:nvSpPr>
          <p:spPr>
            <a:xfrm>
              <a:off x="4638368" y="1511824"/>
              <a:ext cx="172969" cy="23906"/>
            </a:xfrm>
            <a:custGeom>
              <a:avLst/>
              <a:gdLst>
                <a:gd name="connsiteX0" fmla="*/ 161534 w 172968"/>
                <a:gd name="connsiteY0" fmla="*/ 24983 h 23906"/>
                <a:gd name="connsiteX1" fmla="*/ 12569 w 172968"/>
                <a:gd name="connsiteY1" fmla="*/ 24983 h 23906"/>
                <a:gd name="connsiteX2" fmla="*/ 154 w 172968"/>
                <a:gd name="connsiteY2" fmla="*/ 12569 h 23906"/>
                <a:gd name="connsiteX3" fmla="*/ 154 w 172968"/>
                <a:gd name="connsiteY3" fmla="*/ 12569 h 23906"/>
                <a:gd name="connsiteX4" fmla="*/ 12569 w 172968"/>
                <a:gd name="connsiteY4" fmla="*/ 154 h 23906"/>
                <a:gd name="connsiteX5" fmla="*/ 161534 w 172968"/>
                <a:gd name="connsiteY5" fmla="*/ 154 h 23906"/>
                <a:gd name="connsiteX6" fmla="*/ 173949 w 172968"/>
                <a:gd name="connsiteY6" fmla="*/ 12569 h 23906"/>
                <a:gd name="connsiteX7" fmla="*/ 173949 w 172968"/>
                <a:gd name="connsiteY7" fmla="*/ 12569 h 23906"/>
                <a:gd name="connsiteX8" fmla="*/ 161534 w 172968"/>
                <a:gd name="connsiteY8" fmla="*/ 24983 h 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2968" h="23906">
                  <a:moveTo>
                    <a:pt x="161534" y="24983"/>
                  </a:moveTo>
                  <a:lnTo>
                    <a:pt x="12569" y="24983"/>
                  </a:lnTo>
                  <a:cubicBezTo>
                    <a:pt x="5713" y="24983"/>
                    <a:pt x="154" y="19424"/>
                    <a:pt x="154" y="12569"/>
                  </a:cubicBezTo>
                  <a:lnTo>
                    <a:pt x="154" y="12569"/>
                  </a:lnTo>
                  <a:cubicBezTo>
                    <a:pt x="154" y="5713"/>
                    <a:pt x="5713" y="154"/>
                    <a:pt x="12569" y="154"/>
                  </a:cubicBezTo>
                  <a:lnTo>
                    <a:pt x="161534" y="154"/>
                  </a:lnTo>
                  <a:cubicBezTo>
                    <a:pt x="168390" y="154"/>
                    <a:pt x="173949" y="5713"/>
                    <a:pt x="173949" y="12569"/>
                  </a:cubicBezTo>
                  <a:lnTo>
                    <a:pt x="173949" y="12569"/>
                  </a:lnTo>
                  <a:cubicBezTo>
                    <a:pt x="173949" y="19424"/>
                    <a:pt x="168390" y="24983"/>
                    <a:pt x="161534" y="24983"/>
                  </a:cubicBezTo>
                  <a:close/>
                </a:path>
              </a:pathLst>
            </a:custGeom>
            <a:solidFill>
              <a:srgbClr val="C7CFE2"/>
            </a:solidFill>
            <a:ln w="1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2" name="Полилиния: фигура 2060"/>
            <p:cNvSpPr/>
            <p:nvPr/>
          </p:nvSpPr>
          <p:spPr>
            <a:xfrm>
              <a:off x="4563886" y="1561479"/>
              <a:ext cx="49219" cy="23906"/>
            </a:xfrm>
            <a:custGeom>
              <a:avLst/>
              <a:gdLst>
                <a:gd name="connsiteX0" fmla="*/ 37396 w 49218"/>
                <a:gd name="connsiteY0" fmla="*/ 24983 h 23906"/>
                <a:gd name="connsiteX1" fmla="*/ 12569 w 49218"/>
                <a:gd name="connsiteY1" fmla="*/ 24983 h 23906"/>
                <a:gd name="connsiteX2" fmla="*/ 154 w 49218"/>
                <a:gd name="connsiteY2" fmla="*/ 12569 h 23906"/>
                <a:gd name="connsiteX3" fmla="*/ 154 w 49218"/>
                <a:gd name="connsiteY3" fmla="*/ 12569 h 23906"/>
                <a:gd name="connsiteX4" fmla="*/ 12569 w 49218"/>
                <a:gd name="connsiteY4" fmla="*/ 154 h 23906"/>
                <a:gd name="connsiteX5" fmla="*/ 37396 w 49218"/>
                <a:gd name="connsiteY5" fmla="*/ 154 h 23906"/>
                <a:gd name="connsiteX6" fmla="*/ 49811 w 49218"/>
                <a:gd name="connsiteY6" fmla="*/ 12569 h 23906"/>
                <a:gd name="connsiteX7" fmla="*/ 49811 w 49218"/>
                <a:gd name="connsiteY7" fmla="*/ 12569 h 23906"/>
                <a:gd name="connsiteX8" fmla="*/ 37396 w 49218"/>
                <a:gd name="connsiteY8" fmla="*/ 24983 h 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218" h="23906">
                  <a:moveTo>
                    <a:pt x="37396" y="24983"/>
                  </a:moveTo>
                  <a:lnTo>
                    <a:pt x="12569" y="24983"/>
                  </a:lnTo>
                  <a:cubicBezTo>
                    <a:pt x="5713" y="24983"/>
                    <a:pt x="154" y="19424"/>
                    <a:pt x="154" y="12569"/>
                  </a:cubicBezTo>
                  <a:lnTo>
                    <a:pt x="154" y="12569"/>
                  </a:lnTo>
                  <a:cubicBezTo>
                    <a:pt x="154" y="5713"/>
                    <a:pt x="5713" y="154"/>
                    <a:pt x="12569" y="154"/>
                  </a:cubicBezTo>
                  <a:lnTo>
                    <a:pt x="37396" y="154"/>
                  </a:lnTo>
                  <a:cubicBezTo>
                    <a:pt x="44252" y="154"/>
                    <a:pt x="49811" y="5713"/>
                    <a:pt x="49811" y="12569"/>
                  </a:cubicBezTo>
                  <a:lnTo>
                    <a:pt x="49811" y="12569"/>
                  </a:lnTo>
                  <a:cubicBezTo>
                    <a:pt x="49809" y="19426"/>
                    <a:pt x="44252" y="24983"/>
                    <a:pt x="37396" y="24983"/>
                  </a:cubicBezTo>
                  <a:close/>
                </a:path>
              </a:pathLst>
            </a:custGeom>
            <a:solidFill>
              <a:srgbClr val="959CB3"/>
            </a:solidFill>
            <a:ln w="1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3" name="Полилиния: фигура 2061"/>
            <p:cNvSpPr/>
            <p:nvPr/>
          </p:nvSpPr>
          <p:spPr>
            <a:xfrm>
              <a:off x="4638368" y="1561479"/>
              <a:ext cx="210938" cy="23906"/>
            </a:xfrm>
            <a:custGeom>
              <a:avLst/>
              <a:gdLst>
                <a:gd name="connsiteX0" fmla="*/ 198776 w 210937"/>
                <a:gd name="connsiteY0" fmla="*/ 24983 h 23906"/>
                <a:gd name="connsiteX1" fmla="*/ 12569 w 210937"/>
                <a:gd name="connsiteY1" fmla="*/ 24983 h 23906"/>
                <a:gd name="connsiteX2" fmla="*/ 154 w 210937"/>
                <a:gd name="connsiteY2" fmla="*/ 12569 h 23906"/>
                <a:gd name="connsiteX3" fmla="*/ 154 w 210937"/>
                <a:gd name="connsiteY3" fmla="*/ 12569 h 23906"/>
                <a:gd name="connsiteX4" fmla="*/ 12569 w 210937"/>
                <a:gd name="connsiteY4" fmla="*/ 154 h 23906"/>
                <a:gd name="connsiteX5" fmla="*/ 198776 w 210937"/>
                <a:gd name="connsiteY5" fmla="*/ 154 h 23906"/>
                <a:gd name="connsiteX6" fmla="*/ 211190 w 210937"/>
                <a:gd name="connsiteY6" fmla="*/ 12569 h 23906"/>
                <a:gd name="connsiteX7" fmla="*/ 211190 w 210937"/>
                <a:gd name="connsiteY7" fmla="*/ 12569 h 23906"/>
                <a:gd name="connsiteX8" fmla="*/ 198776 w 210937"/>
                <a:gd name="connsiteY8" fmla="*/ 24983 h 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0937" h="23906">
                  <a:moveTo>
                    <a:pt x="198776" y="24983"/>
                  </a:moveTo>
                  <a:lnTo>
                    <a:pt x="12569" y="24983"/>
                  </a:lnTo>
                  <a:cubicBezTo>
                    <a:pt x="5713" y="24983"/>
                    <a:pt x="154" y="19424"/>
                    <a:pt x="154" y="12569"/>
                  </a:cubicBezTo>
                  <a:lnTo>
                    <a:pt x="154" y="12569"/>
                  </a:lnTo>
                  <a:cubicBezTo>
                    <a:pt x="154" y="5713"/>
                    <a:pt x="5713" y="154"/>
                    <a:pt x="12569" y="154"/>
                  </a:cubicBezTo>
                  <a:lnTo>
                    <a:pt x="198776" y="154"/>
                  </a:lnTo>
                  <a:cubicBezTo>
                    <a:pt x="205632" y="154"/>
                    <a:pt x="211190" y="5713"/>
                    <a:pt x="211190" y="12569"/>
                  </a:cubicBezTo>
                  <a:lnTo>
                    <a:pt x="211190" y="12569"/>
                  </a:lnTo>
                  <a:cubicBezTo>
                    <a:pt x="211189" y="19426"/>
                    <a:pt x="205632" y="24983"/>
                    <a:pt x="198776" y="24983"/>
                  </a:cubicBezTo>
                  <a:close/>
                </a:path>
              </a:pathLst>
            </a:custGeom>
            <a:solidFill>
              <a:srgbClr val="C7CFE2"/>
            </a:solidFill>
            <a:ln w="1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4" name="Полилиния: фигура 2062"/>
            <p:cNvSpPr/>
            <p:nvPr/>
          </p:nvSpPr>
          <p:spPr>
            <a:xfrm>
              <a:off x="4563886" y="1611133"/>
              <a:ext cx="49219" cy="23906"/>
            </a:xfrm>
            <a:custGeom>
              <a:avLst/>
              <a:gdLst>
                <a:gd name="connsiteX0" fmla="*/ 37396 w 49218"/>
                <a:gd name="connsiteY0" fmla="*/ 24983 h 23906"/>
                <a:gd name="connsiteX1" fmla="*/ 12569 w 49218"/>
                <a:gd name="connsiteY1" fmla="*/ 24983 h 23906"/>
                <a:gd name="connsiteX2" fmla="*/ 154 w 49218"/>
                <a:gd name="connsiteY2" fmla="*/ 12569 h 23906"/>
                <a:gd name="connsiteX3" fmla="*/ 154 w 49218"/>
                <a:gd name="connsiteY3" fmla="*/ 12569 h 23906"/>
                <a:gd name="connsiteX4" fmla="*/ 12569 w 49218"/>
                <a:gd name="connsiteY4" fmla="*/ 154 h 23906"/>
                <a:gd name="connsiteX5" fmla="*/ 37396 w 49218"/>
                <a:gd name="connsiteY5" fmla="*/ 154 h 23906"/>
                <a:gd name="connsiteX6" fmla="*/ 49811 w 49218"/>
                <a:gd name="connsiteY6" fmla="*/ 12569 h 23906"/>
                <a:gd name="connsiteX7" fmla="*/ 49811 w 49218"/>
                <a:gd name="connsiteY7" fmla="*/ 12569 h 23906"/>
                <a:gd name="connsiteX8" fmla="*/ 37396 w 49218"/>
                <a:gd name="connsiteY8" fmla="*/ 24983 h 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218" h="23906">
                  <a:moveTo>
                    <a:pt x="37396" y="24983"/>
                  </a:moveTo>
                  <a:lnTo>
                    <a:pt x="12569" y="24983"/>
                  </a:lnTo>
                  <a:cubicBezTo>
                    <a:pt x="5713" y="24983"/>
                    <a:pt x="154" y="19424"/>
                    <a:pt x="154" y="12569"/>
                  </a:cubicBezTo>
                  <a:lnTo>
                    <a:pt x="154" y="12569"/>
                  </a:lnTo>
                  <a:cubicBezTo>
                    <a:pt x="154" y="5713"/>
                    <a:pt x="5713" y="154"/>
                    <a:pt x="12569" y="154"/>
                  </a:cubicBezTo>
                  <a:lnTo>
                    <a:pt x="37396" y="154"/>
                  </a:lnTo>
                  <a:cubicBezTo>
                    <a:pt x="44252" y="154"/>
                    <a:pt x="49811" y="5713"/>
                    <a:pt x="49811" y="12569"/>
                  </a:cubicBezTo>
                  <a:lnTo>
                    <a:pt x="49811" y="12569"/>
                  </a:lnTo>
                  <a:cubicBezTo>
                    <a:pt x="49809" y="19426"/>
                    <a:pt x="44252" y="24983"/>
                    <a:pt x="37396" y="24983"/>
                  </a:cubicBezTo>
                  <a:close/>
                </a:path>
              </a:pathLst>
            </a:custGeom>
            <a:solidFill>
              <a:srgbClr val="959CB3"/>
            </a:solidFill>
            <a:ln w="1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5" name="Полилиния: фигура 2063"/>
            <p:cNvSpPr/>
            <p:nvPr/>
          </p:nvSpPr>
          <p:spPr>
            <a:xfrm>
              <a:off x="4637467" y="1610233"/>
              <a:ext cx="125156" cy="26719"/>
            </a:xfrm>
            <a:custGeom>
              <a:avLst/>
              <a:gdLst>
                <a:gd name="connsiteX0" fmla="*/ 112780 w 125156"/>
                <a:gd name="connsiteY0" fmla="*/ 25883 h 26718"/>
                <a:gd name="connsiteX1" fmla="*/ 13469 w 125156"/>
                <a:gd name="connsiteY1" fmla="*/ 25883 h 26718"/>
                <a:gd name="connsiteX2" fmla="*/ 1055 w 125156"/>
                <a:gd name="connsiteY2" fmla="*/ 13469 h 26718"/>
                <a:gd name="connsiteX3" fmla="*/ 1055 w 125156"/>
                <a:gd name="connsiteY3" fmla="*/ 13469 h 26718"/>
                <a:gd name="connsiteX4" fmla="*/ 13469 w 125156"/>
                <a:gd name="connsiteY4" fmla="*/ 1055 h 26718"/>
                <a:gd name="connsiteX5" fmla="*/ 112780 w 125156"/>
                <a:gd name="connsiteY5" fmla="*/ 1055 h 26718"/>
                <a:gd name="connsiteX6" fmla="*/ 125194 w 125156"/>
                <a:gd name="connsiteY6" fmla="*/ 13469 h 26718"/>
                <a:gd name="connsiteX7" fmla="*/ 125194 w 125156"/>
                <a:gd name="connsiteY7" fmla="*/ 13469 h 26718"/>
                <a:gd name="connsiteX8" fmla="*/ 112780 w 125156"/>
                <a:gd name="connsiteY8" fmla="*/ 25883 h 26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156" h="26718">
                  <a:moveTo>
                    <a:pt x="112780" y="25883"/>
                  </a:moveTo>
                  <a:lnTo>
                    <a:pt x="13469" y="25883"/>
                  </a:lnTo>
                  <a:cubicBezTo>
                    <a:pt x="6614" y="25883"/>
                    <a:pt x="1055" y="20325"/>
                    <a:pt x="1055" y="13469"/>
                  </a:cubicBezTo>
                  <a:lnTo>
                    <a:pt x="1055" y="13469"/>
                  </a:lnTo>
                  <a:cubicBezTo>
                    <a:pt x="1055" y="6614"/>
                    <a:pt x="6614" y="1055"/>
                    <a:pt x="13469" y="1055"/>
                  </a:cubicBezTo>
                  <a:lnTo>
                    <a:pt x="112780" y="1055"/>
                  </a:lnTo>
                  <a:cubicBezTo>
                    <a:pt x="119635" y="1055"/>
                    <a:pt x="125194" y="6614"/>
                    <a:pt x="125194" y="13469"/>
                  </a:cubicBezTo>
                  <a:lnTo>
                    <a:pt x="125194" y="13469"/>
                  </a:lnTo>
                  <a:cubicBezTo>
                    <a:pt x="125193" y="20326"/>
                    <a:pt x="119635" y="25883"/>
                    <a:pt x="112780" y="25883"/>
                  </a:cubicBezTo>
                  <a:close/>
                </a:path>
              </a:pathLst>
            </a:custGeom>
            <a:solidFill>
              <a:srgbClr val="C7CFE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6" name="Полилиния: фигура 2064"/>
            <p:cNvSpPr/>
            <p:nvPr/>
          </p:nvSpPr>
          <p:spPr>
            <a:xfrm>
              <a:off x="4513329" y="1138511"/>
              <a:ext cx="101250" cy="163125"/>
            </a:xfrm>
            <a:custGeom>
              <a:avLst/>
              <a:gdLst>
                <a:gd name="connsiteX0" fmla="*/ 87953 w 101250"/>
                <a:gd name="connsiteY0" fmla="*/ 162435 h 163125"/>
                <a:gd name="connsiteX1" fmla="*/ 13469 w 101250"/>
                <a:gd name="connsiteY1" fmla="*/ 162435 h 163125"/>
                <a:gd name="connsiteX2" fmla="*/ 1055 w 101250"/>
                <a:gd name="connsiteY2" fmla="*/ 150020 h 163125"/>
                <a:gd name="connsiteX3" fmla="*/ 1055 w 101250"/>
                <a:gd name="connsiteY3" fmla="*/ 13469 h 163125"/>
                <a:gd name="connsiteX4" fmla="*/ 13469 w 101250"/>
                <a:gd name="connsiteY4" fmla="*/ 1055 h 163125"/>
                <a:gd name="connsiteX5" fmla="*/ 87953 w 101250"/>
                <a:gd name="connsiteY5" fmla="*/ 1055 h 163125"/>
                <a:gd name="connsiteX6" fmla="*/ 100367 w 101250"/>
                <a:gd name="connsiteY6" fmla="*/ 13469 h 163125"/>
                <a:gd name="connsiteX7" fmla="*/ 100367 w 101250"/>
                <a:gd name="connsiteY7" fmla="*/ 150020 h 163125"/>
                <a:gd name="connsiteX8" fmla="*/ 87953 w 101250"/>
                <a:gd name="connsiteY8" fmla="*/ 162435 h 163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250" h="163125">
                  <a:moveTo>
                    <a:pt x="87953" y="162435"/>
                  </a:moveTo>
                  <a:lnTo>
                    <a:pt x="13469" y="162435"/>
                  </a:lnTo>
                  <a:cubicBezTo>
                    <a:pt x="6614" y="162435"/>
                    <a:pt x="1055" y="156876"/>
                    <a:pt x="1055" y="150020"/>
                  </a:cubicBezTo>
                  <a:lnTo>
                    <a:pt x="1055" y="13469"/>
                  </a:lnTo>
                  <a:cubicBezTo>
                    <a:pt x="1055" y="6614"/>
                    <a:pt x="6614" y="1055"/>
                    <a:pt x="13469" y="1055"/>
                  </a:cubicBezTo>
                  <a:lnTo>
                    <a:pt x="87953" y="1055"/>
                  </a:lnTo>
                  <a:cubicBezTo>
                    <a:pt x="94808" y="1055"/>
                    <a:pt x="100367" y="6614"/>
                    <a:pt x="100367" y="13469"/>
                  </a:cubicBezTo>
                  <a:lnTo>
                    <a:pt x="100367" y="150020"/>
                  </a:lnTo>
                  <a:cubicBezTo>
                    <a:pt x="100365" y="156876"/>
                    <a:pt x="94808" y="162435"/>
                    <a:pt x="87953" y="162435"/>
                  </a:cubicBezTo>
                  <a:close/>
                </a:path>
              </a:pathLst>
            </a:custGeom>
            <a:solidFill>
              <a:srgbClr val="C7CFE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7" name="Полилиния: фигура 2065"/>
            <p:cNvSpPr/>
            <p:nvPr/>
          </p:nvSpPr>
          <p:spPr>
            <a:xfrm>
              <a:off x="4526644" y="1251133"/>
              <a:ext cx="74531" cy="23906"/>
            </a:xfrm>
            <a:custGeom>
              <a:avLst/>
              <a:gdLst>
                <a:gd name="connsiteX0" fmla="*/ 62224 w 74531"/>
                <a:gd name="connsiteY0" fmla="*/ 24983 h 23906"/>
                <a:gd name="connsiteX1" fmla="*/ 12569 w 74531"/>
                <a:gd name="connsiteY1" fmla="*/ 24983 h 23906"/>
                <a:gd name="connsiteX2" fmla="*/ 154 w 74531"/>
                <a:gd name="connsiteY2" fmla="*/ 12569 h 23906"/>
                <a:gd name="connsiteX3" fmla="*/ 154 w 74531"/>
                <a:gd name="connsiteY3" fmla="*/ 12569 h 23906"/>
                <a:gd name="connsiteX4" fmla="*/ 12569 w 74531"/>
                <a:gd name="connsiteY4" fmla="*/ 154 h 23906"/>
                <a:gd name="connsiteX5" fmla="*/ 62224 w 74531"/>
                <a:gd name="connsiteY5" fmla="*/ 154 h 23906"/>
                <a:gd name="connsiteX6" fmla="*/ 74638 w 74531"/>
                <a:gd name="connsiteY6" fmla="*/ 12569 h 23906"/>
                <a:gd name="connsiteX7" fmla="*/ 74638 w 74531"/>
                <a:gd name="connsiteY7" fmla="*/ 12569 h 23906"/>
                <a:gd name="connsiteX8" fmla="*/ 62224 w 74531"/>
                <a:gd name="connsiteY8" fmla="*/ 24983 h 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531" h="23906">
                  <a:moveTo>
                    <a:pt x="62224" y="24983"/>
                  </a:moveTo>
                  <a:lnTo>
                    <a:pt x="12569" y="24983"/>
                  </a:lnTo>
                  <a:cubicBezTo>
                    <a:pt x="5713" y="24983"/>
                    <a:pt x="154" y="19424"/>
                    <a:pt x="154" y="12569"/>
                  </a:cubicBezTo>
                  <a:lnTo>
                    <a:pt x="154" y="12569"/>
                  </a:lnTo>
                  <a:cubicBezTo>
                    <a:pt x="154" y="5713"/>
                    <a:pt x="5713" y="154"/>
                    <a:pt x="12569" y="154"/>
                  </a:cubicBezTo>
                  <a:lnTo>
                    <a:pt x="62224" y="154"/>
                  </a:lnTo>
                  <a:cubicBezTo>
                    <a:pt x="69079" y="154"/>
                    <a:pt x="74638" y="5713"/>
                    <a:pt x="74638" y="12569"/>
                  </a:cubicBezTo>
                  <a:lnTo>
                    <a:pt x="74638" y="12569"/>
                  </a:lnTo>
                  <a:cubicBezTo>
                    <a:pt x="74638" y="19426"/>
                    <a:pt x="69079" y="24983"/>
                    <a:pt x="62224" y="24983"/>
                  </a:cubicBezTo>
                  <a:close/>
                </a:path>
              </a:pathLst>
            </a:custGeom>
            <a:solidFill>
              <a:srgbClr val="959CB3"/>
            </a:solidFill>
            <a:ln w="1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118" name="Graphic 1023"/>
          <p:cNvGrpSpPr/>
          <p:nvPr/>
        </p:nvGrpSpPr>
        <p:grpSpPr>
          <a:xfrm>
            <a:off x="483892" y="2773817"/>
            <a:ext cx="720000" cy="720000"/>
            <a:chOff x="9528015" y="4329568"/>
            <a:chExt cx="720000" cy="720000"/>
          </a:xfrm>
        </p:grpSpPr>
        <p:sp>
          <p:nvSpPr>
            <p:cNvPr id="119" name="Полилиния: фигура 1321"/>
            <p:cNvSpPr/>
            <p:nvPr/>
          </p:nvSpPr>
          <p:spPr>
            <a:xfrm>
              <a:off x="9528564" y="4329413"/>
              <a:ext cx="404384" cy="720000"/>
            </a:xfrm>
            <a:custGeom>
              <a:avLst/>
              <a:gdLst>
                <a:gd name="connsiteX0" fmla="*/ 354315 w 404383"/>
                <a:gd name="connsiteY0" fmla="*/ 155 h 720000"/>
                <a:gd name="connsiteX1" fmla="*/ 50334 w 404383"/>
                <a:gd name="connsiteY1" fmla="*/ 155 h 720000"/>
                <a:gd name="connsiteX2" fmla="*/ 155 w 404383"/>
                <a:gd name="connsiteY2" fmla="*/ 50236 h 720000"/>
                <a:gd name="connsiteX3" fmla="*/ 155 w 404383"/>
                <a:gd name="connsiteY3" fmla="*/ 670074 h 720000"/>
                <a:gd name="connsiteX4" fmla="*/ 2247 w 404383"/>
                <a:gd name="connsiteY4" fmla="*/ 684324 h 720000"/>
                <a:gd name="connsiteX5" fmla="*/ 50334 w 404383"/>
                <a:gd name="connsiteY5" fmla="*/ 720155 h 720000"/>
                <a:gd name="connsiteX6" fmla="*/ 354315 w 404383"/>
                <a:gd name="connsiteY6" fmla="*/ 720155 h 720000"/>
                <a:gd name="connsiteX7" fmla="*/ 402397 w 404383"/>
                <a:gd name="connsiteY7" fmla="*/ 684324 h 720000"/>
                <a:gd name="connsiteX8" fmla="*/ 404495 w 404383"/>
                <a:gd name="connsiteY8" fmla="*/ 670074 h 720000"/>
                <a:gd name="connsiteX9" fmla="*/ 404495 w 404383"/>
                <a:gd name="connsiteY9" fmla="*/ 50236 h 720000"/>
                <a:gd name="connsiteX10" fmla="*/ 354315 w 404383"/>
                <a:gd name="connsiteY10" fmla="*/ 155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4383" h="720000">
                  <a:moveTo>
                    <a:pt x="354315" y="155"/>
                  </a:moveTo>
                  <a:lnTo>
                    <a:pt x="50334" y="155"/>
                  </a:lnTo>
                  <a:cubicBezTo>
                    <a:pt x="22732" y="155"/>
                    <a:pt x="155" y="22693"/>
                    <a:pt x="155" y="50236"/>
                  </a:cubicBezTo>
                  <a:lnTo>
                    <a:pt x="155" y="670074"/>
                  </a:lnTo>
                  <a:cubicBezTo>
                    <a:pt x="155" y="675023"/>
                    <a:pt x="893" y="679802"/>
                    <a:pt x="2247" y="684324"/>
                  </a:cubicBezTo>
                  <a:cubicBezTo>
                    <a:pt x="10398" y="708048"/>
                    <a:pt x="29034" y="720155"/>
                    <a:pt x="50334" y="720155"/>
                  </a:cubicBezTo>
                  <a:lnTo>
                    <a:pt x="354315" y="720155"/>
                  </a:lnTo>
                  <a:cubicBezTo>
                    <a:pt x="376986" y="720155"/>
                    <a:pt x="396630" y="704478"/>
                    <a:pt x="402397" y="684324"/>
                  </a:cubicBezTo>
                  <a:cubicBezTo>
                    <a:pt x="403757" y="679802"/>
                    <a:pt x="404495" y="675017"/>
                    <a:pt x="404495" y="670074"/>
                  </a:cubicBezTo>
                  <a:cubicBezTo>
                    <a:pt x="404495" y="651226"/>
                    <a:pt x="404495" y="64386"/>
                    <a:pt x="404495" y="50236"/>
                  </a:cubicBezTo>
                  <a:cubicBezTo>
                    <a:pt x="404495" y="22693"/>
                    <a:pt x="381912" y="155"/>
                    <a:pt x="354315" y="155"/>
                  </a:cubicBezTo>
                  <a:close/>
                </a:path>
              </a:pathLst>
            </a:custGeom>
            <a:solidFill>
              <a:srgbClr val="576574"/>
            </a:solidFill>
            <a:ln w="13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0" name="Полилиния: фигура 1322"/>
            <p:cNvSpPr/>
            <p:nvPr/>
          </p:nvSpPr>
          <p:spPr>
            <a:xfrm>
              <a:off x="9528564" y="4329413"/>
              <a:ext cx="92994" cy="720000"/>
            </a:xfrm>
            <a:custGeom>
              <a:avLst/>
              <a:gdLst>
                <a:gd name="connsiteX0" fmla="*/ 45882 w 92994"/>
                <a:gd name="connsiteY0" fmla="*/ 684324 h 720000"/>
                <a:gd name="connsiteX1" fmla="*/ 43785 w 92994"/>
                <a:gd name="connsiteY1" fmla="*/ 670074 h 720000"/>
                <a:gd name="connsiteX2" fmla="*/ 43785 w 92994"/>
                <a:gd name="connsiteY2" fmla="*/ 50236 h 720000"/>
                <a:gd name="connsiteX3" fmla="*/ 93964 w 92994"/>
                <a:gd name="connsiteY3" fmla="*/ 155 h 720000"/>
                <a:gd name="connsiteX4" fmla="*/ 50334 w 92994"/>
                <a:gd name="connsiteY4" fmla="*/ 155 h 720000"/>
                <a:gd name="connsiteX5" fmla="*/ 155 w 92994"/>
                <a:gd name="connsiteY5" fmla="*/ 50236 h 720000"/>
                <a:gd name="connsiteX6" fmla="*/ 155 w 92994"/>
                <a:gd name="connsiteY6" fmla="*/ 670074 h 720000"/>
                <a:gd name="connsiteX7" fmla="*/ 2247 w 92994"/>
                <a:gd name="connsiteY7" fmla="*/ 684324 h 720000"/>
                <a:gd name="connsiteX8" fmla="*/ 50334 w 92994"/>
                <a:gd name="connsiteY8" fmla="*/ 720155 h 720000"/>
                <a:gd name="connsiteX9" fmla="*/ 93969 w 92994"/>
                <a:gd name="connsiteY9" fmla="*/ 720155 h 720000"/>
                <a:gd name="connsiteX10" fmla="*/ 45882 w 92994"/>
                <a:gd name="connsiteY10" fmla="*/ 684324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2994" h="720000">
                  <a:moveTo>
                    <a:pt x="45882" y="684324"/>
                  </a:moveTo>
                  <a:cubicBezTo>
                    <a:pt x="44528" y="679802"/>
                    <a:pt x="43785" y="675023"/>
                    <a:pt x="43785" y="670074"/>
                  </a:cubicBezTo>
                  <a:cubicBezTo>
                    <a:pt x="43785" y="651265"/>
                    <a:pt x="43785" y="64430"/>
                    <a:pt x="43785" y="50236"/>
                  </a:cubicBezTo>
                  <a:cubicBezTo>
                    <a:pt x="43785" y="22693"/>
                    <a:pt x="66367" y="155"/>
                    <a:pt x="93964" y="155"/>
                  </a:cubicBezTo>
                  <a:lnTo>
                    <a:pt x="50334" y="155"/>
                  </a:lnTo>
                  <a:cubicBezTo>
                    <a:pt x="22732" y="155"/>
                    <a:pt x="155" y="22693"/>
                    <a:pt x="155" y="50236"/>
                  </a:cubicBezTo>
                  <a:lnTo>
                    <a:pt x="155" y="670074"/>
                  </a:lnTo>
                  <a:cubicBezTo>
                    <a:pt x="155" y="675023"/>
                    <a:pt x="893" y="679802"/>
                    <a:pt x="2247" y="684324"/>
                  </a:cubicBezTo>
                  <a:cubicBezTo>
                    <a:pt x="10398" y="708048"/>
                    <a:pt x="29034" y="720155"/>
                    <a:pt x="50334" y="720155"/>
                  </a:cubicBezTo>
                  <a:lnTo>
                    <a:pt x="93969" y="720155"/>
                  </a:lnTo>
                  <a:cubicBezTo>
                    <a:pt x="72664" y="720155"/>
                    <a:pt x="54033" y="708054"/>
                    <a:pt x="45882" y="684324"/>
                  </a:cubicBezTo>
                  <a:close/>
                </a:path>
              </a:pathLst>
            </a:custGeom>
            <a:solidFill>
              <a:srgbClr val="3E4B5A"/>
            </a:solidFill>
            <a:ln w="13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1" name="Полилиния: фигура 1323"/>
            <p:cNvSpPr/>
            <p:nvPr/>
          </p:nvSpPr>
          <p:spPr>
            <a:xfrm>
              <a:off x="9572194" y="4463089"/>
              <a:ext cx="317025" cy="466875"/>
            </a:xfrm>
            <a:custGeom>
              <a:avLst/>
              <a:gdLst>
                <a:gd name="connsiteX0" fmla="*/ 155 w 317025"/>
                <a:gd name="connsiteY0" fmla="*/ 155 h 466875"/>
                <a:gd name="connsiteX1" fmla="*/ 155 w 317025"/>
                <a:gd name="connsiteY1" fmla="*/ 460916 h 466875"/>
                <a:gd name="connsiteX2" fmla="*/ 6705 w 317025"/>
                <a:gd name="connsiteY2" fmla="*/ 467447 h 466875"/>
                <a:gd name="connsiteX3" fmla="*/ 310685 w 317025"/>
                <a:gd name="connsiteY3" fmla="*/ 467447 h 466875"/>
                <a:gd name="connsiteX4" fmla="*/ 317230 w 317025"/>
                <a:gd name="connsiteY4" fmla="*/ 460916 h 466875"/>
                <a:gd name="connsiteX5" fmla="*/ 317230 w 317025"/>
                <a:gd name="connsiteY5" fmla="*/ 155 h 4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7025" h="466875">
                  <a:moveTo>
                    <a:pt x="155" y="155"/>
                  </a:moveTo>
                  <a:lnTo>
                    <a:pt x="155" y="460916"/>
                  </a:lnTo>
                  <a:cubicBezTo>
                    <a:pt x="155" y="464394"/>
                    <a:pt x="3215" y="467447"/>
                    <a:pt x="6705" y="467447"/>
                  </a:cubicBezTo>
                  <a:lnTo>
                    <a:pt x="310685" y="467447"/>
                  </a:lnTo>
                  <a:cubicBezTo>
                    <a:pt x="314170" y="467447"/>
                    <a:pt x="317230" y="464394"/>
                    <a:pt x="317230" y="460916"/>
                  </a:cubicBezTo>
                  <a:cubicBezTo>
                    <a:pt x="317230" y="457066"/>
                    <a:pt x="317230" y="118422"/>
                    <a:pt x="317230" y="155"/>
                  </a:cubicBezTo>
                  <a:close/>
                </a:path>
              </a:pathLst>
            </a:custGeom>
            <a:solidFill>
              <a:srgbClr val="E4EAF8"/>
            </a:solidFill>
            <a:ln w="13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2" name="Полилиния: фигура 1324"/>
            <p:cNvSpPr/>
            <p:nvPr/>
          </p:nvSpPr>
          <p:spPr>
            <a:xfrm>
              <a:off x="9572194" y="4463089"/>
              <a:ext cx="49315" cy="466875"/>
            </a:xfrm>
            <a:custGeom>
              <a:avLst/>
              <a:gdLst>
                <a:gd name="connsiteX0" fmla="*/ 155 w 49315"/>
                <a:gd name="connsiteY0" fmla="*/ 155 h 466875"/>
                <a:gd name="connsiteX1" fmla="*/ 155 w 49315"/>
                <a:gd name="connsiteY1" fmla="*/ 460916 h 466875"/>
                <a:gd name="connsiteX2" fmla="*/ 6705 w 49315"/>
                <a:gd name="connsiteY2" fmla="*/ 467447 h 466875"/>
                <a:gd name="connsiteX3" fmla="*/ 50164 w 49315"/>
                <a:gd name="connsiteY3" fmla="*/ 467447 h 466875"/>
                <a:gd name="connsiteX4" fmla="*/ 43620 w 49315"/>
                <a:gd name="connsiteY4" fmla="*/ 460916 h 466875"/>
                <a:gd name="connsiteX5" fmla="*/ 43620 w 49315"/>
                <a:gd name="connsiteY5" fmla="*/ 155 h 4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315" h="466875">
                  <a:moveTo>
                    <a:pt x="155" y="155"/>
                  </a:moveTo>
                  <a:lnTo>
                    <a:pt x="155" y="460916"/>
                  </a:lnTo>
                  <a:cubicBezTo>
                    <a:pt x="155" y="464394"/>
                    <a:pt x="3215" y="467447"/>
                    <a:pt x="6705" y="467447"/>
                  </a:cubicBezTo>
                  <a:lnTo>
                    <a:pt x="50164" y="467447"/>
                  </a:lnTo>
                  <a:cubicBezTo>
                    <a:pt x="46680" y="467447"/>
                    <a:pt x="43620" y="464394"/>
                    <a:pt x="43620" y="460916"/>
                  </a:cubicBezTo>
                  <a:cubicBezTo>
                    <a:pt x="43620" y="457066"/>
                    <a:pt x="43620" y="118422"/>
                    <a:pt x="43620" y="155"/>
                  </a:cubicBezTo>
                  <a:close/>
                </a:path>
              </a:pathLst>
            </a:custGeom>
            <a:solidFill>
              <a:srgbClr val="C7D2E5"/>
            </a:solidFill>
            <a:ln w="13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3" name="Полилиния: фигура 1325"/>
            <p:cNvSpPr/>
            <p:nvPr/>
          </p:nvSpPr>
          <p:spPr>
            <a:xfrm>
              <a:off x="9705945" y="4963775"/>
              <a:ext cx="49315" cy="49219"/>
            </a:xfrm>
            <a:custGeom>
              <a:avLst/>
              <a:gdLst>
                <a:gd name="connsiteX0" fmla="*/ 24944 w 49315"/>
                <a:gd name="connsiteY0" fmla="*/ 155 h 49218"/>
                <a:gd name="connsiteX1" fmla="*/ 155 w 49315"/>
                <a:gd name="connsiteY1" fmla="*/ 24889 h 49218"/>
                <a:gd name="connsiteX2" fmla="*/ 24944 w 49315"/>
                <a:gd name="connsiteY2" fmla="*/ 49625 h 49218"/>
                <a:gd name="connsiteX3" fmla="*/ 49728 w 49315"/>
                <a:gd name="connsiteY3" fmla="*/ 24889 h 49218"/>
                <a:gd name="connsiteX4" fmla="*/ 24944 w 49315"/>
                <a:gd name="connsiteY4" fmla="*/ 155 h 49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315" h="49218">
                  <a:moveTo>
                    <a:pt x="24944" y="155"/>
                  </a:moveTo>
                  <a:cubicBezTo>
                    <a:pt x="11312" y="155"/>
                    <a:pt x="155" y="11284"/>
                    <a:pt x="155" y="24889"/>
                  </a:cubicBezTo>
                  <a:cubicBezTo>
                    <a:pt x="155" y="38496"/>
                    <a:pt x="11312" y="49625"/>
                    <a:pt x="24944" y="49625"/>
                  </a:cubicBezTo>
                  <a:cubicBezTo>
                    <a:pt x="38572" y="49625"/>
                    <a:pt x="49728" y="38496"/>
                    <a:pt x="49728" y="24889"/>
                  </a:cubicBezTo>
                  <a:cubicBezTo>
                    <a:pt x="49728" y="11284"/>
                    <a:pt x="38577" y="155"/>
                    <a:pt x="24944" y="155"/>
                  </a:cubicBezTo>
                  <a:close/>
                </a:path>
              </a:pathLst>
            </a:custGeom>
            <a:solidFill>
              <a:srgbClr val="3E4B5A"/>
            </a:solidFill>
            <a:ln w="13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4" name="Полилиния: фигура 1326"/>
            <p:cNvSpPr/>
            <p:nvPr/>
          </p:nvSpPr>
          <p:spPr>
            <a:xfrm>
              <a:off x="9705951" y="4963775"/>
              <a:ext cx="40861" cy="49219"/>
            </a:xfrm>
            <a:custGeom>
              <a:avLst/>
              <a:gdLst>
                <a:gd name="connsiteX0" fmla="*/ 32022 w 40861"/>
                <a:gd name="connsiteY0" fmla="*/ 24889 h 49218"/>
                <a:gd name="connsiteX1" fmla="*/ 40872 w 40861"/>
                <a:gd name="connsiteY1" fmla="*/ 5994 h 49218"/>
                <a:gd name="connsiteX2" fmla="*/ 24938 w 40861"/>
                <a:gd name="connsiteY2" fmla="*/ 155 h 49218"/>
                <a:gd name="connsiteX3" fmla="*/ 155 w 40861"/>
                <a:gd name="connsiteY3" fmla="*/ 24889 h 49218"/>
                <a:gd name="connsiteX4" fmla="*/ 24938 w 40861"/>
                <a:gd name="connsiteY4" fmla="*/ 49625 h 49218"/>
                <a:gd name="connsiteX5" fmla="*/ 40872 w 40861"/>
                <a:gd name="connsiteY5" fmla="*/ 43787 h 49218"/>
                <a:gd name="connsiteX6" fmla="*/ 32022 w 40861"/>
                <a:gd name="connsiteY6" fmla="*/ 24889 h 49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861" h="49218">
                  <a:moveTo>
                    <a:pt x="32022" y="24889"/>
                  </a:moveTo>
                  <a:cubicBezTo>
                    <a:pt x="32022" y="17331"/>
                    <a:pt x="35473" y="10541"/>
                    <a:pt x="40872" y="5994"/>
                  </a:cubicBezTo>
                  <a:cubicBezTo>
                    <a:pt x="36557" y="2357"/>
                    <a:pt x="30993" y="155"/>
                    <a:pt x="24938" y="155"/>
                  </a:cubicBezTo>
                  <a:cubicBezTo>
                    <a:pt x="11306" y="155"/>
                    <a:pt x="155" y="11284"/>
                    <a:pt x="155" y="24889"/>
                  </a:cubicBezTo>
                  <a:cubicBezTo>
                    <a:pt x="155" y="38496"/>
                    <a:pt x="11306" y="49625"/>
                    <a:pt x="24938" y="49625"/>
                  </a:cubicBezTo>
                  <a:cubicBezTo>
                    <a:pt x="30993" y="49625"/>
                    <a:pt x="36557" y="47423"/>
                    <a:pt x="40872" y="43787"/>
                  </a:cubicBezTo>
                  <a:cubicBezTo>
                    <a:pt x="35473" y="39239"/>
                    <a:pt x="32022" y="32448"/>
                    <a:pt x="32022" y="24889"/>
                  </a:cubicBezTo>
                  <a:close/>
                </a:path>
              </a:pathLst>
            </a:custGeom>
            <a:solidFill>
              <a:srgbClr val="313F4C"/>
            </a:solidFill>
            <a:ln w="13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5" name="Полилиния: фигура 1327"/>
            <p:cNvSpPr/>
            <p:nvPr/>
          </p:nvSpPr>
          <p:spPr>
            <a:xfrm>
              <a:off x="9693544" y="4362098"/>
              <a:ext cx="74677" cy="21094"/>
            </a:xfrm>
            <a:custGeom>
              <a:avLst/>
              <a:gdLst>
                <a:gd name="connsiteX0" fmla="*/ 63642 w 74677"/>
                <a:gd name="connsiteY0" fmla="*/ 21886 h 21093"/>
                <a:gd name="connsiteX1" fmla="*/ 11041 w 74677"/>
                <a:gd name="connsiteY1" fmla="*/ 21886 h 21093"/>
                <a:gd name="connsiteX2" fmla="*/ 155 w 74677"/>
                <a:gd name="connsiteY2" fmla="*/ 11020 h 21093"/>
                <a:gd name="connsiteX3" fmla="*/ 11041 w 74677"/>
                <a:gd name="connsiteY3" fmla="*/ 155 h 21093"/>
                <a:gd name="connsiteX4" fmla="*/ 63642 w 74677"/>
                <a:gd name="connsiteY4" fmla="*/ 155 h 21093"/>
                <a:gd name="connsiteX5" fmla="*/ 74529 w 74677"/>
                <a:gd name="connsiteY5" fmla="*/ 11020 h 21093"/>
                <a:gd name="connsiteX6" fmla="*/ 63642 w 74677"/>
                <a:gd name="connsiteY6" fmla="*/ 21886 h 21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677" h="21093">
                  <a:moveTo>
                    <a:pt x="63642" y="21886"/>
                  </a:moveTo>
                  <a:lnTo>
                    <a:pt x="11041" y="21886"/>
                  </a:lnTo>
                  <a:cubicBezTo>
                    <a:pt x="5032" y="21886"/>
                    <a:pt x="155" y="17019"/>
                    <a:pt x="155" y="11020"/>
                  </a:cubicBezTo>
                  <a:cubicBezTo>
                    <a:pt x="155" y="5016"/>
                    <a:pt x="5026" y="155"/>
                    <a:pt x="11041" y="155"/>
                  </a:cubicBezTo>
                  <a:lnTo>
                    <a:pt x="63642" y="155"/>
                  </a:lnTo>
                  <a:cubicBezTo>
                    <a:pt x="69658" y="155"/>
                    <a:pt x="74529" y="5016"/>
                    <a:pt x="74529" y="11020"/>
                  </a:cubicBezTo>
                  <a:cubicBezTo>
                    <a:pt x="74529" y="17019"/>
                    <a:pt x="69658" y="21886"/>
                    <a:pt x="63642" y="21886"/>
                  </a:cubicBezTo>
                  <a:close/>
                </a:path>
              </a:pathLst>
            </a:custGeom>
            <a:solidFill>
              <a:srgbClr val="3E4B5A"/>
            </a:solidFill>
            <a:ln w="13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6" name="Полилиния: фигура 1328"/>
            <p:cNvSpPr/>
            <p:nvPr/>
          </p:nvSpPr>
          <p:spPr>
            <a:xfrm>
              <a:off x="9572199" y="4416507"/>
              <a:ext cx="317025" cy="50625"/>
            </a:xfrm>
            <a:custGeom>
              <a:avLst/>
              <a:gdLst>
                <a:gd name="connsiteX0" fmla="*/ 310680 w 317025"/>
                <a:gd name="connsiteY0" fmla="*/ 155 h 50625"/>
                <a:gd name="connsiteX1" fmla="*/ 6699 w 317025"/>
                <a:gd name="connsiteY1" fmla="*/ 155 h 50625"/>
                <a:gd name="connsiteX2" fmla="*/ 155 w 317025"/>
                <a:gd name="connsiteY2" fmla="*/ 6692 h 50625"/>
                <a:gd name="connsiteX3" fmla="*/ 155 w 317025"/>
                <a:gd name="connsiteY3" fmla="*/ 51082 h 50625"/>
                <a:gd name="connsiteX4" fmla="*/ 317225 w 317025"/>
                <a:gd name="connsiteY4" fmla="*/ 51082 h 50625"/>
                <a:gd name="connsiteX5" fmla="*/ 317225 w 317025"/>
                <a:gd name="connsiteY5" fmla="*/ 6692 h 50625"/>
                <a:gd name="connsiteX6" fmla="*/ 310680 w 317025"/>
                <a:gd name="connsiteY6" fmla="*/ 155 h 5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7025" h="50625">
                  <a:moveTo>
                    <a:pt x="310680" y="155"/>
                  </a:moveTo>
                  <a:lnTo>
                    <a:pt x="6699" y="155"/>
                  </a:lnTo>
                  <a:cubicBezTo>
                    <a:pt x="3210" y="155"/>
                    <a:pt x="155" y="3209"/>
                    <a:pt x="155" y="6692"/>
                  </a:cubicBezTo>
                  <a:lnTo>
                    <a:pt x="155" y="51082"/>
                  </a:lnTo>
                  <a:lnTo>
                    <a:pt x="317225" y="51082"/>
                  </a:lnTo>
                  <a:lnTo>
                    <a:pt x="317225" y="6692"/>
                  </a:lnTo>
                  <a:cubicBezTo>
                    <a:pt x="317225" y="3209"/>
                    <a:pt x="314164" y="155"/>
                    <a:pt x="310680" y="155"/>
                  </a:cubicBezTo>
                  <a:close/>
                </a:path>
              </a:pathLst>
            </a:custGeom>
            <a:solidFill>
              <a:srgbClr val="54A0FF"/>
            </a:solidFill>
            <a:ln w="13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7" name="Полилиния: фигура 1329"/>
            <p:cNvSpPr/>
            <p:nvPr/>
          </p:nvSpPr>
          <p:spPr>
            <a:xfrm>
              <a:off x="9572199" y="4416507"/>
              <a:ext cx="57769" cy="50625"/>
            </a:xfrm>
            <a:custGeom>
              <a:avLst/>
              <a:gdLst>
                <a:gd name="connsiteX0" fmla="*/ 58271 w 57769"/>
                <a:gd name="connsiteY0" fmla="*/ 155 h 50625"/>
                <a:gd name="connsiteX1" fmla="*/ 6699 w 57769"/>
                <a:gd name="connsiteY1" fmla="*/ 155 h 50625"/>
                <a:gd name="connsiteX2" fmla="*/ 155 w 57769"/>
                <a:gd name="connsiteY2" fmla="*/ 6692 h 50625"/>
                <a:gd name="connsiteX3" fmla="*/ 155 w 57769"/>
                <a:gd name="connsiteY3" fmla="*/ 51082 h 50625"/>
                <a:gd name="connsiteX4" fmla="*/ 58271 w 57769"/>
                <a:gd name="connsiteY4" fmla="*/ 51082 h 5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69" h="50625">
                  <a:moveTo>
                    <a:pt x="58271" y="155"/>
                  </a:moveTo>
                  <a:lnTo>
                    <a:pt x="6699" y="155"/>
                  </a:lnTo>
                  <a:cubicBezTo>
                    <a:pt x="3210" y="155"/>
                    <a:pt x="155" y="3209"/>
                    <a:pt x="155" y="6692"/>
                  </a:cubicBezTo>
                  <a:lnTo>
                    <a:pt x="155" y="51082"/>
                  </a:lnTo>
                  <a:lnTo>
                    <a:pt x="58271" y="51082"/>
                  </a:lnTo>
                  <a:close/>
                </a:path>
              </a:pathLst>
            </a:custGeom>
            <a:solidFill>
              <a:srgbClr val="FF6B6B"/>
            </a:solidFill>
            <a:ln w="13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8" name="Полилиния: фигура 1330"/>
            <p:cNvSpPr/>
            <p:nvPr/>
          </p:nvSpPr>
          <p:spPr>
            <a:xfrm>
              <a:off x="9572194" y="4416507"/>
              <a:ext cx="49315" cy="50625"/>
            </a:xfrm>
            <a:custGeom>
              <a:avLst/>
              <a:gdLst>
                <a:gd name="connsiteX0" fmla="*/ 50070 w 49315"/>
                <a:gd name="connsiteY0" fmla="*/ 155 h 50625"/>
                <a:gd name="connsiteX1" fmla="*/ 6705 w 49315"/>
                <a:gd name="connsiteY1" fmla="*/ 155 h 50625"/>
                <a:gd name="connsiteX2" fmla="*/ 155 w 49315"/>
                <a:gd name="connsiteY2" fmla="*/ 6692 h 50625"/>
                <a:gd name="connsiteX3" fmla="*/ 155 w 49315"/>
                <a:gd name="connsiteY3" fmla="*/ 51082 h 50625"/>
                <a:gd name="connsiteX4" fmla="*/ 43526 w 49315"/>
                <a:gd name="connsiteY4" fmla="*/ 51082 h 50625"/>
                <a:gd name="connsiteX5" fmla="*/ 43526 w 49315"/>
                <a:gd name="connsiteY5" fmla="*/ 6692 h 50625"/>
                <a:gd name="connsiteX6" fmla="*/ 50070 w 49315"/>
                <a:gd name="connsiteY6" fmla="*/ 155 h 5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315" h="50625">
                  <a:moveTo>
                    <a:pt x="50070" y="155"/>
                  </a:moveTo>
                  <a:lnTo>
                    <a:pt x="6705" y="155"/>
                  </a:lnTo>
                  <a:cubicBezTo>
                    <a:pt x="3215" y="155"/>
                    <a:pt x="155" y="3209"/>
                    <a:pt x="155" y="6692"/>
                  </a:cubicBezTo>
                  <a:lnTo>
                    <a:pt x="155" y="51082"/>
                  </a:lnTo>
                  <a:lnTo>
                    <a:pt x="43526" y="51082"/>
                  </a:lnTo>
                  <a:lnTo>
                    <a:pt x="43526" y="6692"/>
                  </a:lnTo>
                  <a:cubicBezTo>
                    <a:pt x="43526" y="3209"/>
                    <a:pt x="46586" y="155"/>
                    <a:pt x="50070" y="155"/>
                  </a:cubicBezTo>
                  <a:close/>
                </a:path>
              </a:pathLst>
            </a:custGeom>
            <a:solidFill>
              <a:srgbClr val="EE5253"/>
            </a:solidFill>
            <a:ln w="13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9" name="Полилиния: фигура 1331"/>
            <p:cNvSpPr/>
            <p:nvPr/>
          </p:nvSpPr>
          <p:spPr>
            <a:xfrm>
              <a:off x="9621245" y="4509281"/>
              <a:ext cx="218395" cy="217969"/>
            </a:xfrm>
            <a:custGeom>
              <a:avLst/>
              <a:gdLst>
                <a:gd name="connsiteX0" fmla="*/ 219133 w 218395"/>
                <a:gd name="connsiteY0" fmla="*/ 109430 h 217968"/>
                <a:gd name="connsiteX1" fmla="*/ 109644 w 218395"/>
                <a:gd name="connsiteY1" fmla="*/ 218706 h 217968"/>
                <a:gd name="connsiteX2" fmla="*/ 155 w 218395"/>
                <a:gd name="connsiteY2" fmla="*/ 109430 h 217968"/>
                <a:gd name="connsiteX3" fmla="*/ 109644 w 218395"/>
                <a:gd name="connsiteY3" fmla="*/ 155 h 217968"/>
                <a:gd name="connsiteX4" fmla="*/ 219133 w 218395"/>
                <a:gd name="connsiteY4" fmla="*/ 109430 h 217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395" h="217968">
                  <a:moveTo>
                    <a:pt x="219133" y="109430"/>
                  </a:moveTo>
                  <a:cubicBezTo>
                    <a:pt x="219133" y="169778"/>
                    <a:pt x="170110" y="218706"/>
                    <a:pt x="109644" y="218706"/>
                  </a:cubicBezTo>
                  <a:cubicBezTo>
                    <a:pt x="49172" y="218706"/>
                    <a:pt x="155" y="169778"/>
                    <a:pt x="155" y="109430"/>
                  </a:cubicBezTo>
                  <a:cubicBezTo>
                    <a:pt x="155" y="49077"/>
                    <a:pt x="49172" y="155"/>
                    <a:pt x="109644" y="155"/>
                  </a:cubicBezTo>
                  <a:cubicBezTo>
                    <a:pt x="170110" y="155"/>
                    <a:pt x="219133" y="49077"/>
                    <a:pt x="219133" y="109430"/>
                  </a:cubicBezTo>
                  <a:close/>
                </a:path>
              </a:pathLst>
            </a:custGeom>
            <a:solidFill>
              <a:srgbClr val="FF6B6B"/>
            </a:solidFill>
            <a:ln w="13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0" name="Полилиния: фигура 1332"/>
            <p:cNvSpPr/>
            <p:nvPr/>
          </p:nvSpPr>
          <p:spPr>
            <a:xfrm>
              <a:off x="9621245" y="4509281"/>
              <a:ext cx="131037" cy="217969"/>
            </a:xfrm>
            <a:custGeom>
              <a:avLst/>
              <a:gdLst>
                <a:gd name="connsiteX0" fmla="*/ 43113 w 131037"/>
                <a:gd name="connsiteY0" fmla="*/ 109430 h 217968"/>
                <a:gd name="connsiteX1" fmla="*/ 131121 w 131037"/>
                <a:gd name="connsiteY1" fmla="*/ 2270 h 217968"/>
                <a:gd name="connsiteX2" fmla="*/ 109644 w 131037"/>
                <a:gd name="connsiteY2" fmla="*/ 155 h 217968"/>
                <a:gd name="connsiteX3" fmla="*/ 155 w 131037"/>
                <a:gd name="connsiteY3" fmla="*/ 109430 h 217968"/>
                <a:gd name="connsiteX4" fmla="*/ 109644 w 131037"/>
                <a:gd name="connsiteY4" fmla="*/ 218706 h 217968"/>
                <a:gd name="connsiteX5" fmla="*/ 131121 w 131037"/>
                <a:gd name="connsiteY5" fmla="*/ 216591 h 217968"/>
                <a:gd name="connsiteX6" fmla="*/ 43113 w 131037"/>
                <a:gd name="connsiteY6" fmla="*/ 109430 h 217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037" h="217968">
                  <a:moveTo>
                    <a:pt x="43113" y="109430"/>
                  </a:moveTo>
                  <a:cubicBezTo>
                    <a:pt x="43113" y="56416"/>
                    <a:pt x="80936" y="12234"/>
                    <a:pt x="131121" y="2270"/>
                  </a:cubicBezTo>
                  <a:cubicBezTo>
                    <a:pt x="124175" y="892"/>
                    <a:pt x="116998" y="155"/>
                    <a:pt x="109644" y="155"/>
                  </a:cubicBezTo>
                  <a:cubicBezTo>
                    <a:pt x="49172" y="155"/>
                    <a:pt x="155" y="49077"/>
                    <a:pt x="155" y="109430"/>
                  </a:cubicBezTo>
                  <a:cubicBezTo>
                    <a:pt x="155" y="169778"/>
                    <a:pt x="49172" y="218706"/>
                    <a:pt x="109644" y="218706"/>
                  </a:cubicBezTo>
                  <a:cubicBezTo>
                    <a:pt x="116998" y="218706"/>
                    <a:pt x="124175" y="217970"/>
                    <a:pt x="131121" y="216591"/>
                  </a:cubicBezTo>
                  <a:cubicBezTo>
                    <a:pt x="80936" y="206626"/>
                    <a:pt x="43113" y="162440"/>
                    <a:pt x="43113" y="109430"/>
                  </a:cubicBezTo>
                  <a:close/>
                </a:path>
              </a:pathLst>
            </a:custGeom>
            <a:solidFill>
              <a:srgbClr val="EE5253"/>
            </a:solidFill>
            <a:ln w="13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1" name="Полилиния: фигура 1333"/>
            <p:cNvSpPr/>
            <p:nvPr/>
          </p:nvSpPr>
          <p:spPr>
            <a:xfrm>
              <a:off x="9671298" y="4788010"/>
              <a:ext cx="83131" cy="49219"/>
            </a:xfrm>
            <a:custGeom>
              <a:avLst/>
              <a:gdLst>
                <a:gd name="connsiteX0" fmla="*/ 24879 w 83131"/>
                <a:gd name="connsiteY0" fmla="*/ 49506 h 49218"/>
                <a:gd name="connsiteX1" fmla="*/ 83066 w 83131"/>
                <a:gd name="connsiteY1" fmla="*/ 49506 h 49218"/>
                <a:gd name="connsiteX2" fmla="*/ 60500 w 83131"/>
                <a:gd name="connsiteY2" fmla="*/ 26989 h 49218"/>
                <a:gd name="connsiteX3" fmla="*/ 58920 w 83131"/>
                <a:gd name="connsiteY3" fmla="*/ 155 h 49218"/>
                <a:gd name="connsiteX4" fmla="*/ 24879 w 83131"/>
                <a:gd name="connsiteY4" fmla="*/ 155 h 49218"/>
                <a:gd name="connsiteX5" fmla="*/ 155 w 83131"/>
                <a:gd name="connsiteY5" fmla="*/ 24830 h 49218"/>
                <a:gd name="connsiteX6" fmla="*/ 24879 w 83131"/>
                <a:gd name="connsiteY6" fmla="*/ 49506 h 49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131" h="49218">
                  <a:moveTo>
                    <a:pt x="24879" y="49506"/>
                  </a:moveTo>
                  <a:lnTo>
                    <a:pt x="83066" y="49506"/>
                  </a:lnTo>
                  <a:lnTo>
                    <a:pt x="60500" y="26989"/>
                  </a:lnTo>
                  <a:cubicBezTo>
                    <a:pt x="53174" y="19672"/>
                    <a:pt x="52618" y="8114"/>
                    <a:pt x="58920" y="155"/>
                  </a:cubicBezTo>
                  <a:lnTo>
                    <a:pt x="24879" y="155"/>
                  </a:lnTo>
                  <a:cubicBezTo>
                    <a:pt x="11223" y="155"/>
                    <a:pt x="155" y="11202"/>
                    <a:pt x="155" y="24830"/>
                  </a:cubicBezTo>
                  <a:cubicBezTo>
                    <a:pt x="155" y="38460"/>
                    <a:pt x="11223" y="49506"/>
                    <a:pt x="24879" y="49506"/>
                  </a:cubicBezTo>
                  <a:close/>
                </a:path>
              </a:pathLst>
            </a:custGeom>
            <a:solidFill>
              <a:srgbClr val="1DD1A1"/>
            </a:solidFill>
            <a:ln w="13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2" name="Полилиния: фигура 1334"/>
            <p:cNvSpPr/>
            <p:nvPr/>
          </p:nvSpPr>
          <p:spPr>
            <a:xfrm>
              <a:off x="9671298" y="4788010"/>
              <a:ext cx="66223" cy="49219"/>
            </a:xfrm>
            <a:custGeom>
              <a:avLst/>
              <a:gdLst>
                <a:gd name="connsiteX0" fmla="*/ 41952 w 66223"/>
                <a:gd name="connsiteY0" fmla="*/ 24830 h 49218"/>
                <a:gd name="connsiteX1" fmla="*/ 57726 w 66223"/>
                <a:gd name="connsiteY1" fmla="*/ 1852 h 49218"/>
                <a:gd name="connsiteX2" fmla="*/ 58920 w 66223"/>
                <a:gd name="connsiteY2" fmla="*/ 155 h 49218"/>
                <a:gd name="connsiteX3" fmla="*/ 24879 w 66223"/>
                <a:gd name="connsiteY3" fmla="*/ 155 h 49218"/>
                <a:gd name="connsiteX4" fmla="*/ 155 w 66223"/>
                <a:gd name="connsiteY4" fmla="*/ 24830 h 49218"/>
                <a:gd name="connsiteX5" fmla="*/ 24879 w 66223"/>
                <a:gd name="connsiteY5" fmla="*/ 49506 h 49218"/>
                <a:gd name="connsiteX6" fmla="*/ 66675 w 66223"/>
                <a:gd name="connsiteY6" fmla="*/ 49506 h 49218"/>
                <a:gd name="connsiteX7" fmla="*/ 41952 w 66223"/>
                <a:gd name="connsiteY7" fmla="*/ 24830 h 49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223" h="49218">
                  <a:moveTo>
                    <a:pt x="41952" y="24830"/>
                  </a:moveTo>
                  <a:cubicBezTo>
                    <a:pt x="41952" y="14361"/>
                    <a:pt x="48501" y="5434"/>
                    <a:pt x="57726" y="1852"/>
                  </a:cubicBezTo>
                  <a:cubicBezTo>
                    <a:pt x="58095" y="1270"/>
                    <a:pt x="58491" y="705"/>
                    <a:pt x="58920" y="155"/>
                  </a:cubicBezTo>
                  <a:lnTo>
                    <a:pt x="24879" y="155"/>
                  </a:lnTo>
                  <a:cubicBezTo>
                    <a:pt x="11223" y="155"/>
                    <a:pt x="155" y="11202"/>
                    <a:pt x="155" y="24830"/>
                  </a:cubicBezTo>
                  <a:cubicBezTo>
                    <a:pt x="155" y="38460"/>
                    <a:pt x="11223" y="49506"/>
                    <a:pt x="24879" y="49506"/>
                  </a:cubicBezTo>
                  <a:lnTo>
                    <a:pt x="66675" y="49506"/>
                  </a:lnTo>
                  <a:cubicBezTo>
                    <a:pt x="53019" y="49506"/>
                    <a:pt x="41952" y="38460"/>
                    <a:pt x="41952" y="24830"/>
                  </a:cubicBezTo>
                  <a:close/>
                </a:path>
              </a:pathLst>
            </a:custGeom>
            <a:solidFill>
              <a:srgbClr val="15BA8B"/>
            </a:solidFill>
            <a:ln w="13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3" name="Полилиния: фигура 1335"/>
            <p:cNvSpPr/>
            <p:nvPr/>
          </p:nvSpPr>
          <p:spPr>
            <a:xfrm>
              <a:off x="9691986" y="4549469"/>
              <a:ext cx="77495" cy="77344"/>
            </a:xfrm>
            <a:custGeom>
              <a:avLst/>
              <a:gdLst>
                <a:gd name="connsiteX0" fmla="*/ 38903 w 77495"/>
                <a:gd name="connsiteY0" fmla="*/ 155 h 77343"/>
                <a:gd name="connsiteX1" fmla="*/ 155 w 77495"/>
                <a:gd name="connsiteY1" fmla="*/ 38827 h 77343"/>
                <a:gd name="connsiteX2" fmla="*/ 38903 w 77495"/>
                <a:gd name="connsiteY2" fmla="*/ 77493 h 77343"/>
                <a:gd name="connsiteX3" fmla="*/ 77645 w 77495"/>
                <a:gd name="connsiteY3" fmla="*/ 38827 h 77343"/>
                <a:gd name="connsiteX4" fmla="*/ 38903 w 77495"/>
                <a:gd name="connsiteY4" fmla="*/ 155 h 77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95" h="77343">
                  <a:moveTo>
                    <a:pt x="38903" y="155"/>
                  </a:moveTo>
                  <a:cubicBezTo>
                    <a:pt x="17591" y="155"/>
                    <a:pt x="155" y="17557"/>
                    <a:pt x="155" y="38827"/>
                  </a:cubicBezTo>
                  <a:cubicBezTo>
                    <a:pt x="155" y="60091"/>
                    <a:pt x="17591" y="77493"/>
                    <a:pt x="38903" y="77493"/>
                  </a:cubicBezTo>
                  <a:cubicBezTo>
                    <a:pt x="60208" y="77493"/>
                    <a:pt x="77645" y="60091"/>
                    <a:pt x="77645" y="38827"/>
                  </a:cubicBezTo>
                  <a:cubicBezTo>
                    <a:pt x="77645" y="17557"/>
                    <a:pt x="60208" y="155"/>
                    <a:pt x="38903" y="155"/>
                  </a:cubicBezTo>
                  <a:close/>
                </a:path>
              </a:pathLst>
            </a:custGeom>
            <a:solidFill>
              <a:srgbClr val="FFCDBF"/>
            </a:solidFill>
            <a:ln w="13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4" name="Полилиния: фигура 1336"/>
            <p:cNvSpPr/>
            <p:nvPr/>
          </p:nvSpPr>
          <p:spPr>
            <a:xfrm>
              <a:off x="9691986" y="4549469"/>
              <a:ext cx="60587" cy="77344"/>
            </a:xfrm>
            <a:custGeom>
              <a:avLst/>
              <a:gdLst>
                <a:gd name="connsiteX0" fmla="*/ 43709 w 60587"/>
                <a:gd name="connsiteY0" fmla="*/ 38827 h 77343"/>
                <a:gd name="connsiteX1" fmla="*/ 60677 w 60587"/>
                <a:gd name="connsiteY1" fmla="*/ 6889 h 77343"/>
                <a:gd name="connsiteX2" fmla="*/ 38903 w 60587"/>
                <a:gd name="connsiteY2" fmla="*/ 155 h 77343"/>
                <a:gd name="connsiteX3" fmla="*/ 155 w 60587"/>
                <a:gd name="connsiteY3" fmla="*/ 38827 h 77343"/>
                <a:gd name="connsiteX4" fmla="*/ 38903 w 60587"/>
                <a:gd name="connsiteY4" fmla="*/ 77493 h 77343"/>
                <a:gd name="connsiteX5" fmla="*/ 60677 w 60587"/>
                <a:gd name="connsiteY5" fmla="*/ 70758 h 77343"/>
                <a:gd name="connsiteX6" fmla="*/ 43709 w 60587"/>
                <a:gd name="connsiteY6" fmla="*/ 38827 h 77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587" h="77343">
                  <a:moveTo>
                    <a:pt x="43709" y="38827"/>
                  </a:moveTo>
                  <a:cubicBezTo>
                    <a:pt x="43709" y="25599"/>
                    <a:pt x="50451" y="13871"/>
                    <a:pt x="60677" y="6889"/>
                  </a:cubicBezTo>
                  <a:cubicBezTo>
                    <a:pt x="54457" y="2649"/>
                    <a:pt x="46961" y="155"/>
                    <a:pt x="38903" y="155"/>
                  </a:cubicBezTo>
                  <a:cubicBezTo>
                    <a:pt x="17591" y="155"/>
                    <a:pt x="155" y="17557"/>
                    <a:pt x="155" y="38827"/>
                  </a:cubicBezTo>
                  <a:cubicBezTo>
                    <a:pt x="155" y="60091"/>
                    <a:pt x="17591" y="77493"/>
                    <a:pt x="38903" y="77493"/>
                  </a:cubicBezTo>
                  <a:cubicBezTo>
                    <a:pt x="46955" y="77493"/>
                    <a:pt x="54457" y="75005"/>
                    <a:pt x="60677" y="70758"/>
                  </a:cubicBezTo>
                  <a:cubicBezTo>
                    <a:pt x="50451" y="63778"/>
                    <a:pt x="43709" y="52050"/>
                    <a:pt x="43709" y="38827"/>
                  </a:cubicBezTo>
                  <a:close/>
                </a:path>
              </a:pathLst>
            </a:custGeom>
            <a:solidFill>
              <a:srgbClr val="FFBEAB"/>
            </a:solidFill>
            <a:ln w="13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5" name="Полилиния: фигура 1337"/>
            <p:cNvSpPr/>
            <p:nvPr/>
          </p:nvSpPr>
          <p:spPr>
            <a:xfrm>
              <a:off x="9664203" y="4626807"/>
              <a:ext cx="132446" cy="101250"/>
            </a:xfrm>
            <a:custGeom>
              <a:avLst/>
              <a:gdLst>
                <a:gd name="connsiteX0" fmla="*/ 97608 w 132446"/>
                <a:gd name="connsiteY0" fmla="*/ 155 h 101250"/>
                <a:gd name="connsiteX1" fmla="*/ 35760 w 132446"/>
                <a:gd name="connsiteY1" fmla="*/ 155 h 101250"/>
                <a:gd name="connsiteX2" fmla="*/ 155 w 132446"/>
                <a:gd name="connsiteY2" fmla="*/ 35696 h 101250"/>
                <a:gd name="connsiteX3" fmla="*/ 155 w 132446"/>
                <a:gd name="connsiteY3" fmla="*/ 78670 h 101250"/>
                <a:gd name="connsiteX4" fmla="*/ 66686 w 132446"/>
                <a:gd name="connsiteY4" fmla="*/ 101180 h 101250"/>
                <a:gd name="connsiteX5" fmla="*/ 133218 w 132446"/>
                <a:gd name="connsiteY5" fmla="*/ 78670 h 101250"/>
                <a:gd name="connsiteX6" fmla="*/ 133218 w 132446"/>
                <a:gd name="connsiteY6" fmla="*/ 35696 h 101250"/>
                <a:gd name="connsiteX7" fmla="*/ 97608 w 132446"/>
                <a:gd name="connsiteY7" fmla="*/ 155 h 101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446" h="101250">
                  <a:moveTo>
                    <a:pt x="97608" y="155"/>
                  </a:moveTo>
                  <a:lnTo>
                    <a:pt x="35760" y="155"/>
                  </a:lnTo>
                  <a:cubicBezTo>
                    <a:pt x="16177" y="155"/>
                    <a:pt x="155" y="16147"/>
                    <a:pt x="155" y="35696"/>
                  </a:cubicBezTo>
                  <a:lnTo>
                    <a:pt x="155" y="78670"/>
                  </a:lnTo>
                  <a:cubicBezTo>
                    <a:pt x="18598" y="92776"/>
                    <a:pt x="41655" y="101180"/>
                    <a:pt x="66686" y="101180"/>
                  </a:cubicBezTo>
                  <a:cubicBezTo>
                    <a:pt x="91718" y="101180"/>
                    <a:pt x="114774" y="92776"/>
                    <a:pt x="133218" y="78670"/>
                  </a:cubicBezTo>
                  <a:lnTo>
                    <a:pt x="133218" y="35696"/>
                  </a:lnTo>
                  <a:cubicBezTo>
                    <a:pt x="133218" y="16147"/>
                    <a:pt x="117190" y="155"/>
                    <a:pt x="97608" y="155"/>
                  </a:cubicBezTo>
                  <a:close/>
                </a:path>
              </a:pathLst>
            </a:custGeom>
            <a:solidFill>
              <a:srgbClr val="54A0FF"/>
            </a:solidFill>
            <a:ln w="13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6" name="Полилиния: фигура 1338"/>
            <p:cNvSpPr/>
            <p:nvPr/>
          </p:nvSpPr>
          <p:spPr>
            <a:xfrm>
              <a:off x="9664203" y="4626807"/>
              <a:ext cx="71859" cy="97031"/>
            </a:xfrm>
            <a:custGeom>
              <a:avLst/>
              <a:gdLst>
                <a:gd name="connsiteX0" fmla="*/ 36443 w 71859"/>
                <a:gd name="connsiteY0" fmla="*/ 35696 h 97031"/>
                <a:gd name="connsiteX1" fmla="*/ 72053 w 71859"/>
                <a:gd name="connsiteY1" fmla="*/ 155 h 97031"/>
                <a:gd name="connsiteX2" fmla="*/ 35760 w 71859"/>
                <a:gd name="connsiteY2" fmla="*/ 155 h 97031"/>
                <a:gd name="connsiteX3" fmla="*/ 155 w 71859"/>
                <a:gd name="connsiteY3" fmla="*/ 35696 h 97031"/>
                <a:gd name="connsiteX4" fmla="*/ 155 w 71859"/>
                <a:gd name="connsiteY4" fmla="*/ 78670 h 97031"/>
                <a:gd name="connsiteX5" fmla="*/ 36443 w 71859"/>
                <a:gd name="connsiteY5" fmla="*/ 96929 h 97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859" h="97031">
                  <a:moveTo>
                    <a:pt x="36443" y="35696"/>
                  </a:moveTo>
                  <a:cubicBezTo>
                    <a:pt x="36443" y="16147"/>
                    <a:pt x="52465" y="155"/>
                    <a:pt x="72053" y="155"/>
                  </a:cubicBezTo>
                  <a:lnTo>
                    <a:pt x="35760" y="155"/>
                  </a:lnTo>
                  <a:cubicBezTo>
                    <a:pt x="16177" y="155"/>
                    <a:pt x="155" y="16147"/>
                    <a:pt x="155" y="35696"/>
                  </a:cubicBezTo>
                  <a:lnTo>
                    <a:pt x="155" y="78670"/>
                  </a:lnTo>
                  <a:cubicBezTo>
                    <a:pt x="10865" y="86860"/>
                    <a:pt x="23139" y="93111"/>
                    <a:pt x="36443" y="96929"/>
                  </a:cubicBezTo>
                  <a:close/>
                </a:path>
              </a:pathLst>
            </a:custGeom>
            <a:solidFill>
              <a:srgbClr val="338DEF"/>
            </a:solidFill>
            <a:ln w="13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7" name="Полилиния: фигура 1339"/>
            <p:cNvSpPr/>
            <p:nvPr/>
          </p:nvSpPr>
          <p:spPr>
            <a:xfrm>
              <a:off x="9685140" y="4668703"/>
              <a:ext cx="21135" cy="56250"/>
            </a:xfrm>
            <a:custGeom>
              <a:avLst/>
              <a:gdLst>
                <a:gd name="connsiteX0" fmla="*/ 21928 w 21135"/>
                <a:gd name="connsiteY0" fmla="*/ 56669 h 56250"/>
                <a:gd name="connsiteX1" fmla="*/ 21928 w 21135"/>
                <a:gd name="connsiteY1" fmla="*/ 11021 h 56250"/>
                <a:gd name="connsiteX2" fmla="*/ 11042 w 21135"/>
                <a:gd name="connsiteY2" fmla="*/ 155 h 56250"/>
                <a:gd name="connsiteX3" fmla="*/ 155 w 21135"/>
                <a:gd name="connsiteY3" fmla="*/ 11021 h 56250"/>
                <a:gd name="connsiteX4" fmla="*/ 155 w 21135"/>
                <a:gd name="connsiteY4" fmla="*/ 49347 h 56250"/>
                <a:gd name="connsiteX5" fmla="*/ 21928 w 21135"/>
                <a:gd name="connsiteY5" fmla="*/ 56669 h 5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135" h="56250">
                  <a:moveTo>
                    <a:pt x="21928" y="56669"/>
                  </a:moveTo>
                  <a:lnTo>
                    <a:pt x="21928" y="11021"/>
                  </a:lnTo>
                  <a:cubicBezTo>
                    <a:pt x="21928" y="5022"/>
                    <a:pt x="17057" y="155"/>
                    <a:pt x="11042" y="155"/>
                  </a:cubicBezTo>
                  <a:cubicBezTo>
                    <a:pt x="5032" y="155"/>
                    <a:pt x="155" y="5022"/>
                    <a:pt x="155" y="11021"/>
                  </a:cubicBezTo>
                  <a:lnTo>
                    <a:pt x="155" y="49347"/>
                  </a:lnTo>
                  <a:cubicBezTo>
                    <a:pt x="7062" y="52511"/>
                    <a:pt x="14344" y="54983"/>
                    <a:pt x="21928" y="56669"/>
                  </a:cubicBezTo>
                  <a:close/>
                </a:path>
              </a:pathLst>
            </a:custGeom>
            <a:solidFill>
              <a:srgbClr val="338DEF"/>
            </a:solidFill>
            <a:ln w="13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8" name="Полилиния: фигура 1340"/>
            <p:cNvSpPr/>
            <p:nvPr/>
          </p:nvSpPr>
          <p:spPr>
            <a:xfrm>
              <a:off x="9754550" y="4668703"/>
              <a:ext cx="21135" cy="56250"/>
            </a:xfrm>
            <a:custGeom>
              <a:avLst/>
              <a:gdLst>
                <a:gd name="connsiteX0" fmla="*/ 21928 w 21135"/>
                <a:gd name="connsiteY0" fmla="*/ 11021 h 56250"/>
                <a:gd name="connsiteX1" fmla="*/ 11041 w 21135"/>
                <a:gd name="connsiteY1" fmla="*/ 155 h 56250"/>
                <a:gd name="connsiteX2" fmla="*/ 155 w 21135"/>
                <a:gd name="connsiteY2" fmla="*/ 11021 h 56250"/>
                <a:gd name="connsiteX3" fmla="*/ 155 w 21135"/>
                <a:gd name="connsiteY3" fmla="*/ 56669 h 56250"/>
                <a:gd name="connsiteX4" fmla="*/ 21928 w 21135"/>
                <a:gd name="connsiteY4" fmla="*/ 49347 h 5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5" h="56250">
                  <a:moveTo>
                    <a:pt x="21928" y="11021"/>
                  </a:moveTo>
                  <a:cubicBezTo>
                    <a:pt x="21928" y="5022"/>
                    <a:pt x="17057" y="155"/>
                    <a:pt x="11041" y="155"/>
                  </a:cubicBezTo>
                  <a:cubicBezTo>
                    <a:pt x="5032" y="155"/>
                    <a:pt x="155" y="5022"/>
                    <a:pt x="155" y="11021"/>
                  </a:cubicBezTo>
                  <a:lnTo>
                    <a:pt x="155" y="56669"/>
                  </a:lnTo>
                  <a:cubicBezTo>
                    <a:pt x="7740" y="54983"/>
                    <a:pt x="15026" y="52511"/>
                    <a:pt x="21928" y="49347"/>
                  </a:cubicBezTo>
                  <a:close/>
                </a:path>
              </a:pathLst>
            </a:custGeom>
            <a:solidFill>
              <a:srgbClr val="338DEF"/>
            </a:solidFill>
            <a:ln w="13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9" name="Полилиния: фигура 1341"/>
            <p:cNvSpPr/>
            <p:nvPr/>
          </p:nvSpPr>
          <p:spPr>
            <a:xfrm>
              <a:off x="9725707" y="4764095"/>
              <a:ext cx="321252" cy="271406"/>
            </a:xfrm>
            <a:custGeom>
              <a:avLst/>
              <a:gdLst>
                <a:gd name="connsiteX0" fmla="*/ 314376 w 321252"/>
                <a:gd name="connsiteY0" fmla="*/ 170276 h 271406"/>
                <a:gd name="connsiteX1" fmla="*/ 298078 w 321252"/>
                <a:gd name="connsiteY1" fmla="*/ 154021 h 271406"/>
                <a:gd name="connsiteX2" fmla="*/ 273884 w 321252"/>
                <a:gd name="connsiteY2" fmla="*/ 88851 h 271406"/>
                <a:gd name="connsiteX3" fmla="*/ 213286 w 321252"/>
                <a:gd name="connsiteY3" fmla="*/ 28464 h 271406"/>
                <a:gd name="connsiteX4" fmla="*/ 213330 w 321252"/>
                <a:gd name="connsiteY4" fmla="*/ 28414 h 271406"/>
                <a:gd name="connsiteX5" fmla="*/ 208442 w 321252"/>
                <a:gd name="connsiteY5" fmla="*/ 23536 h 271406"/>
                <a:gd name="connsiteX6" fmla="*/ 208436 w 321252"/>
                <a:gd name="connsiteY6" fmla="*/ 23536 h 271406"/>
                <a:gd name="connsiteX7" fmla="*/ 190950 w 321252"/>
                <a:gd name="connsiteY7" fmla="*/ 6079 h 271406"/>
                <a:gd name="connsiteX8" fmla="*/ 162280 w 321252"/>
                <a:gd name="connsiteY8" fmla="*/ 6079 h 271406"/>
                <a:gd name="connsiteX9" fmla="*/ 162280 w 321252"/>
                <a:gd name="connsiteY9" fmla="*/ 34693 h 271406"/>
                <a:gd name="connsiteX10" fmla="*/ 159859 w 321252"/>
                <a:gd name="connsiteY10" fmla="*/ 32270 h 271406"/>
                <a:gd name="connsiteX11" fmla="*/ 130986 w 321252"/>
                <a:gd name="connsiteY11" fmla="*/ 31535 h 271406"/>
                <a:gd name="connsiteX12" fmla="*/ 130716 w 321252"/>
                <a:gd name="connsiteY12" fmla="*/ 60412 h 271406"/>
                <a:gd name="connsiteX13" fmla="*/ 130534 w 321252"/>
                <a:gd name="connsiteY13" fmla="*/ 60231 h 271406"/>
                <a:gd name="connsiteX14" fmla="*/ 99464 w 321252"/>
                <a:gd name="connsiteY14" fmla="*/ 55101 h 271406"/>
                <a:gd name="connsiteX15" fmla="*/ 94885 w 321252"/>
                <a:gd name="connsiteY15" fmla="*/ 82281 h 271406"/>
                <a:gd name="connsiteX16" fmla="*/ 94880 w 321252"/>
                <a:gd name="connsiteY16" fmla="*/ 82292 h 271406"/>
                <a:gd name="connsiteX17" fmla="*/ 34761 w 321252"/>
                <a:gd name="connsiteY17" fmla="*/ 22290 h 271406"/>
                <a:gd name="connsiteX18" fmla="*/ 5788 w 321252"/>
                <a:gd name="connsiteY18" fmla="*/ 22602 h 271406"/>
                <a:gd name="connsiteX19" fmla="*/ 6091 w 321252"/>
                <a:gd name="connsiteY19" fmla="*/ 50903 h 271406"/>
                <a:gd name="connsiteX20" fmla="*/ 113489 w 321252"/>
                <a:gd name="connsiteY20" fmla="*/ 158086 h 271406"/>
                <a:gd name="connsiteX21" fmla="*/ 109774 w 321252"/>
                <a:gd name="connsiteY21" fmla="*/ 165567 h 271406"/>
                <a:gd name="connsiteX22" fmla="*/ 59688 w 321252"/>
                <a:gd name="connsiteY22" fmla="*/ 158812 h 271406"/>
                <a:gd name="connsiteX23" fmla="*/ 46726 w 321252"/>
                <a:gd name="connsiteY23" fmla="*/ 197901 h 271406"/>
                <a:gd name="connsiteX24" fmla="*/ 139721 w 321252"/>
                <a:gd name="connsiteY24" fmla="*/ 234266 h 271406"/>
                <a:gd name="connsiteX25" fmla="*/ 165033 w 321252"/>
                <a:gd name="connsiteY25" fmla="*/ 238775 h 271406"/>
                <a:gd name="connsiteX26" fmla="*/ 165039 w 321252"/>
                <a:gd name="connsiteY26" fmla="*/ 238781 h 271406"/>
                <a:gd name="connsiteX27" fmla="*/ 183207 w 321252"/>
                <a:gd name="connsiteY27" fmla="*/ 238687 h 271406"/>
                <a:gd name="connsiteX28" fmla="*/ 211233 w 321252"/>
                <a:gd name="connsiteY28" fmla="*/ 255233 h 271406"/>
                <a:gd name="connsiteX29" fmla="*/ 211227 w 321252"/>
                <a:gd name="connsiteY29" fmla="*/ 255233 h 271406"/>
                <a:gd name="connsiteX30" fmla="*/ 247542 w 321252"/>
                <a:gd name="connsiteY30" fmla="*/ 264878 h 271406"/>
                <a:gd name="connsiteX31" fmla="*/ 317134 w 321252"/>
                <a:gd name="connsiteY31" fmla="*/ 195429 h 271406"/>
                <a:gd name="connsiteX32" fmla="*/ 314376 w 321252"/>
                <a:gd name="connsiteY32" fmla="*/ 170276 h 271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21252" h="271406">
                  <a:moveTo>
                    <a:pt x="314376" y="170276"/>
                  </a:moveTo>
                  <a:cubicBezTo>
                    <a:pt x="314376" y="170276"/>
                    <a:pt x="298090" y="154038"/>
                    <a:pt x="298078" y="154021"/>
                  </a:cubicBezTo>
                  <a:cubicBezTo>
                    <a:pt x="277274" y="133284"/>
                    <a:pt x="299763" y="114636"/>
                    <a:pt x="273884" y="88851"/>
                  </a:cubicBezTo>
                  <a:lnTo>
                    <a:pt x="213286" y="28464"/>
                  </a:lnTo>
                  <a:lnTo>
                    <a:pt x="213330" y="28414"/>
                  </a:lnTo>
                  <a:lnTo>
                    <a:pt x="208442" y="23536"/>
                  </a:lnTo>
                  <a:lnTo>
                    <a:pt x="208436" y="23536"/>
                  </a:lnTo>
                  <a:lnTo>
                    <a:pt x="190950" y="6079"/>
                  </a:lnTo>
                  <a:cubicBezTo>
                    <a:pt x="183036" y="-1820"/>
                    <a:pt x="170201" y="-1820"/>
                    <a:pt x="162280" y="6079"/>
                  </a:cubicBezTo>
                  <a:cubicBezTo>
                    <a:pt x="154366" y="13984"/>
                    <a:pt x="154366" y="26794"/>
                    <a:pt x="162280" y="34693"/>
                  </a:cubicBezTo>
                  <a:lnTo>
                    <a:pt x="159859" y="32270"/>
                  </a:lnTo>
                  <a:cubicBezTo>
                    <a:pt x="151966" y="24394"/>
                    <a:pt x="139022" y="23801"/>
                    <a:pt x="130986" y="31535"/>
                  </a:cubicBezTo>
                  <a:cubicBezTo>
                    <a:pt x="122796" y="39411"/>
                    <a:pt x="122708" y="52419"/>
                    <a:pt x="130716" y="60412"/>
                  </a:cubicBezTo>
                  <a:lnTo>
                    <a:pt x="130534" y="60231"/>
                  </a:lnTo>
                  <a:cubicBezTo>
                    <a:pt x="122443" y="52156"/>
                    <a:pt x="109168" y="49047"/>
                    <a:pt x="99464" y="55101"/>
                  </a:cubicBezTo>
                  <a:cubicBezTo>
                    <a:pt x="89822" y="61115"/>
                    <a:pt x="86982" y="74189"/>
                    <a:pt x="94885" y="82281"/>
                  </a:cubicBezTo>
                  <a:cubicBezTo>
                    <a:pt x="94885" y="82281"/>
                    <a:pt x="94880" y="82286"/>
                    <a:pt x="94880" y="82292"/>
                  </a:cubicBezTo>
                  <a:lnTo>
                    <a:pt x="34761" y="22290"/>
                  </a:lnTo>
                  <a:cubicBezTo>
                    <a:pt x="26724" y="14270"/>
                    <a:pt x="13653" y="14407"/>
                    <a:pt x="5788" y="22602"/>
                  </a:cubicBezTo>
                  <a:cubicBezTo>
                    <a:pt x="-1840" y="30546"/>
                    <a:pt x="-1702" y="43120"/>
                    <a:pt x="6091" y="50903"/>
                  </a:cubicBezTo>
                  <a:lnTo>
                    <a:pt x="113489" y="158086"/>
                  </a:lnTo>
                  <a:cubicBezTo>
                    <a:pt x="116478" y="161069"/>
                    <a:pt x="113963" y="166134"/>
                    <a:pt x="109774" y="165567"/>
                  </a:cubicBezTo>
                  <a:lnTo>
                    <a:pt x="59688" y="158812"/>
                  </a:lnTo>
                  <a:cubicBezTo>
                    <a:pt x="31216" y="154077"/>
                    <a:pt x="24540" y="189732"/>
                    <a:pt x="46726" y="197901"/>
                  </a:cubicBezTo>
                  <a:lnTo>
                    <a:pt x="139721" y="234266"/>
                  </a:lnTo>
                  <a:cubicBezTo>
                    <a:pt x="139874" y="234320"/>
                    <a:pt x="152483" y="238841"/>
                    <a:pt x="165033" y="238775"/>
                  </a:cubicBezTo>
                  <a:lnTo>
                    <a:pt x="165039" y="238781"/>
                  </a:lnTo>
                  <a:cubicBezTo>
                    <a:pt x="165176" y="238775"/>
                    <a:pt x="183207" y="238687"/>
                    <a:pt x="183207" y="238687"/>
                  </a:cubicBezTo>
                  <a:cubicBezTo>
                    <a:pt x="192706" y="238643"/>
                    <a:pt x="201567" y="245752"/>
                    <a:pt x="211233" y="255233"/>
                  </a:cubicBezTo>
                  <a:lnTo>
                    <a:pt x="211227" y="255233"/>
                  </a:lnTo>
                  <a:cubicBezTo>
                    <a:pt x="220528" y="264522"/>
                    <a:pt x="232137" y="280254"/>
                    <a:pt x="247542" y="264878"/>
                  </a:cubicBezTo>
                  <a:cubicBezTo>
                    <a:pt x="255187" y="257249"/>
                    <a:pt x="308189" y="204350"/>
                    <a:pt x="317134" y="195429"/>
                  </a:cubicBezTo>
                  <a:cubicBezTo>
                    <a:pt x="321090" y="190468"/>
                    <a:pt x="325296" y="181168"/>
                    <a:pt x="314376" y="170276"/>
                  </a:cubicBezTo>
                  <a:close/>
                </a:path>
              </a:pathLst>
            </a:custGeom>
            <a:solidFill>
              <a:srgbClr val="FFCDBF"/>
            </a:solidFill>
            <a:ln w="13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0" name="Полилиния: фигура 1342"/>
            <p:cNvSpPr/>
            <p:nvPr/>
          </p:nvSpPr>
          <p:spPr>
            <a:xfrm>
              <a:off x="9758157" y="4921421"/>
              <a:ext cx="229667" cy="113906"/>
            </a:xfrm>
            <a:custGeom>
              <a:avLst/>
              <a:gdLst>
                <a:gd name="connsiteX0" fmla="*/ 211773 w 229667"/>
                <a:gd name="connsiteY0" fmla="*/ 78680 h 113906"/>
                <a:gd name="connsiteX1" fmla="*/ 183752 w 229667"/>
                <a:gd name="connsiteY1" fmla="*/ 62136 h 113906"/>
                <a:gd name="connsiteX2" fmla="*/ 165579 w 229667"/>
                <a:gd name="connsiteY2" fmla="*/ 62223 h 113906"/>
                <a:gd name="connsiteX3" fmla="*/ 140266 w 229667"/>
                <a:gd name="connsiteY3" fmla="*/ 57713 h 113906"/>
                <a:gd name="connsiteX4" fmla="*/ 47272 w 229667"/>
                <a:gd name="connsiteY4" fmla="*/ 21349 h 113906"/>
                <a:gd name="connsiteX5" fmla="*/ 34051 w 229667"/>
                <a:gd name="connsiteY5" fmla="*/ 2403 h 113906"/>
                <a:gd name="connsiteX6" fmla="*/ 27243 w 229667"/>
                <a:gd name="connsiteY6" fmla="*/ 1486 h 113906"/>
                <a:gd name="connsiteX7" fmla="*/ 14282 w 229667"/>
                <a:gd name="connsiteY7" fmla="*/ 40575 h 113906"/>
                <a:gd name="connsiteX8" fmla="*/ 107276 w 229667"/>
                <a:gd name="connsiteY8" fmla="*/ 76940 h 113906"/>
                <a:gd name="connsiteX9" fmla="*/ 132589 w 229667"/>
                <a:gd name="connsiteY9" fmla="*/ 81449 h 113906"/>
                <a:gd name="connsiteX10" fmla="*/ 132589 w 229667"/>
                <a:gd name="connsiteY10" fmla="*/ 81455 h 113906"/>
                <a:gd name="connsiteX11" fmla="*/ 150762 w 229667"/>
                <a:gd name="connsiteY11" fmla="*/ 81361 h 113906"/>
                <a:gd name="connsiteX12" fmla="*/ 178783 w 229667"/>
                <a:gd name="connsiteY12" fmla="*/ 97907 h 113906"/>
                <a:gd name="connsiteX13" fmla="*/ 215097 w 229667"/>
                <a:gd name="connsiteY13" fmla="*/ 107552 h 113906"/>
                <a:gd name="connsiteX14" fmla="*/ 229198 w 229667"/>
                <a:gd name="connsiteY14" fmla="*/ 93485 h 113906"/>
                <a:gd name="connsiteX15" fmla="*/ 211773 w 229667"/>
                <a:gd name="connsiteY15" fmla="*/ 78680 h 11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9667" h="113906">
                  <a:moveTo>
                    <a:pt x="211773" y="78680"/>
                  </a:moveTo>
                  <a:cubicBezTo>
                    <a:pt x="202107" y="69200"/>
                    <a:pt x="193252" y="62091"/>
                    <a:pt x="183752" y="62136"/>
                  </a:cubicBezTo>
                  <a:cubicBezTo>
                    <a:pt x="183752" y="62136"/>
                    <a:pt x="165721" y="62223"/>
                    <a:pt x="165579" y="62223"/>
                  </a:cubicBezTo>
                  <a:cubicBezTo>
                    <a:pt x="153029" y="62284"/>
                    <a:pt x="140414" y="57768"/>
                    <a:pt x="140266" y="57713"/>
                  </a:cubicBezTo>
                  <a:lnTo>
                    <a:pt x="47272" y="21349"/>
                  </a:lnTo>
                  <a:cubicBezTo>
                    <a:pt x="38284" y="18042"/>
                    <a:pt x="34035" y="10220"/>
                    <a:pt x="34051" y="2403"/>
                  </a:cubicBezTo>
                  <a:lnTo>
                    <a:pt x="27243" y="1486"/>
                  </a:lnTo>
                  <a:cubicBezTo>
                    <a:pt x="-1234" y="-3249"/>
                    <a:pt x="-7904" y="32406"/>
                    <a:pt x="14282" y="40575"/>
                  </a:cubicBezTo>
                  <a:lnTo>
                    <a:pt x="107276" y="76940"/>
                  </a:lnTo>
                  <a:cubicBezTo>
                    <a:pt x="107424" y="76994"/>
                    <a:pt x="120039" y="81515"/>
                    <a:pt x="132589" y="81449"/>
                  </a:cubicBezTo>
                  <a:lnTo>
                    <a:pt x="132589" y="81455"/>
                  </a:lnTo>
                  <a:cubicBezTo>
                    <a:pt x="132731" y="81449"/>
                    <a:pt x="150762" y="81361"/>
                    <a:pt x="150762" y="81361"/>
                  </a:cubicBezTo>
                  <a:cubicBezTo>
                    <a:pt x="160261" y="81317"/>
                    <a:pt x="169117" y="88426"/>
                    <a:pt x="178783" y="97907"/>
                  </a:cubicBezTo>
                  <a:cubicBezTo>
                    <a:pt x="188084" y="107196"/>
                    <a:pt x="199692" y="122928"/>
                    <a:pt x="215097" y="107552"/>
                  </a:cubicBezTo>
                  <a:cubicBezTo>
                    <a:pt x="217133" y="105520"/>
                    <a:pt x="222407" y="100258"/>
                    <a:pt x="229198" y="93485"/>
                  </a:cubicBezTo>
                  <a:cubicBezTo>
                    <a:pt x="222549" y="90650"/>
                    <a:pt x="216820" y="83718"/>
                    <a:pt x="211773" y="78680"/>
                  </a:cubicBezTo>
                  <a:close/>
                </a:path>
              </a:pathLst>
            </a:custGeom>
            <a:solidFill>
              <a:srgbClr val="FFBEA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1" name="Полилиния: фигура 1343"/>
            <p:cNvSpPr/>
            <p:nvPr/>
          </p:nvSpPr>
          <p:spPr>
            <a:xfrm>
              <a:off x="9814972" y="4818548"/>
              <a:ext cx="73268" cy="80156"/>
            </a:xfrm>
            <a:custGeom>
              <a:avLst/>
              <a:gdLst>
                <a:gd name="connsiteX0" fmla="*/ 9615 w 73268"/>
                <a:gd name="connsiteY0" fmla="*/ 1055 h 80156"/>
                <a:gd name="connsiteX1" fmla="*/ 5466 w 73268"/>
                <a:gd name="connsiteY1" fmla="*/ 27647 h 80156"/>
                <a:gd name="connsiteX2" fmla="*/ 55001 w 73268"/>
                <a:gd name="connsiteY2" fmla="*/ 77079 h 80156"/>
                <a:gd name="connsiteX3" fmla="*/ 62695 w 73268"/>
                <a:gd name="connsiteY3" fmla="*/ 80266 h 80156"/>
                <a:gd name="connsiteX4" fmla="*/ 70396 w 73268"/>
                <a:gd name="connsiteY4" fmla="*/ 77079 h 80156"/>
                <a:gd name="connsiteX5" fmla="*/ 70396 w 73268"/>
                <a:gd name="connsiteY5" fmla="*/ 61715 h 8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268" h="80156">
                  <a:moveTo>
                    <a:pt x="9615" y="1055"/>
                  </a:moveTo>
                  <a:cubicBezTo>
                    <a:pt x="529" y="7185"/>
                    <a:pt x="-2064" y="19720"/>
                    <a:pt x="5466" y="27647"/>
                  </a:cubicBezTo>
                  <a:lnTo>
                    <a:pt x="55001" y="77079"/>
                  </a:lnTo>
                  <a:cubicBezTo>
                    <a:pt x="57126" y="79200"/>
                    <a:pt x="59911" y="80266"/>
                    <a:pt x="62695" y="80266"/>
                  </a:cubicBezTo>
                  <a:cubicBezTo>
                    <a:pt x="65487" y="80266"/>
                    <a:pt x="68271" y="79200"/>
                    <a:pt x="70396" y="77079"/>
                  </a:cubicBezTo>
                  <a:cubicBezTo>
                    <a:pt x="74651" y="72840"/>
                    <a:pt x="74651" y="65956"/>
                    <a:pt x="70396" y="61715"/>
                  </a:cubicBezTo>
                  <a:close/>
                </a:path>
              </a:pathLst>
            </a:custGeom>
            <a:solidFill>
              <a:srgbClr val="FFBEA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2" name="Полилиния: фигура 1344"/>
            <p:cNvSpPr/>
            <p:nvPr/>
          </p:nvSpPr>
          <p:spPr>
            <a:xfrm>
              <a:off x="9724805" y="4784507"/>
              <a:ext cx="135264" cy="143438"/>
            </a:xfrm>
            <a:custGeom>
              <a:avLst/>
              <a:gdLst>
                <a:gd name="connsiteX0" fmla="*/ 7900 w 135264"/>
                <a:gd name="connsiteY0" fmla="*/ 1055 h 143437"/>
                <a:gd name="connsiteX1" fmla="*/ 6690 w 135264"/>
                <a:gd name="connsiteY1" fmla="*/ 2191 h 143437"/>
                <a:gd name="connsiteX2" fmla="*/ 6992 w 135264"/>
                <a:gd name="connsiteY2" fmla="*/ 30492 h 143437"/>
                <a:gd name="connsiteX3" fmla="*/ 114391 w 135264"/>
                <a:gd name="connsiteY3" fmla="*/ 137675 h 143437"/>
                <a:gd name="connsiteX4" fmla="*/ 115304 w 135264"/>
                <a:gd name="connsiteY4" fmla="*/ 138988 h 143437"/>
                <a:gd name="connsiteX5" fmla="*/ 116427 w 135264"/>
                <a:gd name="connsiteY5" fmla="*/ 140109 h 143437"/>
                <a:gd name="connsiteX6" fmla="*/ 124127 w 135264"/>
                <a:gd name="connsiteY6" fmla="*/ 143288 h 143437"/>
                <a:gd name="connsiteX7" fmla="*/ 131822 w 135264"/>
                <a:gd name="connsiteY7" fmla="*/ 140109 h 143437"/>
                <a:gd name="connsiteX8" fmla="*/ 131822 w 135264"/>
                <a:gd name="connsiteY8" fmla="*/ 124739 h 143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264" h="143437">
                  <a:moveTo>
                    <a:pt x="7900" y="1055"/>
                  </a:moveTo>
                  <a:cubicBezTo>
                    <a:pt x="7487" y="1422"/>
                    <a:pt x="7080" y="1785"/>
                    <a:pt x="6690" y="2191"/>
                  </a:cubicBezTo>
                  <a:cubicBezTo>
                    <a:pt x="-939" y="10135"/>
                    <a:pt x="-801" y="22708"/>
                    <a:pt x="6992" y="30492"/>
                  </a:cubicBezTo>
                  <a:lnTo>
                    <a:pt x="114391" y="137675"/>
                  </a:lnTo>
                  <a:cubicBezTo>
                    <a:pt x="114798" y="138081"/>
                    <a:pt x="115090" y="138527"/>
                    <a:pt x="115304" y="138988"/>
                  </a:cubicBezTo>
                  <a:lnTo>
                    <a:pt x="116427" y="140109"/>
                  </a:lnTo>
                  <a:cubicBezTo>
                    <a:pt x="118552" y="142228"/>
                    <a:pt x="121336" y="143288"/>
                    <a:pt x="124127" y="143288"/>
                  </a:cubicBezTo>
                  <a:cubicBezTo>
                    <a:pt x="126911" y="143288"/>
                    <a:pt x="129697" y="142228"/>
                    <a:pt x="131822" y="140109"/>
                  </a:cubicBezTo>
                  <a:cubicBezTo>
                    <a:pt x="136075" y="135862"/>
                    <a:pt x="136075" y="128984"/>
                    <a:pt x="131822" y="124739"/>
                  </a:cubicBezTo>
                  <a:close/>
                </a:path>
              </a:pathLst>
            </a:custGeom>
            <a:solidFill>
              <a:srgbClr val="FFBEA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3" name="Полилиния: фигура 1345"/>
            <p:cNvSpPr/>
            <p:nvPr/>
          </p:nvSpPr>
          <p:spPr>
            <a:xfrm>
              <a:off x="9849428" y="4793839"/>
              <a:ext cx="69041" cy="77344"/>
            </a:xfrm>
            <a:custGeom>
              <a:avLst/>
              <a:gdLst>
                <a:gd name="connsiteX0" fmla="*/ 65104 w 69041"/>
                <a:gd name="connsiteY0" fmla="*/ 57937 h 77343"/>
                <a:gd name="connsiteX1" fmla="*/ 8112 w 69041"/>
                <a:gd name="connsiteY1" fmla="*/ 1055 h 77343"/>
                <a:gd name="connsiteX2" fmla="*/ 7265 w 69041"/>
                <a:gd name="connsiteY2" fmla="*/ 1792 h 77343"/>
                <a:gd name="connsiteX3" fmla="*/ 6994 w 69041"/>
                <a:gd name="connsiteY3" fmla="*/ 30669 h 77343"/>
                <a:gd name="connsiteX4" fmla="*/ 6813 w 69041"/>
                <a:gd name="connsiteY4" fmla="*/ 30487 h 77343"/>
                <a:gd name="connsiteX5" fmla="*/ 6737 w 69041"/>
                <a:gd name="connsiteY5" fmla="*/ 30416 h 77343"/>
                <a:gd name="connsiteX6" fmla="*/ 49711 w 69041"/>
                <a:gd name="connsiteY6" fmla="*/ 73306 h 77343"/>
                <a:gd name="connsiteX7" fmla="*/ 57404 w 69041"/>
                <a:gd name="connsiteY7" fmla="*/ 76487 h 77343"/>
                <a:gd name="connsiteX8" fmla="*/ 65104 w 69041"/>
                <a:gd name="connsiteY8" fmla="*/ 73306 h 77343"/>
                <a:gd name="connsiteX9" fmla="*/ 65104 w 69041"/>
                <a:gd name="connsiteY9" fmla="*/ 57937 h 77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041" h="77343">
                  <a:moveTo>
                    <a:pt x="65104" y="57937"/>
                  </a:moveTo>
                  <a:lnTo>
                    <a:pt x="8112" y="1055"/>
                  </a:lnTo>
                  <a:cubicBezTo>
                    <a:pt x="7831" y="1302"/>
                    <a:pt x="7540" y="1527"/>
                    <a:pt x="7265" y="1792"/>
                  </a:cubicBezTo>
                  <a:cubicBezTo>
                    <a:pt x="-920" y="9668"/>
                    <a:pt x="-1013" y="22676"/>
                    <a:pt x="6994" y="30669"/>
                  </a:cubicBezTo>
                  <a:lnTo>
                    <a:pt x="6813" y="30487"/>
                  </a:lnTo>
                  <a:cubicBezTo>
                    <a:pt x="6786" y="30461"/>
                    <a:pt x="6758" y="30438"/>
                    <a:pt x="6737" y="30416"/>
                  </a:cubicBezTo>
                  <a:lnTo>
                    <a:pt x="49711" y="73306"/>
                  </a:lnTo>
                  <a:cubicBezTo>
                    <a:pt x="51834" y="75427"/>
                    <a:pt x="54620" y="76487"/>
                    <a:pt x="57404" y="76487"/>
                  </a:cubicBezTo>
                  <a:cubicBezTo>
                    <a:pt x="60195" y="76487"/>
                    <a:pt x="62981" y="75427"/>
                    <a:pt x="65104" y="73306"/>
                  </a:cubicBezTo>
                  <a:cubicBezTo>
                    <a:pt x="69354" y="69061"/>
                    <a:pt x="69354" y="62183"/>
                    <a:pt x="65104" y="57937"/>
                  </a:cubicBezTo>
                  <a:close/>
                </a:path>
              </a:pathLst>
            </a:custGeom>
            <a:solidFill>
              <a:srgbClr val="FFBEA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4" name="Полилиния: фигура 1346"/>
            <p:cNvSpPr/>
            <p:nvPr/>
          </p:nvSpPr>
          <p:spPr>
            <a:xfrm>
              <a:off x="9880994" y="4768114"/>
              <a:ext cx="63405" cy="71719"/>
            </a:xfrm>
            <a:custGeom>
              <a:avLst/>
              <a:gdLst>
                <a:gd name="connsiteX0" fmla="*/ 60419 w 63405"/>
                <a:gd name="connsiteY0" fmla="*/ 53257 h 71718"/>
                <a:gd name="connsiteX1" fmla="*/ 8110 w 63405"/>
                <a:gd name="connsiteY1" fmla="*/ 1055 h 71718"/>
                <a:gd name="connsiteX2" fmla="*/ 6993 w 63405"/>
                <a:gd name="connsiteY2" fmla="*/ 2060 h 71718"/>
                <a:gd name="connsiteX3" fmla="*/ 6993 w 63405"/>
                <a:gd name="connsiteY3" fmla="*/ 30675 h 71718"/>
                <a:gd name="connsiteX4" fmla="*/ 6134 w 63405"/>
                <a:gd name="connsiteY4" fmla="*/ 29818 h 71718"/>
                <a:gd name="connsiteX5" fmla="*/ 45020 w 63405"/>
                <a:gd name="connsiteY5" fmla="*/ 68626 h 71718"/>
                <a:gd name="connsiteX6" fmla="*/ 52720 w 63405"/>
                <a:gd name="connsiteY6" fmla="*/ 71807 h 71718"/>
                <a:gd name="connsiteX7" fmla="*/ 60419 w 63405"/>
                <a:gd name="connsiteY7" fmla="*/ 68626 h 71718"/>
                <a:gd name="connsiteX8" fmla="*/ 60419 w 63405"/>
                <a:gd name="connsiteY8" fmla="*/ 53257 h 71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405" h="71718">
                  <a:moveTo>
                    <a:pt x="60419" y="53257"/>
                  </a:moveTo>
                  <a:lnTo>
                    <a:pt x="8110" y="1055"/>
                  </a:lnTo>
                  <a:cubicBezTo>
                    <a:pt x="7736" y="1380"/>
                    <a:pt x="7356" y="1703"/>
                    <a:pt x="6993" y="2060"/>
                  </a:cubicBezTo>
                  <a:cubicBezTo>
                    <a:pt x="-922" y="9965"/>
                    <a:pt x="-922" y="22776"/>
                    <a:pt x="6993" y="30675"/>
                  </a:cubicBezTo>
                  <a:lnTo>
                    <a:pt x="6134" y="29818"/>
                  </a:lnTo>
                  <a:lnTo>
                    <a:pt x="45020" y="68626"/>
                  </a:lnTo>
                  <a:cubicBezTo>
                    <a:pt x="47149" y="70747"/>
                    <a:pt x="49935" y="71807"/>
                    <a:pt x="52720" y="71807"/>
                  </a:cubicBezTo>
                  <a:cubicBezTo>
                    <a:pt x="55504" y="71807"/>
                    <a:pt x="58296" y="70747"/>
                    <a:pt x="60419" y="68626"/>
                  </a:cubicBezTo>
                  <a:cubicBezTo>
                    <a:pt x="64669" y="64381"/>
                    <a:pt x="64669" y="57503"/>
                    <a:pt x="60419" y="53257"/>
                  </a:cubicBezTo>
                  <a:close/>
                </a:path>
              </a:pathLst>
            </a:custGeom>
            <a:solidFill>
              <a:srgbClr val="FFBEA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145" name="Рисунок 15"/>
          <p:cNvGrpSpPr/>
          <p:nvPr/>
        </p:nvGrpSpPr>
        <p:grpSpPr>
          <a:xfrm>
            <a:off x="350306" y="4101238"/>
            <a:ext cx="720000" cy="720000"/>
            <a:chOff x="983388" y="1772375"/>
            <a:chExt cx="720000" cy="720000"/>
          </a:xfrm>
        </p:grpSpPr>
        <p:sp>
          <p:nvSpPr>
            <p:cNvPr id="146" name="Полилиния: фигура 3437"/>
            <p:cNvSpPr/>
            <p:nvPr/>
          </p:nvSpPr>
          <p:spPr>
            <a:xfrm>
              <a:off x="983234" y="2248313"/>
              <a:ext cx="293906" cy="213750"/>
            </a:xfrm>
            <a:custGeom>
              <a:avLst/>
              <a:gdLst>
                <a:gd name="connsiteX0" fmla="*/ 189079 w 293906"/>
                <a:gd name="connsiteY0" fmla="*/ 154 h 213750"/>
                <a:gd name="connsiteX1" fmla="*/ 104882 w 293906"/>
                <a:gd name="connsiteY1" fmla="*/ 154 h 213750"/>
                <a:gd name="connsiteX2" fmla="*/ 154 w 293906"/>
                <a:gd name="connsiteY2" fmla="*/ 104882 h 213750"/>
                <a:gd name="connsiteX3" fmla="*/ 154 w 293906"/>
                <a:gd name="connsiteY3" fmla="*/ 199548 h 213750"/>
                <a:gd name="connsiteX4" fmla="*/ 14920 w 293906"/>
                <a:gd name="connsiteY4" fmla="*/ 214314 h 213750"/>
                <a:gd name="connsiteX5" fmla="*/ 279041 w 293906"/>
                <a:gd name="connsiteY5" fmla="*/ 214314 h 213750"/>
                <a:gd name="connsiteX6" fmla="*/ 293806 w 293906"/>
                <a:gd name="connsiteY6" fmla="*/ 199548 h 213750"/>
                <a:gd name="connsiteX7" fmla="*/ 293806 w 293906"/>
                <a:gd name="connsiteY7" fmla="*/ 104882 h 213750"/>
                <a:gd name="connsiteX8" fmla="*/ 189079 w 293906"/>
                <a:gd name="connsiteY8" fmla="*/ 154 h 21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3906" h="213750">
                  <a:moveTo>
                    <a:pt x="189079" y="154"/>
                  </a:moveTo>
                  <a:lnTo>
                    <a:pt x="104882" y="154"/>
                  </a:lnTo>
                  <a:cubicBezTo>
                    <a:pt x="47043" y="154"/>
                    <a:pt x="154" y="47043"/>
                    <a:pt x="154" y="104882"/>
                  </a:cubicBezTo>
                  <a:lnTo>
                    <a:pt x="154" y="199548"/>
                  </a:lnTo>
                  <a:cubicBezTo>
                    <a:pt x="154" y="207703"/>
                    <a:pt x="6765" y="214314"/>
                    <a:pt x="14920" y="214314"/>
                  </a:cubicBezTo>
                  <a:lnTo>
                    <a:pt x="279041" y="214314"/>
                  </a:lnTo>
                  <a:cubicBezTo>
                    <a:pt x="287195" y="214314"/>
                    <a:pt x="293806" y="207703"/>
                    <a:pt x="293806" y="199548"/>
                  </a:cubicBezTo>
                  <a:lnTo>
                    <a:pt x="293806" y="104882"/>
                  </a:lnTo>
                  <a:cubicBezTo>
                    <a:pt x="293806" y="47043"/>
                    <a:pt x="246918" y="154"/>
                    <a:pt x="189079" y="154"/>
                  </a:cubicBezTo>
                  <a:close/>
                </a:path>
              </a:pathLst>
            </a:custGeom>
            <a:solidFill>
              <a:srgbClr val="EBEEF2"/>
            </a:solidFill>
            <a:ln w="1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7" name="Полилиния: фигура 3438"/>
            <p:cNvSpPr/>
            <p:nvPr/>
          </p:nvSpPr>
          <p:spPr>
            <a:xfrm>
              <a:off x="1126800" y="2248313"/>
              <a:ext cx="149063" cy="213750"/>
            </a:xfrm>
            <a:custGeom>
              <a:avLst/>
              <a:gdLst>
                <a:gd name="connsiteX0" fmla="*/ 45510 w 149062"/>
                <a:gd name="connsiteY0" fmla="*/ 154 h 213750"/>
                <a:gd name="connsiteX1" fmla="*/ 154 w 149062"/>
                <a:gd name="connsiteY1" fmla="*/ 154 h 213750"/>
                <a:gd name="connsiteX2" fmla="*/ 104882 w 149062"/>
                <a:gd name="connsiteY2" fmla="*/ 104882 h 213750"/>
                <a:gd name="connsiteX3" fmla="*/ 104882 w 149062"/>
                <a:gd name="connsiteY3" fmla="*/ 214314 h 213750"/>
                <a:gd name="connsiteX4" fmla="*/ 135474 w 149062"/>
                <a:gd name="connsiteY4" fmla="*/ 214314 h 213750"/>
                <a:gd name="connsiteX5" fmla="*/ 150239 w 149062"/>
                <a:gd name="connsiteY5" fmla="*/ 199548 h 213750"/>
                <a:gd name="connsiteX6" fmla="*/ 150239 w 149062"/>
                <a:gd name="connsiteY6" fmla="*/ 104882 h 213750"/>
                <a:gd name="connsiteX7" fmla="*/ 45510 w 149062"/>
                <a:gd name="connsiteY7" fmla="*/ 154 h 21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9062" h="213750">
                  <a:moveTo>
                    <a:pt x="45510" y="154"/>
                  </a:moveTo>
                  <a:lnTo>
                    <a:pt x="154" y="154"/>
                  </a:lnTo>
                  <a:cubicBezTo>
                    <a:pt x="57994" y="154"/>
                    <a:pt x="104882" y="47043"/>
                    <a:pt x="104882" y="104882"/>
                  </a:cubicBezTo>
                  <a:lnTo>
                    <a:pt x="104882" y="214314"/>
                  </a:lnTo>
                  <a:lnTo>
                    <a:pt x="135474" y="214314"/>
                  </a:lnTo>
                  <a:cubicBezTo>
                    <a:pt x="143629" y="214314"/>
                    <a:pt x="150239" y="207703"/>
                    <a:pt x="150239" y="199548"/>
                  </a:cubicBezTo>
                  <a:lnTo>
                    <a:pt x="150239" y="104882"/>
                  </a:lnTo>
                  <a:cubicBezTo>
                    <a:pt x="150239" y="47043"/>
                    <a:pt x="103351" y="154"/>
                    <a:pt x="45510" y="154"/>
                  </a:cubicBezTo>
                  <a:close/>
                </a:path>
              </a:pathLst>
            </a:custGeom>
            <a:solidFill>
              <a:srgbClr val="D1D6DE"/>
            </a:solidFill>
            <a:ln w="1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8" name="Полилиния: фигура 3439"/>
            <p:cNvSpPr/>
            <p:nvPr/>
          </p:nvSpPr>
          <p:spPr>
            <a:xfrm>
              <a:off x="1084746" y="2248313"/>
              <a:ext cx="90000" cy="158906"/>
            </a:xfrm>
            <a:custGeom>
              <a:avLst/>
              <a:gdLst>
                <a:gd name="connsiteX0" fmla="*/ 57971 w 90000"/>
                <a:gd name="connsiteY0" fmla="*/ 154 h 158906"/>
                <a:gd name="connsiteX1" fmla="*/ 32964 w 90000"/>
                <a:gd name="connsiteY1" fmla="*/ 154 h 158906"/>
                <a:gd name="connsiteX2" fmla="*/ 728 w 90000"/>
                <a:gd name="connsiteY2" fmla="*/ 109724 h 158906"/>
                <a:gd name="connsiteX3" fmla="*/ 4169 w 90000"/>
                <a:gd name="connsiteY3" fmla="*/ 123564 h 158906"/>
                <a:gd name="connsiteX4" fmla="*/ 35373 w 90000"/>
                <a:gd name="connsiteY4" fmla="*/ 155523 h 158906"/>
                <a:gd name="connsiteX5" fmla="*/ 55565 w 90000"/>
                <a:gd name="connsiteY5" fmla="*/ 155523 h 158906"/>
                <a:gd name="connsiteX6" fmla="*/ 86768 w 90000"/>
                <a:gd name="connsiteY6" fmla="*/ 123564 h 158906"/>
                <a:gd name="connsiteX7" fmla="*/ 90209 w 90000"/>
                <a:gd name="connsiteY7" fmla="*/ 109724 h 158906"/>
                <a:gd name="connsiteX8" fmla="*/ 57971 w 90000"/>
                <a:gd name="connsiteY8" fmla="*/ 154 h 158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000" h="158906">
                  <a:moveTo>
                    <a:pt x="57971" y="154"/>
                  </a:moveTo>
                  <a:lnTo>
                    <a:pt x="32964" y="154"/>
                  </a:lnTo>
                  <a:lnTo>
                    <a:pt x="728" y="109724"/>
                  </a:lnTo>
                  <a:cubicBezTo>
                    <a:pt x="-712" y="114620"/>
                    <a:pt x="603" y="119912"/>
                    <a:pt x="4169" y="123564"/>
                  </a:cubicBezTo>
                  <a:lnTo>
                    <a:pt x="35373" y="155523"/>
                  </a:lnTo>
                  <a:cubicBezTo>
                    <a:pt x="40909" y="161193"/>
                    <a:pt x="50029" y="161193"/>
                    <a:pt x="55565" y="155523"/>
                  </a:cubicBezTo>
                  <a:lnTo>
                    <a:pt x="86768" y="123564"/>
                  </a:lnTo>
                  <a:cubicBezTo>
                    <a:pt x="90333" y="119912"/>
                    <a:pt x="91649" y="114620"/>
                    <a:pt x="90209" y="109724"/>
                  </a:cubicBezTo>
                  <a:lnTo>
                    <a:pt x="57971" y="154"/>
                  </a:lnTo>
                  <a:close/>
                </a:path>
              </a:pathLst>
            </a:custGeom>
            <a:solidFill>
              <a:srgbClr val="ED5575"/>
            </a:solidFill>
            <a:ln w="1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9" name="Полилиния: фигура 3440"/>
            <p:cNvSpPr/>
            <p:nvPr/>
          </p:nvSpPr>
          <p:spPr>
            <a:xfrm>
              <a:off x="1010511" y="1906103"/>
              <a:ext cx="239063" cy="296719"/>
            </a:xfrm>
            <a:custGeom>
              <a:avLst/>
              <a:gdLst>
                <a:gd name="connsiteX0" fmla="*/ 119703 w 239062"/>
                <a:gd name="connsiteY0" fmla="*/ 154 h 296718"/>
                <a:gd name="connsiteX1" fmla="*/ 119703 w 239062"/>
                <a:gd name="connsiteY1" fmla="*/ 154 h 296718"/>
                <a:gd name="connsiteX2" fmla="*/ 154 w 239062"/>
                <a:gd name="connsiteY2" fmla="*/ 119703 h 296718"/>
                <a:gd name="connsiteX3" fmla="*/ 154 w 239062"/>
                <a:gd name="connsiteY3" fmla="*/ 177339 h 296718"/>
                <a:gd name="connsiteX4" fmla="*/ 119703 w 239062"/>
                <a:gd name="connsiteY4" fmla="*/ 296887 h 296718"/>
                <a:gd name="connsiteX5" fmla="*/ 119703 w 239062"/>
                <a:gd name="connsiteY5" fmla="*/ 296887 h 296718"/>
                <a:gd name="connsiteX6" fmla="*/ 239251 w 239062"/>
                <a:gd name="connsiteY6" fmla="*/ 177339 h 296718"/>
                <a:gd name="connsiteX7" fmla="*/ 239251 w 239062"/>
                <a:gd name="connsiteY7" fmla="*/ 119703 h 296718"/>
                <a:gd name="connsiteX8" fmla="*/ 119703 w 239062"/>
                <a:gd name="connsiteY8" fmla="*/ 154 h 296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9062" h="296718">
                  <a:moveTo>
                    <a:pt x="119703" y="154"/>
                  </a:moveTo>
                  <a:lnTo>
                    <a:pt x="119703" y="154"/>
                  </a:lnTo>
                  <a:cubicBezTo>
                    <a:pt x="53678" y="154"/>
                    <a:pt x="154" y="53678"/>
                    <a:pt x="154" y="119703"/>
                  </a:cubicBezTo>
                  <a:lnTo>
                    <a:pt x="154" y="177339"/>
                  </a:lnTo>
                  <a:cubicBezTo>
                    <a:pt x="154" y="243364"/>
                    <a:pt x="53679" y="296887"/>
                    <a:pt x="119703" y="296887"/>
                  </a:cubicBezTo>
                  <a:lnTo>
                    <a:pt x="119703" y="296887"/>
                  </a:lnTo>
                  <a:cubicBezTo>
                    <a:pt x="185727" y="296887"/>
                    <a:pt x="239251" y="243364"/>
                    <a:pt x="239251" y="177339"/>
                  </a:cubicBezTo>
                  <a:lnTo>
                    <a:pt x="239251" y="119703"/>
                  </a:lnTo>
                  <a:cubicBezTo>
                    <a:pt x="239251" y="53678"/>
                    <a:pt x="185727" y="154"/>
                    <a:pt x="119703" y="154"/>
                  </a:cubicBezTo>
                  <a:close/>
                </a:path>
              </a:pathLst>
            </a:custGeom>
            <a:solidFill>
              <a:srgbClr val="F9C295"/>
            </a:solidFill>
            <a:ln w="1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0" name="Полилиния: фигура 3441"/>
            <p:cNvSpPr/>
            <p:nvPr/>
          </p:nvSpPr>
          <p:spPr>
            <a:xfrm>
              <a:off x="1117733" y="1906093"/>
              <a:ext cx="130781" cy="296719"/>
            </a:xfrm>
            <a:custGeom>
              <a:avLst/>
              <a:gdLst>
                <a:gd name="connsiteX0" fmla="*/ 154 w 130781"/>
                <a:gd name="connsiteY0" fmla="*/ 794 h 296718"/>
                <a:gd name="connsiteX1" fmla="*/ 87331 w 130781"/>
                <a:gd name="connsiteY1" fmla="*/ 119712 h 296718"/>
                <a:gd name="connsiteX2" fmla="*/ 87331 w 130781"/>
                <a:gd name="connsiteY2" fmla="*/ 177349 h 296718"/>
                <a:gd name="connsiteX3" fmla="*/ 154 w 130781"/>
                <a:gd name="connsiteY3" fmla="*/ 296267 h 296718"/>
                <a:gd name="connsiteX4" fmla="*/ 12482 w 130781"/>
                <a:gd name="connsiteY4" fmla="*/ 296897 h 296718"/>
                <a:gd name="connsiteX5" fmla="*/ 132030 w 130781"/>
                <a:gd name="connsiteY5" fmla="*/ 177349 h 296718"/>
                <a:gd name="connsiteX6" fmla="*/ 132030 w 130781"/>
                <a:gd name="connsiteY6" fmla="*/ 119712 h 296718"/>
                <a:gd name="connsiteX7" fmla="*/ 154 w 130781"/>
                <a:gd name="connsiteY7" fmla="*/ 794 h 296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781" h="296718">
                  <a:moveTo>
                    <a:pt x="154" y="794"/>
                  </a:moveTo>
                  <a:cubicBezTo>
                    <a:pt x="49127" y="6964"/>
                    <a:pt x="87331" y="57850"/>
                    <a:pt x="87331" y="119712"/>
                  </a:cubicBezTo>
                  <a:lnTo>
                    <a:pt x="87331" y="177349"/>
                  </a:lnTo>
                  <a:cubicBezTo>
                    <a:pt x="87331" y="239211"/>
                    <a:pt x="49126" y="290096"/>
                    <a:pt x="154" y="296267"/>
                  </a:cubicBezTo>
                  <a:cubicBezTo>
                    <a:pt x="4207" y="296682"/>
                    <a:pt x="8319" y="296897"/>
                    <a:pt x="12482" y="296897"/>
                  </a:cubicBezTo>
                  <a:cubicBezTo>
                    <a:pt x="78505" y="296897"/>
                    <a:pt x="132030" y="243373"/>
                    <a:pt x="132030" y="177349"/>
                  </a:cubicBezTo>
                  <a:lnTo>
                    <a:pt x="132030" y="119712"/>
                  </a:lnTo>
                  <a:cubicBezTo>
                    <a:pt x="132030" y="49204"/>
                    <a:pt x="71134" y="-6476"/>
                    <a:pt x="154" y="794"/>
                  </a:cubicBezTo>
                  <a:close/>
                </a:path>
              </a:pathLst>
            </a:custGeom>
            <a:solidFill>
              <a:srgbClr val="E59F6A"/>
            </a:solidFill>
            <a:ln w="1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1" name="Полилиния: фигура 3442"/>
            <p:cNvSpPr/>
            <p:nvPr/>
          </p:nvSpPr>
          <p:spPr>
            <a:xfrm>
              <a:off x="1010511" y="1906070"/>
              <a:ext cx="239063" cy="142031"/>
            </a:xfrm>
            <a:custGeom>
              <a:avLst/>
              <a:gdLst>
                <a:gd name="connsiteX0" fmla="*/ 197485 w 239062"/>
                <a:gd name="connsiteY0" fmla="*/ 29008 h 142031"/>
                <a:gd name="connsiteX1" fmla="*/ 197488 w 239062"/>
                <a:gd name="connsiteY1" fmla="*/ 28994 h 142031"/>
                <a:gd name="connsiteX2" fmla="*/ 154 w 239062"/>
                <a:gd name="connsiteY2" fmla="*/ 119735 h 142031"/>
                <a:gd name="connsiteX3" fmla="*/ 154 w 239062"/>
                <a:gd name="connsiteY3" fmla="*/ 130787 h 142031"/>
                <a:gd name="connsiteX4" fmla="*/ 57687 w 239062"/>
                <a:gd name="connsiteY4" fmla="*/ 142899 h 142031"/>
                <a:gd name="connsiteX5" fmla="*/ 163638 w 239062"/>
                <a:gd name="connsiteY5" fmla="*/ 95749 h 142031"/>
                <a:gd name="connsiteX6" fmla="*/ 239251 w 239062"/>
                <a:gd name="connsiteY6" fmla="*/ 142303 h 142031"/>
                <a:gd name="connsiteX7" fmla="*/ 197485 w 239062"/>
                <a:gd name="connsiteY7" fmla="*/ 29008 h 142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9062" h="142031">
                  <a:moveTo>
                    <a:pt x="197485" y="29008"/>
                  </a:moveTo>
                  <a:cubicBezTo>
                    <a:pt x="197487" y="29004"/>
                    <a:pt x="197488" y="28998"/>
                    <a:pt x="197488" y="28994"/>
                  </a:cubicBezTo>
                  <a:cubicBezTo>
                    <a:pt x="120441" y="-37025"/>
                    <a:pt x="154" y="17488"/>
                    <a:pt x="154" y="119735"/>
                  </a:cubicBezTo>
                  <a:lnTo>
                    <a:pt x="154" y="130787"/>
                  </a:lnTo>
                  <a:cubicBezTo>
                    <a:pt x="17758" y="138554"/>
                    <a:pt x="37209" y="142899"/>
                    <a:pt x="57687" y="142899"/>
                  </a:cubicBezTo>
                  <a:cubicBezTo>
                    <a:pt x="99739" y="142899"/>
                    <a:pt x="137521" y="124688"/>
                    <a:pt x="163638" y="95749"/>
                  </a:cubicBezTo>
                  <a:cubicBezTo>
                    <a:pt x="180152" y="121195"/>
                    <a:pt x="207548" y="138926"/>
                    <a:pt x="239251" y="142303"/>
                  </a:cubicBezTo>
                  <a:cubicBezTo>
                    <a:pt x="237539" y="132652"/>
                    <a:pt x="249570" y="73671"/>
                    <a:pt x="197485" y="29008"/>
                  </a:cubicBezTo>
                  <a:close/>
                </a:path>
              </a:pathLst>
            </a:custGeom>
            <a:solidFill>
              <a:srgbClr val="444966"/>
            </a:solidFill>
            <a:ln w="1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2" name="Полилиния: фигура 3443"/>
            <p:cNvSpPr/>
            <p:nvPr/>
          </p:nvSpPr>
          <p:spPr>
            <a:xfrm>
              <a:off x="1117731" y="1906102"/>
              <a:ext cx="132188" cy="142031"/>
            </a:xfrm>
            <a:custGeom>
              <a:avLst/>
              <a:gdLst>
                <a:gd name="connsiteX0" fmla="*/ 90264 w 132187"/>
                <a:gd name="connsiteY0" fmla="*/ 28976 h 142031"/>
                <a:gd name="connsiteX1" fmla="*/ 90267 w 132187"/>
                <a:gd name="connsiteY1" fmla="*/ 28962 h 142031"/>
                <a:gd name="connsiteX2" fmla="*/ 154 w 132187"/>
                <a:gd name="connsiteY2" fmla="*/ 785 h 142031"/>
                <a:gd name="connsiteX3" fmla="*/ 87331 w 132187"/>
                <a:gd name="connsiteY3" fmla="*/ 119703 h 142031"/>
                <a:gd name="connsiteX4" fmla="*/ 87331 w 132187"/>
                <a:gd name="connsiteY4" fmla="*/ 126475 h 142031"/>
                <a:gd name="connsiteX5" fmla="*/ 132030 w 132187"/>
                <a:gd name="connsiteY5" fmla="*/ 142269 h 142031"/>
                <a:gd name="connsiteX6" fmla="*/ 90264 w 132187"/>
                <a:gd name="connsiteY6" fmla="*/ 28976 h 142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187" h="142031">
                  <a:moveTo>
                    <a:pt x="90264" y="28976"/>
                  </a:moveTo>
                  <a:cubicBezTo>
                    <a:pt x="90266" y="28971"/>
                    <a:pt x="90267" y="28967"/>
                    <a:pt x="90267" y="28962"/>
                  </a:cubicBezTo>
                  <a:cubicBezTo>
                    <a:pt x="89271" y="28408"/>
                    <a:pt x="54536" y="-4787"/>
                    <a:pt x="154" y="785"/>
                  </a:cubicBezTo>
                  <a:cubicBezTo>
                    <a:pt x="49127" y="6955"/>
                    <a:pt x="87331" y="57840"/>
                    <a:pt x="87331" y="119703"/>
                  </a:cubicBezTo>
                  <a:lnTo>
                    <a:pt x="87331" y="126475"/>
                  </a:lnTo>
                  <a:cubicBezTo>
                    <a:pt x="100489" y="134944"/>
                    <a:pt x="115678" y="140528"/>
                    <a:pt x="132030" y="142269"/>
                  </a:cubicBezTo>
                  <a:cubicBezTo>
                    <a:pt x="130392" y="132699"/>
                    <a:pt x="142207" y="73517"/>
                    <a:pt x="90264" y="28976"/>
                  </a:cubicBezTo>
                  <a:close/>
                </a:path>
              </a:pathLst>
            </a:custGeom>
            <a:solidFill>
              <a:srgbClr val="2E344C"/>
            </a:solidFill>
            <a:ln w="1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3" name="Полилиния: фигура 3444"/>
            <p:cNvSpPr/>
            <p:nvPr/>
          </p:nvSpPr>
          <p:spPr>
            <a:xfrm>
              <a:off x="1118983" y="2069714"/>
              <a:ext cx="36563" cy="59063"/>
            </a:xfrm>
            <a:custGeom>
              <a:avLst/>
              <a:gdLst>
                <a:gd name="connsiteX0" fmla="*/ 25349 w 36562"/>
                <a:gd name="connsiteY0" fmla="*/ 59206 h 59062"/>
                <a:gd name="connsiteX1" fmla="*/ 11229 w 36562"/>
                <a:gd name="connsiteY1" fmla="*/ 59206 h 59062"/>
                <a:gd name="connsiteX2" fmla="*/ 154 w 36562"/>
                <a:gd name="connsiteY2" fmla="*/ 48132 h 59062"/>
                <a:gd name="connsiteX3" fmla="*/ 154 w 36562"/>
                <a:gd name="connsiteY3" fmla="*/ 11229 h 59062"/>
                <a:gd name="connsiteX4" fmla="*/ 11229 w 36562"/>
                <a:gd name="connsiteY4" fmla="*/ 154 h 59062"/>
                <a:gd name="connsiteX5" fmla="*/ 22303 w 36562"/>
                <a:gd name="connsiteY5" fmla="*/ 11229 h 59062"/>
                <a:gd name="connsiteX6" fmla="*/ 22303 w 36562"/>
                <a:gd name="connsiteY6" fmla="*/ 37057 h 59062"/>
                <a:gd name="connsiteX7" fmla="*/ 25349 w 36562"/>
                <a:gd name="connsiteY7" fmla="*/ 37057 h 59062"/>
                <a:gd name="connsiteX8" fmla="*/ 36423 w 36562"/>
                <a:gd name="connsiteY8" fmla="*/ 48132 h 59062"/>
                <a:gd name="connsiteX9" fmla="*/ 25349 w 36562"/>
                <a:gd name="connsiteY9" fmla="*/ 59206 h 5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562" h="59062">
                  <a:moveTo>
                    <a:pt x="25349" y="59206"/>
                  </a:moveTo>
                  <a:lnTo>
                    <a:pt x="11229" y="59206"/>
                  </a:lnTo>
                  <a:cubicBezTo>
                    <a:pt x="5113" y="59206"/>
                    <a:pt x="154" y="54249"/>
                    <a:pt x="154" y="48132"/>
                  </a:cubicBezTo>
                  <a:lnTo>
                    <a:pt x="154" y="11229"/>
                  </a:lnTo>
                  <a:cubicBezTo>
                    <a:pt x="154" y="5112"/>
                    <a:pt x="5113" y="154"/>
                    <a:pt x="11229" y="154"/>
                  </a:cubicBezTo>
                  <a:cubicBezTo>
                    <a:pt x="17345" y="154"/>
                    <a:pt x="22303" y="5112"/>
                    <a:pt x="22303" y="11229"/>
                  </a:cubicBezTo>
                  <a:lnTo>
                    <a:pt x="22303" y="37057"/>
                  </a:lnTo>
                  <a:lnTo>
                    <a:pt x="25349" y="37057"/>
                  </a:lnTo>
                  <a:cubicBezTo>
                    <a:pt x="31465" y="37057"/>
                    <a:pt x="36423" y="42014"/>
                    <a:pt x="36423" y="48132"/>
                  </a:cubicBezTo>
                  <a:cubicBezTo>
                    <a:pt x="36423" y="54249"/>
                    <a:pt x="31466" y="59206"/>
                    <a:pt x="25349" y="59206"/>
                  </a:cubicBezTo>
                  <a:close/>
                </a:path>
              </a:pathLst>
            </a:custGeom>
            <a:solidFill>
              <a:srgbClr val="E59F6A"/>
            </a:solidFill>
            <a:ln w="1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4" name="Полилиния: фигура 3445"/>
            <p:cNvSpPr/>
            <p:nvPr/>
          </p:nvSpPr>
          <p:spPr>
            <a:xfrm>
              <a:off x="1408498" y="2342477"/>
              <a:ext cx="212344" cy="116719"/>
            </a:xfrm>
            <a:custGeom>
              <a:avLst/>
              <a:gdLst>
                <a:gd name="connsiteX0" fmla="*/ 212905 w 212343"/>
                <a:gd name="connsiteY0" fmla="*/ 57875 h 116718"/>
                <a:gd name="connsiteX1" fmla="*/ 206784 w 212343"/>
                <a:gd name="connsiteY1" fmla="*/ 50696 h 116718"/>
                <a:gd name="connsiteX2" fmla="*/ 89564 w 212343"/>
                <a:gd name="connsiteY2" fmla="*/ 991 h 116718"/>
                <a:gd name="connsiteX3" fmla="*/ 76117 w 212343"/>
                <a:gd name="connsiteY3" fmla="*/ 5786 h 116718"/>
                <a:gd name="connsiteX4" fmla="*/ 3631 w 212343"/>
                <a:gd name="connsiteY4" fmla="*/ 99077 h 116718"/>
                <a:gd name="connsiteX5" fmla="*/ 858 w 212343"/>
                <a:gd name="connsiteY5" fmla="*/ 110691 h 116718"/>
                <a:gd name="connsiteX6" fmla="*/ 10702 w 212343"/>
                <a:gd name="connsiteY6" fmla="*/ 117451 h 116718"/>
                <a:gd name="connsiteX7" fmla="*/ 157090 w 212343"/>
                <a:gd name="connsiteY7" fmla="*/ 117451 h 116718"/>
                <a:gd name="connsiteX8" fmla="*/ 163934 w 212343"/>
                <a:gd name="connsiteY8" fmla="*/ 114928 h 116718"/>
                <a:gd name="connsiteX9" fmla="*/ 210834 w 212343"/>
                <a:gd name="connsiteY9" fmla="*/ 67082 h 116718"/>
                <a:gd name="connsiteX10" fmla="*/ 212905 w 212343"/>
                <a:gd name="connsiteY10" fmla="*/ 57875 h 116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2343" h="116718">
                  <a:moveTo>
                    <a:pt x="212905" y="57875"/>
                  </a:moveTo>
                  <a:cubicBezTo>
                    <a:pt x="212109" y="54652"/>
                    <a:pt x="209841" y="51992"/>
                    <a:pt x="206784" y="50696"/>
                  </a:cubicBezTo>
                  <a:lnTo>
                    <a:pt x="89564" y="991"/>
                  </a:lnTo>
                  <a:cubicBezTo>
                    <a:pt x="84519" y="-1145"/>
                    <a:pt x="78670" y="936"/>
                    <a:pt x="76117" y="5786"/>
                  </a:cubicBezTo>
                  <a:cubicBezTo>
                    <a:pt x="57575" y="40986"/>
                    <a:pt x="33188" y="72375"/>
                    <a:pt x="3631" y="99077"/>
                  </a:cubicBezTo>
                  <a:cubicBezTo>
                    <a:pt x="394" y="102002"/>
                    <a:pt x="-708" y="106619"/>
                    <a:pt x="858" y="110691"/>
                  </a:cubicBezTo>
                  <a:cubicBezTo>
                    <a:pt x="2425" y="114764"/>
                    <a:pt x="6337" y="117451"/>
                    <a:pt x="10702" y="117451"/>
                  </a:cubicBezTo>
                  <a:lnTo>
                    <a:pt x="157090" y="117451"/>
                  </a:lnTo>
                  <a:cubicBezTo>
                    <a:pt x="159599" y="117451"/>
                    <a:pt x="162026" y="116557"/>
                    <a:pt x="163934" y="114928"/>
                  </a:cubicBezTo>
                  <a:cubicBezTo>
                    <a:pt x="181013" y="100362"/>
                    <a:pt x="196792" y="84262"/>
                    <a:pt x="210834" y="67082"/>
                  </a:cubicBezTo>
                  <a:cubicBezTo>
                    <a:pt x="212935" y="64510"/>
                    <a:pt x="213703" y="61099"/>
                    <a:pt x="212905" y="57875"/>
                  </a:cubicBezTo>
                  <a:close/>
                </a:path>
              </a:pathLst>
            </a:custGeom>
            <a:solidFill>
              <a:srgbClr val="ED5575"/>
            </a:solidFill>
            <a:ln w="1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5" name="Полилиния: фигура 3446"/>
            <p:cNvSpPr/>
            <p:nvPr/>
          </p:nvSpPr>
          <p:spPr>
            <a:xfrm>
              <a:off x="1169446" y="1801066"/>
              <a:ext cx="157500" cy="71719"/>
            </a:xfrm>
            <a:custGeom>
              <a:avLst/>
              <a:gdLst>
                <a:gd name="connsiteX0" fmla="*/ 146545 w 157500"/>
                <a:gd name="connsiteY0" fmla="*/ 1068 h 71718"/>
                <a:gd name="connsiteX1" fmla="*/ 116232 w 157500"/>
                <a:gd name="connsiteY1" fmla="*/ 3551 h 71718"/>
                <a:gd name="connsiteX2" fmla="*/ 7228 w 157500"/>
                <a:gd name="connsiteY2" fmla="*/ 34252 h 71718"/>
                <a:gd name="connsiteX3" fmla="*/ 1316 w 157500"/>
                <a:gd name="connsiteY3" fmla="*/ 46179 h 71718"/>
                <a:gd name="connsiteX4" fmla="*/ 11791 w 157500"/>
                <a:gd name="connsiteY4" fmla="*/ 54394 h 71718"/>
                <a:gd name="connsiteX5" fmla="*/ 122655 w 157500"/>
                <a:gd name="connsiteY5" fmla="*/ 71200 h 71718"/>
                <a:gd name="connsiteX6" fmla="*/ 125961 w 157500"/>
                <a:gd name="connsiteY6" fmla="*/ 71734 h 71718"/>
                <a:gd name="connsiteX7" fmla="*/ 135671 w 157500"/>
                <a:gd name="connsiteY7" fmla="*/ 65302 h 71718"/>
                <a:gd name="connsiteX8" fmla="*/ 156694 w 157500"/>
                <a:gd name="connsiteY8" fmla="*/ 15722 h 71718"/>
                <a:gd name="connsiteX9" fmla="*/ 155655 w 157500"/>
                <a:gd name="connsiteY9" fmla="*/ 5600 h 71718"/>
                <a:gd name="connsiteX10" fmla="*/ 146545 w 157500"/>
                <a:gd name="connsiteY10" fmla="*/ 1068 h 71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7500" h="71718">
                  <a:moveTo>
                    <a:pt x="146545" y="1068"/>
                  </a:moveTo>
                  <a:cubicBezTo>
                    <a:pt x="136340" y="1494"/>
                    <a:pt x="126142" y="2328"/>
                    <a:pt x="116232" y="3551"/>
                  </a:cubicBezTo>
                  <a:cubicBezTo>
                    <a:pt x="78359" y="8214"/>
                    <a:pt x="41684" y="18544"/>
                    <a:pt x="7228" y="34252"/>
                  </a:cubicBezTo>
                  <a:cubicBezTo>
                    <a:pt x="2680" y="36325"/>
                    <a:pt x="212" y="41306"/>
                    <a:pt x="1316" y="46179"/>
                  </a:cubicBezTo>
                  <a:cubicBezTo>
                    <a:pt x="2420" y="51053"/>
                    <a:pt x="6739" y="54449"/>
                    <a:pt x="11791" y="54394"/>
                  </a:cubicBezTo>
                  <a:cubicBezTo>
                    <a:pt x="49510" y="53716"/>
                    <a:pt x="86821" y="59372"/>
                    <a:pt x="122655" y="71200"/>
                  </a:cubicBezTo>
                  <a:cubicBezTo>
                    <a:pt x="123749" y="71562"/>
                    <a:pt x="124864" y="71734"/>
                    <a:pt x="125961" y="71734"/>
                  </a:cubicBezTo>
                  <a:cubicBezTo>
                    <a:pt x="130089" y="71734"/>
                    <a:pt x="133978" y="69295"/>
                    <a:pt x="135671" y="65302"/>
                  </a:cubicBezTo>
                  <a:lnTo>
                    <a:pt x="156694" y="15722"/>
                  </a:lnTo>
                  <a:cubicBezTo>
                    <a:pt x="158106" y="12394"/>
                    <a:pt x="157714" y="8573"/>
                    <a:pt x="155655" y="5600"/>
                  </a:cubicBezTo>
                  <a:cubicBezTo>
                    <a:pt x="153596" y="2627"/>
                    <a:pt x="150162" y="886"/>
                    <a:pt x="146545" y="1068"/>
                  </a:cubicBezTo>
                  <a:close/>
                </a:path>
              </a:pathLst>
            </a:custGeom>
            <a:solidFill>
              <a:srgbClr val="9FD47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6" name="Полилиния: фигура 3447"/>
            <p:cNvSpPr/>
            <p:nvPr/>
          </p:nvSpPr>
          <p:spPr>
            <a:xfrm>
              <a:off x="1336653" y="1803689"/>
              <a:ext cx="222188" cy="167344"/>
            </a:xfrm>
            <a:custGeom>
              <a:avLst/>
              <a:gdLst>
                <a:gd name="connsiteX0" fmla="*/ 216909 w 222187"/>
                <a:gd name="connsiteY0" fmla="*/ 71887 h 167343"/>
                <a:gd name="connsiteX1" fmla="*/ 42384 w 222187"/>
                <a:gd name="connsiteY1" fmla="*/ 1143 h 167343"/>
                <a:gd name="connsiteX2" fmla="*/ 31325 w 222187"/>
                <a:gd name="connsiteY2" fmla="*/ 7486 h 167343"/>
                <a:gd name="connsiteX3" fmla="*/ 1893 w 222187"/>
                <a:gd name="connsiteY3" fmla="*/ 76896 h 167343"/>
                <a:gd name="connsiteX4" fmla="*/ 6689 w 222187"/>
                <a:gd name="connsiteY4" fmla="*/ 90344 h 167343"/>
                <a:gd name="connsiteX5" fmla="*/ 101090 w 222187"/>
                <a:gd name="connsiteY5" fmla="*/ 164038 h 167343"/>
                <a:gd name="connsiteX6" fmla="*/ 108955 w 222187"/>
                <a:gd name="connsiteY6" fmla="*/ 167553 h 167343"/>
                <a:gd name="connsiteX7" fmla="*/ 115302 w 222187"/>
                <a:gd name="connsiteY7" fmla="*/ 165426 h 167343"/>
                <a:gd name="connsiteX8" fmla="*/ 216957 w 222187"/>
                <a:gd name="connsiteY8" fmla="*/ 88763 h 167343"/>
                <a:gd name="connsiteX9" fmla="*/ 221153 w 222187"/>
                <a:gd name="connsiteY9" fmla="*/ 80313 h 167343"/>
                <a:gd name="connsiteX10" fmla="*/ 216909 w 222187"/>
                <a:gd name="connsiteY10" fmla="*/ 71887 h 167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2187" h="167343">
                  <a:moveTo>
                    <a:pt x="216909" y="71887"/>
                  </a:moveTo>
                  <a:cubicBezTo>
                    <a:pt x="165712" y="33726"/>
                    <a:pt x="105361" y="9262"/>
                    <a:pt x="42384" y="1143"/>
                  </a:cubicBezTo>
                  <a:cubicBezTo>
                    <a:pt x="37695" y="534"/>
                    <a:pt x="33171" y="3131"/>
                    <a:pt x="31325" y="7486"/>
                  </a:cubicBezTo>
                  <a:lnTo>
                    <a:pt x="1893" y="76896"/>
                  </a:lnTo>
                  <a:cubicBezTo>
                    <a:pt x="-247" y="81944"/>
                    <a:pt x="1837" y="87790"/>
                    <a:pt x="6689" y="90344"/>
                  </a:cubicBezTo>
                  <a:cubicBezTo>
                    <a:pt x="42403" y="109154"/>
                    <a:pt x="74165" y="133949"/>
                    <a:pt x="101090" y="164038"/>
                  </a:cubicBezTo>
                  <a:cubicBezTo>
                    <a:pt x="103164" y="166356"/>
                    <a:pt x="106047" y="167553"/>
                    <a:pt x="108955" y="167553"/>
                  </a:cubicBezTo>
                  <a:cubicBezTo>
                    <a:pt x="111174" y="167553"/>
                    <a:pt x="113406" y="166855"/>
                    <a:pt x="115302" y="165426"/>
                  </a:cubicBezTo>
                  <a:lnTo>
                    <a:pt x="216957" y="88763"/>
                  </a:lnTo>
                  <a:cubicBezTo>
                    <a:pt x="219608" y="86764"/>
                    <a:pt x="221163" y="83633"/>
                    <a:pt x="221153" y="80313"/>
                  </a:cubicBezTo>
                  <a:cubicBezTo>
                    <a:pt x="221143" y="76994"/>
                    <a:pt x="219571" y="73873"/>
                    <a:pt x="216909" y="71887"/>
                  </a:cubicBezTo>
                  <a:close/>
                </a:path>
              </a:pathLst>
            </a:custGeom>
            <a:solidFill>
              <a:srgbClr val="9FD47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7" name="Полилиния: фигура 3448"/>
            <p:cNvSpPr/>
            <p:nvPr/>
          </p:nvSpPr>
          <p:spPr>
            <a:xfrm>
              <a:off x="1504816" y="2146829"/>
              <a:ext cx="198281" cy="219375"/>
            </a:xfrm>
            <a:custGeom>
              <a:avLst/>
              <a:gdLst>
                <a:gd name="connsiteX0" fmla="*/ 198208 w 198281"/>
                <a:gd name="connsiteY0" fmla="*/ 11138 h 219375"/>
                <a:gd name="connsiteX1" fmla="*/ 194483 w 198281"/>
                <a:gd name="connsiteY1" fmla="*/ 3550 h 219375"/>
                <a:gd name="connsiteX2" fmla="*/ 186383 w 198281"/>
                <a:gd name="connsiteY2" fmla="*/ 1135 h 219375"/>
                <a:gd name="connsiteX3" fmla="*/ 27382 w 198281"/>
                <a:gd name="connsiteY3" fmla="*/ 20720 h 219375"/>
                <a:gd name="connsiteX4" fmla="*/ 18133 w 198281"/>
                <a:gd name="connsiteY4" fmla="*/ 31617 h 219375"/>
                <a:gd name="connsiteX5" fmla="*/ 1589 w 198281"/>
                <a:gd name="connsiteY5" fmla="*/ 150204 h 219375"/>
                <a:gd name="connsiteX6" fmla="*/ 7486 w 198281"/>
                <a:gd name="connsiteY6" fmla="*/ 163221 h 219375"/>
                <a:gd name="connsiteX7" fmla="*/ 135545 w 198281"/>
                <a:gd name="connsiteY7" fmla="*/ 217522 h 219375"/>
                <a:gd name="connsiteX8" fmla="*/ 139657 w 198281"/>
                <a:gd name="connsiteY8" fmla="*/ 218360 h 219375"/>
                <a:gd name="connsiteX9" fmla="*/ 148795 w 198281"/>
                <a:gd name="connsiteY9" fmla="*/ 213087 h 219375"/>
                <a:gd name="connsiteX10" fmla="*/ 198208 w 198281"/>
                <a:gd name="connsiteY10" fmla="*/ 11138 h 219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8281" h="219375">
                  <a:moveTo>
                    <a:pt x="198208" y="11138"/>
                  </a:moveTo>
                  <a:cubicBezTo>
                    <a:pt x="198078" y="8200"/>
                    <a:pt x="196727" y="5450"/>
                    <a:pt x="194483" y="3550"/>
                  </a:cubicBezTo>
                  <a:cubicBezTo>
                    <a:pt x="192238" y="1650"/>
                    <a:pt x="189302" y="771"/>
                    <a:pt x="186383" y="1135"/>
                  </a:cubicBezTo>
                  <a:lnTo>
                    <a:pt x="27382" y="20720"/>
                  </a:lnTo>
                  <a:cubicBezTo>
                    <a:pt x="21933" y="21391"/>
                    <a:pt x="17910" y="26132"/>
                    <a:pt x="18133" y="31617"/>
                  </a:cubicBezTo>
                  <a:cubicBezTo>
                    <a:pt x="19784" y="72058"/>
                    <a:pt x="14217" y="111956"/>
                    <a:pt x="1589" y="150204"/>
                  </a:cubicBezTo>
                  <a:cubicBezTo>
                    <a:pt x="-133" y="155417"/>
                    <a:pt x="2432" y="161077"/>
                    <a:pt x="7486" y="163221"/>
                  </a:cubicBezTo>
                  <a:lnTo>
                    <a:pt x="135545" y="217522"/>
                  </a:lnTo>
                  <a:cubicBezTo>
                    <a:pt x="136884" y="218089"/>
                    <a:pt x="138280" y="218360"/>
                    <a:pt x="139657" y="218360"/>
                  </a:cubicBezTo>
                  <a:cubicBezTo>
                    <a:pt x="143326" y="218360"/>
                    <a:pt x="146859" y="216439"/>
                    <a:pt x="148795" y="213087"/>
                  </a:cubicBezTo>
                  <a:cubicBezTo>
                    <a:pt x="184246" y="151705"/>
                    <a:pt x="201332" y="81872"/>
                    <a:pt x="198208" y="11138"/>
                  </a:cubicBezTo>
                  <a:close/>
                </a:path>
              </a:pathLst>
            </a:custGeom>
            <a:solidFill>
              <a:srgbClr val="F2DF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8" name="Полилиния: фигура 3449"/>
            <p:cNvSpPr/>
            <p:nvPr/>
          </p:nvSpPr>
          <p:spPr>
            <a:xfrm>
              <a:off x="1468623" y="1911145"/>
              <a:ext cx="227813" cy="220781"/>
            </a:xfrm>
            <a:custGeom>
              <a:avLst/>
              <a:gdLst>
                <a:gd name="connsiteX0" fmla="*/ 57834 w 227812"/>
                <a:gd name="connsiteY0" fmla="*/ 220431 h 220781"/>
                <a:gd name="connsiteX1" fmla="*/ 59133 w 227812"/>
                <a:gd name="connsiteY1" fmla="*/ 220349 h 220781"/>
                <a:gd name="connsiteX2" fmla="*/ 218134 w 227812"/>
                <a:gd name="connsiteY2" fmla="*/ 200765 h 220781"/>
                <a:gd name="connsiteX3" fmla="*/ 225405 w 227812"/>
                <a:gd name="connsiteY3" fmla="*/ 196457 h 220781"/>
                <a:gd name="connsiteX4" fmla="*/ 227179 w 227812"/>
                <a:gd name="connsiteY4" fmla="*/ 188193 h 220781"/>
                <a:gd name="connsiteX5" fmla="*/ 130237 w 227812"/>
                <a:gd name="connsiteY5" fmla="*/ 4269 h 220781"/>
                <a:gd name="connsiteX6" fmla="*/ 116307 w 227812"/>
                <a:gd name="connsiteY6" fmla="*/ 3182 h 220781"/>
                <a:gd name="connsiteX7" fmla="*/ 5251 w 227812"/>
                <a:gd name="connsiteY7" fmla="*/ 86936 h 220781"/>
                <a:gd name="connsiteX8" fmla="*/ 2689 w 227812"/>
                <a:gd name="connsiteY8" fmla="*/ 100995 h 220781"/>
                <a:gd name="connsiteX9" fmla="*/ 47515 w 227812"/>
                <a:gd name="connsiteY9" fmla="*/ 212023 h 220781"/>
                <a:gd name="connsiteX10" fmla="*/ 57834 w 227812"/>
                <a:gd name="connsiteY10" fmla="*/ 220431 h 2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7812" h="220781">
                  <a:moveTo>
                    <a:pt x="57834" y="220431"/>
                  </a:moveTo>
                  <a:cubicBezTo>
                    <a:pt x="58263" y="220431"/>
                    <a:pt x="58697" y="220404"/>
                    <a:pt x="59133" y="220349"/>
                  </a:cubicBezTo>
                  <a:lnTo>
                    <a:pt x="218134" y="200765"/>
                  </a:lnTo>
                  <a:cubicBezTo>
                    <a:pt x="221052" y="200406"/>
                    <a:pt x="223688" y="198844"/>
                    <a:pt x="225405" y="196457"/>
                  </a:cubicBezTo>
                  <a:cubicBezTo>
                    <a:pt x="227124" y="194071"/>
                    <a:pt x="227766" y="191074"/>
                    <a:pt x="227179" y="188193"/>
                  </a:cubicBezTo>
                  <a:cubicBezTo>
                    <a:pt x="213047" y="118815"/>
                    <a:pt x="179526" y="55215"/>
                    <a:pt x="130237" y="4269"/>
                  </a:cubicBezTo>
                  <a:cubicBezTo>
                    <a:pt x="126536" y="441"/>
                    <a:pt x="120560" y="-27"/>
                    <a:pt x="116307" y="3182"/>
                  </a:cubicBezTo>
                  <a:lnTo>
                    <a:pt x="5251" y="86936"/>
                  </a:lnTo>
                  <a:cubicBezTo>
                    <a:pt x="869" y="90242"/>
                    <a:pt x="-246" y="96356"/>
                    <a:pt x="2689" y="100995"/>
                  </a:cubicBezTo>
                  <a:cubicBezTo>
                    <a:pt x="24223" y="135035"/>
                    <a:pt x="39304" y="172391"/>
                    <a:pt x="47515" y="212023"/>
                  </a:cubicBezTo>
                  <a:cubicBezTo>
                    <a:pt x="48541" y="216969"/>
                    <a:pt x="52899" y="220431"/>
                    <a:pt x="57834" y="220431"/>
                  </a:cubicBezTo>
                  <a:close/>
                </a:path>
              </a:pathLst>
            </a:custGeom>
            <a:solidFill>
              <a:srgbClr val="F2DF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9" name="Полилиния: фигура 3450"/>
            <p:cNvSpPr/>
            <p:nvPr/>
          </p:nvSpPr>
          <p:spPr>
            <a:xfrm>
              <a:off x="1301082" y="2143929"/>
              <a:ext cx="307969" cy="126563"/>
            </a:xfrm>
            <a:custGeom>
              <a:avLst/>
              <a:gdLst>
                <a:gd name="connsiteX0" fmla="*/ 306344 w 307968"/>
                <a:gd name="connsiteY0" fmla="*/ 123834 h 126562"/>
                <a:gd name="connsiteX1" fmla="*/ 305197 w 307968"/>
                <a:gd name="connsiteY1" fmla="*/ 112964 h 126562"/>
                <a:gd name="connsiteX2" fmla="*/ 303306 w 307968"/>
                <a:gd name="connsiteY2" fmla="*/ 111874 h 126562"/>
                <a:gd name="connsiteX3" fmla="*/ 303317 w 307968"/>
                <a:gd name="connsiteY3" fmla="*/ 111840 h 126562"/>
                <a:gd name="connsiteX4" fmla="*/ 41643 w 307968"/>
                <a:gd name="connsiteY4" fmla="*/ 2454 h 126562"/>
                <a:gd name="connsiteX5" fmla="*/ 41638 w 307968"/>
                <a:gd name="connsiteY5" fmla="*/ 2469 h 126562"/>
                <a:gd name="connsiteX6" fmla="*/ 6820 w 307968"/>
                <a:gd name="connsiteY6" fmla="*/ 11247 h 126562"/>
                <a:gd name="connsiteX7" fmla="*/ 11263 w 307968"/>
                <a:gd name="connsiteY7" fmla="*/ 53353 h 126562"/>
                <a:gd name="connsiteX8" fmla="*/ 22998 w 307968"/>
                <a:gd name="connsiteY8" fmla="*/ 59137 h 126562"/>
                <a:gd name="connsiteX9" fmla="*/ 22988 w 307968"/>
                <a:gd name="connsiteY9" fmla="*/ 59166 h 126562"/>
                <a:gd name="connsiteX10" fmla="*/ 298500 w 307968"/>
                <a:gd name="connsiteY10" fmla="*/ 126482 h 126562"/>
                <a:gd name="connsiteX11" fmla="*/ 298507 w 307968"/>
                <a:gd name="connsiteY11" fmla="*/ 126460 h 126562"/>
                <a:gd name="connsiteX12" fmla="*/ 306344 w 307968"/>
                <a:gd name="connsiteY12" fmla="*/ 123834 h 126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7968" h="126562">
                  <a:moveTo>
                    <a:pt x="306344" y="123834"/>
                  </a:moveTo>
                  <a:cubicBezTo>
                    <a:pt x="309029" y="120515"/>
                    <a:pt x="308516" y="115648"/>
                    <a:pt x="305197" y="112964"/>
                  </a:cubicBezTo>
                  <a:cubicBezTo>
                    <a:pt x="304611" y="112490"/>
                    <a:pt x="303968" y="112151"/>
                    <a:pt x="303306" y="111874"/>
                  </a:cubicBezTo>
                  <a:lnTo>
                    <a:pt x="303317" y="111840"/>
                  </a:lnTo>
                  <a:cubicBezTo>
                    <a:pt x="289053" y="105878"/>
                    <a:pt x="96895" y="25550"/>
                    <a:pt x="41643" y="2454"/>
                  </a:cubicBezTo>
                  <a:lnTo>
                    <a:pt x="41638" y="2469"/>
                  </a:lnTo>
                  <a:cubicBezTo>
                    <a:pt x="29679" y="-2536"/>
                    <a:pt x="15387" y="659"/>
                    <a:pt x="6820" y="11247"/>
                  </a:cubicBezTo>
                  <a:cubicBezTo>
                    <a:pt x="-3580" y="24100"/>
                    <a:pt x="-1592" y="42952"/>
                    <a:pt x="11263" y="53353"/>
                  </a:cubicBezTo>
                  <a:cubicBezTo>
                    <a:pt x="14816" y="56227"/>
                    <a:pt x="18832" y="58123"/>
                    <a:pt x="22998" y="59137"/>
                  </a:cubicBezTo>
                  <a:lnTo>
                    <a:pt x="22988" y="59166"/>
                  </a:lnTo>
                  <a:cubicBezTo>
                    <a:pt x="81162" y="73379"/>
                    <a:pt x="283483" y="122812"/>
                    <a:pt x="298500" y="126482"/>
                  </a:cubicBezTo>
                  <a:lnTo>
                    <a:pt x="298507" y="126460"/>
                  </a:lnTo>
                  <a:cubicBezTo>
                    <a:pt x="301321" y="127143"/>
                    <a:pt x="304402" y="126235"/>
                    <a:pt x="306344" y="123834"/>
                  </a:cubicBezTo>
                  <a:close/>
                </a:path>
              </a:pathLst>
            </a:custGeom>
            <a:solidFill>
              <a:srgbClr val="5C9CEE"/>
            </a:solidFill>
            <a:ln w="1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0" name="Полилиния: фигура 3451"/>
            <p:cNvSpPr/>
            <p:nvPr/>
          </p:nvSpPr>
          <p:spPr>
            <a:xfrm>
              <a:off x="1278041" y="2120873"/>
              <a:ext cx="105469" cy="105469"/>
            </a:xfrm>
            <a:custGeom>
              <a:avLst/>
              <a:gdLst>
                <a:gd name="connsiteX0" fmla="*/ 106127 w 105468"/>
                <a:gd name="connsiteY0" fmla="*/ 53141 h 105468"/>
                <a:gd name="connsiteX1" fmla="*/ 53141 w 105468"/>
                <a:gd name="connsiteY1" fmla="*/ 106127 h 105468"/>
                <a:gd name="connsiteX2" fmla="*/ 154 w 105468"/>
                <a:gd name="connsiteY2" fmla="*/ 53141 h 105468"/>
                <a:gd name="connsiteX3" fmla="*/ 53141 w 105468"/>
                <a:gd name="connsiteY3" fmla="*/ 154 h 105468"/>
                <a:gd name="connsiteX4" fmla="*/ 106127 w 105468"/>
                <a:gd name="connsiteY4" fmla="*/ 53141 h 105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68" h="105468">
                  <a:moveTo>
                    <a:pt x="106127" y="53141"/>
                  </a:moveTo>
                  <a:cubicBezTo>
                    <a:pt x="106127" y="82404"/>
                    <a:pt x="82404" y="106127"/>
                    <a:pt x="53141" y="106127"/>
                  </a:cubicBezTo>
                  <a:cubicBezTo>
                    <a:pt x="23877" y="106127"/>
                    <a:pt x="154" y="82404"/>
                    <a:pt x="154" y="53141"/>
                  </a:cubicBezTo>
                  <a:cubicBezTo>
                    <a:pt x="154" y="23877"/>
                    <a:pt x="23877" y="154"/>
                    <a:pt x="53141" y="154"/>
                  </a:cubicBezTo>
                  <a:cubicBezTo>
                    <a:pt x="82404" y="154"/>
                    <a:pt x="106127" y="23877"/>
                    <a:pt x="106127" y="53141"/>
                  </a:cubicBezTo>
                  <a:close/>
                </a:path>
              </a:pathLst>
            </a:custGeom>
            <a:solidFill>
              <a:srgbClr val="EBEEF2"/>
            </a:solidFill>
            <a:ln w="1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161" name="Прямоугольник 160"/>
          <p:cNvSpPr/>
          <p:nvPr/>
        </p:nvSpPr>
        <p:spPr>
          <a:xfrm>
            <a:off x="6992223" y="1370369"/>
            <a:ext cx="2463651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/>
            <a:r>
              <a:rPr lang="ru-RU" sz="1600" dirty="0" smtClean="0">
                <a:latin typeface="Arial Black" panose="020B0A04020102020204" pitchFamily="34" charset="0"/>
                <a:cs typeface="Arial" panose="020B0604020202020204" pitchFamily="34" charset="0"/>
              </a:rPr>
              <a:t>Кейс-чемпионаты </a:t>
            </a:r>
          </a:p>
          <a:p>
            <a:pPr algn="ctr"/>
            <a:endParaRPr lang="ru-RU" sz="1600" dirty="0" smtClean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Прямоугольник 161"/>
          <p:cNvSpPr/>
          <p:nvPr/>
        </p:nvSpPr>
        <p:spPr>
          <a:xfrm>
            <a:off x="6674779" y="2579758"/>
            <a:ext cx="3441936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/>
            <a:r>
              <a:rPr lang="ru-RU" sz="1600" dirty="0" smtClean="0">
                <a:latin typeface="Arial Black" panose="020B0A04020102020204" pitchFamily="34" charset="0"/>
                <a:cs typeface="Arial" panose="020B0604020202020204" pitchFamily="34" charset="0"/>
              </a:rPr>
              <a:t>Оплачиваемые стажировки </a:t>
            </a:r>
          </a:p>
          <a:p>
            <a:pPr algn="ctr"/>
            <a:endParaRPr lang="ru-RU" sz="1600" dirty="0" smtClean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Прямоугольник 162"/>
          <p:cNvSpPr/>
          <p:nvPr/>
        </p:nvSpPr>
        <p:spPr>
          <a:xfrm>
            <a:off x="6084277" y="3923837"/>
            <a:ext cx="4070838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/>
            <a:r>
              <a:rPr lang="ru-RU" sz="1600" dirty="0" smtClean="0">
                <a:latin typeface="Arial Black" panose="020B0A04020102020204" pitchFamily="34" charset="0"/>
                <a:cs typeface="Arial" panose="020B0604020202020204" pitchFamily="34" charset="0"/>
              </a:rPr>
              <a:t>Образовательная деятельность</a:t>
            </a:r>
          </a:p>
          <a:p>
            <a:pPr algn="ctr"/>
            <a:endParaRPr lang="ru-RU" sz="1600" dirty="0" smtClean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Прямоугольник 163"/>
          <p:cNvSpPr/>
          <p:nvPr/>
        </p:nvSpPr>
        <p:spPr>
          <a:xfrm>
            <a:off x="6649478" y="5353202"/>
            <a:ext cx="3149140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/>
            <a:r>
              <a:rPr lang="ru-RU" sz="1600" dirty="0" smtClean="0">
                <a:latin typeface="Arial Black" panose="020B0A04020102020204" pitchFamily="34" charset="0"/>
                <a:cs typeface="Arial" panose="020B0604020202020204" pitchFamily="34" charset="0"/>
              </a:rPr>
              <a:t>Трудоустройство </a:t>
            </a:r>
          </a:p>
        </p:txBody>
      </p:sp>
      <p:pic>
        <p:nvPicPr>
          <p:cNvPr id="165" name="Рисунок 1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4579" y="2960846"/>
            <a:ext cx="1172052" cy="679257"/>
          </a:xfrm>
          <a:prstGeom prst="rect">
            <a:avLst/>
          </a:prstGeom>
        </p:spPr>
      </p:pic>
      <p:pic>
        <p:nvPicPr>
          <p:cNvPr id="166" name="Рисунок 165" descr="https://cpo.vvsu.ru/photos/260A1B73_698C_4A5E_94A5_64BD7EEF50C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876" y="3024253"/>
            <a:ext cx="1319438" cy="664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Рисунок 166" descr="https://cpo.vvsu.ru/photos/75A51377_125A_48E5_B166_CACFE83289F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757" y="3010060"/>
            <a:ext cx="1030674" cy="664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Рисунок 167" descr="https://cpo.vvsu.ru/photos/155A6238_5DC5_47AE_ACE6_3D5DA0953AC5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205" y="1751723"/>
            <a:ext cx="1417644" cy="833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Рисунок 168" descr="https://cpo.vvsu.ru/photos/AEFBA1ED_F220_44E7_9A97_DD4FC3C0F58C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046" y="1968219"/>
            <a:ext cx="1178169" cy="407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Рисунок 17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15291" y="1897947"/>
            <a:ext cx="1444279" cy="470442"/>
          </a:xfrm>
          <a:prstGeom prst="rect">
            <a:avLst/>
          </a:prstGeom>
        </p:spPr>
      </p:pic>
      <p:pic>
        <p:nvPicPr>
          <p:cNvPr id="172" name="Рисунок 171" descr="https://cpo.vvsu.ru/photos/E4046BC1_2443_4F68_BD6A_96EFC351B656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9570" y="1648437"/>
            <a:ext cx="1878625" cy="917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Рисунок 172" descr="https://cpo.vvsu.ru/photos/D8951B95_4080_4B76_B7B3_08464DAA5ED1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617" y="4502470"/>
            <a:ext cx="1363014" cy="607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Рисунок 177" descr="https://cpo.vvsu.ru/photos/29E19624_6865_4454_BCF6_1FD0806C2210.jp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402" y="5972518"/>
            <a:ext cx="851490" cy="631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Рисунок 178" descr="https://cpo.vvsu.ru/photos/8FEB171F_A999_4D3C_AF08_8728D53B4717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075" y="5880274"/>
            <a:ext cx="1052401" cy="617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Рисунок 179" descr="https://cpo.vvsu.ru/photos/55EBEC88_E6CD_45A3_A32C_146664B71141.jpg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576" y="4424359"/>
            <a:ext cx="1143639" cy="809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Рисунок 180" descr="https://cpo.vvsu.ru/photos/3058D6C6_A694_4EEA_929C_5120234F1427.jpg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312" y="4420610"/>
            <a:ext cx="1714738" cy="80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Рисунок 181" descr="https://cpo.vvsu.ru/photos/BD43286F_6EFE_4ED0_882F_CEC3D7CA7619.jp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892" y="5629247"/>
            <a:ext cx="1229457" cy="1105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Рисунок 182" descr="https://cpo.vvsu.ru/photos/D6CBC0B1_0DE9_4E69_B14C_7DD89FEB15AE.jpg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942" y="5746024"/>
            <a:ext cx="1418125" cy="857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Рисунок 183" descr="https://cpo.vvsu.ru/photos/694298FD_77D0_4871_85C1_9F6C39A355CB.jpg"/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8258" y="3004084"/>
            <a:ext cx="1259937" cy="690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Рисунок 184" descr="https://cpo.vvsu.ru/photos/E51393F7_F719_45A3_952E_6D248A40B695.jpg"/>
          <p:cNvPicPr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215" y="5777255"/>
            <a:ext cx="1060606" cy="667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Рисунок 185" descr="https://cpo.vvsu.ru/photos/2A739B31_A612_437A_9C34_ECAF5DABE91D.jpg"/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4308" y="3078403"/>
            <a:ext cx="987669" cy="591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Рисунок 186" descr="https://cpo.vvsu.ru/photos/CE7F8236_B94C_406D_ACB7_F97BDB6FA9F0.jpg"/>
          <p:cNvPicPr/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300" y="4390989"/>
            <a:ext cx="1352548" cy="842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Рисунок 187" descr="https://cpo.vvsu.ru/photos/B25F751F_F958_42F9_B33E_BCDDF7CED6B3.jpg"/>
          <p:cNvPicPr/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204" y="5889623"/>
            <a:ext cx="1274219" cy="6077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0896" y="302722"/>
            <a:ext cx="7896452" cy="1754326"/>
          </a:xfrm>
        </p:spPr>
        <p:txBody>
          <a:bodyPr/>
          <a:lstStyle/>
          <a:p>
            <a:r>
              <a:rPr lang="ru-RU" alt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РЦ «Старт-карьера» ФГБОУ ВО ВВГУ</a:t>
            </a:r>
            <a:endParaRPr lang="ru-RU" alt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мещающий текст 4"/>
          <p:cNvSpPr>
            <a:spLocks noGrp="1"/>
          </p:cNvSpPr>
          <p:nvPr>
            <p:ph type="body" sz="quarter" idx="11"/>
          </p:nvPr>
        </p:nvSpPr>
        <p:spPr>
          <a:xfrm>
            <a:off x="437651" y="2600105"/>
            <a:ext cx="5303554" cy="1253677"/>
          </a:xfrm>
        </p:spPr>
        <p:txBody>
          <a:bodyPr/>
          <a:lstStyle/>
          <a:p>
            <a:r>
              <a:rPr lang="ru-RU" altLang="en-US" dirty="0"/>
              <a:t>Телефон: </a:t>
            </a:r>
            <a:r>
              <a:rPr lang="ru-RU" altLang="en-US" dirty="0" smtClean="0"/>
              <a:t>240-43-77</a:t>
            </a:r>
          </a:p>
          <a:p>
            <a:r>
              <a:rPr lang="ru-RU" altLang="en-US" dirty="0" smtClean="0"/>
              <a:t>Эл. почта: </a:t>
            </a:r>
            <a:r>
              <a:rPr lang="en-US" altLang="en-US" dirty="0" smtClean="0"/>
              <a:t>career@vvsu.ru</a:t>
            </a:r>
            <a:endParaRPr lang="ru-RU" altLang="en-US" dirty="0"/>
          </a:p>
          <a:p>
            <a:r>
              <a:rPr lang="ru-RU" altLang="en-US" dirty="0"/>
              <a:t>Аудитория: 1231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9229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Open Sans ExtraBold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458</Words>
  <Application>Microsoft Office PowerPoint</Application>
  <PresentationFormat>Широкоэкранный</PresentationFormat>
  <Paragraphs>50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Gotham Pro Bold</vt:lpstr>
      <vt:lpstr>Gotham Pro Light</vt:lpstr>
      <vt:lpstr>Montserrat Light</vt:lpstr>
      <vt:lpstr>Open Sans ExtraBold</vt:lpstr>
      <vt:lpstr>Verdana</vt:lpstr>
      <vt:lpstr>Тема Office</vt:lpstr>
      <vt:lpstr>экосистема карьерного развития и эффективного взаимодействия студентов и работодателей</vt:lpstr>
      <vt:lpstr>Презентация PowerPoint</vt:lpstr>
      <vt:lpstr>Региональный центр «Старт-карьера» - драйвер карьерного развития студента для эффективного обеспечения предприятий человеческим капиталом</vt:lpstr>
      <vt:lpstr>Сотрудничество бизнеса и университетов создаёт стратегические преимущества для развития профессионального образования и бизнес-сообщества для всех участников процесса.  </vt:lpstr>
      <vt:lpstr>Исходя из ваших потребностей, мы предлагаем следующие формы партнерства </vt:lpstr>
      <vt:lpstr>Презентация PowerPoint</vt:lpstr>
      <vt:lpstr>РЦ «Старт-карьера» ФГБОУ ВО ВВГУ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Кадровые партнеры</dc:title>
  <dc:creator>Михаил Колесов</dc:creator>
  <cp:lastModifiedBy>Москвитина Анна</cp:lastModifiedBy>
  <cp:revision>273</cp:revision>
  <dcterms:created xsi:type="dcterms:W3CDTF">2022-05-22T17:45:00Z</dcterms:created>
  <dcterms:modified xsi:type="dcterms:W3CDTF">2025-11-18T05:20:45Z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2EB3BDF8C14F4C0F9BE2901B3E704533_13</vt:lpwstr>
  </property>
  <property fmtid="{D5CDD505-2E9C-101B-9397-08002B2CF9AE}" pid="3" name="KSOProductBuildVer">
    <vt:lpwstr>1049-12.2.0.23155</vt:lpwstr>
  </property>
</Properties>
</file>