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7979A0">
                <a:lumMod val="84000"/>
              </a:srgbClr>
            </a:gs>
            <a:gs pos="99000">
              <a:srgbClr val="0070C0">
                <a:alpha val="73000"/>
                <a:lumMod val="45000"/>
              </a:srgbClr>
            </a:gs>
            <a:gs pos="100000">
              <a:schemeClr val="bg2">
                <a:lumMod val="75000"/>
              </a:schemeClr>
            </a:gs>
            <a:gs pos="100000">
              <a:srgbClr val="0070C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8306" y="5788111"/>
            <a:ext cx="1113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Программа </a:t>
            </a:r>
            <a:r>
              <a:rPr lang="ru-RU" b="1" dirty="0"/>
              <a:t>«1С:Бухгалтерия государственного учреждения</a:t>
            </a:r>
            <a:r>
              <a:rPr lang="ru-RU" b="1" dirty="0" smtClean="0"/>
              <a:t>»</a:t>
            </a:r>
            <a:endParaRPr lang="ru-RU" dirty="0" smtClean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906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ВВГУ</a:t>
            </a:r>
            <a:endParaRPr lang="ru-RU" sz="4000" b="1" i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1805" y="788773"/>
            <a:ext cx="8825658" cy="488092"/>
          </a:xfrm>
        </p:spPr>
        <p:txBody>
          <a:bodyPr/>
          <a:lstStyle/>
          <a:p>
            <a:r>
              <a:rPr lang="ru-RU" sz="3500" u="sng" dirty="0" smtClean="0"/>
              <a:t>Инструкция для создания документ</a:t>
            </a:r>
            <a:r>
              <a:rPr lang="ru-RU" sz="3500" u="sng" dirty="0"/>
              <a:t>а</a:t>
            </a:r>
            <a:r>
              <a:rPr lang="ru-RU" sz="3500" u="sng" dirty="0" smtClean="0"/>
              <a:t>:</a:t>
            </a:r>
            <a:endParaRPr lang="ru-RU" sz="35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31805" y="2054946"/>
            <a:ext cx="110551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/>
              <a:t> Заявка-обоснование </a:t>
            </a:r>
            <a:r>
              <a:rPr lang="ru-RU" sz="3600" b="1" dirty="0"/>
              <a:t>закупки товаров, работ, услуг малого объема через подотчетное </a:t>
            </a:r>
            <a:r>
              <a:rPr lang="ru-RU" sz="3600" b="1" dirty="0" smtClean="0"/>
              <a:t>лицо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4729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" r="166" b="42544"/>
          <a:stretch/>
        </p:blipFill>
        <p:spPr>
          <a:xfrm>
            <a:off x="329311" y="1201906"/>
            <a:ext cx="8374506" cy="27486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9311" y="2497811"/>
            <a:ext cx="1327551" cy="270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03631" y="3193863"/>
            <a:ext cx="2938584" cy="2156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4876" y="364093"/>
            <a:ext cx="673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Процесс формирования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новой</a:t>
            </a:r>
            <a:r>
              <a:rPr lang="ru-RU" dirty="0" smtClean="0"/>
              <a:t> </a:t>
            </a:r>
            <a:r>
              <a:rPr lang="ru-RU" b="1" dirty="0" smtClean="0"/>
              <a:t>Заявки-обоснования</a:t>
            </a:r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000" b="1" dirty="0" smtClean="0"/>
              <a:t>Ответственный за закупку</a:t>
            </a:r>
            <a:endParaRPr lang="ru-RU" sz="1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" r="6500" b="32228"/>
          <a:stretch/>
        </p:blipFill>
        <p:spPr>
          <a:xfrm>
            <a:off x="329311" y="4324350"/>
            <a:ext cx="8374506" cy="19633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82014" y="5533293"/>
            <a:ext cx="648571" cy="296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9175079" y="1478384"/>
            <a:ext cx="2415159" cy="95410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Открыть список Заявки-обоснования закупки малого объема через подотчетное лицо.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9247382" y="4416441"/>
            <a:ext cx="2270551" cy="738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Добавить новый документ, нажав кнопку «Создать»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>
            <a:stCxn id="10" idx="3"/>
          </p:cNvCxnSpPr>
          <p:nvPr/>
        </p:nvCxnSpPr>
        <p:spPr>
          <a:xfrm flipH="1">
            <a:off x="8081108" y="1955438"/>
            <a:ext cx="1093971" cy="1238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2" idx="3"/>
          </p:cNvCxnSpPr>
          <p:nvPr/>
        </p:nvCxnSpPr>
        <p:spPr>
          <a:xfrm flipH="1">
            <a:off x="2430585" y="4785773"/>
            <a:ext cx="6816797" cy="825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9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551" y="216455"/>
            <a:ext cx="9182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ru-RU" dirty="0" smtClean="0"/>
              <a:t>. Процесс заполнения шапки </a:t>
            </a:r>
            <a:r>
              <a:rPr lang="ru-RU" b="1" dirty="0" smtClean="0"/>
              <a:t>Заявки-обоснования </a:t>
            </a:r>
            <a:r>
              <a:rPr lang="ru-RU" b="1" dirty="0"/>
              <a:t>закупки товаров, работ, услуг малого объема через подотчетное лицо </a:t>
            </a:r>
            <a:r>
              <a:rPr lang="ru-RU" b="1" dirty="0" smtClean="0"/>
              <a:t>на </a:t>
            </a:r>
            <a:r>
              <a:rPr lang="ru-RU" b="1" dirty="0"/>
              <a:t>выдачу денежных </a:t>
            </a:r>
            <a:r>
              <a:rPr lang="ru-RU" b="1" dirty="0" smtClean="0"/>
              <a:t>документов</a:t>
            </a:r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000" b="1" dirty="0" smtClean="0"/>
              <a:t>Ответственный за закупку</a:t>
            </a:r>
            <a:endParaRPr lang="ru-RU" sz="1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91" y="1497788"/>
            <a:ext cx="9067110" cy="21763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088" y="3799320"/>
            <a:ext cx="2563447" cy="13849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реквизите 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Подотчетное лицо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шапки документа  следует указать подотчетное лицо, которое осуществляет закупки товаров, работ, услуг малого объема, выбором из справочника 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Сотрудники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921" y="2298681"/>
            <a:ext cx="4003829" cy="195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8120" y="3799320"/>
            <a:ext cx="2481387" cy="13849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реквизите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Способ выдачи средств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следует выбрать вариант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«в безналичной форме»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921" y="2528814"/>
            <a:ext cx="4003829" cy="2082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9921" y="2762435"/>
            <a:ext cx="4003829" cy="2082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4092" y="3787444"/>
            <a:ext cx="2493108" cy="13849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реквизите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Счет для перечисления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следует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указать номер счета Подотчетного лица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887" y="3221060"/>
            <a:ext cx="7127631" cy="2202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089" y="5375791"/>
            <a:ext cx="2563447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Реквизиты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Документ-основание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следует заполнить в соответствии с данными представленными на рисунке.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03672" y="2761770"/>
            <a:ext cx="3821861" cy="199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8120" y="5375789"/>
            <a:ext cx="2481388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реквизите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Номер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формируется автоматически, 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Дата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– текущая дата формирования документа.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03672" y="2297843"/>
            <a:ext cx="3821861" cy="204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9952" y="5375789"/>
            <a:ext cx="2481388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реквизите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Подразделение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название подразделения Подотчетного лица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551" y="216455"/>
            <a:ext cx="918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Процесс заполнения табличной части </a:t>
            </a:r>
            <a:r>
              <a:rPr lang="ru-RU" b="1" dirty="0" smtClean="0"/>
              <a:t>Заявки-обоснования </a:t>
            </a:r>
            <a:r>
              <a:rPr lang="ru-RU" b="1" dirty="0"/>
              <a:t>закупки товаров, работ, услуг малого </a:t>
            </a:r>
            <a:r>
              <a:rPr lang="ru-RU" b="1" dirty="0" smtClean="0"/>
              <a:t>объема</a:t>
            </a:r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000" b="1" dirty="0" smtClean="0"/>
              <a:t>Ответственный за закупку</a:t>
            </a:r>
            <a:endParaRPr lang="ru-RU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18352" y="1212251"/>
            <a:ext cx="2563447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закладке 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Товары, работы, услуги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следует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заполнить поля: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Инд. характеристика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Ед. изм.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Количество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7414" b="28688"/>
          <a:stretch/>
        </p:blipFill>
        <p:spPr>
          <a:xfrm>
            <a:off x="250090" y="1093273"/>
            <a:ext cx="5910078" cy="1099424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50089" y="1286762"/>
            <a:ext cx="961292" cy="78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03568" y="1471573"/>
            <a:ext cx="2309653" cy="54396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9" idx="1"/>
          </p:cNvCxnSpPr>
          <p:nvPr/>
        </p:nvCxnSpPr>
        <p:spPr>
          <a:xfrm flipH="1">
            <a:off x="3513221" y="1627750"/>
            <a:ext cx="3305131" cy="11219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5" t="42718" r="25967" b="35277"/>
          <a:stretch/>
        </p:blipFill>
        <p:spPr>
          <a:xfrm>
            <a:off x="250089" y="2344763"/>
            <a:ext cx="5937128" cy="1155172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/>
        </p:nvCxnSpPr>
        <p:spPr>
          <a:xfrm flipV="1">
            <a:off x="1419727" y="2584804"/>
            <a:ext cx="1323473" cy="7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29792" y="2701538"/>
            <a:ext cx="2563447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закладке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о малой закупке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укажите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 закупки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электронно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21551" y="2797511"/>
            <a:ext cx="1115144" cy="67634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>
            <a:stCxn id="29" idx="1"/>
          </p:cNvCxnSpPr>
          <p:nvPr/>
        </p:nvCxnSpPr>
        <p:spPr>
          <a:xfrm flipH="1">
            <a:off x="4836695" y="3024704"/>
            <a:ext cx="1993097" cy="10516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89" y="3652001"/>
            <a:ext cx="7658342" cy="2000590"/>
          </a:xfrm>
          <a:prstGeom prst="rect">
            <a:avLst/>
          </a:prstGeom>
        </p:spPr>
      </p:pic>
      <p:cxnSp>
        <p:nvCxnSpPr>
          <p:cNvPr id="32" name="Прямая соединительная линия 31"/>
          <p:cNvCxnSpPr/>
          <p:nvPr/>
        </p:nvCxnSpPr>
        <p:spPr>
          <a:xfrm flipV="1">
            <a:off x="2141623" y="3851017"/>
            <a:ext cx="665746" cy="87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143692" y="3775133"/>
            <a:ext cx="2666252" cy="17543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закладке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заполните руководителей и ответственных лиц.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учреждения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заполнен по умолчанию (изменить в случае замещения!!!). При заполнении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Ответственных лиц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обязательно уточняйте ФИО ответственного в подразделениях.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11551" y="4784690"/>
            <a:ext cx="7535417" cy="52213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flipH="1">
            <a:off x="4636168" y="4375513"/>
            <a:ext cx="3507524" cy="40917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52" y="5760248"/>
            <a:ext cx="6510338" cy="102503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913371" y="5922245"/>
            <a:ext cx="2655745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закладке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Бухгалтерские операции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заполнены по умолчанию (изменять не нужно!!!)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2951749" y="5924639"/>
            <a:ext cx="92241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1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551" y="216455"/>
            <a:ext cx="918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dirty="0" smtClean="0"/>
              <a:t>Прикрепление файлов и отправка на ознакомление </a:t>
            </a:r>
            <a:r>
              <a:rPr lang="ru-RU" b="1" dirty="0" smtClean="0"/>
              <a:t>Заявки-обоснования </a:t>
            </a:r>
            <a:r>
              <a:rPr lang="ru-RU" b="1" dirty="0"/>
              <a:t>закупки товаров, работ, услуг малого объема через подотчетное лицо на выдачу денежных документов</a:t>
            </a:r>
          </a:p>
          <a:p>
            <a:endParaRPr lang="ru-RU" b="1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9476818" y="0"/>
            <a:ext cx="2705657" cy="11715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Исполнитель этапа:</a:t>
            </a:r>
          </a:p>
          <a:p>
            <a:pPr algn="ctr"/>
            <a:r>
              <a:rPr lang="ru-RU" sz="1000" b="1" dirty="0" smtClean="0"/>
              <a:t>Ответственный за закупку</a:t>
            </a:r>
            <a:endParaRPr lang="ru-RU" sz="1000" b="1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2141623" y="3851017"/>
            <a:ext cx="665746" cy="87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315302" y="1858416"/>
            <a:ext cx="2666252" cy="64633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Прикрепите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файл с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тремя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коммерческими предложениями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обоснованием закупки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16" y="1445912"/>
            <a:ext cx="7799158" cy="36153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6016" r="12840" b="14427"/>
          <a:stretch/>
        </p:blipFill>
        <p:spPr>
          <a:xfrm>
            <a:off x="5684232" y="1844628"/>
            <a:ext cx="2009274" cy="11715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90674" y="1898195"/>
            <a:ext cx="2286000" cy="105095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33" idx="1"/>
          </p:cNvCxnSpPr>
          <p:nvPr/>
        </p:nvCxnSpPr>
        <p:spPr>
          <a:xfrm flipH="1">
            <a:off x="7876674" y="2181582"/>
            <a:ext cx="438628" cy="1167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15302" y="3346262"/>
            <a:ext cx="3081462" cy="10156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заполнения всех необходимых разделов документа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Заявки-обоснования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нажмите кнопку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«Записать»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«Отправить на ознакомление».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042" y="4748463"/>
            <a:ext cx="1221895" cy="26469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stCxn id="16" idx="1"/>
          </p:cNvCxnSpPr>
          <p:nvPr/>
        </p:nvCxnSpPr>
        <p:spPr>
          <a:xfrm flipH="1">
            <a:off x="1499937" y="3854094"/>
            <a:ext cx="6815365" cy="100064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78227" y="5435457"/>
            <a:ext cx="3455759" cy="120032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 процессом ознакомления и согласования документа можно следить в разделе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«Процесс».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прохождения всех этапов утверждения и подписания, статус документа меняется на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«Отражен в учете»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42211" y="1719702"/>
            <a:ext cx="497305" cy="23083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462" y="5486807"/>
            <a:ext cx="3521612" cy="560655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7142205" y="5013158"/>
            <a:ext cx="156519" cy="57310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00432" y="1950535"/>
            <a:ext cx="659027" cy="286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>
            <a:stCxn id="37" idx="3"/>
          </p:cNvCxnSpPr>
          <p:nvPr/>
        </p:nvCxnSpPr>
        <p:spPr>
          <a:xfrm flipV="1">
            <a:off x="3933986" y="5851995"/>
            <a:ext cx="1750246" cy="18362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stCxn id="37" idx="1"/>
          </p:cNvCxnSpPr>
          <p:nvPr/>
        </p:nvCxnSpPr>
        <p:spPr>
          <a:xfrm rot="10800000" flipH="1">
            <a:off x="478227" y="1950536"/>
            <a:ext cx="612636" cy="4085087"/>
          </a:xfrm>
          <a:prstGeom prst="bentConnector4">
            <a:avLst>
              <a:gd name="adj1" fmla="val -57484"/>
              <a:gd name="adj2" fmla="val 91023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6" idx="1"/>
          </p:cNvCxnSpPr>
          <p:nvPr/>
        </p:nvCxnSpPr>
        <p:spPr>
          <a:xfrm flipH="1" flipV="1">
            <a:off x="2059460" y="2236624"/>
            <a:ext cx="6255842" cy="161747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4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1856</TotalTime>
  <Words>254</Words>
  <Application>Microsoft Office PowerPoint</Application>
  <PresentationFormat>Широкоэкранный</PresentationFormat>
  <Paragraphs>41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Century Gothic</vt:lpstr>
      <vt:lpstr>Consolas</vt:lpstr>
      <vt:lpstr>Wingdings</vt:lpstr>
      <vt:lpstr>Wingdings 3</vt:lpstr>
      <vt:lpstr>Ион</vt:lpstr>
      <vt:lpstr>Инструкция для создания документа: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создания документа:   Заявка-обоснование закупки товаров, работ, услуг малого объема через подотчетное лицо</dc:title>
  <dc:creator>Чипизубова Виктория</dc:creator>
  <cp:lastModifiedBy>Чипизубова Виктория</cp:lastModifiedBy>
  <cp:revision>55</cp:revision>
  <dcterms:created xsi:type="dcterms:W3CDTF">2025-04-29T06:29:49Z</dcterms:created>
  <dcterms:modified xsi:type="dcterms:W3CDTF">2025-05-27T01:16:26Z</dcterms:modified>
</cp:coreProperties>
</file>