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6" r:id="rId4"/>
    <p:sldId id="258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979A0">
                <a:lumMod val="84000"/>
              </a:srgbClr>
            </a:gs>
            <a:gs pos="99000">
              <a:srgbClr val="0070C0">
                <a:alpha val="73000"/>
                <a:lumMod val="45000"/>
              </a:srgbClr>
            </a:gs>
            <a:gs pos="100000">
              <a:schemeClr val="bg2">
                <a:lumMod val="75000"/>
              </a:schemeClr>
            </a:gs>
            <a:gs pos="100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306" y="5788111"/>
            <a:ext cx="1113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</a:t>
            </a:r>
            <a:r>
              <a:rPr lang="ru-RU" b="1" dirty="0"/>
              <a:t>«1С:Бухгалтерия государственного учреждения</a:t>
            </a:r>
            <a:r>
              <a:rPr lang="ru-RU" b="1" dirty="0" smtClean="0"/>
              <a:t>»</a:t>
            </a:r>
            <a:endParaRPr lang="ru-RU" dirty="0" smtClean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90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ВВГУ</a:t>
            </a:r>
            <a:endParaRPr lang="ru-RU" sz="4000" b="1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1805" y="788773"/>
            <a:ext cx="8825658" cy="488092"/>
          </a:xfrm>
        </p:spPr>
        <p:txBody>
          <a:bodyPr/>
          <a:lstStyle/>
          <a:p>
            <a:r>
              <a:rPr lang="ru-RU" sz="3500" u="sng" dirty="0" smtClean="0"/>
              <a:t>Инструкция для создания документ</a:t>
            </a:r>
            <a:r>
              <a:rPr lang="ru-RU" sz="3500" u="sng" dirty="0"/>
              <a:t>а</a:t>
            </a:r>
            <a:r>
              <a:rPr lang="ru-RU" sz="3500" u="sng" dirty="0" smtClean="0"/>
              <a:t>:</a:t>
            </a:r>
            <a:endParaRPr lang="ru-RU" sz="35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1805" y="2112611"/>
            <a:ext cx="11055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/>
              <a:t> Решение о командировании: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Российская Федерация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ru-RU" sz="2400" b="1" dirty="0" smtClean="0"/>
              <a:t>Иностранное государство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72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178" y="176895"/>
            <a:ext cx="8045985" cy="400110"/>
          </a:xfrm>
          <a:prstGeom prst="rect">
            <a:avLst/>
          </a:prstGeom>
          <a:solidFill>
            <a:srgbClr val="B01513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формирования документа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о командировании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  <a:solidFill>
            <a:srgbClr val="B015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/>
              <a:t>Подотчетное лицо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8145349" y="1653070"/>
            <a:ext cx="2415159" cy="5232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Открыть список Решений о командировании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892" y="830935"/>
            <a:ext cx="757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формированием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 о командировании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следует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оформить и согласовать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Служебную записку,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коротая будет основанием для направление в командировку.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31653"/>
          <a:stretch/>
        </p:blipFill>
        <p:spPr>
          <a:xfrm>
            <a:off x="217178" y="1520717"/>
            <a:ext cx="7165742" cy="23016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4876" y="2623748"/>
            <a:ext cx="1160357" cy="205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656892" y="2406061"/>
            <a:ext cx="1540476" cy="82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56892" y="2726721"/>
            <a:ext cx="1273661" cy="164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10" idx="3"/>
          </p:cNvCxnSpPr>
          <p:nvPr/>
        </p:nvCxnSpPr>
        <p:spPr>
          <a:xfrm flipH="1">
            <a:off x="5840627" y="1914680"/>
            <a:ext cx="2304722" cy="812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r="15811" b="27313"/>
          <a:stretch/>
        </p:blipFill>
        <p:spPr>
          <a:xfrm>
            <a:off x="217178" y="4012321"/>
            <a:ext cx="7165742" cy="272236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581665" y="4852086"/>
            <a:ext cx="560173" cy="321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8145349" y="4120042"/>
            <a:ext cx="2415159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новый документ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2141838" y="4264451"/>
            <a:ext cx="6003511" cy="748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178" y="176895"/>
            <a:ext cx="8045985" cy="400110"/>
          </a:xfrm>
          <a:prstGeom prst="rect">
            <a:avLst/>
          </a:prstGeom>
          <a:solidFill>
            <a:srgbClr val="B01513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формирования документа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о командировании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  <a:solidFill>
            <a:srgbClr val="B015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/>
              <a:t>Подотчетное лицо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808" y="1854748"/>
            <a:ext cx="100985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о командировании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создаёт командируемый сотрудник (подотчетное лицо), подписывает дважды и направляет на подпись согласно вкладке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за командируемого сотрудника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о командировании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создаёт его руководитель, то он направляет данное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подпись командируемому сотруднику (подотчетному лицу), и далее документ подписывается согласно вкладке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создании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о командировании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 всех вкладках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выбирать сотрудников с табельными номерами и потоками с указанием должностей.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: Климешина Татьяна Владимировна табельный номер 6797-3, должность Начальник отдела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Отчет о расходах подотчетного лица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командируемым подписывается дважды и далее согласно вкладки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/>
          <a:srcRect r="6511"/>
          <a:stretch/>
        </p:blipFill>
        <p:spPr>
          <a:xfrm>
            <a:off x="159370" y="1363058"/>
            <a:ext cx="8910490" cy="442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19" y="295240"/>
            <a:ext cx="7411308" cy="400110"/>
          </a:xfrm>
          <a:prstGeom prst="rect">
            <a:avLst/>
          </a:prstGeom>
          <a:solidFill>
            <a:srgbClr val="B01513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r>
              <a:rPr lang="ru-RU" sz="2000" dirty="0" smtClean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заполнения документа Решение о командировании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Подотчетное лицо</a:t>
            </a:r>
            <a:endParaRPr lang="ru-RU" sz="1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351" y="1948089"/>
            <a:ext cx="4572000" cy="1024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0351" y="3260337"/>
            <a:ext cx="7968633" cy="232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8365" y="4091059"/>
            <a:ext cx="8682640" cy="572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564129" y="1363058"/>
            <a:ext cx="2463113" cy="19389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Указать Подотчетное лицо - сотрудник, которому выдаются командировочные, его должность и подразделение прописывается автоматом.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Номер — присваивается автоматически после записи документа.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— текущая, но не позже даты начала командировки.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64129" y="3676783"/>
            <a:ext cx="2463113" cy="249299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реквизите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 -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указать документ, на основании которого подотчетное лицо направляется в командировку: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служебная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записка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б/н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приглашение (№, дата);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руководителя (№, дата).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8155" y="5902512"/>
            <a:ext cx="6228664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Место и сроки указать информацию о командировке: Территория - выбрать Россия; Населенный пункт- прописать город командирования;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Организация- прописать наименование организации командирования; Дата начала и окончания командировки; Норматив (суточные) — проставляется автоматически.</a:t>
            </a:r>
          </a:p>
        </p:txBody>
      </p:sp>
      <p:cxnSp>
        <p:nvCxnSpPr>
          <p:cNvPr id="20" name="Прямая со стрелкой 19"/>
          <p:cNvCxnSpPr>
            <a:stCxn id="18" idx="1"/>
            <a:endCxn id="3" idx="3"/>
          </p:cNvCxnSpPr>
          <p:nvPr/>
        </p:nvCxnSpPr>
        <p:spPr>
          <a:xfrm flipH="1">
            <a:off x="4742351" y="2332554"/>
            <a:ext cx="4821778" cy="127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0" idx="1"/>
            <a:endCxn id="5" idx="3"/>
          </p:cNvCxnSpPr>
          <p:nvPr/>
        </p:nvCxnSpPr>
        <p:spPr>
          <a:xfrm flipH="1" flipV="1">
            <a:off x="8138984" y="3376591"/>
            <a:ext cx="1425145" cy="1546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1" idx="0"/>
          </p:cNvCxnSpPr>
          <p:nvPr/>
        </p:nvCxnSpPr>
        <p:spPr>
          <a:xfrm flipH="1" flipV="1">
            <a:off x="4423473" y="4659156"/>
            <a:ext cx="1939014" cy="1243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36231" y="3717973"/>
            <a:ext cx="859399" cy="36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8119" y="5946866"/>
            <a:ext cx="2861040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Кратко указать цель командирования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/>
          <p:cNvCxnSpPr>
            <a:stCxn id="49" idx="0"/>
          </p:cNvCxnSpPr>
          <p:nvPr/>
        </p:nvCxnSpPr>
        <p:spPr>
          <a:xfrm flipH="1" flipV="1">
            <a:off x="1268628" y="5346357"/>
            <a:ext cx="420011" cy="600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5" y="4394808"/>
            <a:ext cx="8602086" cy="1549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8" y="2919716"/>
            <a:ext cx="8588642" cy="1264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6" y="968124"/>
            <a:ext cx="8581854" cy="1729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366" y="185677"/>
            <a:ext cx="8144476" cy="400110"/>
          </a:xfrm>
          <a:prstGeom prst="rect">
            <a:avLst/>
          </a:prstGeom>
          <a:solidFill>
            <a:srgbClr val="B0151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Процесс </a:t>
            </a:r>
            <a:r>
              <a:rPr lang="ru-RU" dirty="0">
                <a:solidFill>
                  <a:schemeClr val="tx1"/>
                </a:solidFill>
              </a:rPr>
              <a:t>заполнения табличной части Решение о командировании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97574" y="1310563"/>
            <a:ext cx="2916192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Проезд указывается информация о проезде: вид транспорта, место отправления и прибытия, способ обеспечения: Закупка учреждением либо За счет принимающей стороны.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84405" y="1146690"/>
            <a:ext cx="516030" cy="1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3" idx="3"/>
          </p:cNvCxnSpPr>
          <p:nvPr/>
        </p:nvCxnSpPr>
        <p:spPr>
          <a:xfrm flipH="1">
            <a:off x="8768220" y="1726062"/>
            <a:ext cx="329354" cy="1069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50238" y="3147314"/>
            <a:ext cx="646977" cy="12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97573" y="2705820"/>
            <a:ext cx="2916193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Суточные заполняется информация о суточных, исходя из данных, введенных на закладках Место и сроки и Проезд, и редактированию не подлежит.</a:t>
            </a:r>
          </a:p>
        </p:txBody>
      </p:sp>
      <p:cxnSp>
        <p:nvCxnSpPr>
          <p:cNvPr id="31" name="Прямая со стрелкой 30"/>
          <p:cNvCxnSpPr>
            <a:stCxn id="29" idx="1"/>
            <a:endCxn id="13" idx="3"/>
          </p:cNvCxnSpPr>
          <p:nvPr/>
        </p:nvCxnSpPr>
        <p:spPr>
          <a:xfrm flipH="1">
            <a:off x="8768220" y="3213652"/>
            <a:ext cx="329353" cy="33855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421194" y="4610202"/>
            <a:ext cx="733897" cy="87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97573" y="3901320"/>
            <a:ext cx="2916193" cy="28623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Проживание с помощью кнопки Добавить необходимо заполнить следующие реквизиты: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Условие проживания: выбрать Гостиница стандарт; в окне По нормативу страны выбрать город командирования;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заезда;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выезда;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Категория (нормативы уточняются в бухгалтерии);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за весь период командирования;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Обеспечение: Выдача денежных средств под отчет.</a:t>
            </a:r>
          </a:p>
        </p:txBody>
      </p:sp>
      <p:cxnSp>
        <p:nvCxnSpPr>
          <p:cNvPr id="40" name="Прямая со стрелкой 39"/>
          <p:cNvCxnSpPr>
            <a:stCxn id="33" idx="1"/>
            <a:endCxn id="26" idx="3"/>
          </p:cNvCxnSpPr>
          <p:nvPr/>
        </p:nvCxnSpPr>
        <p:spPr>
          <a:xfrm flipH="1" flipV="1">
            <a:off x="8768221" y="5169642"/>
            <a:ext cx="329352" cy="16283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араллелограмм 41"/>
          <p:cNvSpPr/>
          <p:nvPr/>
        </p:nvSpPr>
        <p:spPr>
          <a:xfrm>
            <a:off x="9486343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Подотчетное лицо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6131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979A0">
                <a:lumMod val="84000"/>
              </a:srgbClr>
            </a:gs>
            <a:gs pos="99000">
              <a:srgbClr val="0070C0">
                <a:alpha val="73000"/>
                <a:lumMod val="45000"/>
              </a:srgbClr>
            </a:gs>
            <a:gs pos="100000">
              <a:schemeClr val="bg2">
                <a:lumMod val="75000"/>
              </a:schemeClr>
            </a:gs>
            <a:gs pos="100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8950"/>
          <a:stretch/>
        </p:blipFill>
        <p:spPr>
          <a:xfrm>
            <a:off x="178128" y="2018895"/>
            <a:ext cx="8253096" cy="3079748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24" idx="1"/>
          </p:cNvCxnSpPr>
          <p:nvPr/>
        </p:nvCxnSpPr>
        <p:spPr>
          <a:xfrm flipH="1" flipV="1">
            <a:off x="8651962" y="1919417"/>
            <a:ext cx="500276" cy="323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366" y="185677"/>
            <a:ext cx="8144476" cy="400110"/>
          </a:xfrm>
          <a:prstGeom prst="rect">
            <a:avLst/>
          </a:prstGeom>
          <a:solidFill>
            <a:srgbClr val="B0151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Процесс </a:t>
            </a:r>
            <a:r>
              <a:rPr lang="ru-RU" dirty="0">
                <a:solidFill>
                  <a:schemeClr val="tx1"/>
                </a:solidFill>
              </a:rPr>
              <a:t>заполнения табличной части Решение о командировании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6" y="830682"/>
            <a:ext cx="8567013" cy="110177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3204523" y="1054442"/>
            <a:ext cx="881445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52238" y="1628645"/>
            <a:ext cx="2356021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Закладка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Прочие расходы 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заполняется по согласованию с бухгалтерией.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3611" y="2265396"/>
            <a:ext cx="4464908" cy="2388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160476" y="2485960"/>
            <a:ext cx="2356021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поле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выдачи денежных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выбираем из выпадающего списка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безналичной форме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 стрелкой 34"/>
          <p:cNvCxnSpPr>
            <a:endCxn id="26" idx="3"/>
          </p:cNvCxnSpPr>
          <p:nvPr/>
        </p:nvCxnSpPr>
        <p:spPr>
          <a:xfrm flipH="1" flipV="1">
            <a:off x="4728519" y="2384845"/>
            <a:ext cx="4423720" cy="3173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4615" y="3970815"/>
            <a:ext cx="4226011" cy="963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78128" y="5243209"/>
            <a:ext cx="9822316" cy="15696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ответственных лиц для утверждения документа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учреждения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Терентьева Т.В., изменяется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подразделения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(выбрать непосредственного руководителя или кто направил в командировку);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 кадрового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(в соответствии с распределением структурных подразделений между специалистами ОКД)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курирующий проректор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(уточнить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подразделении).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 бухгалтерской службы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(уточнить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проректор по ЭКП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(Бедрачук И.А.,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изменяется в случае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отсутствия).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/>
          <p:cNvCxnSpPr>
            <a:stCxn id="30" idx="0"/>
          </p:cNvCxnSpPr>
          <p:nvPr/>
        </p:nvCxnSpPr>
        <p:spPr>
          <a:xfrm flipH="1" flipV="1">
            <a:off x="2454876" y="4942715"/>
            <a:ext cx="2634410" cy="300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60476" y="3717153"/>
            <a:ext cx="2347783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Дата утверждения документа руководителем учреждения не должна быть меньше даты оформления Решения о командирования.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970191" y="3970635"/>
            <a:ext cx="2147299" cy="222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>
            <a:stCxn id="39" idx="1"/>
          </p:cNvCxnSpPr>
          <p:nvPr/>
        </p:nvCxnSpPr>
        <p:spPr>
          <a:xfrm flipH="1" flipV="1">
            <a:off x="7117490" y="4055972"/>
            <a:ext cx="2042986" cy="169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489622" y="4193057"/>
            <a:ext cx="3534032" cy="749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30" idx="0"/>
          </p:cNvCxnSpPr>
          <p:nvPr/>
        </p:nvCxnSpPr>
        <p:spPr>
          <a:xfrm flipV="1">
            <a:off x="5089286" y="4934480"/>
            <a:ext cx="1196348" cy="3087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араллелограмм 57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Подотчетное лицо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57646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6366" y="185677"/>
            <a:ext cx="8144476" cy="400110"/>
          </a:xfrm>
          <a:prstGeom prst="rect">
            <a:avLst/>
          </a:prstGeom>
          <a:solidFill>
            <a:srgbClr val="B0151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Запись и отправка на согласование Решения </a:t>
            </a:r>
            <a:r>
              <a:rPr lang="ru-RU" dirty="0">
                <a:solidFill>
                  <a:schemeClr val="tx1"/>
                </a:solidFill>
              </a:rPr>
              <a:t>о командировании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42057" y="3873837"/>
            <a:ext cx="2463113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Закладки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и Бухгалтерские операции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заполняется ответственными службами.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8645" y="5124512"/>
            <a:ext cx="8181547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необходимых разделов документ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командировании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нужно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Отправить на согласование.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8097" y="1392195"/>
            <a:ext cx="691979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316" b="33065"/>
          <a:stretch/>
        </p:blipFill>
        <p:spPr>
          <a:xfrm>
            <a:off x="239812" y="946418"/>
            <a:ext cx="7874458" cy="31065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59243" y="1163337"/>
            <a:ext cx="593125" cy="286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араллелограмм 33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Подотчетное лицо</a:t>
            </a:r>
            <a:endParaRPr lang="ru-RU" sz="1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62767" y="1544595"/>
            <a:ext cx="2442403" cy="19389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Прикрепите файлы: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руководителя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(или вызов, приглашение, письмо, служебная записка);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Заполненное заявление на перевод команд. расходов на банковскую карту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Заявка на приобретение проездного билета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34681" y="1196289"/>
            <a:ext cx="716692" cy="228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endCxn id="7" idx="3"/>
          </p:cNvCxnSpPr>
          <p:nvPr/>
        </p:nvCxnSpPr>
        <p:spPr>
          <a:xfrm flipH="1" flipV="1">
            <a:off x="6351373" y="1310718"/>
            <a:ext cx="2590684" cy="1297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3" y="2750024"/>
            <a:ext cx="7840120" cy="1321459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endCxn id="8" idx="2"/>
          </p:cNvCxnSpPr>
          <p:nvPr/>
        </p:nvCxnSpPr>
        <p:spPr>
          <a:xfrm flipH="1" flipV="1">
            <a:off x="6759147" y="2969108"/>
            <a:ext cx="2182912" cy="1422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634681" y="2746606"/>
            <a:ext cx="2248931" cy="2225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51702" y="1458098"/>
            <a:ext cx="912341" cy="3666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64908" y="2936156"/>
            <a:ext cx="107091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58097" y="4182322"/>
            <a:ext cx="6252519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 расходов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проставить номер сметы.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>
            <a:stCxn id="25" idx="0"/>
          </p:cNvCxnSpPr>
          <p:nvPr/>
        </p:nvCxnSpPr>
        <p:spPr>
          <a:xfrm flipH="1" flipV="1">
            <a:off x="3937686" y="3566984"/>
            <a:ext cx="646671" cy="615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6" y="3729920"/>
            <a:ext cx="8668836" cy="21964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66" y="1569333"/>
            <a:ext cx="8668836" cy="1726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366" y="185677"/>
            <a:ext cx="8144476" cy="707886"/>
          </a:xfrm>
          <a:prstGeom prst="rect">
            <a:avLst/>
          </a:prstGeom>
          <a:solidFill>
            <a:srgbClr val="B0151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Заполнение </a:t>
            </a:r>
            <a:r>
              <a:rPr lang="ru-RU" dirty="0">
                <a:solidFill>
                  <a:schemeClr val="tx1"/>
                </a:solidFill>
              </a:rPr>
              <a:t>табличной </a:t>
            </a:r>
            <a:r>
              <a:rPr lang="ru-RU" dirty="0" smtClean="0">
                <a:solidFill>
                  <a:schemeClr val="tx1"/>
                </a:solidFill>
              </a:rPr>
              <a:t>части </a:t>
            </a:r>
            <a:r>
              <a:rPr lang="ru-RU" b="1" dirty="0" smtClean="0">
                <a:solidFill>
                  <a:schemeClr val="tx1"/>
                </a:solidFill>
              </a:rPr>
              <a:t>Решения </a:t>
            </a:r>
            <a:r>
              <a:rPr lang="ru-RU" b="1" dirty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chemeClr val="tx1"/>
                </a:solidFill>
              </a:rPr>
              <a:t>командировании</a:t>
            </a:r>
            <a:r>
              <a:rPr lang="ru-RU" dirty="0" smtClean="0">
                <a:solidFill>
                  <a:schemeClr val="tx1"/>
                </a:solidFill>
              </a:rPr>
              <a:t>, если территория командирования </a:t>
            </a:r>
            <a:r>
              <a:rPr lang="ru-RU" b="1" dirty="0" smtClean="0">
                <a:solidFill>
                  <a:schemeClr val="tx1"/>
                </a:solidFill>
              </a:rPr>
              <a:t>Иностранное государство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2290" y="1598817"/>
            <a:ext cx="291619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и сроки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указать страну, населенный пункт и даты начала и окончания командировки.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Последний день командирования всегда указывается по России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9" idx="1"/>
          </p:cNvCxnSpPr>
          <p:nvPr/>
        </p:nvCxnSpPr>
        <p:spPr>
          <a:xfrm flipH="1">
            <a:off x="8484973" y="2106649"/>
            <a:ext cx="637317" cy="6071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22290" y="3763034"/>
            <a:ext cx="2916193" cy="175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Проезд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указывается информация о проезде: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Вид транспорта;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отправления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прибытия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Даты пересечения границы;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Валюта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RUB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обеспечения.</a:t>
            </a:r>
          </a:p>
        </p:txBody>
      </p:sp>
      <p:cxnSp>
        <p:nvCxnSpPr>
          <p:cNvPr id="40" name="Прямая со стрелкой 39"/>
          <p:cNvCxnSpPr>
            <a:stCxn id="33" idx="1"/>
          </p:cNvCxnSpPr>
          <p:nvPr/>
        </p:nvCxnSpPr>
        <p:spPr>
          <a:xfrm flipH="1">
            <a:off x="8330842" y="4640197"/>
            <a:ext cx="791448" cy="1707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араллелограмм 41"/>
          <p:cNvSpPr/>
          <p:nvPr/>
        </p:nvSpPr>
        <p:spPr>
          <a:xfrm>
            <a:off x="9486343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Подотчетное лицо</a:t>
            </a:r>
            <a:endParaRPr lang="ru-RU" sz="1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5048" y="1600056"/>
            <a:ext cx="1281723" cy="236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52258" y="3763034"/>
            <a:ext cx="1133493" cy="218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86366" y="2281881"/>
            <a:ext cx="9010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55589" y="4357817"/>
            <a:ext cx="46955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6" y="3542177"/>
            <a:ext cx="8768220" cy="1823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66" y="1514232"/>
            <a:ext cx="8768220" cy="1626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366" y="185677"/>
            <a:ext cx="8144476" cy="707886"/>
          </a:xfrm>
          <a:prstGeom prst="rect">
            <a:avLst/>
          </a:prstGeom>
          <a:solidFill>
            <a:srgbClr val="B0151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Заполнение </a:t>
            </a:r>
            <a:r>
              <a:rPr lang="ru-RU" dirty="0">
                <a:solidFill>
                  <a:schemeClr val="tx1"/>
                </a:solidFill>
              </a:rPr>
              <a:t>табличной </a:t>
            </a:r>
            <a:r>
              <a:rPr lang="ru-RU" dirty="0" smtClean="0">
                <a:solidFill>
                  <a:schemeClr val="tx1"/>
                </a:solidFill>
              </a:rPr>
              <a:t>части </a:t>
            </a:r>
            <a:r>
              <a:rPr lang="ru-RU" b="1" dirty="0" smtClean="0">
                <a:solidFill>
                  <a:schemeClr val="tx1"/>
                </a:solidFill>
              </a:rPr>
              <a:t>Решения </a:t>
            </a:r>
            <a:r>
              <a:rPr lang="ru-RU" b="1" dirty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chemeClr val="tx1"/>
                </a:solidFill>
              </a:rPr>
              <a:t>командировании</a:t>
            </a:r>
            <a:r>
              <a:rPr lang="ru-RU" dirty="0" smtClean="0">
                <a:solidFill>
                  <a:schemeClr val="tx1"/>
                </a:solidFill>
              </a:rPr>
              <a:t>, если территория командирования </a:t>
            </a:r>
            <a:r>
              <a:rPr lang="ru-RU" b="1" dirty="0" smtClean="0">
                <a:solidFill>
                  <a:schemeClr val="tx1"/>
                </a:solidFill>
              </a:rPr>
              <a:t>Иностранное государство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7573" y="1554425"/>
            <a:ext cx="291619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Суточные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заполняется информация о суточных, исходя из данных, введенных на закладках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Место и сроки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Проезд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и редактированию не подлежит.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768218" y="2128817"/>
            <a:ext cx="329354" cy="1069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97572" y="3559807"/>
            <a:ext cx="2916193" cy="28623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Проживание с помощью кнопки Добавить необходимо заполнить следующие реквизиты: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окне По нормативу страны выбрать город командирования;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проживания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Гостиница стандарт;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заезда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Дата выезда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Категория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(нормативы уточняются в бухгалтерии);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за весь период командирования;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Выдача денежных средств под отчет.</a:t>
            </a:r>
          </a:p>
        </p:txBody>
      </p:sp>
      <p:cxnSp>
        <p:nvCxnSpPr>
          <p:cNvPr id="40" name="Прямая со стрелкой 39"/>
          <p:cNvCxnSpPr>
            <a:stCxn id="33" idx="1"/>
          </p:cNvCxnSpPr>
          <p:nvPr/>
        </p:nvCxnSpPr>
        <p:spPr>
          <a:xfrm flipH="1">
            <a:off x="8707396" y="4990968"/>
            <a:ext cx="390176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араллелограмм 41"/>
          <p:cNvSpPr/>
          <p:nvPr/>
        </p:nvSpPr>
        <p:spPr>
          <a:xfrm>
            <a:off x="9486343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Подотчетное лицо</a:t>
            </a:r>
            <a:endParaRPr lang="ru-RU" sz="1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4709" y="1507065"/>
            <a:ext cx="1235753" cy="218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78152" y="3557806"/>
            <a:ext cx="1235755" cy="2189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2741" y="5866395"/>
            <a:ext cx="8181547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необходимых разделов документ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командировании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нужно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Отправить на согласование.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80519" y="2153531"/>
            <a:ext cx="7249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46639" y="4208871"/>
            <a:ext cx="7249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4920</TotalTime>
  <Words>318</Words>
  <Application>Microsoft Office PowerPoint</Application>
  <PresentationFormat>Широкоэкранный</PresentationFormat>
  <Paragraphs>97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Consolas</vt:lpstr>
      <vt:lpstr>Wingdings</vt:lpstr>
      <vt:lpstr>Wingdings 3</vt:lpstr>
      <vt:lpstr>Ион</vt:lpstr>
      <vt:lpstr>Инструкция для создания документа: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создания документа:   Заявка-обоснование закупки товаров, работ, услуг малого объема через подотчетное лицо</dc:title>
  <dc:creator>Чипизубова Виктория</dc:creator>
  <cp:lastModifiedBy>Чипизубова Виктория</cp:lastModifiedBy>
  <cp:revision>118</cp:revision>
  <dcterms:created xsi:type="dcterms:W3CDTF">2025-04-29T06:29:49Z</dcterms:created>
  <dcterms:modified xsi:type="dcterms:W3CDTF">2026-04-09T02:25:24Z</dcterms:modified>
</cp:coreProperties>
</file>