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72" r:id="rId6"/>
    <p:sldId id="269" r:id="rId7"/>
    <p:sldId id="268" r:id="rId8"/>
    <p:sldId id="270" r:id="rId9"/>
    <p:sldId id="271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979A0">
                <a:lumMod val="84000"/>
              </a:srgbClr>
            </a:gs>
            <a:gs pos="99000">
              <a:srgbClr val="0070C0">
                <a:alpha val="73000"/>
                <a:lumMod val="45000"/>
              </a:srgbClr>
            </a:gs>
            <a:gs pos="100000">
              <a:schemeClr val="bg2">
                <a:lumMod val="75000"/>
              </a:schemeClr>
            </a:gs>
            <a:gs pos="100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306" y="5788111"/>
            <a:ext cx="1113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</a:t>
            </a:r>
            <a:r>
              <a:rPr lang="ru-RU" b="1" dirty="0"/>
              <a:t>«1С:Бухгалтерия государственного учреждения</a:t>
            </a:r>
            <a:r>
              <a:rPr lang="ru-RU" b="1" dirty="0" smtClean="0"/>
              <a:t>»</a:t>
            </a:r>
            <a:endParaRPr lang="ru-RU" dirty="0" smtClean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90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ВВГУ</a:t>
            </a:r>
            <a:endParaRPr lang="ru-RU" sz="4000" b="1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1805" y="772298"/>
            <a:ext cx="8825658" cy="488092"/>
          </a:xfrm>
        </p:spPr>
        <p:txBody>
          <a:bodyPr/>
          <a:lstStyle/>
          <a:p>
            <a:r>
              <a:rPr lang="ru-RU" sz="3500" u="sng" dirty="0" smtClean="0"/>
              <a:t>Инструкция для создания документа:</a:t>
            </a:r>
            <a:endParaRPr lang="ru-RU" sz="35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1805" y="2877919"/>
            <a:ext cx="110551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/>
              <a:t> </a:t>
            </a:r>
            <a:r>
              <a:rPr lang="ru-RU" sz="3000" b="1" dirty="0" smtClean="0"/>
              <a:t>Отчет </a:t>
            </a:r>
            <a:r>
              <a:rPr lang="ru-RU" sz="3000" b="1" dirty="0"/>
              <a:t>о расходах подотчетного </a:t>
            </a:r>
            <a:r>
              <a:rPr lang="ru-RU" sz="3000" b="1" dirty="0" smtClean="0"/>
              <a:t>лица </a:t>
            </a:r>
            <a:r>
              <a:rPr lang="ru-RU" sz="3000" dirty="0" smtClean="0"/>
              <a:t>на основании         </a:t>
            </a:r>
            <a:r>
              <a:rPr lang="ru-RU" sz="3000" b="1" dirty="0" smtClean="0"/>
              <a:t>Решения о командировании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Российская Федерация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Иностранное государство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72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60" y="4938841"/>
            <a:ext cx="9164620" cy="799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9734"/>
          <a:stretch/>
        </p:blipFill>
        <p:spPr>
          <a:xfrm>
            <a:off x="188559" y="1392616"/>
            <a:ext cx="9128641" cy="357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9. </a:t>
            </a:r>
            <a:r>
              <a:rPr lang="ru-RU" dirty="0"/>
              <a:t>Прикрепление файлов и отправка на ознакомление </a:t>
            </a:r>
            <a:r>
              <a:rPr lang="ru-RU" b="1" dirty="0" smtClean="0"/>
              <a:t>Отчета </a:t>
            </a:r>
            <a:r>
              <a:rPr lang="ru-RU" b="1" dirty="0"/>
              <a:t>о расходах подотчетного лица </a:t>
            </a:r>
            <a:r>
              <a:rPr lang="ru-RU" dirty="0" smtClean="0"/>
              <a:t>на основании </a:t>
            </a:r>
            <a:r>
              <a:rPr lang="ru-RU" b="1" dirty="0" smtClean="0"/>
              <a:t>Решения о командировании.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443853" y="1434981"/>
            <a:ext cx="2618477" cy="34163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Прикрепите файлы: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Посадочный талон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 штампом досмотрено);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Проезд на аэроэкспрессе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билет + чек);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Скан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загран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паспорта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(страница с фото + штамп о пересечении границы с РФ);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Проживание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(чек + счет);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Оригиналы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отчетных документов сдать в Фин. Отдел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(ауд. 1345).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Приглашение, представление или вызов на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мероприятие.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92130" y="2051221"/>
            <a:ext cx="2446638" cy="102149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33" idx="1"/>
            <a:endCxn id="3" idx="3"/>
          </p:cNvCxnSpPr>
          <p:nvPr/>
        </p:nvCxnSpPr>
        <p:spPr>
          <a:xfrm flipH="1" flipV="1">
            <a:off x="7438768" y="2561968"/>
            <a:ext cx="2005085" cy="5811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47134" y="5393425"/>
            <a:ext cx="1194488" cy="26048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47134" y="5866082"/>
            <a:ext cx="4255730" cy="738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всех необходимых разделов </a:t>
            </a:r>
            <a:r>
              <a:rPr lang="ru-RU" sz="1400" b="1" dirty="0"/>
              <a:t>Отчета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нажмите кнопку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«Записать»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«Отправить на ознакомление».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stCxn id="20" idx="0"/>
          </p:cNvCxnSpPr>
          <p:nvPr/>
        </p:nvCxnSpPr>
        <p:spPr>
          <a:xfrm flipH="1" flipV="1">
            <a:off x="1079157" y="5653914"/>
            <a:ext cx="1295842" cy="2121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11754" y="5141348"/>
            <a:ext cx="2745513" cy="14927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процессом ознакомления и согласования документа можно следить в разделе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«Процесс».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прохождения всех этапов утверждения и подписания, статус документа меняется на 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«Отражен в учете»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/>
          <a:srcRect l="671" t="9429"/>
          <a:stretch/>
        </p:blipFill>
        <p:spPr>
          <a:xfrm>
            <a:off x="6417277" y="5990118"/>
            <a:ext cx="2804088" cy="407062"/>
          </a:xfrm>
          <a:prstGeom prst="rect">
            <a:avLst/>
          </a:prstGeom>
        </p:spPr>
      </p:pic>
      <p:sp>
        <p:nvSpPr>
          <p:cNvPr id="26" name="Стрелка вниз 25"/>
          <p:cNvSpPr/>
          <p:nvPr/>
        </p:nvSpPr>
        <p:spPr>
          <a:xfrm>
            <a:off x="7438767" y="5627767"/>
            <a:ext cx="115329" cy="4599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542787" y="2051220"/>
            <a:ext cx="747331" cy="2718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20" idx="0"/>
          </p:cNvCxnSpPr>
          <p:nvPr/>
        </p:nvCxnSpPr>
        <p:spPr>
          <a:xfrm flipH="1" flipV="1">
            <a:off x="1950507" y="2323070"/>
            <a:ext cx="424492" cy="35430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0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 Просмотр списка </a:t>
            </a:r>
            <a:r>
              <a:rPr lang="ru-RU" b="1" dirty="0" smtClean="0"/>
              <a:t>Отчетов </a:t>
            </a:r>
            <a:r>
              <a:rPr lang="ru-RU" b="1" dirty="0"/>
              <a:t>о расходах подотчетного лица </a:t>
            </a:r>
            <a:r>
              <a:rPr lang="ru-RU" b="1" dirty="0" smtClean="0"/>
              <a:t>по </a:t>
            </a:r>
            <a:r>
              <a:rPr lang="ru-RU" b="1" dirty="0"/>
              <a:t>денежным </a:t>
            </a:r>
            <a:r>
              <a:rPr lang="ru-RU" b="1" dirty="0" smtClean="0"/>
              <a:t>документам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4865"/>
          <a:stretch/>
        </p:blipFill>
        <p:spPr>
          <a:xfrm>
            <a:off x="216930" y="1028938"/>
            <a:ext cx="6809946" cy="45892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12757" b="7868"/>
          <a:stretch/>
        </p:blipFill>
        <p:spPr>
          <a:xfrm>
            <a:off x="5560540" y="3032424"/>
            <a:ext cx="4096440" cy="36949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6930" y="2026508"/>
            <a:ext cx="1175265" cy="2965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89622" y="2463114"/>
            <a:ext cx="1540475" cy="8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168346" y="1524000"/>
            <a:ext cx="2784389" cy="1309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3" idx="2"/>
          </p:cNvCxnSpPr>
          <p:nvPr/>
        </p:nvCxnSpPr>
        <p:spPr>
          <a:xfrm>
            <a:off x="5560541" y="2833816"/>
            <a:ext cx="1532237" cy="1252152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6361" y="1370183"/>
            <a:ext cx="4509120" cy="14773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просмотра списка отчетов, перейдите в раздел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Денежные средства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блоке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Расчеты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подотчетными лицами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откройте ссылку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Отчеты о расходах подотчетного лица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открывшемся списке будут отражены все сделанные ранее отчеты.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 стрелкой 20"/>
          <p:cNvCxnSpPr>
            <a:stCxn id="18" idx="1"/>
          </p:cNvCxnSpPr>
          <p:nvPr/>
        </p:nvCxnSpPr>
        <p:spPr>
          <a:xfrm flipH="1">
            <a:off x="6030097" y="2108847"/>
            <a:ext cx="1496264" cy="354267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9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0" y="1359243"/>
            <a:ext cx="8720041" cy="4144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Создание</a:t>
            </a:r>
            <a:r>
              <a:rPr lang="ru-RU" b="1" dirty="0" smtClean="0"/>
              <a:t> </a:t>
            </a:r>
            <a:r>
              <a:rPr lang="ru-RU" b="1" dirty="0"/>
              <a:t>Отчета о расходах подотчетного лица </a:t>
            </a:r>
            <a:r>
              <a:rPr lang="ru-RU" dirty="0" smtClean="0"/>
              <a:t>на основании </a:t>
            </a:r>
            <a:r>
              <a:rPr lang="ru-RU" b="1" dirty="0" smtClean="0"/>
              <a:t>Решения о командировании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946292" y="1809870"/>
            <a:ext cx="3122140" cy="375487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 расходах подотчетного лица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заполняется </a:t>
            </a:r>
            <a:r>
              <a:rPr lang="ru-RU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подотчетным </a:t>
            </a:r>
            <a:r>
              <a:rPr lang="ru-RU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основании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о командировании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которым принято решение о выдаче денежных средств подотчетному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лицу.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формирования отчета необходимо зайти в ранее созданный и утвержденный документ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командировании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в разделе «Создать на основании» выбрать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Отчет о расходах подотчетного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лица.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9805" y="1622853"/>
            <a:ext cx="1276866" cy="24713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33" idx="1"/>
          </p:cNvCxnSpPr>
          <p:nvPr/>
        </p:nvCxnSpPr>
        <p:spPr>
          <a:xfrm flipH="1" flipV="1">
            <a:off x="5412259" y="2232454"/>
            <a:ext cx="3534033" cy="14548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8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05" y="1684280"/>
            <a:ext cx="8373523" cy="3703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Заполнение </a:t>
            </a:r>
            <a:r>
              <a:rPr lang="ru-RU" b="1" dirty="0"/>
              <a:t>Отчета о расходах подотчетного лица </a:t>
            </a:r>
            <a:r>
              <a:rPr lang="ru-RU" dirty="0" smtClean="0"/>
              <a:t>на основании </a:t>
            </a:r>
            <a:r>
              <a:rPr lang="ru-RU" b="1" dirty="0" smtClean="0"/>
              <a:t>Решения </a:t>
            </a:r>
            <a:r>
              <a:rPr lang="ru-RU" b="1" dirty="0"/>
              <a:t>о командировании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658225" y="2614492"/>
            <a:ext cx="3412365" cy="224676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сформированном документе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о расходах подотчетного лица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поле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Подотчетное лицо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 основание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заполнено автоматически.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закладке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Аванс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указан документ-основание – ранее созданный документ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о командировании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315" y="2470369"/>
            <a:ext cx="3528328" cy="22650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6660" y="3652733"/>
            <a:ext cx="7618943" cy="2012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33" idx="1"/>
          </p:cNvCxnSpPr>
          <p:nvPr/>
        </p:nvCxnSpPr>
        <p:spPr>
          <a:xfrm flipH="1" flipV="1">
            <a:off x="2792627" y="2696872"/>
            <a:ext cx="5865598" cy="104100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3" idx="1"/>
          </p:cNvCxnSpPr>
          <p:nvPr/>
        </p:nvCxnSpPr>
        <p:spPr>
          <a:xfrm flipH="1" flipV="1">
            <a:off x="7915603" y="3718035"/>
            <a:ext cx="742622" cy="198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797644" y="2472978"/>
            <a:ext cx="4315792" cy="22650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58225" y="1802385"/>
            <a:ext cx="3412365" cy="55399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Номер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Дата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заполняется автоматически при записи документа.</a:t>
            </a:r>
          </a:p>
        </p:txBody>
      </p:sp>
      <p:cxnSp>
        <p:nvCxnSpPr>
          <p:cNvPr id="29" name="Прямая со стрелкой 28"/>
          <p:cNvCxnSpPr>
            <a:stCxn id="23" idx="1"/>
            <a:endCxn id="21" idx="3"/>
          </p:cNvCxnSpPr>
          <p:nvPr/>
        </p:nvCxnSpPr>
        <p:spPr>
          <a:xfrm flipH="1">
            <a:off x="8113436" y="2079384"/>
            <a:ext cx="544789" cy="506846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5632" y="5846620"/>
            <a:ext cx="7604355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табличной части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 выдачи аванса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закладки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Аванс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добавляется  документ 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Заявка на кассовый расход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Распоряжение на перечисление на карту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согласно которому подотчетному лицу были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выделены денежные средства.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 стрелкой 34"/>
          <p:cNvCxnSpPr>
            <a:stCxn id="32" idx="0"/>
          </p:cNvCxnSpPr>
          <p:nvPr/>
        </p:nvCxnSpPr>
        <p:spPr>
          <a:xfrm flipH="1" flipV="1">
            <a:off x="2581275" y="5172075"/>
            <a:ext cx="1416535" cy="674545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4551" y="1034499"/>
            <a:ext cx="8114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расходах 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предоставляется в </a:t>
            </a:r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течении 3-х дней </a:t>
            </a:r>
            <a:r>
              <a:rPr lang="ru-RU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окончания командировки!!!</a:t>
            </a:r>
            <a:endParaRPr lang="ru-RU" sz="14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6660" y="3895191"/>
            <a:ext cx="3212659" cy="445887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658225" y="5023781"/>
            <a:ext cx="3412365" cy="126188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поле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аванса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написать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«Командировочные расходы», в поле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указать количество приложенных документов и на скольких листах.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3509319" y="4142255"/>
            <a:ext cx="5148906" cy="15639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1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51" y="1284406"/>
            <a:ext cx="8914644" cy="4020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Заполнение </a:t>
            </a:r>
            <a:r>
              <a:rPr lang="ru-RU" b="1" dirty="0"/>
              <a:t>Отчета о расходах подотчетного лица </a:t>
            </a:r>
            <a:r>
              <a:rPr lang="ru-RU" dirty="0" smtClean="0"/>
              <a:t>на основании </a:t>
            </a:r>
            <a:r>
              <a:rPr lang="ru-RU" b="1" dirty="0" smtClean="0"/>
              <a:t>Решения </a:t>
            </a:r>
            <a:r>
              <a:rPr lang="ru-RU" b="1" dirty="0"/>
              <a:t>о </a:t>
            </a:r>
            <a:r>
              <a:rPr lang="ru-RU" b="1" dirty="0" smtClean="0"/>
              <a:t>командировании, </a:t>
            </a:r>
            <a:r>
              <a:rPr lang="ru-RU" dirty="0" smtClean="0"/>
              <a:t>закладка</a:t>
            </a:r>
            <a:r>
              <a:rPr lang="ru-RU" b="1" dirty="0" smtClean="0"/>
              <a:t> Отчет о выполненной работе.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115925" y="1773228"/>
            <a:ext cx="2955872" cy="160043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Закладка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о выполненной работе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заполнить раздел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выполненной работы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(Более подробный отчет по датам заполняется на вкладке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Задание-отчет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(см. слайд №5)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676" y="4425028"/>
            <a:ext cx="4662618" cy="8002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33" idx="1"/>
          </p:cNvCxnSpPr>
          <p:nvPr/>
        </p:nvCxnSpPr>
        <p:spPr>
          <a:xfrm flipH="1">
            <a:off x="6483178" y="2573447"/>
            <a:ext cx="2632747" cy="185158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67263" y="3373666"/>
            <a:ext cx="1095635" cy="12762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2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Заполнение </a:t>
            </a:r>
            <a:r>
              <a:rPr lang="ru-RU" b="1" dirty="0"/>
              <a:t>Отчета о расходах подотчетного лица </a:t>
            </a:r>
            <a:r>
              <a:rPr lang="ru-RU" dirty="0" smtClean="0"/>
              <a:t>на основании </a:t>
            </a:r>
            <a:r>
              <a:rPr lang="ru-RU" b="1" dirty="0" smtClean="0"/>
              <a:t>Решения </a:t>
            </a:r>
            <a:r>
              <a:rPr lang="ru-RU" b="1" dirty="0"/>
              <a:t>о </a:t>
            </a:r>
            <a:r>
              <a:rPr lang="ru-RU" b="1" dirty="0" smtClean="0"/>
              <a:t>командировании, </a:t>
            </a:r>
            <a:r>
              <a:rPr lang="ru-RU" dirty="0" smtClean="0"/>
              <a:t>закладка</a:t>
            </a:r>
            <a:r>
              <a:rPr lang="ru-RU" b="1" dirty="0" smtClean="0"/>
              <a:t> Задание отчет.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60972" y="4899934"/>
            <a:ext cx="4138758" cy="738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закладке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Задание-отчет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внести подробный отчет о проведенных мероприятиях по датам, нажав кнопку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«Добавить».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-1" r="6606" b="33514"/>
          <a:stretch/>
        </p:blipFill>
        <p:spPr>
          <a:xfrm>
            <a:off x="205947" y="1245717"/>
            <a:ext cx="9465126" cy="3532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r="3110"/>
          <a:stretch/>
        </p:blipFill>
        <p:spPr>
          <a:xfrm>
            <a:off x="286908" y="3295140"/>
            <a:ext cx="9342975" cy="122570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380739" y="3501087"/>
            <a:ext cx="7414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8098" y="3270423"/>
            <a:ext cx="6731730" cy="1122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33" idx="0"/>
          </p:cNvCxnSpPr>
          <p:nvPr/>
        </p:nvCxnSpPr>
        <p:spPr>
          <a:xfrm flipH="1" flipV="1">
            <a:off x="873211" y="3764692"/>
            <a:ext cx="2257140" cy="1135242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2" y="1300769"/>
            <a:ext cx="9011465" cy="3848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Заполнение </a:t>
            </a:r>
            <a:r>
              <a:rPr lang="ru-RU" b="1" dirty="0"/>
              <a:t>Отчета о расходах подотчетного лица </a:t>
            </a:r>
            <a:r>
              <a:rPr lang="ru-RU" dirty="0" smtClean="0"/>
              <a:t>на основании </a:t>
            </a:r>
            <a:r>
              <a:rPr lang="ru-RU" b="1" dirty="0" smtClean="0"/>
              <a:t>Решения </a:t>
            </a:r>
            <a:r>
              <a:rPr lang="ru-RU" b="1" dirty="0"/>
              <a:t>о </a:t>
            </a:r>
            <a:r>
              <a:rPr lang="ru-RU" b="1" dirty="0" smtClean="0"/>
              <a:t>командировании, </a:t>
            </a:r>
            <a:r>
              <a:rPr lang="ru-RU" dirty="0" smtClean="0"/>
              <a:t>закладка</a:t>
            </a:r>
            <a:r>
              <a:rPr lang="ru-RU" b="1" dirty="0" smtClean="0"/>
              <a:t> Суточные.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597081" y="1773228"/>
            <a:ext cx="2199503" cy="160043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На закладке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Суточные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заполнить раздел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указать номер и дату приказа, на основании которого оформлено командирование.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3417" y="3764743"/>
            <a:ext cx="1408670" cy="9719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33" idx="1"/>
          </p:cNvCxnSpPr>
          <p:nvPr/>
        </p:nvCxnSpPr>
        <p:spPr>
          <a:xfrm flipH="1">
            <a:off x="4852087" y="2573447"/>
            <a:ext cx="4744994" cy="16772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18488" y="3436798"/>
            <a:ext cx="724929" cy="0"/>
          </a:xfrm>
          <a:prstGeom prst="line">
            <a:avLst/>
          </a:prstGeom>
          <a:ln w="127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8" y="1351005"/>
            <a:ext cx="8940242" cy="4049102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251298" y="1458120"/>
            <a:ext cx="2792421" cy="23391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Проезд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заполнить разделы: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маршрут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билета, при наличии билета на аэроэкспресс);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Вид транспорта;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дату и номер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чека);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(фактические)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33" idx="1"/>
          </p:cNvCxnSpPr>
          <p:nvPr/>
        </p:nvCxnSpPr>
        <p:spPr>
          <a:xfrm flipH="1">
            <a:off x="6104238" y="2627671"/>
            <a:ext cx="3147060" cy="1137021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1355" y="3764692"/>
            <a:ext cx="8646127" cy="158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385750" y="3439554"/>
            <a:ext cx="584886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0971" y="161790"/>
            <a:ext cx="901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6. Заполнение </a:t>
            </a:r>
            <a:r>
              <a:rPr lang="ru-RU" b="1" dirty="0"/>
              <a:t>Отчета о расходах подотчетного лица </a:t>
            </a:r>
            <a:r>
              <a:rPr lang="ru-RU" dirty="0" smtClean="0"/>
              <a:t>на основании </a:t>
            </a:r>
            <a:r>
              <a:rPr lang="ru-RU" b="1" dirty="0" smtClean="0"/>
              <a:t>Решения </a:t>
            </a:r>
            <a:r>
              <a:rPr lang="ru-RU" b="1" dirty="0"/>
              <a:t>о </a:t>
            </a:r>
            <a:r>
              <a:rPr lang="ru-RU" b="1" dirty="0" smtClean="0"/>
              <a:t>командировании, </a:t>
            </a:r>
            <a:r>
              <a:rPr lang="ru-RU" dirty="0" smtClean="0"/>
              <a:t>закладка</a:t>
            </a:r>
            <a:r>
              <a:rPr lang="ru-RU" b="1" dirty="0" smtClean="0"/>
              <a:t> Проезд.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2844" y="5831650"/>
            <a:ext cx="7232616" cy="651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Билеты, оформленные и оплаченные учреждением, в отчете НЕ отражать.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4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458"/>
          <a:stretch/>
        </p:blipFill>
        <p:spPr>
          <a:xfrm>
            <a:off x="117021" y="1331279"/>
            <a:ext cx="9009788" cy="3611424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251298" y="1458120"/>
            <a:ext cx="2693567" cy="18158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закладке 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Проживание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 проживания;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Документ: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указать дату и номер чека;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(фактические)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33" idx="1"/>
          </p:cNvCxnSpPr>
          <p:nvPr/>
        </p:nvCxnSpPr>
        <p:spPr>
          <a:xfrm flipH="1">
            <a:off x="6120714" y="2366061"/>
            <a:ext cx="3130584" cy="1456296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0165" y="3822357"/>
            <a:ext cx="8662603" cy="10132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4077723" y="3509320"/>
            <a:ext cx="864977" cy="4376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7021" y="193038"/>
            <a:ext cx="901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Заполнение </a:t>
            </a:r>
            <a:r>
              <a:rPr lang="ru-RU" b="1" dirty="0"/>
              <a:t>Отчета о расходах подотчетного лица </a:t>
            </a:r>
            <a:r>
              <a:rPr lang="ru-RU" dirty="0" smtClean="0"/>
              <a:t>на основании </a:t>
            </a:r>
            <a:r>
              <a:rPr lang="ru-RU" b="1" dirty="0" smtClean="0"/>
              <a:t>Решения </a:t>
            </a:r>
            <a:r>
              <a:rPr lang="ru-RU" b="1" dirty="0"/>
              <a:t>о </a:t>
            </a:r>
            <a:r>
              <a:rPr lang="ru-RU" b="1" dirty="0" smtClean="0"/>
              <a:t>командировании, </a:t>
            </a:r>
            <a:r>
              <a:rPr lang="ru-RU" dirty="0" smtClean="0"/>
              <a:t>закладка</a:t>
            </a:r>
            <a:r>
              <a:rPr lang="ru-RU" b="1" dirty="0" smtClean="0"/>
              <a:t> Проживание.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75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7" y="1155098"/>
            <a:ext cx="7936562" cy="1794353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100" b="1" dirty="0" smtClean="0"/>
              <a:t>Подотчетное лицо</a:t>
            </a:r>
            <a:endParaRPr lang="ru-RU" sz="11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649936" y="1565188"/>
            <a:ext cx="3097221" cy="187743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на закладку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расходы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добавляются через кнопку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Добавить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 случае наличия каких-либо дополнительных расходов (оплата багажа, страховка, оформление визы и т.д.) по согласованию с бухгалтерией.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33" idx="1"/>
          </p:cNvCxnSpPr>
          <p:nvPr/>
        </p:nvCxnSpPr>
        <p:spPr>
          <a:xfrm flipH="1" flipV="1">
            <a:off x="930876" y="1616507"/>
            <a:ext cx="7719060" cy="887400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982830" y="1385758"/>
            <a:ext cx="864977" cy="4376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7021" y="193038"/>
            <a:ext cx="901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 Заполнение </a:t>
            </a:r>
            <a:r>
              <a:rPr lang="ru-RU" b="1" dirty="0"/>
              <a:t>Отчета о расходах подотчетного лица </a:t>
            </a:r>
            <a:r>
              <a:rPr lang="ru-RU" dirty="0" smtClean="0"/>
              <a:t>на основании </a:t>
            </a:r>
            <a:r>
              <a:rPr lang="ru-RU" b="1" dirty="0" smtClean="0"/>
              <a:t>Решения </a:t>
            </a:r>
            <a:r>
              <a:rPr lang="ru-RU" b="1" dirty="0"/>
              <a:t>о </a:t>
            </a:r>
            <a:r>
              <a:rPr lang="ru-RU" b="1" dirty="0" smtClean="0"/>
              <a:t>командировании, </a:t>
            </a:r>
            <a:r>
              <a:rPr lang="ru-RU" dirty="0" smtClean="0"/>
              <a:t>закладки</a:t>
            </a:r>
            <a:r>
              <a:rPr lang="ru-RU" b="1" dirty="0" smtClean="0"/>
              <a:t> Прочие расходы и Дополнительно.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8046" y="5201661"/>
            <a:ext cx="9925067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ответственных лиц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закладке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утверждения документа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учреждения 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заполнено автоматически, изменяется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случае отсутствия сотрудника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подразделения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(выбрать непосредственного руководителя или кто направил в командировку);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Ответственный за проверку документов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(уточнить в подразделении)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уточнить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Ответственный исполнитель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(подотчетное лицо).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47" y="3082923"/>
            <a:ext cx="7982714" cy="1985266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4786019" y="3309296"/>
            <a:ext cx="864977" cy="4376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6" idx="0"/>
          </p:cNvCxnSpPr>
          <p:nvPr/>
        </p:nvCxnSpPr>
        <p:spPr>
          <a:xfrm flipH="1" flipV="1">
            <a:off x="3982832" y="4670855"/>
            <a:ext cx="1137748" cy="530806"/>
          </a:xfrm>
          <a:prstGeom prst="straightConnector1">
            <a:avLst/>
          </a:prstGeom>
          <a:ln w="127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47135" y="1459900"/>
            <a:ext cx="683741" cy="23709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4493</TotalTime>
  <Words>618</Words>
  <Application>Microsoft Office PowerPoint</Application>
  <PresentationFormat>Широкоэкранный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Consolas</vt:lpstr>
      <vt:lpstr>Wingdings</vt:lpstr>
      <vt:lpstr>Wingdings 3</vt:lpstr>
      <vt:lpstr>Ион</vt:lpstr>
      <vt:lpstr>Инструкция для создания документа: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создания документа:   Заявка-обоснование закупки товаров, работ, услуг малого объема через подотчетное лицо</dc:title>
  <dc:creator>Чипизубова Виктория</dc:creator>
  <cp:lastModifiedBy>Чипизубова Виктория</cp:lastModifiedBy>
  <cp:revision>126</cp:revision>
  <dcterms:created xsi:type="dcterms:W3CDTF">2025-04-29T06:29:49Z</dcterms:created>
  <dcterms:modified xsi:type="dcterms:W3CDTF">2026-02-02T05:48:32Z</dcterms:modified>
</cp:coreProperties>
</file>