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ru-RU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ru-RU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ru-RU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fld id="{575C1506-EC45-4FF1-A86A-AD6B81228652}" type="slidenum">
              <a:t>‹#›</a:t>
            </a:fld>
            <a:endParaRPr lang="ru-RU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860896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AutoShape 1"/>
          <p:cNvSpPr/>
          <p:nvPr/>
        </p:nvSpPr>
        <p:spPr>
          <a:xfrm>
            <a:off x="0" y="0"/>
            <a:ext cx="6858000" cy="9144000"/>
          </a:xfrm>
          <a:custGeom>
            <a:avLst>
              <a:gd name="f0" fmla="val 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4" name="AutoShape 2"/>
          <p:cNvSpPr/>
          <p:nvPr/>
        </p:nvSpPr>
        <p:spPr>
          <a:xfrm>
            <a:off x="0" y="0"/>
            <a:ext cx="6858000" cy="9144000"/>
          </a:xfrm>
          <a:custGeom>
            <a:avLst>
              <a:gd name="f0" fmla="val 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5" name="AutoShape 3"/>
          <p:cNvSpPr/>
          <p:nvPr/>
        </p:nvSpPr>
        <p:spPr>
          <a:xfrm>
            <a:off x="0" y="0"/>
            <a:ext cx="6858000" cy="9144000"/>
          </a:xfrm>
          <a:custGeom>
            <a:avLst>
              <a:gd name="f0" fmla="val 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6" name="AutoShape 4"/>
          <p:cNvSpPr/>
          <p:nvPr/>
        </p:nvSpPr>
        <p:spPr>
          <a:xfrm>
            <a:off x="0" y="0"/>
            <a:ext cx="6858000" cy="9144000"/>
          </a:xfrm>
          <a:custGeom>
            <a:avLst>
              <a:gd name="f0" fmla="val 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7" name="Образ слайда 6"/>
          <p:cNvSpPr>
            <a:spLocks noGrp="1" noRot="1" noChangeAspect="1"/>
          </p:cNvSpPr>
          <p:nvPr>
            <p:ph type="sldImg" idx="2"/>
          </p:nvPr>
        </p:nvSpPr>
        <p:spPr>
          <a:xfrm>
            <a:off x="-11798640" y="-11797200"/>
            <a:ext cx="11791800" cy="1248588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8" name="Заметки 7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78479" cy="41068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65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448919" algn="l"/>
        <a:tab pos="898199" algn="l"/>
        <a:tab pos="1347480" algn="l"/>
        <a:tab pos="1796760" algn="l"/>
        <a:tab pos="2246040" algn="l"/>
        <a:tab pos="2695320" algn="l"/>
        <a:tab pos="3144600" algn="l"/>
        <a:tab pos="3593880" algn="l"/>
        <a:tab pos="4043159" algn="l"/>
        <a:tab pos="4492440" algn="l"/>
        <a:tab pos="4941719" algn="l"/>
        <a:tab pos="5391000" algn="l"/>
        <a:tab pos="5840280" algn="l"/>
        <a:tab pos="6289560" algn="l"/>
        <a:tab pos="6738840" algn="l"/>
        <a:tab pos="7188120" algn="l"/>
        <a:tab pos="7637400" algn="l"/>
        <a:tab pos="8086679" algn="l"/>
        <a:tab pos="8535960" algn="l"/>
        <a:tab pos="8985240" algn="l"/>
      </a:tabLst>
      <a:defRPr lang="ru-RU" sz="1200" b="0" i="0" u="none" strike="noStrike" cap="none" baseline="0">
        <a:ln>
          <a:noFill/>
        </a:ln>
        <a:solidFill>
          <a:srgbClr val="000000"/>
        </a:solidFill>
        <a:highlight>
          <a:scrgbClr r="0" g="0" b="0">
            <a:alpha val="0"/>
          </a:scrgbClr>
        </a:highlight>
        <a:latin typeface="Times New Roman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4225588" y="-11796713"/>
            <a:ext cx="16646526" cy="1248568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/>
          <p:nvPr/>
        </p:nvSpPr>
        <p:spPr>
          <a:xfrm>
            <a:off x="1143000" y="695159"/>
            <a:ext cx="4572000" cy="3429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343400"/>
            <a:ext cx="5479920" cy="41083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459127-E05B-47EA-914F-844953F570C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3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1367B8-6596-41EE-AC85-E48D9C3DC7B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28588"/>
            <a:ext cx="2054225" cy="59896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5038" cy="59896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1A0E6D2-0D40-4FFA-8AAD-6391099E11A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99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5E6815-39F5-475B-BBCD-32CD10000C4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1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3B31C7-6336-491C-9909-DF7BC7DE613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96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B8AD3A-E28E-4D5C-8265-8C8C0F83FEC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51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D7267C-9054-4FFA-8248-66ED2E0B8E5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8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9F554E-9320-439E-A8FF-37B7AB3646D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95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539009-9740-441B-848E-1AD4BB37C7D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0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765A3F-8E9E-4F59-9F01-B3C823A4F3B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70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55404B-6CDB-4D74-A871-9972CAEDCCD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11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2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128520"/>
            <a:ext cx="8221680" cy="143352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</a:lstStyle>
          <a:p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1680" cy="45180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>
            <a:def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defPPr>
            <a:lvl1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1pPr>
            <a:lvl2pPr marL="734760" marR="0" lvl="1" indent="-27756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63440" algn="l"/>
                <a:tab pos="612720" algn="l"/>
                <a:tab pos="1062000" algn="l"/>
                <a:tab pos="1511279" algn="l"/>
                <a:tab pos="1960560" algn="l"/>
                <a:tab pos="2409480" algn="l"/>
                <a:tab pos="2858760" algn="l"/>
                <a:tab pos="3308040" algn="l"/>
                <a:tab pos="3757320" algn="l"/>
                <a:tab pos="4206600" algn="l"/>
                <a:tab pos="4655880" algn="l"/>
                <a:tab pos="5105160" algn="l"/>
                <a:tab pos="5554440" algn="l"/>
                <a:tab pos="6003720" algn="l"/>
                <a:tab pos="6452999" algn="l"/>
                <a:tab pos="6902280" algn="l"/>
                <a:tab pos="7351560" algn="l"/>
                <a:tab pos="7800840" algn="l"/>
                <a:tab pos="8250120" algn="l"/>
                <a:tab pos="8699400" algn="l"/>
              </a:tabLst>
              <a:defRPr lang="ru-RU" sz="28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204480" algn="l"/>
                <a:tab pos="653760" algn="l"/>
                <a:tab pos="1103040" algn="l"/>
                <a:tab pos="1552319" algn="l"/>
                <a:tab pos="2001599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79" algn="l"/>
                <a:tab pos="5146560" algn="l"/>
                <a:tab pos="5595840" algn="l"/>
                <a:tab pos="6045119" algn="l"/>
                <a:tab pos="6494400" algn="l"/>
                <a:tab pos="6943679" algn="l"/>
                <a:tab pos="7392960" algn="l"/>
                <a:tab pos="7842240" algn="l"/>
                <a:tab pos="8291160" algn="l"/>
                <a:tab pos="8740440" algn="l"/>
              </a:tabLst>
              <a:defRPr lang="ru-RU" sz="24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39" algn="l"/>
                <a:tab pos="3341520" algn="l"/>
                <a:tab pos="3790800" algn="l"/>
                <a:tab pos="4240079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59" algn="l"/>
                <a:tab pos="7385040" algn="l"/>
                <a:tab pos="7833960" algn="l"/>
                <a:tab pos="8283240" algn="l"/>
                <a:tab pos="873252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456839" y="6244920"/>
            <a:ext cx="2125800" cy="468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ru-RU" sz="1800" b="0" i="0" u="none" strike="noStrike" baseline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124079" y="6244920"/>
            <a:ext cx="2887920" cy="468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ru-RU" sz="1800" b="0" i="0" u="none" strike="noStrike" baseline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6552719" y="6244920"/>
            <a:ext cx="2125800" cy="468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ru-RU" sz="1800" b="0" i="0" u="none" strike="noStrike" baseline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fld id="{BC63FA34-5ECC-4C16-B939-2DAF1008DE55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ctr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448919" algn="l"/>
          <a:tab pos="898199" algn="l"/>
          <a:tab pos="1347480" algn="l"/>
          <a:tab pos="1796760" algn="l"/>
          <a:tab pos="2246040" algn="l"/>
          <a:tab pos="2695320" algn="l"/>
          <a:tab pos="3144600" algn="l"/>
          <a:tab pos="3593880" algn="l"/>
          <a:tab pos="4043159" algn="l"/>
          <a:tab pos="4492440" algn="l"/>
          <a:tab pos="4941719" algn="l"/>
          <a:tab pos="5391000" algn="l"/>
          <a:tab pos="5840280" algn="l"/>
          <a:tab pos="6289560" algn="l"/>
          <a:tab pos="6738840" algn="l"/>
          <a:tab pos="7188120" algn="l"/>
          <a:tab pos="7637400" algn="l"/>
          <a:tab pos="8086679" algn="l"/>
          <a:tab pos="8535960" algn="l"/>
          <a:tab pos="8985240" algn="l"/>
        </a:tabLst>
        <a:defRPr lang="ru-RU" sz="44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" pitchFamily="34"/>
          <a:cs typeface="Lucida Sans Unicode" pitchFamily="34"/>
        </a:defRPr>
      </a:lvl1pPr>
    </p:titleStyle>
    <p:bodyStyle>
      <a:lvl1pPr marL="0" marR="0" indent="0" algn="l" rtl="0" hangingPunct="0">
        <a:lnSpc>
          <a:spcPct val="100000"/>
        </a:lnSpc>
        <a:spcBef>
          <a:spcPts val="799"/>
        </a:spcBef>
        <a:spcAft>
          <a:spcPts val="0"/>
        </a:spcAft>
        <a:tabLst>
          <a:tab pos="114120" algn="l"/>
          <a:tab pos="563400" algn="l"/>
          <a:tab pos="1012679" algn="l"/>
          <a:tab pos="1461960" algn="l"/>
          <a:tab pos="1911240" algn="l"/>
          <a:tab pos="2360520" algn="l"/>
          <a:tab pos="2809800" algn="l"/>
          <a:tab pos="3259080" algn="l"/>
          <a:tab pos="3708360" algn="l"/>
          <a:tab pos="4157640" algn="l"/>
          <a:tab pos="4606920" algn="l"/>
          <a:tab pos="5055840" algn="l"/>
          <a:tab pos="5505120" algn="l"/>
          <a:tab pos="5954400" algn="l"/>
          <a:tab pos="6403679" algn="l"/>
          <a:tab pos="6852960" algn="l"/>
          <a:tab pos="7302240" algn="l"/>
          <a:tab pos="7751520" algn="l"/>
          <a:tab pos="8200799" algn="l"/>
          <a:tab pos="8650080" algn="l"/>
        </a:tabLst>
        <a:defRPr lang="ru-RU" sz="32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" pitchFamily="34"/>
          <a:cs typeface="Lucida Sans Unicode" pitchFamily="34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uperjob.ru/pro/5172/" TargetMode="External"/><Relationship Id="rId5" Type="http://schemas.openxmlformats.org/officeDocument/2006/relationships/hyperlink" Target="https://www.superjob.ru/pro/5208/" TargetMode="External"/><Relationship Id="rId4" Type="http://schemas.openxmlformats.org/officeDocument/2006/relationships/hyperlink" Target="https://www.youtube.com/watch?v=Qb5MYSoZkL8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640" y="1425600"/>
            <a:ext cx="8101080" cy="38739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ctr" anchorCtr="0" compatLnSpc="1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000" b="1" i="0" u="none" strike="noStrike" cap="none" baseline="0">
              <a:ln>
                <a:noFill/>
              </a:ln>
              <a:solidFill>
                <a:srgbClr val="FF9933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n-US" sz="2400" b="1" i="1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800" b="1" i="1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800" b="1" i="1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8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0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0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000" b="1" i="1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Lucida Sans Unicode" pitchFamily="34"/>
              <a:cs typeface="Lucida Sans Unicode" pitchFamily="34"/>
            </a:endParaRP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n-US" sz="2000" b="1" i="1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n-US" sz="20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n-US" sz="20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5573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400" b="1" i="0" u="none" strike="noStrike" cap="none" baseline="0">
              <a:ln>
                <a:noFill/>
              </a:ln>
              <a:solidFill>
                <a:srgbClr val="0042A5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ВЛАДИВОСТОКСКИЙ ГОСУДАРСТВЕННЫЙ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УНИВЕРСИТЕТ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ЭКОНОМИКИ И СЕРВИСА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400" b="1" i="0" u="none" strike="noStrike" cap="none" baseline="0">
              <a:ln>
                <a:noFill/>
              </a:ln>
              <a:solidFill>
                <a:srgbClr val="0042A5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39640" y="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610920" y="1844279"/>
            <a:ext cx="8064360" cy="2879640"/>
          </a:xfrm>
        </p:spPr>
        <p:txBody>
          <a:bodyPr wrap="square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4000" b="1">
                <a:solidFill>
                  <a:srgbClr val="FFFFFF"/>
                </a:solidFill>
              </a:rPr>
              <a:t>Карьерный менеджмент и эффективное трудоустройство</a:t>
            </a:r>
          </a:p>
        </p:txBody>
      </p:sp>
      <p:sp>
        <p:nvSpPr>
          <p:cNvPr id="6" name="Текст 5"/>
          <p:cNvSpPr txBox="1">
            <a:spLocks noGrp="1"/>
          </p:cNvSpPr>
          <p:nvPr>
            <p:ph type="body" idx="4294967295"/>
          </p:nvPr>
        </p:nvSpPr>
        <p:spPr>
          <a:xfrm>
            <a:off x="5398560" y="5299200"/>
            <a:ext cx="3745080" cy="1558800"/>
          </a:xfrm>
        </p:spPr>
        <p:txBody>
          <a:bodyPr wrap="square"/>
          <a:lstStyle>
            <a:def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defPPr>
            <a:lvl1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1pPr>
            <a:lvl2pPr marL="734760" marR="0" lvl="1" indent="-27756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63440" algn="l"/>
                <a:tab pos="612720" algn="l"/>
                <a:tab pos="1062000" algn="l"/>
                <a:tab pos="1511279" algn="l"/>
                <a:tab pos="1960560" algn="l"/>
                <a:tab pos="2409480" algn="l"/>
                <a:tab pos="2858760" algn="l"/>
                <a:tab pos="3308040" algn="l"/>
                <a:tab pos="3757320" algn="l"/>
                <a:tab pos="4206600" algn="l"/>
                <a:tab pos="4655880" algn="l"/>
                <a:tab pos="5105160" algn="l"/>
                <a:tab pos="5554440" algn="l"/>
                <a:tab pos="6003720" algn="l"/>
                <a:tab pos="6452999" algn="l"/>
                <a:tab pos="6902280" algn="l"/>
                <a:tab pos="7351560" algn="l"/>
                <a:tab pos="7800840" algn="l"/>
                <a:tab pos="8250120" algn="l"/>
                <a:tab pos="8699400" algn="l"/>
              </a:tabLst>
              <a:defRPr lang="ru-RU" sz="28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204480" algn="l"/>
                <a:tab pos="653760" algn="l"/>
                <a:tab pos="1103040" algn="l"/>
                <a:tab pos="1552319" algn="l"/>
                <a:tab pos="2001599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79" algn="l"/>
                <a:tab pos="5146560" algn="l"/>
                <a:tab pos="5595840" algn="l"/>
                <a:tab pos="6045119" algn="l"/>
                <a:tab pos="6494400" algn="l"/>
                <a:tab pos="6943679" algn="l"/>
                <a:tab pos="7392960" algn="l"/>
                <a:tab pos="7842240" algn="l"/>
                <a:tab pos="8291160" algn="l"/>
                <a:tab pos="8740440" algn="l"/>
              </a:tabLst>
              <a:defRPr lang="ru-RU" sz="24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39" algn="l"/>
                <a:tab pos="3341520" algn="l"/>
                <a:tab pos="3790800" algn="l"/>
                <a:tab pos="4240079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59" algn="l"/>
                <a:tab pos="7385040" algn="l"/>
                <a:tab pos="7833960" algn="l"/>
                <a:tab pos="8283240" algn="l"/>
                <a:tab pos="873252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9pPr>
          </a:lstStyle>
          <a:p>
            <a:pPr marL="0" lvl="0" indent="0" algn="r">
              <a:buNone/>
            </a:pPr>
            <a:r>
              <a:rPr lang="ru-RU" sz="1800">
                <a:solidFill>
                  <a:srgbClr val="FFFFFF"/>
                </a:solidFill>
                <a:cs typeface="Arial" pitchFamily="34"/>
              </a:rPr>
              <a:t>Кадровое агентство</a:t>
            </a:r>
          </a:p>
          <a:p>
            <a:pPr marL="0" lvl="0" indent="0" algn="r">
              <a:buNone/>
            </a:pPr>
            <a:r>
              <a:rPr lang="ru-RU" sz="1800">
                <a:solidFill>
                  <a:srgbClr val="FFFFFF"/>
                </a:solidFill>
                <a:cs typeface="Arial" pitchFamily="34"/>
              </a:rPr>
              <a:t>Ауд.1426</a:t>
            </a:r>
          </a:p>
          <a:p>
            <a:pPr marL="0" lvl="0" indent="0" algn="r">
              <a:buNone/>
            </a:pPr>
            <a:r>
              <a:rPr lang="ru-RU" sz="1800">
                <a:solidFill>
                  <a:srgbClr val="FFFFFF"/>
                </a:solidFill>
                <a:cs typeface="Arial" pitchFamily="34"/>
              </a:rPr>
              <a:t>Тел: 240</a:t>
            </a:r>
            <a:r>
              <a:rPr lang="en-US" sz="1800">
                <a:solidFill>
                  <a:srgbClr val="FFFFFF"/>
                </a:solidFill>
                <a:cs typeface="Arial" pitchFamily="34"/>
              </a:rPr>
              <a:t>4262</a:t>
            </a:r>
          </a:p>
        </p:txBody>
      </p:sp>
      <p:sp>
        <p:nvSpPr>
          <p:cNvPr id="7" name="Текст 9"/>
          <p:cNvSpPr/>
          <p:nvPr/>
        </p:nvSpPr>
        <p:spPr>
          <a:xfrm rot="10800000" flipV="1">
            <a:off x="504721" y="4222800"/>
            <a:ext cx="8064719" cy="574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8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Учебная программа курса </a:t>
            </a:r>
            <a:r>
              <a:rPr lang="en-US" sz="28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(</a:t>
            </a:r>
            <a:r>
              <a:rPr lang="ru-RU" sz="28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модуля)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800" b="1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Технологии эффективного трудоустройства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800" b="1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054080" y="509760"/>
            <a:ext cx="7772400" cy="78624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Этапы собеседования</a:t>
            </a:r>
            <a:br>
              <a:rPr lang="ru-RU" sz="3600" b="1">
                <a:solidFill>
                  <a:srgbClr val="262699"/>
                </a:solidFill>
              </a:rPr>
            </a:br>
            <a:endParaRPr lang="ru-RU" sz="3600" b="1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87280" y="144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олилиния 5"/>
          <p:cNvSpPr/>
          <p:nvPr/>
        </p:nvSpPr>
        <p:spPr>
          <a:xfrm>
            <a:off x="576000" y="2088000"/>
            <a:ext cx="2592000" cy="864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>
                <a:solidFill>
                  <a:srgbClr val="000000"/>
                </a:solidFill>
              </a:defRPr>
            </a:pPr>
            <a:r>
              <a:rPr lang="ru-RU" sz="2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Индивидуальное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5544000" y="2088000"/>
            <a:ext cx="2880000" cy="864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>
                <a:solidFill>
                  <a:srgbClr val="000000"/>
                </a:solidFill>
              </a:defRPr>
            </a:pPr>
            <a:r>
              <a:rPr lang="ru-RU" sz="2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Групповое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0000" y="3168000"/>
            <a:ext cx="3923967" cy="347642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1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Заполнение анкеты соискателем.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Рассказ работодателя о компании и вакансии.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Опрос соискателя.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Вопросы соискателя к работодателю.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Текстовое задание.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Прощание.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0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Обратная связь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4088" y="3240000"/>
            <a:ext cx="3600401" cy="246075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1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Заполнение анкеты соискателями.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Рассказ о компании.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Игры и задания для кандидатов.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Прощание.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200"/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Обратная связь.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115616" y="268379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>
                <a:solidFill>
                  <a:srgbClr val="262699"/>
                </a:solidFill>
              </a:rPr>
              <a:t>Как подготовиться к собеседованию</a:t>
            </a:r>
            <a:br>
              <a:rPr lang="ru-RU" sz="3600" b="1" dirty="0">
                <a:solidFill>
                  <a:srgbClr val="262699"/>
                </a:solidFill>
              </a:rPr>
            </a:br>
            <a:r>
              <a:rPr lang="ru-RU" sz="3600" b="1" dirty="0">
                <a:solidFill>
                  <a:srgbClr val="262699"/>
                </a:solidFill>
              </a:rPr>
              <a:t/>
            </a:r>
            <a:br>
              <a:rPr lang="ru-RU" sz="3600" b="1" dirty="0">
                <a:solidFill>
                  <a:srgbClr val="262699"/>
                </a:solidFill>
              </a:rPr>
            </a:br>
            <a:endParaRPr lang="ru-RU" sz="3600" b="1" dirty="0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1"/>
          <p:cNvSpPr/>
          <p:nvPr/>
        </p:nvSpPr>
        <p:spPr>
          <a:xfrm>
            <a:off x="73080" y="1871640"/>
            <a:ext cx="9070920" cy="41571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Соберите информацию </a:t>
            </a:r>
            <a:r>
              <a:rPr lang="ru-RU" sz="2400" dirty="0" smtClean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о компании. </a:t>
            </a: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телефону задайте работодателю вопросы, на которые вам важно узнать ответы до личной встречи.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Подготовьте рассказ о </a:t>
            </a: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себе и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</a:t>
            </a: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вопросы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работодателю.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Перед встречей уточните, есть ли в компании </a:t>
            </a:r>
            <a:r>
              <a:rPr lang="ru-RU" sz="2400" b="0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дресс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-код. </a:t>
            </a:r>
            <a:endParaRPr lang="ru-RU" sz="2400" b="0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Принимайте 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участие в беседе — так вы отвлечетесь от волнения и покажете себя активным. Будьте вежливы, но если вопросы кажутся вам неудобными, откажитесь на них отвечать, мотивировав свой отказ.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После интервью спросите, когда ждать обратную связь. Поблагодарите работодателя и попрощайтесь.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054080" y="18864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 smtClean="0">
                <a:solidFill>
                  <a:srgbClr val="262699"/>
                </a:solidFill>
              </a:rPr>
              <a:t>Как подготовиться к собеседованию</a:t>
            </a:r>
            <a:r>
              <a:rPr lang="ru-RU" sz="3600" b="1" dirty="0">
                <a:solidFill>
                  <a:srgbClr val="262699"/>
                </a:solidFill>
              </a:rPr>
              <a:t/>
            </a:r>
            <a:br>
              <a:rPr lang="ru-RU" sz="3600" b="1" dirty="0">
                <a:solidFill>
                  <a:srgbClr val="262699"/>
                </a:solidFill>
              </a:rPr>
            </a:br>
            <a:endParaRPr lang="ru-RU" sz="3600" b="1" dirty="0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2"/>
          <p:cNvSpPr/>
          <p:nvPr/>
        </p:nvSpPr>
        <p:spPr>
          <a:xfrm>
            <a:off x="324000" y="2420888"/>
            <a:ext cx="8424720" cy="39724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8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Подготовка в офисе перед </a:t>
            </a:r>
            <a:r>
              <a:rPr lang="ru-RU" sz="28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собеседованием</a:t>
            </a:r>
            <a:endParaRPr lang="ru-RU" sz="2800" b="1" dirty="0"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45720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800" b="0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8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Прежде </a:t>
            </a:r>
            <a:r>
              <a:rPr lang="ru-RU" sz="28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чем зайти в офис, пройдите в уборную или посмотрите в зеркало и убедитесь, что выглядите опрятно. Позвоните работодателю и предупредите, что вы приехали. Он может за вами спуститься или предложить зайти в офис самостоятельно. В переговорной достаньте ручку и блокнот с подготовленными для работодателя вопросами.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115616" y="232017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2800" b="1" dirty="0" smtClean="0">
                <a:solidFill>
                  <a:srgbClr val="262699"/>
                </a:solidFill>
              </a:rPr>
              <a:t>Собеседование при трудоустройстве и эффективное взаимодействие с потенциальным работодателем</a:t>
            </a:r>
            <a:endParaRPr lang="ru-RU" sz="2800" b="1" dirty="0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2"/>
          <p:cNvSpPr/>
          <p:nvPr/>
        </p:nvSpPr>
        <p:spPr>
          <a:xfrm>
            <a:off x="25560" y="1988999"/>
            <a:ext cx="8978760" cy="452649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342900" marR="0" lvl="0" indent="-3429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Нужно 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прийти на встречу чуть раньше назначенного срока. </a:t>
            </a:r>
            <a:endParaRPr lang="ru-RU" sz="2400" b="0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342900" marR="0" lvl="0" indent="-3429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Если 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не успеваете к назначенному времени, обязательно позвоните по контактному телефону, извинитесь, объясните причину вашего опоздания и узнайте, сможет ли работодатель принять вас в этот же день чуть позже или есть возможность перенести встречу на другое </a:t>
            </a: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время.</a:t>
            </a:r>
          </a:p>
          <a:p>
            <a:pPr marL="342900" marR="0" lvl="0" indent="-3429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Если 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вы вообще решили не ходить на собеседование (передумали работать в этой компании, у вас другие срочные дела и т.п.) ОБЯЗАТЕЛЬНО позвоните работодателю и сообщите об этом, предварительно извинившись.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054080" y="18864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2800" b="1" dirty="0">
                <a:solidFill>
                  <a:srgbClr val="262699"/>
                </a:solidFill>
              </a:rPr>
              <a:t>Собеседование при трудоустройстве и эффективное взаимодействие с потенциальным работодателем</a:t>
            </a:r>
            <a:endParaRPr lang="ru-RU" sz="2800" b="1" dirty="0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1"/>
          <p:cNvSpPr/>
          <p:nvPr/>
        </p:nvSpPr>
        <p:spPr>
          <a:xfrm>
            <a:off x="58680" y="1996920"/>
            <a:ext cx="8834400" cy="41571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Установление контакта.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Любая беседа начинается со зрительного контакта и приветствия. Поздоровайтесь, улыбнитесь и, если считаете уместным, начните разговор на нейтральную тему, например о погоде и пробках на дороге, если не сделали это в лифте или по пути в 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переговорную.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Рассказ 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об организации.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Собеседование начинается с рассказа о компании: ее истории, результатах и планах. Даже если вам кажется, что рассказ затянулся, не перебивайте работодателя — пусть спокойно его закончит. После задайте несколько уточняющих вопросов о компании, если они появились. Задать пару вопросов желательно, чтобы работодатель не подумал, что вы его не слушали или не заинтересовались компанией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.</a:t>
            </a:r>
            <a:endParaRPr lang="ru-RU" sz="22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054080" y="18864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2800" b="1" dirty="0">
                <a:solidFill>
                  <a:srgbClr val="262699"/>
                </a:solidFill>
              </a:rPr>
              <a:t>Собеседование при трудоустройстве и эффективное взаимодействие с потенциальным работодателем</a:t>
            </a:r>
            <a:endParaRPr lang="ru-RU" sz="2800" b="1" dirty="0">
              <a:solidFill>
                <a:srgbClr val="262699"/>
              </a:solidFill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1"/>
          <p:cNvSpPr/>
          <p:nvPr/>
        </p:nvSpPr>
        <p:spPr>
          <a:xfrm>
            <a:off x="170772" y="2132856"/>
            <a:ext cx="8856488" cy="4495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indent="457200" hangingPunct="0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dirty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Интервью.</a:t>
            </a:r>
            <a:r>
              <a:rPr lang="ru-RU" sz="2200" dirty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После монолога о компании начинается интервью. Сначала вопросы задает работодатель к соискателю, потом — наоборот. Какие именно вопросы вам будут задавать, заранее неизвестно. Но будьте готовы услышать провокационные или вопросы о личной жизни. Например, женщин спрашивают, собираются ли они в декрет. Если вы не хотите отвечать на вопрос, скажите об этом работодателю и добавьте причину, по которой не хотите этого делать</a:t>
            </a:r>
            <a:r>
              <a:rPr lang="ru-RU" sz="2200" dirty="0" smtClean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.</a:t>
            </a:r>
            <a:endParaRPr lang="ru-RU" sz="2200" b="1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Обратная 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связь.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Спросите, в течение какого времени работодатель даст обратную связь и куда звонить или писать, если не получили ответа в установленное время. Спросите, как лучше связаться с работодателем, если у вас появятся вопросы.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Окончание встречи.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Поблагодарите работодателя за интервью и попрощайтесь.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 idx="4294967295"/>
          </p:nvPr>
        </p:nvSpPr>
        <p:spPr>
          <a:xfrm>
            <a:off x="1054080" y="18864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Видео материалы по прохождению собеседования</a:t>
            </a: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8680" y="3024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1"/>
          <p:cNvSpPr/>
          <p:nvPr/>
        </p:nvSpPr>
        <p:spPr>
          <a:xfrm>
            <a:off x="324000" y="1996920"/>
            <a:ext cx="8712000" cy="452649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3600" i="0" u="none" strike="noStrike" cap="none" baseline="0" dirty="0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  <a:hlinkClick r:id="rId4"/>
              </a:rPr>
              <a:t>https://www.youtube.com/watch?v=Qb5MYSoZkL8</a:t>
            </a:r>
            <a:r>
              <a:rPr lang="ru-RU" sz="3600" i="0" u="none" strike="noStrike" cap="none" baseline="0" dirty="0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 Как вести себя на собеседовании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3600" b="0" i="0" u="none" strike="noStrike" cap="none" baseline="0" dirty="0">
                <a:ln>
                  <a:noFill/>
                </a:ln>
                <a:solidFill>
                  <a:srgbClr val="CCCCFF"/>
                </a:solidFill>
                <a:latin typeface="Times New Roman" pitchFamily="18"/>
                <a:ea typeface="Times New Roman" pitchFamily="18"/>
                <a:cs typeface="Times New Roman" pitchFamily="18"/>
                <a:hlinkClick r:id="rId5"/>
              </a:rPr>
              <a:t>https://www.superjob.ru/pro/5208/</a:t>
            </a:r>
            <a:r>
              <a:rPr lang="ru-RU" sz="3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3600" b="0" i="0" u="none" strike="noStrike" cap="none" baseline="0" dirty="0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Успешное собеседование от эксперта </a:t>
            </a:r>
            <a:r>
              <a:rPr lang="en-US" sz="3600" b="0" i="0" u="none" strike="noStrike" cap="none" baseline="0" dirty="0" err="1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Superjob</a:t>
            </a:r>
            <a:endParaRPr lang="en-US" sz="3600" b="0" i="0" u="none" strike="noStrike" cap="none" baseline="0" dirty="0">
              <a:ln>
                <a:noFill/>
              </a:ln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3600" b="0" i="0" u="none" strike="noStrike" cap="none" baseline="0" dirty="0">
                <a:ln>
                  <a:noFill/>
                </a:ln>
                <a:solidFill>
                  <a:srgbClr val="CCCCFF"/>
                </a:solidFill>
                <a:latin typeface="Times New Roman" pitchFamily="18"/>
                <a:ea typeface="Times New Roman" pitchFamily="18"/>
                <a:cs typeface="Times New Roman" pitchFamily="18"/>
                <a:hlinkClick r:id="rId6"/>
              </a:rPr>
              <a:t>https://www.superjob.ru/pro/5172/</a:t>
            </a:r>
            <a:r>
              <a:rPr lang="ru-RU" sz="3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3600" b="0" i="0" u="none" strike="noStrike" cap="none" baseline="0" dirty="0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Советы по вопросам, которые нужно задать на </a:t>
            </a:r>
            <a:r>
              <a:rPr lang="ru-RU" sz="3600" b="0" i="0" u="none" strike="noStrike" cap="none" baseline="0" dirty="0" err="1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собседовании</a:t>
            </a:r>
            <a:endParaRPr lang="ru-RU" sz="3600" b="0" i="0" u="none" strike="noStrike" cap="none" baseline="0" dirty="0">
              <a:ln>
                <a:noFill/>
              </a:ln>
              <a:latin typeface="Times New Roman" pitchFamily="18"/>
              <a:ea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899592" y="351948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>
                <a:solidFill>
                  <a:srgbClr val="262699"/>
                </a:solidFill>
              </a:rPr>
              <a:t>Примеры вопросов на собеседовании</a:t>
            </a:r>
          </a:p>
        </p:txBody>
      </p:sp>
      <p:sp>
        <p:nvSpPr>
          <p:cNvPr id="6" name="Прямоугольник 1"/>
          <p:cNvSpPr/>
          <p:nvPr/>
        </p:nvSpPr>
        <p:spPr>
          <a:xfrm>
            <a:off x="7849" y="1863696"/>
            <a:ext cx="9055080" cy="483427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Кем вы видите себя в компании через пять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лет.</a:t>
            </a:r>
            <a:r>
              <a:rPr lang="ru-RU" sz="2200" dirty="0" smtClean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? 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-</a:t>
            </a:r>
            <a:r>
              <a:rPr lang="ru-RU" sz="2200" b="0" i="0" u="none" strike="noStrike" cap="none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Задавая 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такой вопрос, работодатель хочет понять, соответствуют ли друг другу ваши планы и планы компании, сможете ли вы реализовать их на новом месте и чего хотите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от карьеры.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Причина увольнения с предыдущего места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работы.</a:t>
            </a:r>
            <a:r>
              <a:rPr lang="ru-RU" sz="2200" dirty="0" smtClean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? 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-</a:t>
            </a:r>
            <a:r>
              <a:rPr lang="ru-RU" sz="2200" b="0" i="0" u="none" strike="noStrike" cap="none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Если 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вы опытный работник, с вероятностью 99,9% работодатель спросит вас о причинах увольнения с прошлых работ.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Почему должны выбрать именно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вас?</a:t>
            </a:r>
            <a:r>
              <a:rPr lang="ru-RU" sz="2200" b="1" i="0" u="none" strike="noStrike" cap="none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baseline="0" dirty="0"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-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 На одну позицию обычно претендует несколько кандидатов. И задавая такой вопрос, работодатель хочет услышать, какие преимущества есть у кандидата и как они помогут ему справиться с работой. Эффективный ответ — привести примеры своих профессиональных навыков и 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достоинств.</a:t>
            </a:r>
            <a:endParaRPr lang="ru-RU" sz="22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899592" y="27486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>
                <a:solidFill>
                  <a:srgbClr val="262699"/>
                </a:solidFill>
              </a:rPr>
              <a:t>Примеры вопросов на собеседовании</a:t>
            </a:r>
          </a:p>
        </p:txBody>
      </p:sp>
      <p:sp>
        <p:nvSpPr>
          <p:cNvPr id="6" name="Прямоугольник 1"/>
          <p:cNvSpPr/>
          <p:nvPr/>
        </p:nvSpPr>
        <p:spPr>
          <a:xfrm>
            <a:off x="90360" y="1871640"/>
            <a:ext cx="8963280" cy="4495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indent="457200" hangingPunct="0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dirty="0">
                <a:solidFill>
                  <a:srgbClr val="FFFFFF"/>
                </a:solidFill>
                <a:latin typeface="Times New Roman" pitchFamily="18" charset="0"/>
                <a:ea typeface="Times New Roman" pitchFamily="18"/>
                <a:cs typeface="Times New Roman" pitchFamily="18" charset="0"/>
              </a:rPr>
              <a:t>Почему хотите работать именно у </a:t>
            </a:r>
            <a:r>
              <a:rPr lang="ru-RU" sz="2200" b="1" dirty="0" smtClean="0">
                <a:solidFill>
                  <a:srgbClr val="FFFFFF"/>
                </a:solidFill>
                <a:latin typeface="Times New Roman" pitchFamily="18" charset="0"/>
                <a:ea typeface="Times New Roman" pitchFamily="18"/>
                <a:cs typeface="Times New Roman" pitchFamily="18" charset="0"/>
              </a:rPr>
              <a:t>нас? </a:t>
            </a:r>
          </a:p>
          <a:p>
            <a:pPr indent="457200" algn="just" hangingPunct="0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dirty="0" smtClean="0">
                <a:solidFill>
                  <a:srgbClr val="FFFFFF"/>
                </a:solidFill>
                <a:latin typeface="Times New Roman" pitchFamily="18" charset="0"/>
                <a:ea typeface="Times New Roman" pitchFamily="18"/>
                <a:cs typeface="Times New Roman" pitchFamily="18" charset="0"/>
              </a:rPr>
              <a:t>- Чтобы </a:t>
            </a:r>
            <a:r>
              <a:rPr lang="ru-RU" sz="2200" dirty="0">
                <a:solidFill>
                  <a:srgbClr val="FFFFFF"/>
                </a:solidFill>
                <a:latin typeface="Times New Roman" pitchFamily="18" charset="0"/>
                <a:ea typeface="Times New Roman" pitchFamily="18"/>
                <a:cs typeface="Times New Roman" pitchFamily="18" charset="0"/>
              </a:rPr>
              <a:t>ответить на вопрос, оцените предложения других компаний и выпишите, что отличает предложение этой компании от остальных. Расскажите работодателю, что в этой вакансии особенно вас привлекает: задачи, перспективы, политика и корпоративная культура, местоположение</a:t>
            </a:r>
            <a:r>
              <a:rPr lang="ru-RU" sz="2200" dirty="0" smtClean="0">
                <a:solidFill>
                  <a:srgbClr val="FFFFFF"/>
                </a:solidFill>
                <a:latin typeface="Times New Roman" pitchFamily="18" charset="0"/>
                <a:ea typeface="Times New Roman" pitchFamily="18"/>
                <a:cs typeface="Times New Roman" pitchFamily="18" charset="0"/>
              </a:rPr>
              <a:t>.</a:t>
            </a:r>
            <a:endParaRPr lang="ru-RU" sz="2200" b="1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Times New Roman" pitchFamily="18" charset="0"/>
              <a:ea typeface="Lucida Sans Unicode" pitchFamily="34"/>
              <a:cs typeface="Times New Roman" pitchFamily="18" charset="0"/>
            </a:endParaRP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Почему 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так долго искали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работу</a:t>
            </a:r>
            <a:r>
              <a:rPr lang="ru-RU" sz="2200" b="1" dirty="0" smtClean="0"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?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dirty="0" smtClean="0"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-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 Задача такого вопроса — понять причины, по которым вы до сих пор не устроились, и ваше отношение к этому. Отвечайте честно. Занимались профориентацией, повышали квалификацию, не искали работу по семейным причинам, и это первое собеседование за полгода — какой бы ни была причина, она всегда нормальная для поиска новой работы. Но только не называйте как причину, что вас никуда не берут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.</a:t>
            </a:r>
            <a:endParaRPr lang="ru-RU" sz="22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 charset="0"/>
              <a:ea typeface="Lucida Sans Unicode" pitchFamily="34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900000" y="19188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Примеры вопросов на собеседовании</a:t>
            </a:r>
          </a:p>
        </p:txBody>
      </p:sp>
      <p:sp>
        <p:nvSpPr>
          <p:cNvPr id="6" name="Прямоугольник 1"/>
          <p:cNvSpPr/>
          <p:nvPr/>
        </p:nvSpPr>
        <p:spPr>
          <a:xfrm>
            <a:off x="65302" y="2348880"/>
            <a:ext cx="8963280" cy="348005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Какими 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лучшими качествами вы 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обладаете?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0" dirty="0"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-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 В ответе на вопрос расскажите о качествах, которые помогают вам работать продуктивнее. Если претендуете на должность аналитика, скажите об усидчивости, внимательности и ответственности. Если устраиваетесь журналистом или пиар-менеджером, скажите о своей общительности, креативности и настойчивости.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На какую зарплату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рассчитываете?</a:t>
            </a:r>
            <a:r>
              <a:rPr lang="ru-RU" sz="2200" b="1" i="0" u="none" strike="noStrike" cap="none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 </a:t>
            </a:r>
          </a:p>
          <a:p>
            <a:pPr marL="0" marR="0" lvl="0" indent="45720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0" baseline="0" dirty="0" smtClean="0"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-</a:t>
            </a:r>
            <a:r>
              <a:rPr lang="ru-RU" sz="2200" b="0" dirty="0" smtClean="0"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 </a:t>
            </a:r>
            <a:r>
              <a:rPr lang="ru-RU" sz="22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Приведите 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 charset="0"/>
                <a:ea typeface="Lucida Sans Unicode" pitchFamily="34"/>
                <a:cs typeface="Times New Roman" pitchFamily="18" charset="0"/>
              </a:rPr>
              <a:t>конкретные цифры или вилку, минимальная цена в которой вас устраивает. Посмотрите зарплаты специалистов вашего уровня и соотнесите желаемую зарплату с рыночной. </a:t>
            </a:r>
          </a:p>
        </p:txBody>
      </p:sp>
    </p:spTree>
    <p:extLst>
      <p:ext uri="{BB962C8B-B14F-4D97-AF65-F5344CB8AC3E}">
        <p14:creationId xmlns:p14="http://schemas.microsoft.com/office/powerpoint/2010/main" val="298433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хема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669960"/>
            <a:ext cx="9144000" cy="65293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4" name="Rectangle 13"/>
          <p:cNvSpPr/>
          <p:nvPr/>
        </p:nvSpPr>
        <p:spPr>
          <a:xfrm>
            <a:off x="1440" y="-22320"/>
            <a:ext cx="9144000" cy="190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b="1"/>
            </a:pPr>
            <a:r>
              <a:rPr lang="ru-RU" sz="3600" b="1" i="0" u="none" strike="noStrike" cap="none" baseline="0">
                <a:ln>
                  <a:noFill/>
                </a:ln>
                <a:solidFill>
                  <a:srgbClr val="262699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Как получить опыт работы?</a:t>
            </a: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88001" y="2160000"/>
            <a:ext cx="8676488" cy="341486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1">
            <a:spAutoFit/>
          </a:bodyPr>
          <a:lstStyle/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600">
                <a:latin typeface="Times New Roman" pitchFamily="18"/>
              </a:defRPr>
            </a:pPr>
            <a:r>
              <a:rPr lang="ru-RU" sz="36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1. Освоить </a:t>
            </a:r>
            <a:r>
              <a:rPr lang="ru-RU" sz="3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элементы профессиональной деятельности в процессе учебной и производственной практики;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600">
                <a:latin typeface="Times New Roman" pitchFamily="18"/>
              </a:defRPr>
            </a:pPr>
            <a:r>
              <a:rPr lang="ru-RU" sz="36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2. Стажировка</a:t>
            </a:r>
            <a:r>
              <a:rPr lang="ru-RU" sz="3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, посещение тренингов и мастер-классов;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600">
                <a:latin typeface="Times New Roman" pitchFamily="18"/>
              </a:defRPr>
            </a:pPr>
            <a:r>
              <a:rPr lang="ru-RU" sz="36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3. Работа </a:t>
            </a:r>
            <a:r>
              <a:rPr lang="ru-RU" sz="3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Lucida Sans Unicode" pitchFamily="34"/>
                <a:cs typeface="Lucida Sans Unicode" pitchFamily="34"/>
              </a:rPr>
              <a:t>в организации.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899592" y="56232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>
                <a:solidFill>
                  <a:srgbClr val="262699"/>
                </a:solidFill>
              </a:rPr>
              <a:t>Выводы:</a:t>
            </a:r>
          </a:p>
        </p:txBody>
      </p:sp>
      <p:sp>
        <p:nvSpPr>
          <p:cNvPr id="6" name="Прямоугольник 1"/>
          <p:cNvSpPr/>
          <p:nvPr/>
        </p:nvSpPr>
        <p:spPr>
          <a:xfrm>
            <a:off x="90360" y="2348880"/>
            <a:ext cx="8963280" cy="378783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Подумайте </a:t>
            </a: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вашими сильными и слабыми сторонами в области должности, на которую вы претендуете.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Просмотрите список возможных вопросов на собеседовании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Подготовьте факты из вашего опыта работы, которые могут говорить о вашей готовности выполнять определенную работу в нашей компании. Если это ваша первая работа и у вас нет профессионального опыта, используйте примеры из вашего образовательного опыта, интересов, увлечений и т.д.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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Подготовьте вопросы, касающиеся выполняемой работы в нашей компании, задач и целей, которые нужно будет достигать</a:t>
            </a:r>
            <a:r>
              <a:rPr lang="ru-RU" sz="24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.</a:t>
            </a:r>
            <a:endParaRPr lang="ru-RU" sz="24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900000" y="19188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2800" b="1" dirty="0" smtClean="0">
                <a:solidFill>
                  <a:srgbClr val="262699"/>
                </a:solidFill>
              </a:rPr>
              <a:t>Налаживание деловых и социальных связей для эффективного трудоустройства</a:t>
            </a:r>
            <a:endParaRPr lang="ru-RU" sz="2800" b="1" dirty="0">
              <a:solidFill>
                <a:srgbClr val="262699"/>
              </a:solidFill>
            </a:endParaRPr>
          </a:p>
        </p:txBody>
      </p:sp>
      <p:sp>
        <p:nvSpPr>
          <p:cNvPr id="6" name="Прямоугольник 1"/>
          <p:cNvSpPr/>
          <p:nvPr/>
        </p:nvSpPr>
        <p:spPr>
          <a:xfrm>
            <a:off x="108000" y="1871639"/>
            <a:ext cx="8928000" cy="50189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Где искать новые деловые связи?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1. Нужно 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посещать различные тренинги, конференции, выставки, ярмарки вакансий и другие мероприятия, которые связаны с вопросами по трудоустройству студентов и выпускников. </a:t>
            </a:r>
            <a:endParaRPr lang="ru-RU" sz="2000" b="0" i="0" u="none" strike="noStrike" cap="none" baseline="0" dirty="0" smtClean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2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. Также можно посещать различные спортивные секции или мероприятия: плавание, айкидо, йога, дайвинг, шахматы и т.д. Общие занятия объединяют людей, раскрепощая их и предоставляя больше возможностей для общения.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3. Стоит посещать различные благотворительные и светские мероприятия, встречи выпускников школы, института и т.д. Там можно и познакомиться с новыми людьми, и возобновить старые связи, и совершенствовать свои навыки общения. 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4. Можно участвовать в деловых форумах и чатах в интернете, но здесь стоит искать именно специализированные форумы, которые часто создаются на деловых сайтах.</a:t>
            </a:r>
          </a:p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5. Не лучшее место для поиска новых деловых отношений - ресторан или бар (исключение составляют специализированные клубы по интересам).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1011005" y="548680"/>
            <a:ext cx="7772400" cy="1076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 smtClean="0">
                <a:solidFill>
                  <a:srgbClr val="262699"/>
                </a:solidFill>
              </a:rPr>
              <a:t>Каналы поиска работы</a:t>
            </a:r>
            <a:endParaRPr lang="ru-RU" sz="3600" b="1" dirty="0">
              <a:solidFill>
                <a:srgbClr val="262699"/>
              </a:solidFill>
            </a:endParaRPr>
          </a:p>
        </p:txBody>
      </p:sp>
      <p:sp>
        <p:nvSpPr>
          <p:cNvPr id="6" name="Прямоугольник 1"/>
          <p:cNvSpPr/>
          <p:nvPr/>
        </p:nvSpPr>
        <p:spPr>
          <a:xfrm>
            <a:off x="150840" y="2060639"/>
            <a:ext cx="8435880" cy="483427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На практике существует 6 основных каналов поиска </a:t>
            </a:r>
            <a:r>
              <a:rPr lang="ru-RU" sz="2200" b="1" i="0" u="none" strike="noStrike" cap="none" baseline="0" dirty="0" smtClean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работы</a:t>
            </a:r>
          </a:p>
          <a:p>
            <a:pPr marL="0" marR="0" lvl="0" indent="45720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200" b="1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Работные сайты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Социальные сети (</a:t>
            </a:r>
            <a:r>
              <a:rPr lang="ru-RU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LinkedIn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, </a:t>
            </a:r>
            <a:r>
              <a:rPr lang="ru-RU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Facebook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, </a:t>
            </a:r>
            <a:r>
              <a:rPr lang="en-US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Instagram</a:t>
            </a:r>
            <a:r>
              <a:rPr lang="en-US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, </a:t>
            </a:r>
            <a:r>
              <a:rPr lang="en-US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Vk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и др.)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Кадровые и </a:t>
            </a:r>
            <a:r>
              <a:rPr lang="ru-RU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Executive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2200" b="1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Search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агентства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Деловые связи (</a:t>
            </a:r>
            <a:r>
              <a:rPr lang="en-US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Networking &amp; Relations)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Личный </a:t>
            </a:r>
            <a:r>
              <a:rPr lang="en-US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PR</a:t>
            </a: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(</a:t>
            </a:r>
            <a:r>
              <a:rPr lang="ru-RU" sz="2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выступления на профессиональных массовых мероприятиях (форумы, выставки, конференции, круглые столы), выступления в СМИ (ТВ, радио, новостные интернет-порталы), участие в деятельности профессиональных сообществ, ведение личного профессионального блога в сети Интернет, публикацию научных работ, статей и книг и многое другое.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Прямой выход на работодателя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2200" b="1" i="0" u="none" strike="noStrike" cap="none" baseline="0" dirty="0">
              <a:ln>
                <a:noFill/>
              </a:ln>
              <a:solidFill>
                <a:srgbClr val="FFFFFF"/>
              </a:solidFill>
              <a:latin typeface="Times New Roman" pitchFamily="18"/>
              <a:ea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1044719" y="51865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 smtClean="0">
                <a:solidFill>
                  <a:srgbClr val="262699"/>
                </a:solidFill>
              </a:rPr>
              <a:t>Работные сайты</a:t>
            </a:r>
            <a:endParaRPr lang="ru-RU" sz="3600" b="1" dirty="0">
              <a:solidFill>
                <a:srgbClr val="262699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581" y="1871639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hangingPunct="0">
              <a:buClr>
                <a:srgbClr val="FFFFFF"/>
              </a:buClr>
              <a:buSzPct val="100000"/>
              <a:buFont typeface="Arial" pitchFamily="34"/>
              <a:buChar char="•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dirty="0">
                <a:solidFill>
                  <a:srgbClr val="FFFFFF"/>
                </a:solidFill>
                <a:latin typeface="RobotoRegular" pitchFamily="34"/>
                <a:ea typeface="Lucida Sans Unicode" pitchFamily="34"/>
                <a:cs typeface="Lucida Sans Unicode" pitchFamily="34"/>
              </a:rPr>
              <a:t>Основные работные сайты для ДВ: </a:t>
            </a: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Headhunter (hh.ru)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 </a:t>
            </a: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RobotoRegular" pitchFamily="34"/>
                <a:ea typeface="Lucida Sans Unicode" pitchFamily="34"/>
                <a:cs typeface="Lucida Sans Unicode" pitchFamily="34"/>
              </a:rPr>
              <a:t>Superjob</a:t>
            </a:r>
            <a:endParaRPr lang="en-US" dirty="0">
              <a:solidFill>
                <a:srgbClr val="FFFFFF"/>
              </a:solidFill>
              <a:latin typeface="RobotoRegular" pitchFamily="34"/>
              <a:ea typeface="Lucida Sans Unicode" pitchFamily="34"/>
              <a:cs typeface="Lucida Sans Unicode" pitchFamily="34"/>
            </a:endParaRP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Worki</a:t>
            </a:r>
            <a:endParaRPr lang="en-US" dirty="0"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Instagram</a:t>
            </a:r>
            <a:endParaRPr lang="en-US" dirty="0"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Farpost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– самый популярный сайт поиска работы среди студентов для ДВ</a:t>
            </a:r>
          </a:p>
          <a:p>
            <a:pPr lvl="0" algn="just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DVStaff</a:t>
            </a: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– 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сегмент </a:t>
            </a: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HoReCa</a:t>
            </a: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(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все направления подготовки)</a:t>
            </a:r>
          </a:p>
          <a:p>
            <a:pPr lvl="0" hangingPunct="0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dirty="0"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lvl="0" hangingPunct="0">
              <a:buClr>
                <a:srgbClr val="FFFFFF"/>
              </a:buClr>
              <a:buSzPct val="100000"/>
              <a:buFont typeface="Arial" pitchFamily="34"/>
              <a:buChar char="•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Дополнительные сайты: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Rabota.ru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Zarplata.ru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Joblab.ru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Avito</a:t>
            </a:r>
            <a:endParaRPr lang="en-US" dirty="0"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primorskiy.ru/information/vacancies/</a:t>
            </a:r>
            <a:r>
              <a:rPr lang="en-US" dirty="0" err="1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index.php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 - вакансии от Администрации Приморского края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 </a:t>
            </a: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www/careerjet.ru/</a:t>
            </a:r>
          </a:p>
          <a:p>
            <a:pPr lvl="0" hangingPunct="0">
              <a:buClr>
                <a:srgbClr val="FFFFFF"/>
              </a:buClr>
              <a:buSzPct val="100000"/>
              <a:buFont typeface="Wingdings" pitchFamily="2"/>
              <a:buChar char="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trudvsem.ru  </a:t>
            </a:r>
            <a:r>
              <a:rPr lang="ru-RU" dirty="0"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 </a:t>
            </a:r>
            <a:endParaRPr lang="ru-RU" dirty="0"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899592" y="0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 dirty="0">
                <a:solidFill>
                  <a:srgbClr val="262699"/>
                </a:solidFill>
              </a:rPr>
              <a:t>Самые лучшие работные сайты в 2020 году</a:t>
            </a:r>
          </a:p>
        </p:txBody>
      </p:sp>
      <p:sp>
        <p:nvSpPr>
          <p:cNvPr id="6" name="Текст 5"/>
          <p:cNvSpPr txBox="1">
            <a:spLocks noGrp="1"/>
          </p:cNvSpPr>
          <p:nvPr>
            <p:ph type="body" idx="4294967295"/>
          </p:nvPr>
        </p:nvSpPr>
        <p:spPr>
          <a:xfrm>
            <a:off x="722159" y="2906280"/>
            <a:ext cx="7772400" cy="1500119"/>
          </a:xfrm>
        </p:spPr>
        <p:txBody>
          <a:bodyPr anchor="b"/>
          <a:lstStyle>
            <a:def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defPPr>
            <a:lvl1pPr marL="334800" marR="0" lvl="0" indent="-33480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114120" algn="l"/>
                <a:tab pos="563400" algn="l"/>
                <a:tab pos="1012679" algn="l"/>
                <a:tab pos="1461960" algn="l"/>
                <a:tab pos="1911240" algn="l"/>
                <a:tab pos="2360520" algn="l"/>
                <a:tab pos="2809800" algn="l"/>
                <a:tab pos="3259080" algn="l"/>
                <a:tab pos="3708360" algn="l"/>
                <a:tab pos="4157640" algn="l"/>
                <a:tab pos="4606920" algn="l"/>
                <a:tab pos="5055840" algn="l"/>
                <a:tab pos="5505120" algn="l"/>
                <a:tab pos="5954400" algn="l"/>
                <a:tab pos="6403679" algn="l"/>
                <a:tab pos="6852960" algn="l"/>
                <a:tab pos="7302240" algn="l"/>
                <a:tab pos="7751520" algn="l"/>
                <a:tab pos="8200799" algn="l"/>
                <a:tab pos="8650080" algn="l"/>
              </a:tabLst>
              <a:defRPr lang="ru-RU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1pPr>
            <a:lvl2pPr marL="734760" marR="0" lvl="1" indent="-27756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63440" algn="l"/>
                <a:tab pos="612720" algn="l"/>
                <a:tab pos="1062000" algn="l"/>
                <a:tab pos="1511279" algn="l"/>
                <a:tab pos="1960560" algn="l"/>
                <a:tab pos="2409480" algn="l"/>
                <a:tab pos="2858760" algn="l"/>
                <a:tab pos="3308040" algn="l"/>
                <a:tab pos="3757320" algn="l"/>
                <a:tab pos="4206600" algn="l"/>
                <a:tab pos="4655880" algn="l"/>
                <a:tab pos="5105160" algn="l"/>
                <a:tab pos="5554440" algn="l"/>
                <a:tab pos="6003720" algn="l"/>
                <a:tab pos="6452999" algn="l"/>
                <a:tab pos="6902280" algn="l"/>
                <a:tab pos="7351560" algn="l"/>
                <a:tab pos="7800840" algn="l"/>
                <a:tab pos="8250120" algn="l"/>
                <a:tab pos="8699400" algn="l"/>
              </a:tabLst>
              <a:defRPr lang="ru-RU" sz="28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204480" algn="l"/>
                <a:tab pos="653760" algn="l"/>
                <a:tab pos="1103040" algn="l"/>
                <a:tab pos="1552319" algn="l"/>
                <a:tab pos="2001599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79" algn="l"/>
                <a:tab pos="5146560" algn="l"/>
                <a:tab pos="5595840" algn="l"/>
                <a:tab pos="6045119" algn="l"/>
                <a:tab pos="6494400" algn="l"/>
                <a:tab pos="6943679" algn="l"/>
                <a:tab pos="7392960" algn="l"/>
                <a:tab pos="7842240" algn="l"/>
                <a:tab pos="8291160" algn="l"/>
                <a:tab pos="8740440" algn="l"/>
              </a:tabLst>
              <a:defRPr lang="ru-RU" sz="24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39" algn="l"/>
                <a:tab pos="3341520" algn="l"/>
                <a:tab pos="3790800" algn="l"/>
                <a:tab pos="4240079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59" algn="l"/>
                <a:tab pos="7385040" algn="l"/>
                <a:tab pos="7833960" algn="l"/>
                <a:tab pos="8283240" algn="l"/>
                <a:tab pos="873252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188640" algn="l"/>
                <a:tab pos="637920" algn="l"/>
                <a:tab pos="1087200" algn="l"/>
                <a:tab pos="1536480" algn="l"/>
                <a:tab pos="1985760" algn="l"/>
                <a:tab pos="2435039" algn="l"/>
                <a:tab pos="2884320" algn="l"/>
                <a:tab pos="3333600" algn="l"/>
                <a:tab pos="3782879" algn="l"/>
                <a:tab pos="4232160" algn="l"/>
                <a:tab pos="4681440" algn="l"/>
                <a:tab pos="5130720" algn="l"/>
                <a:tab pos="5580000" algn="l"/>
                <a:tab pos="6029279" algn="l"/>
                <a:tab pos="6478559" algn="l"/>
                <a:tab pos="6927840" algn="l"/>
                <a:tab pos="7376760" algn="l"/>
                <a:tab pos="7826040" algn="l"/>
                <a:tab pos="8275319" algn="l"/>
                <a:tab pos="8724600" algn="l"/>
              </a:tabLst>
              <a:defRPr lang="ru-RU" sz="2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rial" pitchFamily="34"/>
                <a:ea typeface="Lucida Sans Unicode" pitchFamily="34"/>
                <a:cs typeface="Lucida Sans Unicode" pitchFamily="34"/>
              </a:defRPr>
            </a:lvl9pPr>
          </a:lstStyle>
          <a:p>
            <a:pPr marL="0" indent="0"/>
            <a:endParaRPr lang="ru-RU"/>
          </a:p>
        </p:txBody>
      </p:sp>
      <p:pic>
        <p:nvPicPr>
          <p:cNvPr id="7" name="Picture 2" descr="C:\Users\User\Desktop\сайты.png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1196752"/>
            <a:ext cx="9136080" cy="56612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899592" y="197891"/>
            <a:ext cx="7772400" cy="222876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2800" b="1" dirty="0" smtClean="0">
                <a:solidFill>
                  <a:srgbClr val="262699"/>
                </a:solidFill>
              </a:rPr>
              <a:t>Результативность каналов для поиска работы</a:t>
            </a:r>
            <a:r>
              <a:rPr lang="ru-RU" sz="2800" b="1" dirty="0">
                <a:solidFill>
                  <a:srgbClr val="262699"/>
                </a:solidFill>
              </a:rPr>
              <a:t/>
            </a:r>
            <a:br>
              <a:rPr lang="ru-RU" sz="2800" b="1" dirty="0">
                <a:solidFill>
                  <a:srgbClr val="262699"/>
                </a:solidFill>
              </a:rPr>
            </a:br>
            <a:r>
              <a:rPr lang="ru-RU" sz="2800" dirty="0">
                <a:solidFill>
                  <a:srgbClr val="262699"/>
                </a:solidFill>
              </a:rPr>
              <a:t>ИСТОЧНИК: E-XECUTIVE.RU, 3.01.2019</a:t>
            </a:r>
          </a:p>
        </p:txBody>
      </p:sp>
      <p:pic>
        <p:nvPicPr>
          <p:cNvPr id="6" name="Рисунок 6" descr="рынок труда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0" y="1854360"/>
            <a:ext cx="3419640" cy="50036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1"/>
          <p:cNvSpPr/>
          <p:nvPr/>
        </p:nvSpPr>
        <p:spPr>
          <a:xfrm>
            <a:off x="3564000" y="1914926"/>
            <a:ext cx="5580000" cy="50189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45720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Р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аботные сайты, социальные сети и рекомендации показывают небольшой рост за три года, обозначая стабильную востребованность и результативность у аудитории. Резкий провал заметен для канала государственных </a:t>
            </a:r>
            <a:r>
              <a:rPr lang="ru-RU" sz="2000" b="0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интернет-ресурсов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и доски объявлений. Их результативность опустилась с 6 места на 14 и с 1 места на 9 соответственно, по мнению респондентов. При этом заметен рывок в эффективности мобильных приложений – с 11 на 5 место, и независимых рекрутеров – с 14 на 7 место соответственно, что вероятно вызвано ростом использования мобильных устройств и появлением платформ, упрощающих и регулирующих коммуникацию с независимыми рекрутерами, такими как </a:t>
            </a:r>
            <a:r>
              <a:rPr lang="ru-RU" sz="2000" b="0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JungleJobs</a:t>
            </a:r>
            <a:r>
              <a:rPr lang="ru-RU" sz="20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900000" y="360359"/>
            <a:ext cx="7772400" cy="136224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/>
          <p:nvPr/>
        </p:nvSpPr>
        <p:spPr>
          <a:xfrm>
            <a:off x="1440" y="-22320"/>
            <a:ext cx="9144000" cy="190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600" b="1" i="0" u="none" strike="noStrike" cap="none" baseline="0" dirty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Профессиональная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600" b="1" i="0" u="none" strike="noStrike" cap="none" baseline="0" dirty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мобильность и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600" b="1" i="0" u="none" strike="noStrike" cap="none" baseline="0" dirty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личностный рост</a:t>
            </a:r>
          </a:p>
        </p:txBody>
      </p:sp>
      <p:pic>
        <p:nvPicPr>
          <p:cNvPr id="3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олилиния 3"/>
          <p:cNvSpPr/>
          <p:nvPr/>
        </p:nvSpPr>
        <p:spPr>
          <a:xfrm>
            <a:off x="216000" y="2015999"/>
            <a:ext cx="2232000" cy="1296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squar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>
                <a:solidFill>
                  <a:srgbClr val="000000"/>
                </a:solidFill>
              </a:defRPr>
            </a:pPr>
            <a:r>
              <a:rPr lang="ru-RU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Быстрая реакция на изменения конъюнктуры рынка</a:t>
            </a:r>
          </a:p>
        </p:txBody>
      </p:sp>
      <p:sp>
        <p:nvSpPr>
          <p:cNvPr id="5" name="Полилиния 4"/>
          <p:cNvSpPr/>
          <p:nvPr/>
        </p:nvSpPr>
        <p:spPr>
          <a:xfrm>
            <a:off x="3024000" y="1944000"/>
            <a:ext cx="2448000" cy="1512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squar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800">
                <a:solidFill>
                  <a:srgbClr val="000000"/>
                </a:solidFill>
              </a:defRPr>
            </a:pPr>
            <a:r>
              <a:rPr lang="ru-RU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Владение системой профессиональных приемов и умение эффективно их применять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3168000" y="4031999"/>
            <a:ext cx="2376000" cy="1368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squar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>
                <a:solidFill>
                  <a:srgbClr val="000000"/>
                </a:solidFill>
              </a:defRPr>
            </a:pPr>
            <a:r>
              <a:rPr lang="ru-RU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Постоянное профессиональное саморазвитие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216000" y="3887999"/>
            <a:ext cx="2376000" cy="1701241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DDDDDD"/>
          </a:solidFill>
          <a:ln w="0">
            <a:solidFill>
              <a:srgbClr val="3465A4"/>
            </a:solidFill>
            <a:prstDash val="solid"/>
          </a:ln>
        </p:spPr>
        <p:txBody>
          <a:bodyPr vert="horz" wrap="square" lIns="90000" tIns="45000" rIns="90000" bIns="450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>
                <a:solidFill>
                  <a:srgbClr val="000000"/>
                </a:solidFill>
              </a:defRPr>
            </a:pPr>
            <a:r>
              <a:rPr lang="ru-RU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Способность сравнительно легко переходить от одной деятельности к другой</a:t>
            </a:r>
          </a:p>
        </p:txBody>
      </p:sp>
      <p:sp>
        <p:nvSpPr>
          <p:cNvPr id="8" name="Полилиния 7"/>
          <p:cNvSpPr/>
          <p:nvPr/>
        </p:nvSpPr>
        <p:spPr>
          <a:xfrm>
            <a:off x="2520000" y="2448000"/>
            <a:ext cx="432000" cy="432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9" name="Полилиния 8"/>
          <p:cNvSpPr/>
          <p:nvPr/>
        </p:nvSpPr>
        <p:spPr>
          <a:xfrm rot="5364000">
            <a:off x="4032114" y="3530250"/>
            <a:ext cx="432000" cy="432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10" name="Полилиния 9"/>
          <p:cNvSpPr/>
          <p:nvPr/>
        </p:nvSpPr>
        <p:spPr>
          <a:xfrm rot="16200000">
            <a:off x="1046297" y="3380262"/>
            <a:ext cx="432000" cy="432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11" name="Полилиния 10"/>
          <p:cNvSpPr/>
          <p:nvPr/>
        </p:nvSpPr>
        <p:spPr>
          <a:xfrm rot="10704000">
            <a:off x="2658053" y="4457875"/>
            <a:ext cx="432000" cy="432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3465A4"/>
            </a:solidFill>
            <a:prstDash val="solid"/>
          </a:ln>
        </p:spPr>
        <p:txBody>
          <a:bodyPr vert="horz" wrap="none" lIns="90000" tIns="45000" rIns="90000" bIns="450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44000" y="2736000"/>
            <a:ext cx="3600000" cy="267620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1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Личностный рост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1. Активная жизненная позиция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2. Коммуникабельность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3. Лидерские качества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4. Навыки работы в команде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200" y="128160"/>
            <a:ext cx="8221680" cy="143460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</a:lstStyle>
          <a:p>
            <a:endParaRPr lang="ru-RU"/>
          </a:p>
        </p:txBody>
      </p:sp>
      <p:sp>
        <p:nvSpPr>
          <p:cNvPr id="3" name="Rectangle 13"/>
          <p:cNvSpPr/>
          <p:nvPr/>
        </p:nvSpPr>
        <p:spPr>
          <a:xfrm>
            <a:off x="-19080" y="9360"/>
            <a:ext cx="9144000" cy="190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600" b="1"/>
            </a:pPr>
            <a:r>
              <a:rPr lang="ru-RU" sz="3600" b="1" i="0" u="none" strike="noStrike" cap="none" baseline="0">
                <a:ln>
                  <a:noFill/>
                </a:ln>
                <a:solidFill>
                  <a:srgbClr val="262699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Система социальных установок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2"/>
          <p:cNvSpPr/>
          <p:nvPr/>
        </p:nvSpPr>
        <p:spPr>
          <a:xfrm>
            <a:off x="144000" y="2492280"/>
            <a:ext cx="3671999" cy="2807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ctr" rtl="0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400"/>
            </a:pPr>
            <a:r>
              <a:rPr lang="ru-RU" sz="24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Calibri" pitchFamily="34"/>
                <a:cs typeface="Calibri" pitchFamily="34"/>
              </a:rPr>
              <a:t>Действенный регулятор ориентаций выпускника при трудоустройстве, благодаря которому он рационально распределяет и организует свой внутренний потенциал</a:t>
            </a:r>
          </a:p>
        </p:txBody>
      </p:sp>
      <p:pic>
        <p:nvPicPr>
          <p:cNvPr id="6" name="Схема 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946680" y="2155320"/>
            <a:ext cx="4621320" cy="410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200" y="128160"/>
            <a:ext cx="8221680" cy="143460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</a:lstStyle>
          <a:p>
            <a:endParaRPr lang="ru-RU"/>
          </a:p>
        </p:txBody>
      </p:sp>
      <p:sp>
        <p:nvSpPr>
          <p:cNvPr id="3" name="Rectangle 13"/>
          <p:cNvSpPr/>
          <p:nvPr/>
        </p:nvSpPr>
        <p:spPr>
          <a:xfrm>
            <a:off x="-4680" y="0"/>
            <a:ext cx="9144000" cy="190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b="1"/>
            </a:pPr>
            <a:r>
              <a:rPr lang="ru-RU" sz="3600" b="1" i="0" u="none" strike="noStrike" cap="none" baseline="0">
                <a:ln>
                  <a:noFill/>
                </a:ln>
                <a:solidFill>
                  <a:srgbClr val="262699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Профессиональная мотивация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Схема 2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23640" y="2015999"/>
            <a:ext cx="846936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900000" y="576000"/>
            <a:ext cx="7772400" cy="136224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Стратегия поведения</a:t>
            </a:r>
            <a:br>
              <a:rPr lang="ru-RU" sz="3600" b="1">
                <a:solidFill>
                  <a:srgbClr val="262699"/>
                </a:solidFill>
              </a:rPr>
            </a:br>
            <a:endParaRPr lang="ru-RU" sz="3600" b="1">
              <a:solidFill>
                <a:srgbClr val="262699"/>
              </a:solidFill>
            </a:endParaRPr>
          </a:p>
        </p:txBody>
      </p:sp>
      <p:pic>
        <p:nvPicPr>
          <p:cNvPr id="6" name="Схема 1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-216000" y="2132640"/>
            <a:ext cx="5073840" cy="431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Схема 4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4608000" y="2132640"/>
            <a:ext cx="4546079" cy="4275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/>
          <p:nvPr/>
        </p:nvSpPr>
        <p:spPr>
          <a:xfrm>
            <a:off x="0" y="0"/>
            <a:ext cx="9144000" cy="1909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b="1"/>
            </a:pPr>
            <a:r>
              <a:rPr lang="ru-RU" sz="3600" b="1" i="0" u="none" strike="noStrike" cap="none" baseline="0">
                <a:ln>
                  <a:noFill/>
                </a:ln>
                <a:solidFill>
                  <a:srgbClr val="262699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Барьеры успешного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b="1"/>
            </a:pPr>
            <a:r>
              <a:rPr lang="ru-RU" sz="3600" b="1" i="0" u="none" strike="noStrike" cap="none" baseline="0">
                <a:ln>
                  <a:noFill/>
                </a:ln>
                <a:solidFill>
                  <a:srgbClr val="262699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трудоустройства</a:t>
            </a:r>
          </a:p>
        </p:txBody>
      </p:sp>
      <p:pic>
        <p:nvPicPr>
          <p:cNvPr id="3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50920" y="187200"/>
            <a:ext cx="720719" cy="15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Схема 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007999" y="2004840"/>
            <a:ext cx="7128000" cy="4763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1186920" y="69840"/>
            <a:ext cx="7772400" cy="1682639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Основные инструменты. Подготовка к собеседованию при трудоустройстве.</a:t>
            </a:r>
          </a:p>
        </p:txBody>
      </p:sp>
      <p:sp>
        <p:nvSpPr>
          <p:cNvPr id="6" name="Прямоугольник 1"/>
          <p:cNvSpPr/>
          <p:nvPr/>
        </p:nvSpPr>
        <p:spPr>
          <a:xfrm>
            <a:off x="144000" y="2525400"/>
            <a:ext cx="8928000" cy="304916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200"/>
            </a:pPr>
            <a:r>
              <a:rPr lang="ru-RU" sz="3200" b="1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Что такое собеседование?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3200"/>
            </a:pPr>
            <a:r>
              <a:rPr lang="ru-RU" sz="3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Собеседование при приеме на работу — это беседа потенциального работодателя и соискателя — того, кто претендует на должность. Оно может проходить по телефону, </a:t>
            </a:r>
            <a:r>
              <a:rPr lang="ru-RU" sz="3200" b="0" i="0" u="none" strike="noStrike" cap="none" baseline="0" dirty="0" err="1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Скайпу</a:t>
            </a:r>
            <a:r>
              <a:rPr lang="ru-RU" sz="32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Times New Roman" pitchFamily="18"/>
                <a:cs typeface="Times New Roman" pitchFamily="18"/>
              </a:rPr>
              <a:t> или в формате личной встречи.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/>
          <p:nvPr/>
        </p:nvSpPr>
        <p:spPr>
          <a:xfrm>
            <a:off x="7740720" y="3933720"/>
            <a:ext cx="1440" cy="1800"/>
          </a:xfrm>
          <a:prstGeom prst="line">
            <a:avLst/>
          </a:pr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ru-RU" sz="18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0" y="27000"/>
            <a:ext cx="9144000" cy="1844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ru-RU" sz="3200" b="1" i="0" u="none" strike="noStrike" cap="none" baseline="0">
                <a:ln>
                  <a:noFill/>
                </a:ln>
                <a:solidFill>
                  <a:srgbClr val="0042A5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    </a:t>
            </a:r>
          </a:p>
        </p:txBody>
      </p:sp>
      <p:pic>
        <p:nvPicPr>
          <p:cNvPr id="4" name="Picture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4000" y="189000"/>
            <a:ext cx="720719" cy="15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1044719" y="503999"/>
            <a:ext cx="7772400" cy="1361880"/>
          </a:xfrm>
        </p:spPr>
        <p:txBody>
          <a:bodyPr wrap="square" anchor="t"/>
          <a:lstStyle>
            <a:defPPr lvl="0">
              <a:buNone/>
            </a:defPPr>
            <a:lvl1pPr lvl="0">
              <a:buNone/>
            </a:lvl1pPr>
          </a:lstStyle>
          <a:p>
            <a:pPr lvl="0"/>
            <a:r>
              <a:rPr lang="ru-RU" sz="3600" b="1">
                <a:solidFill>
                  <a:srgbClr val="262699"/>
                </a:solidFill>
              </a:rPr>
              <a:t>Виды собеседования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3" y="1849319"/>
            <a:ext cx="8928993" cy="544619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1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600" b="0" i="0" u="sng" strike="noStrike" cap="none" baseline="0" dirty="0">
                <a:ln>
                  <a:noFill/>
                </a:ln>
                <a:solidFill>
                  <a:srgbClr val="FFFFFF"/>
                </a:solidFill>
                <a:uFillTx/>
                <a:latin typeface="Arial" pitchFamily="34"/>
                <a:ea typeface="Lucida Sans Unicode" pitchFamily="34"/>
                <a:cs typeface="Lucida Sans Unicode" pitchFamily="34"/>
              </a:rPr>
              <a:t>Личная встреча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Работодатель и соискатель встречаются один на один. Собеседование в форме личной встречи делится на несколько подвидов.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endParaRPr lang="ru-RU" sz="24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600" b="0" i="0" u="sng" strike="noStrike" cap="none" baseline="0" dirty="0">
                <a:ln>
                  <a:noFill/>
                </a:ln>
                <a:solidFill>
                  <a:srgbClr val="FFFFFF"/>
                </a:solidFill>
                <a:uFillTx/>
                <a:latin typeface="Arial" pitchFamily="34"/>
                <a:ea typeface="Lucida Sans Unicode" pitchFamily="34"/>
                <a:cs typeface="Lucida Sans Unicode" pitchFamily="34"/>
              </a:rPr>
              <a:t>Общение с группой кандидатов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4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На таком собеседовании присутствует несколько соискателей, а сама встреча проходит в формате группового общения и бизнес-игры.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endParaRPr lang="ru-RU" sz="2400" b="0" i="0" u="none" strike="noStrike" cap="none" baseline="0" dirty="0">
              <a:ln>
                <a:noFill/>
              </a:ln>
              <a:solidFill>
                <a:srgbClr val="FFFFFF"/>
              </a:solidFill>
              <a:latin typeface="Arial" pitchFamily="34"/>
              <a:ea typeface="Lucida Sans Unicode" pitchFamily="34"/>
              <a:cs typeface="Lucida Sans Unicode" pitchFamily="34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600" b="0" i="0" u="sng" strike="noStrike" cap="none" baseline="0" dirty="0">
                <a:ln>
                  <a:noFill/>
                </a:ln>
                <a:solidFill>
                  <a:srgbClr val="FFFFFF"/>
                </a:solidFill>
                <a:uFillTx/>
                <a:latin typeface="Arial" pitchFamily="34"/>
                <a:ea typeface="Lucida Sans Unicode" pitchFamily="34"/>
                <a:cs typeface="Lucida Sans Unicode" pitchFamily="34"/>
              </a:rPr>
              <a:t>Специальная комиссия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Это формат собеседования, на котором присутствует несколько представителей компании и один кандидат.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2600"/>
            </a:pPr>
            <a:r>
              <a:rPr lang="ru-RU" sz="2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34"/>
                <a:cs typeface="Lucida Sans Unicode" pitchFamily="34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776</Words>
  <Application>Microsoft Office PowerPoint</Application>
  <PresentationFormat>Экран (4:3)</PresentationFormat>
  <Paragraphs>174</Paragraphs>
  <Slides>27</Slides>
  <Notes>27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Обычный</vt:lpstr>
      <vt:lpstr>Карьерный менеджмент и эффективное трудоустройство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Стратегия поведения </vt:lpstr>
      <vt:lpstr>Презентация PowerPoint</vt:lpstr>
      <vt:lpstr>Основные инструменты. Подготовка к собеседованию при трудоустройстве.</vt:lpstr>
      <vt:lpstr>Виды собеседования</vt:lpstr>
      <vt:lpstr>Этапы собеседования </vt:lpstr>
      <vt:lpstr>Как подготовиться к собеседованию  </vt:lpstr>
      <vt:lpstr>Как подготовиться к собеседованию </vt:lpstr>
      <vt:lpstr>Собеседование при трудоустройстве и эффективное взаимодействие с потенциальным работодателем</vt:lpstr>
      <vt:lpstr>Собеседование при трудоустройстве и эффективное взаимодействие с потенциальным работодателем</vt:lpstr>
      <vt:lpstr>Собеседование при трудоустройстве и эффективное взаимодействие с потенциальным работодателем</vt:lpstr>
      <vt:lpstr>Видео материалы по прохождению собеседования</vt:lpstr>
      <vt:lpstr>Примеры вопросов на собеседовании</vt:lpstr>
      <vt:lpstr>Примеры вопросов на собеседовании</vt:lpstr>
      <vt:lpstr>Примеры вопросов на собеседовании</vt:lpstr>
      <vt:lpstr>Выводы:</vt:lpstr>
      <vt:lpstr>Налаживание деловых и социальных связей для эффективного трудоустройства</vt:lpstr>
      <vt:lpstr>Каналы поиска работы</vt:lpstr>
      <vt:lpstr>Презентация PowerPoint</vt:lpstr>
      <vt:lpstr>Работные сайты</vt:lpstr>
      <vt:lpstr>Самые лучшие работные сайты в 2020 году</vt:lpstr>
      <vt:lpstr>Результативность каналов для поиска работы ИСТОЧНИК: E-XECUTIVE.RU, 3.01.2019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dreamteam</dc:creator>
  <cp:lastModifiedBy>User1</cp:lastModifiedBy>
  <cp:revision>143</cp:revision>
  <dcterms:modified xsi:type="dcterms:W3CDTF">2020-04-02T09:29:51Z</dcterms:modified>
</cp:coreProperties>
</file>