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11" r:id="rId2"/>
    <p:sldId id="264" r:id="rId3"/>
    <p:sldId id="257" r:id="rId4"/>
    <p:sldId id="259" r:id="rId5"/>
    <p:sldId id="263" r:id="rId6"/>
    <p:sldId id="265" r:id="rId7"/>
    <p:sldId id="266" r:id="rId8"/>
    <p:sldId id="258" r:id="rId9"/>
    <p:sldId id="260" r:id="rId10"/>
    <p:sldId id="262" r:id="rId11"/>
    <p:sldId id="261" r:id="rId12"/>
    <p:sldId id="313" r:id="rId13"/>
    <p:sldId id="319" r:id="rId14"/>
    <p:sldId id="327" r:id="rId15"/>
    <p:sldId id="340" r:id="rId16"/>
    <p:sldId id="336" r:id="rId17"/>
    <p:sldId id="276" r:id="rId18"/>
    <p:sldId id="278" r:id="rId19"/>
    <p:sldId id="326" r:id="rId20"/>
    <p:sldId id="293" r:id="rId21"/>
    <p:sldId id="328" r:id="rId22"/>
    <p:sldId id="294" r:id="rId23"/>
    <p:sldId id="295" r:id="rId24"/>
    <p:sldId id="299" r:id="rId25"/>
    <p:sldId id="334" r:id="rId26"/>
    <p:sldId id="296" r:id="rId27"/>
    <p:sldId id="338" r:id="rId28"/>
    <p:sldId id="329" r:id="rId29"/>
    <p:sldId id="282" r:id="rId30"/>
    <p:sldId id="283" r:id="rId31"/>
    <p:sldId id="339" r:id="rId32"/>
    <p:sldId id="292" r:id="rId33"/>
  </p:sldIdLst>
  <p:sldSz cx="9144000" cy="6858000" type="screen4x3"/>
  <p:notesSz cx="6888163" cy="10020300"/>
  <p:custDataLst>
    <p:tags r:id="rId3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73310" autoAdjust="0"/>
  </p:normalViewPr>
  <p:slideViewPr>
    <p:cSldViewPr>
      <p:cViewPr varScale="1">
        <p:scale>
          <a:sx n="76" d="100"/>
          <a:sy n="76" d="100"/>
        </p:scale>
        <p:origin x="84" y="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57CA5-E0E0-4D9E-8DC2-478A309CDD2A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A7FD4-530C-4B08-A6C0-795B142716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994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73E96CC-5321-4581-972B-02F4A4BC4749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E1C227C-43AD-43FF-8547-3B7CEA6494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33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C227C-43AD-43FF-8547-3B7CEA64948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52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C227C-43AD-43FF-8547-3B7CEA64948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238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ru-RU" dirty="0">
                <a:ea typeface="Calibri"/>
                <a:cs typeface="Times New Roman"/>
              </a:rPr>
              <a:t>Население — 1 913 037 человек (2018 г.)</a:t>
            </a:r>
          </a:p>
          <a:p>
            <a:pPr>
              <a:lnSpc>
                <a:spcPct val="107000"/>
              </a:lnSpc>
            </a:pPr>
            <a:r>
              <a:rPr lang="ru-RU" dirty="0">
                <a:ea typeface="Calibri"/>
                <a:cs typeface="Times New Roman"/>
              </a:rPr>
              <a:t>Коренные малочисленные народы: удэгейцы — 793 (0,04 %), нанайцы — 383 (0,01 %), тазы — 253 (0,01 %)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C227C-43AD-43FF-8547-3B7CEA6494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739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C227C-43AD-43FF-8547-3B7CEA64948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419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C227C-43AD-43FF-8547-3B7CEA64948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0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jpe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tiff"/><Relationship Id="rId7" Type="http://schemas.openxmlformats.org/officeDocument/2006/relationships/image" Target="../media/image69.png"/><Relationship Id="rId12" Type="http://schemas.openxmlformats.org/officeDocument/2006/relationships/image" Target="../media/image73.jpe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jpeg"/><Relationship Id="rId5" Type="http://schemas.openxmlformats.org/officeDocument/2006/relationships/image" Target="../media/image67.png"/><Relationship Id="rId10" Type="http://schemas.openxmlformats.org/officeDocument/2006/relationships/image" Target="../media/image2.png"/><Relationship Id="rId4" Type="http://schemas.openxmlformats.org/officeDocument/2006/relationships/image" Target="../media/image66.tiff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2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13" Type="http://schemas.openxmlformats.org/officeDocument/2006/relationships/image" Target="../media/image109.jpg"/><Relationship Id="rId3" Type="http://schemas.openxmlformats.org/officeDocument/2006/relationships/image" Target="../media/image100.jpeg"/><Relationship Id="rId7" Type="http://schemas.openxmlformats.org/officeDocument/2006/relationships/image" Target="../media/image103.jpg"/><Relationship Id="rId12" Type="http://schemas.openxmlformats.org/officeDocument/2006/relationships/image" Target="../media/image108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11" Type="http://schemas.openxmlformats.org/officeDocument/2006/relationships/image" Target="../media/image107.jpg"/><Relationship Id="rId5" Type="http://schemas.openxmlformats.org/officeDocument/2006/relationships/image" Target="../media/image101.jpg"/><Relationship Id="rId10" Type="http://schemas.openxmlformats.org/officeDocument/2006/relationships/image" Target="../media/image106.jpeg"/><Relationship Id="rId4" Type="http://schemas.openxmlformats.org/officeDocument/2006/relationships/image" Target="../media/image21.png"/><Relationship Id="rId9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E:\Министерство\1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0" t="37935" r="6029" b="6766"/>
          <a:stretch>
            <a:fillRect/>
          </a:stretch>
        </p:blipFill>
        <p:spPr bwMode="auto">
          <a:xfrm>
            <a:off x="1191" y="857251"/>
            <a:ext cx="9142809" cy="515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572" y="-13098"/>
            <a:ext cx="9147572" cy="60138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0A56A4">
                  <a:alpha val="6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 dirty="0"/>
          </a:p>
        </p:txBody>
      </p:sp>
      <p:grpSp>
        <p:nvGrpSpPr>
          <p:cNvPr id="3078" name="Группа 1"/>
          <p:cNvGrpSpPr>
            <a:grpSpLocks/>
          </p:cNvGrpSpPr>
          <p:nvPr/>
        </p:nvGrpSpPr>
        <p:grpSpPr bwMode="auto">
          <a:xfrm>
            <a:off x="7007394" y="4855691"/>
            <a:ext cx="2113142" cy="498872"/>
            <a:chOff x="7481985" y="7585966"/>
            <a:chExt cx="1969280" cy="665545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7481985" y="7585966"/>
              <a:ext cx="1938414" cy="665545"/>
            </a:xfrm>
            <a:prstGeom prst="roundRect">
              <a:avLst>
                <a:gd name="adj" fmla="val 50000"/>
              </a:avLst>
            </a:prstGeom>
            <a:solidFill>
              <a:srgbClr val="2D6E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 dirty="0"/>
            </a:p>
          </p:txBody>
        </p:sp>
        <p:sp>
          <p:nvSpPr>
            <p:cNvPr id="3081" name="TextBox 13"/>
            <p:cNvSpPr txBox="1">
              <a:spLocks noChangeArrowheads="1"/>
            </p:cNvSpPr>
            <p:nvPr/>
          </p:nvSpPr>
          <p:spPr bwMode="auto">
            <a:xfrm>
              <a:off x="7509897" y="7707516"/>
              <a:ext cx="1941368" cy="492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800" dirty="0">
                  <a:solidFill>
                    <a:schemeClr val="bg1"/>
                  </a:solidFill>
                  <a:latin typeface="MetaPro-Bold" panose="02000503040000020004" pitchFamily="2" charset="0"/>
                </a:rPr>
                <a:t>WWW</a:t>
              </a:r>
              <a:r>
                <a:rPr lang="ru-RU" altLang="ru-RU" sz="1800" dirty="0">
                  <a:solidFill>
                    <a:schemeClr val="bg1"/>
                  </a:solidFill>
                  <a:latin typeface="MetaPro-Bold" panose="02000503040000020004" pitchFamily="2" charset="0"/>
                </a:rPr>
                <a:t>.</a:t>
              </a:r>
              <a:r>
                <a:rPr lang="en-US" altLang="ru-RU" sz="1800" dirty="0">
                  <a:solidFill>
                    <a:schemeClr val="bg1"/>
                  </a:solidFill>
                  <a:latin typeface="MetaPro-Bold" panose="02000503040000020004" pitchFamily="2" charset="0"/>
                </a:rPr>
                <a:t>VVSU.RU</a:t>
              </a:r>
              <a:endParaRPr lang="ru-RU" altLang="ru-RU" sz="1350" dirty="0"/>
            </a:p>
          </p:txBody>
        </p:sp>
      </p:grpSp>
      <p:sp>
        <p:nvSpPr>
          <p:cNvPr id="3079" name="TextBox 7"/>
          <p:cNvSpPr txBox="1">
            <a:spLocks noChangeArrowheads="1"/>
          </p:cNvSpPr>
          <p:nvPr/>
        </p:nvSpPr>
        <p:spPr bwMode="auto">
          <a:xfrm>
            <a:off x="4524754" y="3463013"/>
            <a:ext cx="43255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0" dirty="0" smtClean="0">
                <a:solidFill>
                  <a:schemeClr val="bg1"/>
                </a:solidFill>
                <a:latin typeface="MetaPro-Bold" panose="02000503040000020004" pitchFamily="2" charset="0"/>
              </a:rPr>
              <a:t>Жить в России,</a:t>
            </a:r>
          </a:p>
          <a:p>
            <a:pPr algn="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0" dirty="0" smtClean="0">
                <a:solidFill>
                  <a:schemeClr val="bg1"/>
                </a:solidFill>
                <a:latin typeface="MetaPro-Bold" panose="02000503040000020004" pitchFamily="2" charset="0"/>
              </a:rPr>
              <a:t>учиться во ВГУЭС</a:t>
            </a:r>
            <a:endParaRPr lang="ru-RU" altLang="ru-RU" sz="4000" dirty="0">
              <a:solidFill>
                <a:schemeClr val="bg1"/>
              </a:solidFill>
              <a:latin typeface="MetaPro-Bold" panose="02000503040000020004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46D50C2-019D-4CA0-A048-8ECE96FEF77B}"/>
              </a:ext>
            </a:extLst>
          </p:cNvPr>
          <p:cNvSpPr/>
          <p:nvPr/>
        </p:nvSpPr>
        <p:spPr>
          <a:xfrm>
            <a:off x="1" y="5949278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2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7" name="Picture 4" descr="C:\Users\lamb\Desktop\13918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5949279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9" name="Picture 4" descr="C:\Users\lamb\Desktop\13918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890837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94" y="6093296"/>
            <a:ext cx="6804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etaPro-Bold"/>
              </a:rPr>
              <a:t>Владивосток – культурный центр Дальнего Востока</a:t>
            </a:r>
            <a:endParaRPr lang="ru-RU" sz="2000" b="1" dirty="0">
              <a:solidFill>
                <a:schemeClr val="bg1"/>
              </a:solidFill>
              <a:latin typeface="MetaPro-Bold"/>
            </a:endParaRPr>
          </a:p>
        </p:txBody>
      </p:sp>
    </p:spTree>
    <p:extLst>
      <p:ext uri="{BB962C8B-B14F-4D97-AF65-F5344CB8AC3E}">
        <p14:creationId xmlns:p14="http://schemas.microsoft.com/office/powerpoint/2010/main" val="28810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956905"/>
          </a:xfrm>
          <a:prstGeom prst="rect">
            <a:avLst/>
          </a:prstGeom>
        </p:spPr>
      </p:pic>
      <p:pic>
        <p:nvPicPr>
          <p:cNvPr id="8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5949276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31813" indent="-449263">
              <a:buNone/>
            </a:pPr>
            <a:r>
              <a:rPr lang="en-US" sz="2400" b="1" dirty="0">
                <a:solidFill>
                  <a:schemeClr val="bg1"/>
                </a:solidFill>
                <a:latin typeface="+mn-lt"/>
                <a:cs typeface="Segoe UI" panose="020B0502040204020203" pitchFamily="34" charset="0"/>
              </a:rPr>
              <a:t>	</a:t>
            </a:r>
            <a:r>
              <a:rPr lang="ru-RU" sz="24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ВГУЭС – город в центре города</a:t>
            </a:r>
          </a:p>
        </p:txBody>
      </p:sp>
      <p:pic>
        <p:nvPicPr>
          <p:cNvPr id="9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890834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7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1147737" y="-728761"/>
            <a:ext cx="778669" cy="2757488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 dirty="0">
              <a:solidFill>
                <a:srgbClr val="0A56A4"/>
              </a:solidFill>
            </a:endParaRPr>
          </a:p>
        </p:txBody>
      </p:sp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35496" y="297309"/>
            <a:ext cx="2540794" cy="683419"/>
          </a:xfrm>
        </p:spPr>
        <p:txBody>
          <a:bodyPr/>
          <a:lstStyle/>
          <a:p>
            <a:pPr eaLnBrk="1" hangingPunct="1"/>
            <a:r>
              <a:rPr lang="ru-RU" altLang="ru-RU" sz="2700" dirty="0">
                <a:solidFill>
                  <a:schemeClr val="bg1"/>
                </a:solidFill>
                <a:latin typeface="MetaPro-Bold" panose="02000503040000020004" pitchFamily="2" charset="0"/>
              </a:rPr>
              <a:t>В цифрах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0507" y="2124075"/>
            <a:ext cx="1251347" cy="404813"/>
          </a:xfrm>
          <a:prstGeom prst="rect">
            <a:avLst/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+mj-lt"/>
              </a:rPr>
              <a:t>1967</a:t>
            </a:r>
            <a:endParaRPr lang="ru-RU" sz="1200" dirty="0">
              <a:latin typeface="+mj-lt"/>
            </a:endParaRPr>
          </a:p>
        </p:txBody>
      </p: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217885" y="2549129"/>
            <a:ext cx="12513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dirty="0">
                <a:solidFill>
                  <a:srgbClr val="0A56A4"/>
                </a:solidFill>
                <a:latin typeface="MetaPro-Bold" panose="02000503040000020004" pitchFamily="2" charset="0"/>
              </a:rPr>
              <a:t>Дата основания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dirty="0">
                <a:solidFill>
                  <a:srgbClr val="0A56A4"/>
                </a:solidFill>
                <a:latin typeface="MetaPro-Bold" panose="02000503040000020004" pitchFamily="2" charset="0"/>
              </a:rPr>
              <a:t> ВУЗа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30079" y="2124075"/>
            <a:ext cx="1235869" cy="404813"/>
          </a:xfrm>
          <a:prstGeom prst="rect">
            <a:avLst/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+mj-lt"/>
              </a:rPr>
              <a:t>2018</a:t>
            </a:r>
            <a:endParaRPr lang="ru-RU" sz="1200" dirty="0">
              <a:latin typeface="+mj-lt"/>
            </a:endParaRPr>
          </a:p>
        </p:txBody>
      </p:sp>
      <p:sp>
        <p:nvSpPr>
          <p:cNvPr id="7176" name="TextBox 10"/>
          <p:cNvSpPr txBox="1">
            <a:spLocks noChangeArrowheads="1"/>
          </p:cNvSpPr>
          <p:nvPr/>
        </p:nvSpPr>
        <p:spPr bwMode="auto">
          <a:xfrm>
            <a:off x="2501504" y="2582466"/>
            <a:ext cx="1278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900" dirty="0">
                <a:solidFill>
                  <a:srgbClr val="0A56A4"/>
                </a:solidFill>
                <a:latin typeface="MetaPro-Bold" panose="02000503040000020004" pitchFamily="2" charset="0"/>
              </a:rPr>
              <a:t>Входит в 100 лучших российских ВУЗов</a:t>
            </a:r>
          </a:p>
        </p:txBody>
      </p:sp>
      <p:grpSp>
        <p:nvGrpSpPr>
          <p:cNvPr id="7177" name="Группа 16"/>
          <p:cNvGrpSpPr>
            <a:grpSpLocks/>
          </p:cNvGrpSpPr>
          <p:nvPr/>
        </p:nvGrpSpPr>
        <p:grpSpPr bwMode="auto">
          <a:xfrm>
            <a:off x="5323285" y="1832372"/>
            <a:ext cx="3573065" cy="956072"/>
            <a:chOff x="7107382" y="5541818"/>
            <a:chExt cx="4918363" cy="131618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8133339" y="5790958"/>
              <a:ext cx="3851434" cy="845766"/>
            </a:xfrm>
            <a:prstGeom prst="rect">
              <a:avLst/>
            </a:prstGeom>
            <a:solidFill>
              <a:srgbClr val="0A56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 dirty="0"/>
            </a:p>
          </p:txBody>
        </p:sp>
        <p:pic>
          <p:nvPicPr>
            <p:cNvPr id="7221" name="Рисунок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 b="16345"/>
            <a:stretch>
              <a:fillRect/>
            </a:stretch>
          </p:blipFill>
          <p:spPr bwMode="auto">
            <a:xfrm>
              <a:off x="8200196" y="5791201"/>
              <a:ext cx="3810309" cy="845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8275923" y="5790958"/>
              <a:ext cx="3749822" cy="845766"/>
            </a:xfrm>
            <a:prstGeom prst="rect">
              <a:avLst/>
            </a:prstGeom>
            <a:solidFill>
              <a:srgbClr val="0A56A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500" dirty="0">
                  <a:latin typeface="MetaPro-Bold" panose="02000503040000020004" pitchFamily="50" charset="0"/>
                </a:rPr>
                <a:t>   Программы бакалавриата</a:t>
              </a:r>
            </a:p>
          </p:txBody>
        </p:sp>
        <p:sp>
          <p:nvSpPr>
            <p:cNvPr id="14" name="Овал 13"/>
            <p:cNvSpPr/>
            <p:nvPr/>
          </p:nvSpPr>
          <p:spPr>
            <a:xfrm>
              <a:off x="7107382" y="5541818"/>
              <a:ext cx="1316043" cy="13161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endParaRPr lang="ru-RU" sz="1350" dirty="0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7440080" y="5777846"/>
              <a:ext cx="830927" cy="831014"/>
            </a:xfrm>
            <a:prstGeom prst="ellipse">
              <a:avLst/>
            </a:prstGeom>
            <a:solidFill>
              <a:srgbClr val="0A56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latin typeface="+mj-lt"/>
                </a:rPr>
                <a:t>62</a:t>
              </a:r>
              <a:endParaRPr lang="ru-RU" sz="1200" dirty="0">
                <a:latin typeface="+mj-lt"/>
              </a:endParaRPr>
            </a:p>
          </p:txBody>
        </p:sp>
      </p:grpSp>
      <p:grpSp>
        <p:nvGrpSpPr>
          <p:cNvPr id="7178" name="Группа 24"/>
          <p:cNvGrpSpPr>
            <a:grpSpLocks/>
          </p:cNvGrpSpPr>
          <p:nvPr/>
        </p:nvGrpSpPr>
        <p:grpSpPr bwMode="auto">
          <a:xfrm>
            <a:off x="5334001" y="2632472"/>
            <a:ext cx="3574256" cy="956072"/>
            <a:chOff x="6970222" y="2554778"/>
            <a:chExt cx="4918363" cy="1316182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7995837" y="2803918"/>
              <a:ext cx="3851790" cy="845766"/>
            </a:xfrm>
            <a:prstGeom prst="rect">
              <a:avLst/>
            </a:prstGeom>
            <a:solidFill>
              <a:srgbClr val="0A56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 dirty="0"/>
            </a:p>
          </p:txBody>
        </p:sp>
        <p:pic>
          <p:nvPicPr>
            <p:cNvPr id="7216" name="Рисунок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45" b="60423"/>
            <a:stretch>
              <a:fillRect/>
            </a:stretch>
          </p:blipFill>
          <p:spPr bwMode="auto">
            <a:xfrm>
              <a:off x="8138160" y="2804160"/>
              <a:ext cx="3749040" cy="846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8138375" y="2803918"/>
              <a:ext cx="3750210" cy="845766"/>
            </a:xfrm>
            <a:prstGeom prst="rect">
              <a:avLst/>
            </a:prstGeom>
            <a:solidFill>
              <a:srgbClr val="0A56A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500" dirty="0">
                  <a:latin typeface="MetaPro-Bold" panose="02000503040000020004" pitchFamily="50" charset="0"/>
                </a:rPr>
                <a:t>   Программа магистратуры</a:t>
              </a:r>
            </a:p>
          </p:txBody>
        </p:sp>
        <p:sp>
          <p:nvSpPr>
            <p:cNvPr id="22" name="Овал 21"/>
            <p:cNvSpPr/>
            <p:nvPr/>
          </p:nvSpPr>
          <p:spPr>
            <a:xfrm>
              <a:off x="6970222" y="2554778"/>
              <a:ext cx="1315605" cy="13161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endParaRPr lang="ru-RU" sz="1350" dirty="0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7302810" y="2790806"/>
              <a:ext cx="858502" cy="831014"/>
            </a:xfrm>
            <a:prstGeom prst="ellipse">
              <a:avLst/>
            </a:prstGeom>
            <a:solidFill>
              <a:srgbClr val="0A56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000" dirty="0">
                  <a:latin typeface="+mj-lt"/>
                </a:rPr>
                <a:t>21</a:t>
              </a:r>
            </a:p>
          </p:txBody>
        </p:sp>
      </p:grpSp>
      <p:grpSp>
        <p:nvGrpSpPr>
          <p:cNvPr id="7179" name="Группа 32"/>
          <p:cNvGrpSpPr>
            <a:grpSpLocks/>
          </p:cNvGrpSpPr>
          <p:nvPr/>
        </p:nvGrpSpPr>
        <p:grpSpPr bwMode="auto">
          <a:xfrm>
            <a:off x="5334001" y="3432572"/>
            <a:ext cx="3574256" cy="956072"/>
            <a:chOff x="6970222" y="3621578"/>
            <a:chExt cx="4918363" cy="1316182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7995837" y="3870718"/>
              <a:ext cx="3851790" cy="845766"/>
            </a:xfrm>
            <a:prstGeom prst="rect">
              <a:avLst/>
            </a:prstGeom>
            <a:solidFill>
              <a:srgbClr val="0A56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 dirty="0"/>
            </a:p>
          </p:txBody>
        </p:sp>
        <p:pic>
          <p:nvPicPr>
            <p:cNvPr id="7211" name="Рисунок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67" b="49480"/>
            <a:stretch>
              <a:fillRect/>
            </a:stretch>
          </p:blipFill>
          <p:spPr bwMode="auto">
            <a:xfrm>
              <a:off x="8122920" y="3870960"/>
              <a:ext cx="3764280" cy="846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Прямоугольник 28"/>
            <p:cNvSpPr/>
            <p:nvPr/>
          </p:nvSpPr>
          <p:spPr>
            <a:xfrm>
              <a:off x="8138375" y="3870718"/>
              <a:ext cx="3750210" cy="845766"/>
            </a:xfrm>
            <a:prstGeom prst="rect">
              <a:avLst/>
            </a:prstGeom>
            <a:solidFill>
              <a:srgbClr val="0A56A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500" dirty="0">
                  <a:latin typeface="MetaPro-Bold" panose="02000503040000020004" pitchFamily="50" charset="0"/>
                </a:rPr>
                <a:t>   Программ аспирантуры</a:t>
              </a:r>
            </a:p>
          </p:txBody>
        </p:sp>
        <p:sp>
          <p:nvSpPr>
            <p:cNvPr id="30" name="Овал 29"/>
            <p:cNvSpPr/>
            <p:nvPr/>
          </p:nvSpPr>
          <p:spPr>
            <a:xfrm>
              <a:off x="6970222" y="3621578"/>
              <a:ext cx="1315605" cy="13161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endParaRPr lang="ru-RU" sz="1350" dirty="0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7302810" y="3857606"/>
              <a:ext cx="830649" cy="831014"/>
            </a:xfrm>
            <a:prstGeom prst="ellipse">
              <a:avLst/>
            </a:prstGeom>
            <a:solidFill>
              <a:srgbClr val="0A56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latin typeface="+mj-lt"/>
                </a:rPr>
                <a:t>11</a:t>
              </a:r>
            </a:p>
          </p:txBody>
        </p:sp>
      </p:grpSp>
      <p:grpSp>
        <p:nvGrpSpPr>
          <p:cNvPr id="7180" name="Группа 40"/>
          <p:cNvGrpSpPr>
            <a:grpSpLocks/>
          </p:cNvGrpSpPr>
          <p:nvPr/>
        </p:nvGrpSpPr>
        <p:grpSpPr bwMode="auto">
          <a:xfrm>
            <a:off x="5334001" y="4232672"/>
            <a:ext cx="3583781" cy="956072"/>
            <a:chOff x="6970222" y="4688378"/>
            <a:chExt cx="4932218" cy="1316182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7995992" y="4937518"/>
              <a:ext cx="3850735" cy="845766"/>
            </a:xfrm>
            <a:prstGeom prst="rect">
              <a:avLst/>
            </a:prstGeom>
            <a:solidFill>
              <a:srgbClr val="0A56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 dirty="0"/>
            </a:p>
          </p:txBody>
        </p:sp>
        <p:pic>
          <p:nvPicPr>
            <p:cNvPr id="7206" name="Рисунок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29" b="53285"/>
            <a:stretch>
              <a:fillRect/>
            </a:stretch>
          </p:blipFill>
          <p:spPr bwMode="auto">
            <a:xfrm>
              <a:off x="8132444" y="4937759"/>
              <a:ext cx="3769996" cy="838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8138552" y="4937518"/>
              <a:ext cx="3750779" cy="845766"/>
            </a:xfrm>
            <a:prstGeom prst="rect">
              <a:avLst/>
            </a:prstGeom>
            <a:solidFill>
              <a:srgbClr val="0A56A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500" dirty="0">
                  <a:latin typeface="MetaPro-Bold" panose="02000503040000020004" pitchFamily="50" charset="0"/>
                </a:rPr>
                <a:t>   Программы СПО</a:t>
              </a:r>
            </a:p>
          </p:txBody>
        </p:sp>
        <p:sp>
          <p:nvSpPr>
            <p:cNvPr id="38" name="Овал 37"/>
            <p:cNvSpPr/>
            <p:nvPr/>
          </p:nvSpPr>
          <p:spPr>
            <a:xfrm>
              <a:off x="6970222" y="4688378"/>
              <a:ext cx="1315805" cy="13161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endParaRPr lang="ru-RU" sz="1350" dirty="0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7302860" y="4924406"/>
              <a:ext cx="830775" cy="831014"/>
            </a:xfrm>
            <a:prstGeom prst="ellipse">
              <a:avLst/>
            </a:prstGeom>
            <a:solidFill>
              <a:srgbClr val="0A56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latin typeface="+mj-lt"/>
                </a:rPr>
                <a:t>44</a:t>
              </a:r>
              <a:endParaRPr lang="ru-RU" sz="1200" dirty="0">
                <a:latin typeface="+mj-lt"/>
              </a:endParaRPr>
            </a:p>
          </p:txBody>
        </p:sp>
      </p:grpSp>
      <p:grpSp>
        <p:nvGrpSpPr>
          <p:cNvPr id="7181" name="Группа 53"/>
          <p:cNvGrpSpPr>
            <a:grpSpLocks/>
          </p:cNvGrpSpPr>
          <p:nvPr/>
        </p:nvGrpSpPr>
        <p:grpSpPr bwMode="auto">
          <a:xfrm>
            <a:off x="5345906" y="5044678"/>
            <a:ext cx="3600450" cy="956072"/>
            <a:chOff x="7153102" y="5582972"/>
            <a:chExt cx="4801097" cy="1275028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8178733" y="5817971"/>
              <a:ext cx="3769115" cy="817733"/>
            </a:xfrm>
            <a:prstGeom prst="rect">
              <a:avLst/>
            </a:prstGeom>
            <a:solidFill>
              <a:srgbClr val="0A56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 dirty="0"/>
            </a:p>
          </p:txBody>
        </p:sp>
        <p:pic>
          <p:nvPicPr>
            <p:cNvPr id="7201" name="Рисунок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19" b="28033"/>
            <a:stretch>
              <a:fillRect/>
            </a:stretch>
          </p:blipFill>
          <p:spPr bwMode="auto">
            <a:xfrm>
              <a:off x="8244840" y="5817676"/>
              <a:ext cx="3706033" cy="82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Прямоугольник 44"/>
            <p:cNvSpPr/>
            <p:nvPr/>
          </p:nvSpPr>
          <p:spPr>
            <a:xfrm>
              <a:off x="8289870" y="5822734"/>
              <a:ext cx="3664329" cy="819321"/>
            </a:xfrm>
            <a:prstGeom prst="rect">
              <a:avLst/>
            </a:prstGeom>
            <a:solidFill>
              <a:srgbClr val="0A56A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500" dirty="0">
                  <a:latin typeface="MetaPro-Bold" panose="02000503040000020004" pitchFamily="50" charset="0"/>
                </a:rPr>
                <a:t> Научных школ</a:t>
              </a:r>
            </a:p>
          </p:txBody>
        </p:sp>
        <p:sp>
          <p:nvSpPr>
            <p:cNvPr id="46" name="Овал 45"/>
            <p:cNvSpPr/>
            <p:nvPr/>
          </p:nvSpPr>
          <p:spPr>
            <a:xfrm>
              <a:off x="7153102" y="5582972"/>
              <a:ext cx="1274895" cy="12750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endParaRPr lang="ru-RU" sz="1350" dirty="0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7484924" y="5803680"/>
              <a:ext cx="806533" cy="805031"/>
            </a:xfrm>
            <a:prstGeom prst="ellipse">
              <a:avLst/>
            </a:prstGeom>
            <a:solidFill>
              <a:srgbClr val="0A56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latin typeface="+mj-lt"/>
                </a:rPr>
                <a:t>8</a:t>
              </a:r>
              <a:endParaRPr lang="ru-RU" sz="1200" dirty="0">
                <a:latin typeface="+mj-lt"/>
              </a:endParaRPr>
            </a:p>
          </p:txBody>
        </p:sp>
      </p:grpSp>
      <p:pic>
        <p:nvPicPr>
          <p:cNvPr id="7182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62" y="1139429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TextBox 49"/>
          <p:cNvSpPr txBox="1">
            <a:spLocks noChangeArrowheads="1"/>
          </p:cNvSpPr>
          <p:nvPr/>
        </p:nvSpPr>
        <p:spPr bwMode="auto">
          <a:xfrm>
            <a:off x="3183415" y="1069699"/>
            <a:ext cx="2194322" cy="7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00" dirty="0">
                <a:solidFill>
                  <a:srgbClr val="0A56A4"/>
                </a:solidFill>
                <a:latin typeface="+mj-lt"/>
              </a:rPr>
              <a:t>Более 50 000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975" dirty="0">
                <a:solidFill>
                  <a:srgbClr val="2D6EB1"/>
                </a:solidFill>
                <a:latin typeface="MetaPro-Bold" pitchFamily="50" charset="0"/>
              </a:rPr>
              <a:t>Специалистов подготовлено </a:t>
            </a:r>
            <a:endParaRPr lang="en-US" altLang="ru-RU" sz="975" dirty="0">
              <a:solidFill>
                <a:srgbClr val="2D6EB1"/>
              </a:solidFill>
              <a:latin typeface="MetaPro-Bold" pitchFamily="50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975" dirty="0">
                <a:solidFill>
                  <a:srgbClr val="2D6EB1"/>
                </a:solidFill>
                <a:latin typeface="MetaPro-Bold" pitchFamily="50" charset="0"/>
              </a:rPr>
              <a:t>за годы существования вуза</a:t>
            </a:r>
          </a:p>
        </p:txBody>
      </p:sp>
      <p:sp>
        <p:nvSpPr>
          <p:cNvPr id="4112" name="TextBox 51"/>
          <p:cNvSpPr txBox="1">
            <a:spLocks noChangeArrowheads="1"/>
          </p:cNvSpPr>
          <p:nvPr/>
        </p:nvSpPr>
        <p:spPr bwMode="auto">
          <a:xfrm>
            <a:off x="5593154" y="1051323"/>
            <a:ext cx="2628900" cy="7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00" dirty="0">
                <a:solidFill>
                  <a:srgbClr val="0A56A4"/>
                </a:solidFill>
                <a:latin typeface="+mj-lt"/>
              </a:rPr>
              <a:t>Более 14 000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975" dirty="0">
                <a:solidFill>
                  <a:srgbClr val="2D6EB1"/>
                </a:solidFill>
                <a:latin typeface="MetaPro-Bold" panose="02000503040000020004" pitchFamily="2" charset="0"/>
              </a:rPr>
              <a:t>Студентов обучаются на </a:t>
            </a:r>
            <a:endParaRPr lang="en-US" altLang="ru-RU" sz="975" dirty="0">
              <a:solidFill>
                <a:srgbClr val="2D6EB1"/>
              </a:solidFill>
              <a:latin typeface="MetaPro-Bold" panose="02000503040000020004" pitchFamily="2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975" dirty="0">
                <a:solidFill>
                  <a:srgbClr val="2D6EB1"/>
                </a:solidFill>
                <a:latin typeface="MetaPro-Bold" panose="02000503040000020004" pitchFamily="2" charset="0"/>
              </a:rPr>
              <a:t>программах ВО и СПО</a:t>
            </a:r>
          </a:p>
        </p:txBody>
      </p:sp>
      <p:pic>
        <p:nvPicPr>
          <p:cNvPr id="7185" name="Рисунок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01" y="1128312"/>
            <a:ext cx="616744" cy="61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Текст 5"/>
          <p:cNvSpPr txBox="1">
            <a:spLocks/>
          </p:cNvSpPr>
          <p:nvPr/>
        </p:nvSpPr>
        <p:spPr>
          <a:xfrm>
            <a:off x="2144316" y="3209925"/>
            <a:ext cx="1653778" cy="1454944"/>
          </a:xfrm>
          <a:prstGeom prst="rect">
            <a:avLst/>
          </a:prstGeom>
          <a:solidFill>
            <a:srgbClr val="0A56A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ru-RU" sz="1500" b="1" dirty="0">
                <a:latin typeface="+mj-lt"/>
              </a:rPr>
              <a:t>8 </a:t>
            </a:r>
            <a:r>
              <a:rPr lang="ru-RU" sz="1350" dirty="0">
                <a:latin typeface="+mj-lt"/>
              </a:rPr>
              <a:t>институтов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ru-RU" sz="1500" b="1" dirty="0">
                <a:latin typeface="+mj-lt"/>
              </a:rPr>
              <a:t>20 </a:t>
            </a:r>
            <a:r>
              <a:rPr lang="ru-RU" sz="1350" dirty="0">
                <a:latin typeface="+mj-lt"/>
              </a:rPr>
              <a:t>кафедр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ru-RU" sz="1500" b="1" dirty="0">
                <a:latin typeface="+mj-lt"/>
              </a:rPr>
              <a:t>3 </a:t>
            </a:r>
            <a:r>
              <a:rPr lang="ru-RU" sz="1350" dirty="0">
                <a:latin typeface="+mj-lt"/>
              </a:rPr>
              <a:t>филиала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ru-RU" sz="1500" b="1" dirty="0">
                <a:latin typeface="+mj-lt"/>
              </a:rPr>
              <a:t>3 </a:t>
            </a:r>
            <a:r>
              <a:rPr lang="ru-RU" sz="1350" dirty="0">
                <a:latin typeface="+mj-lt"/>
              </a:rPr>
              <a:t>колледжа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ru-RU" sz="1500" b="1" dirty="0">
                <a:latin typeface="+mj-lt"/>
              </a:rPr>
              <a:t>1 </a:t>
            </a:r>
            <a:r>
              <a:rPr lang="ru-RU" sz="1350" dirty="0">
                <a:latin typeface="+mj-lt"/>
              </a:rPr>
              <a:t>школа</a:t>
            </a:r>
          </a:p>
        </p:txBody>
      </p:sp>
      <p:sp>
        <p:nvSpPr>
          <p:cNvPr id="58" name="Текст 5"/>
          <p:cNvSpPr txBox="1">
            <a:spLocks/>
          </p:cNvSpPr>
          <p:nvPr/>
        </p:nvSpPr>
        <p:spPr>
          <a:xfrm>
            <a:off x="207169" y="3207544"/>
            <a:ext cx="1752600" cy="1457325"/>
          </a:xfrm>
          <a:prstGeom prst="rect">
            <a:avLst/>
          </a:prstGeom>
          <a:solidFill>
            <a:srgbClr val="0A56A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100" dirty="0">
                <a:solidFill>
                  <a:schemeClr val="bg1"/>
                </a:solidFill>
                <a:latin typeface="+mj-lt"/>
              </a:rPr>
              <a:t>488</a:t>
            </a:r>
            <a:r>
              <a:rPr lang="ru-RU" sz="2100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350" dirty="0">
                <a:latin typeface="+mj-lt"/>
              </a:rPr>
              <a:t>чел. профессорско-преподавательский состав и педагогические работники</a:t>
            </a:r>
          </a:p>
        </p:txBody>
      </p:sp>
      <p:sp>
        <p:nvSpPr>
          <p:cNvPr id="59" name="Текст 5"/>
          <p:cNvSpPr txBox="1">
            <a:spLocks/>
          </p:cNvSpPr>
          <p:nvPr/>
        </p:nvSpPr>
        <p:spPr>
          <a:xfrm>
            <a:off x="233363" y="4912519"/>
            <a:ext cx="1740694" cy="388144"/>
          </a:xfrm>
          <a:prstGeom prst="rect">
            <a:avLst/>
          </a:prstGeom>
          <a:solidFill>
            <a:srgbClr val="0A56A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8030" algn="ctr">
              <a:defRPr/>
            </a:pPr>
            <a:r>
              <a:rPr lang="ru-RU" sz="1800" b="1" dirty="0">
                <a:latin typeface="+mj-lt"/>
              </a:rPr>
              <a:t>125 000 </a:t>
            </a:r>
            <a:r>
              <a:rPr lang="ru-RU" sz="1350" dirty="0">
                <a:latin typeface="+mj-lt"/>
              </a:rPr>
              <a:t>м²</a:t>
            </a:r>
            <a:endParaRPr lang="ru-RU" sz="1350" b="1" dirty="0">
              <a:latin typeface="+mj-lt"/>
            </a:endParaRPr>
          </a:p>
        </p:txBody>
      </p:sp>
      <p:sp>
        <p:nvSpPr>
          <p:cNvPr id="7189" name="Прямоугольник 59"/>
          <p:cNvSpPr>
            <a:spLocks noChangeArrowheads="1"/>
          </p:cNvSpPr>
          <p:nvPr/>
        </p:nvSpPr>
        <p:spPr bwMode="auto">
          <a:xfrm>
            <a:off x="3923110" y="5380435"/>
            <a:ext cx="134183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25" dirty="0">
                <a:solidFill>
                  <a:srgbClr val="0A56A4"/>
                </a:solidFill>
                <a:latin typeface="MetaPro-Bold" panose="02000503040000020004" pitchFamily="2" charset="0"/>
              </a:rPr>
              <a:t>Площадь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25" dirty="0">
                <a:solidFill>
                  <a:srgbClr val="0A56A4"/>
                </a:solidFill>
                <a:latin typeface="MetaPro-Bold" panose="02000503040000020004" pitchFamily="2" charset="0"/>
              </a:rPr>
              <a:t>общежитий</a:t>
            </a:r>
          </a:p>
        </p:txBody>
      </p:sp>
      <p:sp>
        <p:nvSpPr>
          <p:cNvPr id="61" name="Текст 5"/>
          <p:cNvSpPr txBox="1">
            <a:spLocks/>
          </p:cNvSpPr>
          <p:nvPr/>
        </p:nvSpPr>
        <p:spPr>
          <a:xfrm>
            <a:off x="2096691" y="4901804"/>
            <a:ext cx="1606153" cy="389334"/>
          </a:xfrm>
          <a:prstGeom prst="rect">
            <a:avLst/>
          </a:prstGeom>
          <a:solidFill>
            <a:srgbClr val="0A56A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030" algn="ctr">
              <a:defRPr/>
            </a:pPr>
            <a:r>
              <a:rPr lang="ru-RU" sz="1800" b="1" dirty="0">
                <a:latin typeface="+mj-lt"/>
              </a:rPr>
              <a:t>24 000 </a:t>
            </a:r>
            <a:r>
              <a:rPr lang="ru-RU" sz="1350" dirty="0">
                <a:latin typeface="+mj-lt"/>
              </a:rPr>
              <a:t>м²</a:t>
            </a:r>
          </a:p>
        </p:txBody>
      </p:sp>
      <p:sp>
        <p:nvSpPr>
          <p:cNvPr id="62" name="Текст 5"/>
          <p:cNvSpPr txBox="1">
            <a:spLocks/>
          </p:cNvSpPr>
          <p:nvPr/>
        </p:nvSpPr>
        <p:spPr>
          <a:xfrm>
            <a:off x="3829050" y="4904185"/>
            <a:ext cx="1528763" cy="373856"/>
          </a:xfrm>
          <a:prstGeom prst="rect">
            <a:avLst/>
          </a:prstGeom>
          <a:solidFill>
            <a:srgbClr val="0A56A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>
                <a:latin typeface="+mj-lt"/>
              </a:rPr>
              <a:t>30 000 </a:t>
            </a:r>
            <a:r>
              <a:rPr lang="ru-RU" sz="1350" dirty="0">
                <a:latin typeface="+mj-lt"/>
              </a:rPr>
              <a:t>м²</a:t>
            </a:r>
          </a:p>
        </p:txBody>
      </p:sp>
      <p:sp>
        <p:nvSpPr>
          <p:cNvPr id="7192" name="Прямоугольник 62"/>
          <p:cNvSpPr>
            <a:spLocks noChangeArrowheads="1"/>
          </p:cNvSpPr>
          <p:nvPr/>
        </p:nvSpPr>
        <p:spPr bwMode="auto">
          <a:xfrm>
            <a:off x="240507" y="5366147"/>
            <a:ext cx="147399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25">
                <a:solidFill>
                  <a:srgbClr val="0A56A4"/>
                </a:solidFill>
                <a:latin typeface="MetaPro-Bold" panose="02000503040000020004" pitchFamily="2" charset="0"/>
              </a:rPr>
              <a:t>Площадь учебно-лабораторной базы</a:t>
            </a:r>
          </a:p>
        </p:txBody>
      </p:sp>
      <p:sp>
        <p:nvSpPr>
          <p:cNvPr id="7193" name="Прямоугольник 63"/>
          <p:cNvSpPr>
            <a:spLocks noChangeArrowheads="1"/>
          </p:cNvSpPr>
          <p:nvPr/>
        </p:nvSpPr>
        <p:spPr bwMode="auto">
          <a:xfrm>
            <a:off x="2088356" y="5359004"/>
            <a:ext cx="163472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25" dirty="0">
                <a:solidFill>
                  <a:srgbClr val="0A56A4"/>
                </a:solidFill>
                <a:latin typeface="MetaPro-Bold" panose="02000503040000020004" pitchFamily="2" charset="0"/>
              </a:rPr>
              <a:t>Площадь спортивных объектов</a:t>
            </a:r>
          </a:p>
        </p:txBody>
      </p:sp>
      <p:sp>
        <p:nvSpPr>
          <p:cNvPr id="65" name="Текст 5"/>
          <p:cNvSpPr txBox="1">
            <a:spLocks/>
          </p:cNvSpPr>
          <p:nvPr/>
        </p:nvSpPr>
        <p:spPr>
          <a:xfrm>
            <a:off x="3993357" y="2762451"/>
            <a:ext cx="1393031" cy="435769"/>
          </a:xfrm>
          <a:prstGeom prst="rect">
            <a:avLst/>
          </a:prstGeom>
          <a:solidFill>
            <a:srgbClr val="0A56A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500" dirty="0">
                <a:latin typeface="MetaPro-Bold" panose="02000503040000020004" pitchFamily="50" charset="0"/>
              </a:rPr>
              <a:t> </a:t>
            </a:r>
            <a:r>
              <a:rPr lang="ru-RU" sz="1800" dirty="0">
                <a:latin typeface="+mj-lt"/>
              </a:rPr>
              <a:t>Более 60</a:t>
            </a:r>
          </a:p>
        </p:txBody>
      </p:sp>
      <p:sp>
        <p:nvSpPr>
          <p:cNvPr id="66" name="Текст 5"/>
          <p:cNvSpPr txBox="1">
            <a:spLocks/>
          </p:cNvSpPr>
          <p:nvPr/>
        </p:nvSpPr>
        <p:spPr>
          <a:xfrm>
            <a:off x="4032648" y="3825005"/>
            <a:ext cx="1382315" cy="486966"/>
          </a:xfrm>
          <a:prstGeom prst="rect">
            <a:avLst/>
          </a:prstGeom>
          <a:solidFill>
            <a:srgbClr val="0A56A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200" b="1" dirty="0">
                <a:latin typeface="+mj-lt"/>
              </a:rPr>
              <a:t>   31%</a:t>
            </a:r>
          </a:p>
          <a:p>
            <a:pPr>
              <a:defRPr/>
            </a:pPr>
            <a:r>
              <a:rPr lang="ru-RU" sz="675" b="1" dirty="0">
                <a:latin typeface="+mj-lt"/>
              </a:rPr>
              <a:t>электронный</a:t>
            </a:r>
          </a:p>
        </p:txBody>
      </p:sp>
      <p:sp>
        <p:nvSpPr>
          <p:cNvPr id="7196" name="Прямоугольник 66"/>
          <p:cNvSpPr>
            <a:spLocks noChangeArrowheads="1"/>
          </p:cNvSpPr>
          <p:nvPr/>
        </p:nvSpPr>
        <p:spPr bwMode="auto">
          <a:xfrm>
            <a:off x="3969544" y="4343287"/>
            <a:ext cx="13930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50" dirty="0">
                <a:solidFill>
                  <a:srgbClr val="0A56A4"/>
                </a:solidFill>
                <a:latin typeface="MetaPro-Bold" panose="02000503040000020004" pitchFamily="2" charset="0"/>
              </a:rPr>
              <a:t>Библиотечный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50" dirty="0">
                <a:solidFill>
                  <a:srgbClr val="0A56A4"/>
                </a:solidFill>
                <a:latin typeface="MetaPro-Bold" panose="02000503040000020004" pitchFamily="2" charset="0"/>
              </a:rPr>
              <a:t>фонд</a:t>
            </a:r>
          </a:p>
        </p:txBody>
      </p:sp>
      <p:sp>
        <p:nvSpPr>
          <p:cNvPr id="7197" name="Прямоугольник 67"/>
          <p:cNvSpPr>
            <a:spLocks noChangeArrowheads="1"/>
          </p:cNvSpPr>
          <p:nvPr/>
        </p:nvSpPr>
        <p:spPr bwMode="auto">
          <a:xfrm>
            <a:off x="4006453" y="3267276"/>
            <a:ext cx="140374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25" dirty="0">
                <a:solidFill>
                  <a:srgbClr val="0A56A4"/>
                </a:solidFill>
                <a:latin typeface="MetaPro-Bold" panose="02000503040000020004" pitchFamily="2" charset="0"/>
              </a:rPr>
              <a:t>Образовательных программ ДПО</a:t>
            </a:r>
          </a:p>
        </p:txBody>
      </p:sp>
      <p:sp>
        <p:nvSpPr>
          <p:cNvPr id="60" name="Текст 5"/>
          <p:cNvSpPr txBox="1">
            <a:spLocks/>
          </p:cNvSpPr>
          <p:nvPr/>
        </p:nvSpPr>
        <p:spPr>
          <a:xfrm>
            <a:off x="3969544" y="2124075"/>
            <a:ext cx="1382316" cy="404813"/>
          </a:xfrm>
          <a:prstGeom prst="rect">
            <a:avLst/>
          </a:prstGeom>
          <a:solidFill>
            <a:srgbClr val="0A56A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100" dirty="0">
                <a:latin typeface="+mj-lt"/>
              </a:rPr>
              <a:t>20</a:t>
            </a:r>
            <a:r>
              <a:rPr lang="en-US" sz="1350" dirty="0">
                <a:latin typeface="+mj-lt"/>
              </a:rPr>
              <a:t> </a:t>
            </a:r>
            <a:r>
              <a:rPr lang="ru-RU" sz="1350" dirty="0">
                <a:latin typeface="+mj-lt"/>
              </a:rPr>
              <a:t>УГНС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4554142" y="3826197"/>
            <a:ext cx="859631" cy="486965"/>
          </a:xfrm>
          <a:custGeom>
            <a:avLst/>
            <a:gdLst>
              <a:gd name="connsiteX0" fmla="*/ 336884 w 1147010"/>
              <a:gd name="connsiteY0" fmla="*/ 0 h 649705"/>
              <a:gd name="connsiteX1" fmla="*/ 0 w 1147010"/>
              <a:gd name="connsiteY1" fmla="*/ 649705 h 649705"/>
              <a:gd name="connsiteX2" fmla="*/ 1147010 w 1147010"/>
              <a:gd name="connsiteY2" fmla="*/ 649705 h 649705"/>
              <a:gd name="connsiteX3" fmla="*/ 1147010 w 1147010"/>
              <a:gd name="connsiteY3" fmla="*/ 8021 h 649705"/>
              <a:gd name="connsiteX4" fmla="*/ 336884 w 1147010"/>
              <a:gd name="connsiteY4" fmla="*/ 0 h 6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010" h="649705">
                <a:moveTo>
                  <a:pt x="336884" y="0"/>
                </a:moveTo>
                <a:lnTo>
                  <a:pt x="0" y="649705"/>
                </a:lnTo>
                <a:lnTo>
                  <a:pt x="1147010" y="649705"/>
                </a:lnTo>
                <a:lnTo>
                  <a:pt x="1147010" y="8021"/>
                </a:lnTo>
                <a:lnTo>
                  <a:pt x="336884" y="0"/>
                </a:lnTo>
                <a:close/>
              </a:path>
            </a:pathLst>
          </a:custGeom>
          <a:solidFill>
            <a:srgbClr val="2D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dirty="0">
                <a:latin typeface="MetaPro-Bold" pitchFamily="50" charset="0"/>
              </a:rPr>
              <a:t>    </a:t>
            </a:r>
            <a:r>
              <a:rPr lang="ru-RU" sz="1050" dirty="0"/>
              <a:t>69% </a:t>
            </a:r>
          </a:p>
          <a:p>
            <a:pPr algn="ctr">
              <a:defRPr/>
            </a:pPr>
            <a:r>
              <a:rPr lang="ru-RU" sz="825" dirty="0"/>
              <a:t>    печатный</a:t>
            </a: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>
            <a:off x="6191071" y="1315708"/>
            <a:ext cx="0" cy="24288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EE7F6721-01C4-4F15-B17E-C54BA55B49B0}"/>
              </a:ext>
            </a:extLst>
          </p:cNvPr>
          <p:cNvSpPr/>
          <p:nvPr/>
        </p:nvSpPr>
        <p:spPr>
          <a:xfrm>
            <a:off x="0" y="5949279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8" name="Picture 4" descr="C:\Users\lamb\Desktop\13918_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890834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0" y="5949276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31813" indent="-449263">
              <a:buNone/>
            </a:pPr>
            <a:r>
              <a:rPr lang="en-US" sz="2400" b="1" dirty="0">
                <a:solidFill>
                  <a:schemeClr val="bg1"/>
                </a:solidFill>
                <a:latin typeface="+mn-lt"/>
                <a:cs typeface="Segoe UI" panose="020B0502040204020203" pitchFamily="34" charset="0"/>
              </a:rPr>
              <a:t>	</a:t>
            </a:r>
            <a:r>
              <a:rPr lang="ru-RU" sz="24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ВГУЭС </a:t>
            </a:r>
            <a:r>
              <a:rPr lang="ru-RU" sz="2400" b="1" dirty="0" smtClean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  сегодня</a:t>
            </a:r>
            <a:endParaRPr lang="ru-RU" sz="2400" b="1" dirty="0">
              <a:solidFill>
                <a:schemeClr val="bg1"/>
              </a:solidFill>
              <a:latin typeface="MetaPro-Bold"/>
              <a:cs typeface="Segoe UI" panose="020B0502040204020203" pitchFamily="34" charset="0"/>
            </a:endParaRPr>
          </a:p>
        </p:txBody>
      </p:sp>
      <p:pic>
        <p:nvPicPr>
          <p:cNvPr id="69" name="Picture 4" descr="C:\Users\lamb\Desktop\13918_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945" y="5872182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3" descr="C:\Users\lyudmila_k\Desktop\Презентация для ректора\Презентация МОН\12824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>
            <a:fillRect/>
          </a:stretch>
        </p:blipFill>
        <p:spPr bwMode="auto">
          <a:xfrm>
            <a:off x="2382" y="815578"/>
            <a:ext cx="9136856" cy="518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82" y="0"/>
            <a:ext cx="9141619" cy="60007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0" name="Прямоугольник 19"/>
          <p:cNvSpPr/>
          <p:nvPr/>
        </p:nvSpPr>
        <p:spPr>
          <a:xfrm>
            <a:off x="4183857" y="4913710"/>
            <a:ext cx="1218010" cy="769144"/>
          </a:xfrm>
          <a:prstGeom prst="rect">
            <a:avLst/>
          </a:prstGeom>
          <a:solidFill>
            <a:srgbClr val="002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 dirty="0"/>
          </a:p>
        </p:txBody>
      </p:sp>
      <p:pic>
        <p:nvPicPr>
          <p:cNvPr id="5125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67" y="3925491"/>
            <a:ext cx="36433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 descr="C:\Users\lyudmila_k\Desktop\Презентация для ректора\Презентация МОН\3A0FB9DD_C851_4E58_BF8A_E653B0675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t="2142" r="12119" b="3262"/>
          <a:stretch>
            <a:fillRect/>
          </a:stretch>
        </p:blipFill>
        <p:spPr bwMode="auto">
          <a:xfrm>
            <a:off x="4183856" y="1243012"/>
            <a:ext cx="13144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06629" y="1246585"/>
            <a:ext cx="3525440" cy="858440"/>
          </a:xfrm>
          <a:prstGeom prst="rect">
            <a:avLst/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latin typeface="+mj-lt"/>
              </a:rPr>
              <a:t>         </a:t>
            </a:r>
            <a:r>
              <a:rPr lang="ru-RU" dirty="0">
                <a:latin typeface="+mj-lt"/>
              </a:rPr>
              <a:t>   </a:t>
            </a:r>
            <a:r>
              <a:rPr lang="en-US" dirty="0">
                <a:latin typeface="+mj-lt"/>
              </a:rPr>
              <a:t>  </a:t>
            </a:r>
            <a:r>
              <a:rPr lang="ru-RU" dirty="0">
                <a:latin typeface="MetaPro-Bold" panose="02000503040000020004" pitchFamily="2" charset="0"/>
              </a:rPr>
              <a:t>86 место в России   </a:t>
            </a:r>
          </a:p>
          <a:p>
            <a:pPr>
              <a:defRPr/>
            </a:pPr>
            <a:r>
              <a:rPr lang="ru-RU" dirty="0">
                <a:latin typeface="MetaPro-Bold" panose="02000503040000020004" pitchFamily="2" charset="0"/>
              </a:rPr>
              <a:t>            </a:t>
            </a:r>
            <a:r>
              <a:rPr lang="en-US" dirty="0">
                <a:latin typeface="MetaPro-Bold" panose="02000503040000020004" pitchFamily="2" charset="0"/>
              </a:rPr>
              <a:t>  </a:t>
            </a:r>
            <a:r>
              <a:rPr lang="ru-RU" dirty="0">
                <a:latin typeface="MetaPro-Bold" panose="02000503040000020004" pitchFamily="2" charset="0"/>
              </a:rPr>
              <a:t>(Категория ВВ) </a:t>
            </a:r>
            <a:r>
              <a:rPr lang="en-US" dirty="0">
                <a:latin typeface="MetaPro-Bold" panose="02000503040000020004" pitchFamily="2" charset="0"/>
              </a:rPr>
              <a:t>      </a:t>
            </a:r>
            <a:endParaRPr lang="ru-RU" dirty="0">
              <a:latin typeface="MetaPro-Bold" panose="02000503040000020004" pitchFamily="2" charset="0"/>
            </a:endParaRPr>
          </a:p>
        </p:txBody>
      </p:sp>
      <p:pic>
        <p:nvPicPr>
          <p:cNvPr id="5128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8" y="1437601"/>
            <a:ext cx="471488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57" y="2201467"/>
            <a:ext cx="1218010" cy="78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392341" y="2201466"/>
            <a:ext cx="3539728" cy="777478"/>
          </a:xfrm>
          <a:prstGeom prst="rect">
            <a:avLst/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100" dirty="0">
                <a:latin typeface="MetaPro-Bold" panose="02000503040000020004" pitchFamily="2" charset="0"/>
              </a:rPr>
              <a:t>             </a:t>
            </a:r>
            <a:r>
              <a:rPr lang="ru-RU" sz="2100" dirty="0">
                <a:latin typeface="MetaPro-Bold" panose="02000503040000020004" pitchFamily="2" charset="0"/>
              </a:rPr>
              <a:t>8</a:t>
            </a:r>
            <a:r>
              <a:rPr lang="en-US" sz="2100" dirty="0">
                <a:latin typeface="MetaPro-Bold" panose="02000503040000020004" pitchFamily="2" charset="0"/>
              </a:rPr>
              <a:t>2</a:t>
            </a:r>
            <a:r>
              <a:rPr lang="ru-RU" sz="2100" dirty="0">
                <a:latin typeface="MetaPro-Bold" panose="02000503040000020004" pitchFamily="2" charset="0"/>
              </a:rPr>
              <a:t> место в России</a:t>
            </a:r>
          </a:p>
        </p:txBody>
      </p:sp>
      <p:pic>
        <p:nvPicPr>
          <p:cNvPr id="5131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847" y="2375298"/>
            <a:ext cx="441722" cy="44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19" y="4938713"/>
            <a:ext cx="1006079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93382" y="3102769"/>
            <a:ext cx="1208485" cy="777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pic>
        <p:nvPicPr>
          <p:cNvPr id="5134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56" y="5450682"/>
            <a:ext cx="1328738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Рисунок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9" t="10159" r="23257" b="77353"/>
          <a:stretch>
            <a:fillRect/>
          </a:stretch>
        </p:blipFill>
        <p:spPr bwMode="auto">
          <a:xfrm>
            <a:off x="4193382" y="3093244"/>
            <a:ext cx="1198960" cy="50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5392341" y="3107531"/>
            <a:ext cx="3539728" cy="772716"/>
          </a:xfrm>
          <a:prstGeom prst="rect">
            <a:avLst/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100" dirty="0">
                <a:latin typeface="MetaPro-Bold" panose="02000503040000020004" pitchFamily="2" charset="0"/>
              </a:rPr>
              <a:t>           </a:t>
            </a:r>
            <a:r>
              <a:rPr lang="en-US" sz="2100" dirty="0">
                <a:latin typeface="MetaPro-Bold" panose="02000503040000020004" pitchFamily="2" charset="0"/>
              </a:rPr>
              <a:t>  52 </a:t>
            </a:r>
            <a:r>
              <a:rPr lang="ru-RU" sz="2100" dirty="0">
                <a:latin typeface="MetaPro-Bold" panose="02000503040000020004" pitchFamily="2" charset="0"/>
              </a:rPr>
              <a:t>место в России</a:t>
            </a:r>
          </a:p>
        </p:txBody>
      </p:sp>
      <p:pic>
        <p:nvPicPr>
          <p:cNvPr id="513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97" y="3282553"/>
            <a:ext cx="441722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193382" y="3994548"/>
            <a:ext cx="1213247" cy="764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900" dirty="0">
              <a:solidFill>
                <a:srgbClr val="0A56A4"/>
              </a:solidFill>
              <a:latin typeface="MetaPro-Bold" panose="02000503040000020004" pitchFamily="50" charset="0"/>
            </a:endParaRPr>
          </a:p>
          <a:p>
            <a:pPr algn="ctr">
              <a:defRPr/>
            </a:pPr>
            <a:endParaRPr lang="ru-RU" sz="900" dirty="0">
              <a:solidFill>
                <a:srgbClr val="0A56A4"/>
              </a:solidFill>
              <a:latin typeface="MetaPro-Bold" panose="02000503040000020004" pitchFamily="50" charset="0"/>
            </a:endParaRPr>
          </a:p>
          <a:p>
            <a:pPr algn="ctr">
              <a:defRPr/>
            </a:pPr>
            <a:endParaRPr lang="ru-RU" sz="900" dirty="0">
              <a:solidFill>
                <a:srgbClr val="0A56A4"/>
              </a:solidFill>
              <a:latin typeface="MetaPro-Bold" panose="02000503040000020004" pitchFamily="50" charset="0"/>
            </a:endParaRPr>
          </a:p>
          <a:p>
            <a:pPr algn="ctr">
              <a:defRPr/>
            </a:pPr>
            <a:r>
              <a:rPr lang="ru-RU" sz="900" dirty="0">
                <a:solidFill>
                  <a:srgbClr val="0A56A4"/>
                </a:solidFill>
                <a:latin typeface="MetaPro-Bold" panose="02000503040000020004" pitchFamily="50" charset="0"/>
              </a:rPr>
              <a:t>Рейтинг научной продуктивности</a:t>
            </a:r>
          </a:p>
        </p:txBody>
      </p:sp>
      <p:pic>
        <p:nvPicPr>
          <p:cNvPr id="513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19" y="4043363"/>
            <a:ext cx="1019175" cy="36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5399485" y="3990975"/>
            <a:ext cx="3538538" cy="777479"/>
          </a:xfrm>
          <a:prstGeom prst="rect">
            <a:avLst/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100" dirty="0">
                <a:latin typeface="MetaPro-Bold" panose="02000503040000020004" pitchFamily="2" charset="0"/>
              </a:rPr>
              <a:t>           </a:t>
            </a:r>
            <a:r>
              <a:rPr lang="en-US" sz="2100" dirty="0">
                <a:latin typeface="MetaPro-Bold" panose="02000503040000020004" pitchFamily="2" charset="0"/>
              </a:rPr>
              <a:t>  2</a:t>
            </a:r>
            <a:r>
              <a:rPr lang="ru-RU" sz="2100" dirty="0">
                <a:latin typeface="MetaPro-Bold" panose="02000503040000020004" pitchFamily="2" charset="0"/>
              </a:rPr>
              <a:t>4 место  в России</a:t>
            </a:r>
          </a:p>
        </p:txBody>
      </p:sp>
      <p:pic>
        <p:nvPicPr>
          <p:cNvPr id="5141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991" y="4164806"/>
            <a:ext cx="441722" cy="4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5388769" y="4916091"/>
            <a:ext cx="3538538" cy="776288"/>
          </a:xfrm>
          <a:prstGeom prst="rect">
            <a:avLst/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100" dirty="0">
                <a:latin typeface="MetaPro-Bold" panose="02000503040000020004" pitchFamily="2" charset="0"/>
              </a:rPr>
              <a:t>           </a:t>
            </a:r>
            <a:r>
              <a:rPr lang="en-US" sz="2100" dirty="0">
                <a:latin typeface="MetaPro-Bold" panose="02000503040000020004" pitchFamily="2" charset="0"/>
              </a:rPr>
              <a:t>   </a:t>
            </a:r>
            <a:r>
              <a:rPr lang="ru-RU" sz="2100" dirty="0">
                <a:latin typeface="MetaPro-Bold" panose="02000503040000020004" pitchFamily="2" charset="0"/>
              </a:rPr>
              <a:t>8 место  в России</a:t>
            </a:r>
          </a:p>
        </p:txBody>
      </p:sp>
      <p:pic>
        <p:nvPicPr>
          <p:cNvPr id="5143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276" y="5089922"/>
            <a:ext cx="440531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1565997" y="-1462710"/>
            <a:ext cx="733425" cy="3865417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5146" name="Заголовок 1"/>
          <p:cNvSpPr>
            <a:spLocks noGrp="1"/>
          </p:cNvSpPr>
          <p:nvPr>
            <p:ph type="title"/>
          </p:nvPr>
        </p:nvSpPr>
        <p:spPr>
          <a:xfrm>
            <a:off x="115784" y="188640"/>
            <a:ext cx="3402281" cy="683419"/>
          </a:xfrm>
        </p:spPr>
        <p:txBody>
          <a:bodyPr/>
          <a:lstStyle/>
          <a:p>
            <a:pPr eaLnBrk="1" hangingPunct="1"/>
            <a:r>
              <a:rPr lang="ru-RU" altLang="ru-RU" sz="1800" dirty="0">
                <a:solidFill>
                  <a:schemeClr val="bg1"/>
                </a:solidFill>
                <a:latin typeface="MetaPro-Bold" panose="02000503040000020004" pitchFamily="2" charset="0"/>
              </a:rPr>
              <a:t>ВГУЭС в топ </a:t>
            </a:r>
            <a:r>
              <a:rPr lang="ru-RU" altLang="ru-RU" sz="1800" dirty="0" smtClean="0">
                <a:solidFill>
                  <a:schemeClr val="bg1"/>
                </a:solidFill>
                <a:latin typeface="MetaPro-Bold" panose="02000503040000020004" pitchFamily="2" charset="0"/>
              </a:rPr>
              <a:t>-100 </a:t>
            </a:r>
            <a:r>
              <a:rPr lang="ru-RU" altLang="ru-RU" sz="1800" dirty="0">
                <a:solidFill>
                  <a:schemeClr val="bg1"/>
                </a:solidFill>
                <a:latin typeface="MetaPro-Bold" panose="02000503040000020004" pitchFamily="2" charset="0"/>
              </a:rPr>
              <a:t>лучших ВУЗов России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CD739C68-D993-45FB-B564-9ECE3990F287}"/>
              </a:ext>
            </a:extLst>
          </p:cNvPr>
          <p:cNvSpPr/>
          <p:nvPr/>
        </p:nvSpPr>
        <p:spPr>
          <a:xfrm>
            <a:off x="-26740" y="5949279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31813" indent="-449263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          ВГУЭС   </a:t>
            </a:r>
            <a:r>
              <a:rPr lang="ru-RU" sz="24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сегодня</a:t>
            </a:r>
          </a:p>
        </p:txBody>
      </p:sp>
      <p:pic>
        <p:nvPicPr>
          <p:cNvPr id="29" name="Picture 4" descr="C:\Users\lamb\Desktop\13918_1.png">
            <a:extLst>
              <a:ext uri="{FF2B5EF4-FFF2-40B4-BE49-F238E27FC236}">
                <a16:creationId xmlns:a16="http://schemas.microsoft.com/office/drawing/2014/main" xmlns="" id="{7EDF9BFA-EA53-4EE3-89A1-03A41D6FD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890834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1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2318147" y="-2057498"/>
            <a:ext cx="778669" cy="5414963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1747" name="Заголовок 1"/>
          <p:cNvSpPr>
            <a:spLocks noGrp="1"/>
          </p:cNvSpPr>
          <p:nvPr>
            <p:ph type="title"/>
          </p:nvPr>
        </p:nvSpPr>
        <p:spPr>
          <a:xfrm>
            <a:off x="-9724" y="260648"/>
            <a:ext cx="5157788" cy="683419"/>
          </a:xfrm>
        </p:spPr>
        <p:txBody>
          <a:bodyPr/>
          <a:lstStyle/>
          <a:p>
            <a:pPr eaLnBrk="1" hangingPunct="1"/>
            <a:r>
              <a:rPr lang="ru-RU" altLang="ru-RU" sz="2700" dirty="0">
                <a:solidFill>
                  <a:schemeClr val="bg1"/>
                </a:solidFill>
                <a:latin typeface="MetaPro-Bold" panose="02000503040000020004" pitchFamily="2" charset="0"/>
              </a:rPr>
              <a:t>Международная деятельность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16200"/>
              </p:ext>
            </p:extLst>
          </p:nvPr>
        </p:nvGraphicFramePr>
        <p:xfrm>
          <a:off x="240506" y="2100263"/>
          <a:ext cx="1968104" cy="36397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6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15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3312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A56A4"/>
                        </a:solidFill>
                        <a:latin typeface="MetaPro-Bold" panose="02000503040000020004" pitchFamily="50" charset="0"/>
                      </a:endParaRPr>
                    </a:p>
                  </a:txBody>
                  <a:tcPr marL="68615" marR="68615" marT="34292" marB="342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Азербайджан</a:t>
                      </a:r>
                    </a:p>
                  </a:txBody>
                  <a:tcPr marL="68615" marR="68615" marT="34292" marB="3429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3312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A56A4"/>
                        </a:solidFill>
                        <a:latin typeface="MetaPro-Bold" panose="02000503040000020004" pitchFamily="50" charset="0"/>
                      </a:endParaRPr>
                    </a:p>
                  </a:txBody>
                  <a:tcPr marL="68615" marR="68615" marT="34292" marB="342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Армения</a:t>
                      </a:r>
                    </a:p>
                  </a:txBody>
                  <a:tcPr marL="68615" marR="68615" marT="34292" marB="3429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3312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A56A4"/>
                        </a:solidFill>
                        <a:latin typeface="MetaPro-Bold" panose="02000503040000020004" pitchFamily="50" charset="0"/>
                      </a:endParaRPr>
                    </a:p>
                  </a:txBody>
                  <a:tcPr marL="68615" marR="68615" marT="34292" marB="34292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Афганистан</a:t>
                      </a:r>
                    </a:p>
                  </a:txBody>
                  <a:tcPr marL="68615" marR="68615" marT="34292" marB="3429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3312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A56A4"/>
                        </a:solidFill>
                        <a:latin typeface="MetaPro-Bold" panose="02000503040000020004" pitchFamily="50" charset="0"/>
                      </a:endParaRPr>
                    </a:p>
                  </a:txBody>
                  <a:tcPr marL="68615" marR="68615" marT="34292" marB="34292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Белоруссия</a:t>
                      </a:r>
                    </a:p>
                  </a:txBody>
                  <a:tcPr marL="68615" marR="68615" marT="34292" marB="3429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3312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A56A4"/>
                        </a:solidFill>
                        <a:latin typeface="MetaPro-Bold" panose="02000503040000020004" pitchFamily="50" charset="0"/>
                      </a:endParaRPr>
                    </a:p>
                  </a:txBody>
                  <a:tcPr marL="68615" marR="68615" marT="34292" marB="34292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Великобритания</a:t>
                      </a:r>
                    </a:p>
                  </a:txBody>
                  <a:tcPr marL="68615" marR="68615" marT="34292" marB="3429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3312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A56A4"/>
                        </a:solidFill>
                        <a:latin typeface="MetaPro-Bold" panose="02000503040000020004" pitchFamily="50" charset="0"/>
                      </a:endParaRPr>
                    </a:p>
                  </a:txBody>
                  <a:tcPr marL="68615" marR="68615" marT="34292" marB="342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Вьетнам</a:t>
                      </a:r>
                    </a:p>
                  </a:txBody>
                  <a:tcPr marL="68615" marR="68615" marT="34292" marB="34292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3312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A56A4"/>
                        </a:solidFill>
                        <a:latin typeface="MetaPro-Bold" panose="02000503040000020004" pitchFamily="50" charset="0"/>
                      </a:endParaRPr>
                    </a:p>
                  </a:txBody>
                  <a:tcPr marL="68615" marR="68615" marT="34292" marB="34292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Гана</a:t>
                      </a:r>
                    </a:p>
                  </a:txBody>
                  <a:tcPr marL="68615" marR="68615" marT="34292" marB="34292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3312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A56A4"/>
                        </a:solidFill>
                        <a:latin typeface="MetaPro-Bold" panose="02000503040000020004" pitchFamily="50" charset="0"/>
                      </a:endParaRPr>
                    </a:p>
                  </a:txBody>
                  <a:tcPr marL="68615" marR="68615" marT="34292" marB="342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Грузия</a:t>
                      </a:r>
                    </a:p>
                  </a:txBody>
                  <a:tcPr marL="68615" marR="68615" marT="34292" marB="34292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3312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A56A4"/>
                        </a:solidFill>
                        <a:latin typeface="MetaPro-Bold" panose="02000503040000020004" pitchFamily="50" charset="0"/>
                      </a:endParaRPr>
                    </a:p>
                  </a:txBody>
                  <a:tcPr marL="68615" marR="68615" marT="34292" marB="34292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Казахстан</a:t>
                      </a:r>
                    </a:p>
                  </a:txBody>
                  <a:tcPr marL="68615" marR="68615" marT="34292" marB="34292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3312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A56A4"/>
                        </a:solidFill>
                        <a:latin typeface="MetaPro-Bold" panose="02000503040000020004" pitchFamily="50" charset="0"/>
                      </a:endParaRPr>
                    </a:p>
                  </a:txBody>
                  <a:tcPr marL="68615" marR="68615" marT="34292" marB="342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КНДР</a:t>
                      </a:r>
                    </a:p>
                  </a:txBody>
                  <a:tcPr marL="68615" marR="68615" marT="34292" marB="34292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3312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A56A4"/>
                        </a:solidFill>
                        <a:latin typeface="MetaPro-Bold" panose="02000503040000020004" pitchFamily="50" charset="0"/>
                      </a:endParaRPr>
                    </a:p>
                  </a:txBody>
                  <a:tcPr marL="68615" marR="68615" marT="34292" marB="342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Йемен</a:t>
                      </a:r>
                    </a:p>
                  </a:txBody>
                  <a:tcPr marL="68615" marR="68615" marT="34292" marB="34292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3312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A56A4"/>
                        </a:solidFill>
                        <a:latin typeface="MetaPro-Bold" panose="02000503040000020004" pitchFamily="50" charset="0"/>
                      </a:endParaRPr>
                    </a:p>
                  </a:txBody>
                  <a:tcPr marL="68615" marR="68615" marT="34292" marB="342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КНР</a:t>
                      </a:r>
                    </a:p>
                  </a:txBody>
                  <a:tcPr marL="68615" marR="68615" marT="34292" marB="34292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pic>
        <p:nvPicPr>
          <p:cNvPr id="31774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2643188"/>
            <a:ext cx="394097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2051447"/>
            <a:ext cx="394097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6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2345531"/>
            <a:ext cx="394097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7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2931319"/>
            <a:ext cx="389334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8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563541"/>
            <a:ext cx="388144" cy="38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9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4171950"/>
            <a:ext cx="388144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0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4479132"/>
            <a:ext cx="388144" cy="38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1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4785122"/>
            <a:ext cx="394097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2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9" y="5367337"/>
            <a:ext cx="39528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3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69" y="2008585"/>
            <a:ext cx="394097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4" name="Рисунок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44" y="4970860"/>
            <a:ext cx="388144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2176463" y="2303860"/>
          <a:ext cx="1899048" cy="33361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9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71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328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72" marR="68572" marT="34289" marB="342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Лаос</a:t>
                      </a:r>
                    </a:p>
                  </a:txBody>
                  <a:tcPr marL="68572" marR="68572" marT="34289" marB="3428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328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72" marR="68572" marT="34289" marB="342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Молдова</a:t>
                      </a:r>
                    </a:p>
                  </a:txBody>
                  <a:tcPr marL="68572" marR="68572" marT="34289" marB="3428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328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72" marR="68572" marT="34289" marB="34289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Монголия</a:t>
                      </a:r>
                    </a:p>
                  </a:txBody>
                  <a:tcPr marL="68572" marR="68572" marT="34289" marB="3428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328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72" marR="68572" marT="34289" marB="342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Нигерия</a:t>
                      </a:r>
                    </a:p>
                  </a:txBody>
                  <a:tcPr marL="68572" marR="68572" marT="34289" marB="34289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328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72" marR="68572" marT="34289" marB="342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Сирия</a:t>
                      </a:r>
                    </a:p>
                  </a:txBody>
                  <a:tcPr marL="68572" marR="68572" marT="34289" marB="34289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328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72" marR="68572" marT="34289" marB="342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США</a:t>
                      </a:r>
                    </a:p>
                  </a:txBody>
                  <a:tcPr marL="68572" marR="68572" marT="34289" marB="34289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328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72" marR="68572" marT="34289" marB="34289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Таджикистан</a:t>
                      </a:r>
                    </a:p>
                  </a:txBody>
                  <a:tcPr marL="68572" marR="68572" marT="34289" marB="34289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328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72" marR="68572" marT="34289" marB="342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Узбекистан</a:t>
                      </a:r>
                    </a:p>
                  </a:txBody>
                  <a:tcPr marL="68572" marR="68572" marT="34289" marB="34289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328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72" marR="68572" marT="34289" marB="342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Украина</a:t>
                      </a:r>
                    </a:p>
                  </a:txBody>
                  <a:tcPr marL="68572" marR="68572" marT="34289" marB="34289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328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72" marR="68572" marT="34289" marB="342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Конго</a:t>
                      </a:r>
                    </a:p>
                  </a:txBody>
                  <a:tcPr marL="68572" marR="68572" marT="34289" marB="34289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328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72" marR="68572" marT="34289" marB="342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A56A4"/>
                          </a:solidFill>
                          <a:latin typeface="MetaPro-Bold" panose="02000503040000020004" pitchFamily="50" charset="0"/>
                        </a:rPr>
                        <a:t>Кыргызстан</a:t>
                      </a:r>
                    </a:p>
                  </a:txBody>
                  <a:tcPr marL="68572" marR="68572" marT="34289" marB="34289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31808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231357"/>
            <a:ext cx="388144" cy="38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09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861198"/>
            <a:ext cx="383381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0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610" y="5270897"/>
            <a:ext cx="394097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1" name="Рисунок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182" y="2218135"/>
            <a:ext cx="394097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2" name="Рисунок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182" y="2527697"/>
            <a:ext cx="394097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3" name="Рисунок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182" y="2831307"/>
            <a:ext cx="394097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4" name="Рисунок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182" y="3142060"/>
            <a:ext cx="394097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5" name="Рисунок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182" y="3438526"/>
            <a:ext cx="394097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6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182" y="3732610"/>
            <a:ext cx="394097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7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707" y="4039791"/>
            <a:ext cx="373856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8" name="Рисунок 3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44" y="4336257"/>
            <a:ext cx="389335" cy="41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9" name="Рисунок 3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44" y="4626769"/>
            <a:ext cx="389335" cy="41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20" name="Рисунок 3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5079207"/>
            <a:ext cx="392906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21" name="Рисунок 3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769" y="2005012"/>
            <a:ext cx="43338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22" name="Прямоугольник 5"/>
          <p:cNvSpPr>
            <a:spLocks noChangeArrowheads="1"/>
          </p:cNvSpPr>
          <p:nvPr/>
        </p:nvSpPr>
        <p:spPr bwMode="auto">
          <a:xfrm>
            <a:off x="4262437" y="1985962"/>
            <a:ext cx="15192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>
                <a:solidFill>
                  <a:srgbClr val="0A56A4"/>
                </a:solidFill>
                <a:latin typeface="MetaPro-Bold" panose="02000503040000020004" pitchFamily="2" charset="0"/>
              </a:rPr>
              <a:t>Экваториальная Гвинея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900488" y="2677716"/>
            <a:ext cx="1983581" cy="1079897"/>
          </a:xfrm>
          <a:prstGeom prst="rect">
            <a:avLst/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atin typeface="MetaPro-Bold" panose="02000503040000020004" pitchFamily="50" charset="0"/>
              </a:rPr>
              <a:t>600 студентов из 25 стран мира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457700" y="3996929"/>
            <a:ext cx="4543425" cy="789384"/>
          </a:xfrm>
          <a:prstGeom prst="rect">
            <a:avLst/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pic>
        <p:nvPicPr>
          <p:cNvPr id="31825" name="Рисунок 4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25229" r="17435" b="54927"/>
          <a:stretch>
            <a:fillRect/>
          </a:stretch>
        </p:blipFill>
        <p:spPr bwMode="auto">
          <a:xfrm>
            <a:off x="4389835" y="4000500"/>
            <a:ext cx="461129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4729162" y="4001691"/>
            <a:ext cx="4271963" cy="789384"/>
          </a:xfrm>
          <a:prstGeom prst="rect">
            <a:avLst/>
          </a:prstGeom>
          <a:solidFill>
            <a:srgbClr val="0A56A4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>
                <a:latin typeface="MetaPro-Bold" panose="02000503040000020004" pitchFamily="50" charset="0"/>
              </a:rPr>
              <a:t>Доля иностранных студентов в общей численности </a:t>
            </a:r>
          </a:p>
        </p:txBody>
      </p:sp>
      <p:sp>
        <p:nvSpPr>
          <p:cNvPr id="42" name="Овал 41"/>
          <p:cNvSpPr/>
          <p:nvPr/>
        </p:nvSpPr>
        <p:spPr>
          <a:xfrm>
            <a:off x="3925492" y="3900488"/>
            <a:ext cx="972740" cy="9739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ru-RU" sz="1350" dirty="0"/>
          </a:p>
        </p:txBody>
      </p:sp>
      <p:sp>
        <p:nvSpPr>
          <p:cNvPr id="43" name="Овал 42"/>
          <p:cNvSpPr/>
          <p:nvPr/>
        </p:nvSpPr>
        <p:spPr>
          <a:xfrm>
            <a:off x="3968353" y="3987403"/>
            <a:ext cx="776288" cy="776288"/>
          </a:xfrm>
          <a:prstGeom prst="ellipse">
            <a:avLst/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>
                <a:latin typeface="MetaPro-Bold" panose="02000503040000020004" pitchFamily="50" charset="0"/>
              </a:rPr>
              <a:t>8,8%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443413" y="4939904"/>
            <a:ext cx="4543425" cy="789384"/>
          </a:xfrm>
          <a:prstGeom prst="rect">
            <a:avLst/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pic>
        <p:nvPicPr>
          <p:cNvPr id="31830" name="Рисунок 4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8" b="27696"/>
          <a:stretch>
            <a:fillRect/>
          </a:stretch>
        </p:blipFill>
        <p:spPr bwMode="auto">
          <a:xfrm>
            <a:off x="4689872" y="4950619"/>
            <a:ext cx="4304109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4722019" y="4932760"/>
            <a:ext cx="4271963" cy="789384"/>
          </a:xfrm>
          <a:prstGeom prst="rect">
            <a:avLst/>
          </a:prstGeom>
          <a:solidFill>
            <a:srgbClr val="0A56A4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>
                <a:latin typeface="MetaPro-Bold" panose="02000503040000020004" pitchFamily="50" charset="0"/>
              </a:rPr>
              <a:t>иностранных студента по программам академической мобильности в год </a:t>
            </a:r>
          </a:p>
        </p:txBody>
      </p:sp>
      <p:sp>
        <p:nvSpPr>
          <p:cNvPr id="48" name="Овал 47"/>
          <p:cNvSpPr/>
          <p:nvPr/>
        </p:nvSpPr>
        <p:spPr>
          <a:xfrm>
            <a:off x="3925492" y="4843463"/>
            <a:ext cx="972740" cy="9739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ru-RU" sz="1350" dirty="0"/>
          </a:p>
        </p:txBody>
      </p:sp>
      <p:sp>
        <p:nvSpPr>
          <p:cNvPr id="49" name="Овал 48"/>
          <p:cNvSpPr/>
          <p:nvPr/>
        </p:nvSpPr>
        <p:spPr>
          <a:xfrm>
            <a:off x="3968353" y="4930378"/>
            <a:ext cx="776288" cy="776288"/>
          </a:xfrm>
          <a:prstGeom prst="ellipse">
            <a:avLst/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latin typeface="MetaPro-Bold" panose="02000503040000020004" pitchFamily="50" charset="0"/>
              </a:rPr>
              <a:t>103</a:t>
            </a:r>
          </a:p>
        </p:txBody>
      </p:sp>
      <p:sp>
        <p:nvSpPr>
          <p:cNvPr id="31834" name="Прямоугольник 50"/>
          <p:cNvSpPr>
            <a:spLocks noChangeArrowheads="1"/>
          </p:cNvSpPr>
          <p:nvPr/>
        </p:nvSpPr>
        <p:spPr bwMode="auto">
          <a:xfrm>
            <a:off x="6267450" y="1976438"/>
            <a:ext cx="118487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350" dirty="0">
                <a:solidFill>
                  <a:srgbClr val="0A56A4"/>
                </a:solidFill>
                <a:latin typeface="MetaPro-Bold" panose="02000503040000020004" pitchFamily="2" charset="0"/>
              </a:rPr>
              <a:t>Республика Корея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359129" y="2668192"/>
            <a:ext cx="2656284" cy="10968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1088" dirty="0"/>
              <a:t>Участник программы «</a:t>
            </a:r>
            <a:r>
              <a:rPr lang="en-US" altLang="ru-RU" sz="1088" dirty="0"/>
              <a:t>Erasmus+</a:t>
            </a:r>
            <a:r>
              <a:rPr lang="ru-RU" altLang="ru-RU" sz="1088" dirty="0"/>
              <a:t>»</a:t>
            </a:r>
          </a:p>
          <a:p>
            <a:pPr eaLnBrk="1" hangingPunct="1">
              <a:defRPr/>
            </a:pPr>
            <a:r>
              <a:rPr lang="ru-RU" altLang="ru-RU" sz="1088" dirty="0"/>
              <a:t>Участник программ от «</a:t>
            </a:r>
            <a:r>
              <a:rPr lang="en-US" altLang="ru-RU" sz="1088" dirty="0"/>
              <a:t>China Scholarship Council</a:t>
            </a:r>
            <a:r>
              <a:rPr lang="ru-RU" altLang="ru-RU" sz="1088" dirty="0"/>
              <a:t>»</a:t>
            </a:r>
          </a:p>
          <a:p>
            <a:pPr eaLnBrk="1" hangingPunct="1">
              <a:defRPr/>
            </a:pPr>
            <a:r>
              <a:rPr lang="ru-RU" altLang="ru-RU" sz="1088" dirty="0">
                <a:solidFill>
                  <a:srgbClr val="000000"/>
                </a:solidFill>
              </a:rPr>
              <a:t>Участник </a:t>
            </a:r>
            <a:r>
              <a:rPr lang="ru-RU" altLang="ru-RU" sz="1088" dirty="0"/>
              <a:t>приоритетного проекта «Развитие экспортного потенциала российской системы образования»</a:t>
            </a:r>
            <a:endParaRPr lang="ru-RU" altLang="ru-RU" sz="1088" i="1" dirty="0"/>
          </a:p>
        </p:txBody>
      </p:sp>
      <p:pic>
        <p:nvPicPr>
          <p:cNvPr id="31836" name="Рисунок 1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72" y="2689623"/>
            <a:ext cx="400050" cy="22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37" name="Рисунок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269" y="3003948"/>
            <a:ext cx="450056" cy="29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38" name="Рисунок 1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85" y="3339704"/>
            <a:ext cx="366713" cy="40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CD739C68-D993-45FB-B564-9ECE3990F287}"/>
              </a:ext>
            </a:extLst>
          </p:cNvPr>
          <p:cNvSpPr/>
          <p:nvPr/>
        </p:nvSpPr>
        <p:spPr>
          <a:xfrm>
            <a:off x="-36512" y="5949279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31813" indent="-449263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          ВГУЭС   </a:t>
            </a:r>
            <a:r>
              <a:rPr lang="ru-RU" sz="24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сегодня</a:t>
            </a:r>
          </a:p>
        </p:txBody>
      </p:sp>
      <p:pic>
        <p:nvPicPr>
          <p:cNvPr id="52" name="Picture 4" descr="C:\Users\lamb\Desktop\13918_1.png">
            <a:extLst>
              <a:ext uri="{FF2B5EF4-FFF2-40B4-BE49-F238E27FC236}">
                <a16:creationId xmlns:a16="http://schemas.microsoft.com/office/drawing/2014/main" xmlns="" id="{7EDF9BFA-EA53-4EE3-89A1-03A41D6FD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890834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25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6D9AB3B-0AF7-4826-A971-642413085637}"/>
              </a:ext>
            </a:extLst>
          </p:cNvPr>
          <p:cNvSpPr/>
          <p:nvPr/>
        </p:nvSpPr>
        <p:spPr>
          <a:xfrm>
            <a:off x="163998" y="1124744"/>
            <a:ext cx="4320480" cy="1077218"/>
          </a:xfrm>
          <a:prstGeom prst="rect">
            <a:avLst/>
          </a:prstGeom>
          <a:solidFill>
            <a:srgbClr val="0A56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B4B813E-0219-4E40-B159-0D546920B2AB}"/>
              </a:ext>
            </a:extLst>
          </p:cNvPr>
          <p:cNvSpPr/>
          <p:nvPr/>
        </p:nvSpPr>
        <p:spPr>
          <a:xfrm>
            <a:off x="163998" y="3575918"/>
            <a:ext cx="4320480" cy="1077218"/>
          </a:xfrm>
          <a:prstGeom prst="rect">
            <a:avLst/>
          </a:prstGeom>
          <a:solidFill>
            <a:srgbClr val="0A56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EDE880C8-2D84-48F5-BE37-8E3A074E003D}"/>
              </a:ext>
            </a:extLst>
          </p:cNvPr>
          <p:cNvSpPr/>
          <p:nvPr/>
        </p:nvSpPr>
        <p:spPr>
          <a:xfrm>
            <a:off x="163998" y="4800054"/>
            <a:ext cx="4320480" cy="1077218"/>
          </a:xfrm>
          <a:prstGeom prst="rect">
            <a:avLst/>
          </a:prstGeom>
          <a:solidFill>
            <a:srgbClr val="0A56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F972950-C01E-4201-BB2F-BB6CB49B9155}"/>
              </a:ext>
            </a:extLst>
          </p:cNvPr>
          <p:cNvSpPr txBox="1"/>
          <p:nvPr/>
        </p:nvSpPr>
        <p:spPr>
          <a:xfrm>
            <a:off x="403675" y="1484784"/>
            <a:ext cx="2224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etaPro-Bold"/>
              </a:rPr>
              <a:t>Высшее </a:t>
            </a:r>
            <a:r>
              <a:rPr lang="ru-RU" sz="1600" dirty="0" smtClean="0">
                <a:solidFill>
                  <a:schemeClr val="bg1"/>
                </a:solidFill>
                <a:latin typeface="MetaPro-Bold"/>
              </a:rPr>
              <a:t>образование</a:t>
            </a:r>
            <a:endParaRPr lang="ru-RU" sz="1600" dirty="0">
              <a:solidFill>
                <a:schemeClr val="bg1"/>
              </a:solidFill>
              <a:latin typeface="MetaPro-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E36C0D5-8259-4779-AA40-89828A2A5C1B}"/>
              </a:ext>
            </a:extLst>
          </p:cNvPr>
          <p:cNvSpPr txBox="1"/>
          <p:nvPr/>
        </p:nvSpPr>
        <p:spPr>
          <a:xfrm>
            <a:off x="501183" y="5117122"/>
            <a:ext cx="2224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etaPro-Bold"/>
              </a:rPr>
              <a:t>Детский сад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AA8CBAF-67B6-4DE5-ACDB-75F1AF91F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67" y="1124744"/>
            <a:ext cx="1681625" cy="1075306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DB43E737-D194-4085-BAF1-C654ABD3DECF}"/>
              </a:ext>
            </a:extLst>
          </p:cNvPr>
          <p:cNvGrpSpPr/>
          <p:nvPr/>
        </p:nvGrpSpPr>
        <p:grpSpPr>
          <a:xfrm>
            <a:off x="163998" y="2348880"/>
            <a:ext cx="4320480" cy="1089069"/>
            <a:chOff x="2339752" y="1978873"/>
            <a:chExt cx="4320480" cy="1089069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27170C7E-BB6E-49E8-B6D2-C99820250CFF}"/>
                </a:ext>
              </a:extLst>
            </p:cNvPr>
            <p:cNvSpPr/>
            <p:nvPr/>
          </p:nvSpPr>
          <p:spPr>
            <a:xfrm>
              <a:off x="2339752" y="1983904"/>
              <a:ext cx="4320480" cy="1077218"/>
            </a:xfrm>
            <a:prstGeom prst="rect">
              <a:avLst/>
            </a:prstGeom>
            <a:solidFill>
              <a:srgbClr val="0A56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1D0F880-23EE-4F86-A6C5-4A1E6655B25A}"/>
                </a:ext>
              </a:extLst>
            </p:cNvPr>
            <p:cNvSpPr txBox="1"/>
            <p:nvPr/>
          </p:nvSpPr>
          <p:spPr>
            <a:xfrm>
              <a:off x="2482132" y="2061742"/>
              <a:ext cx="24554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MetaPro-Bold"/>
                </a:rPr>
                <a:t>Среднее</a:t>
              </a:r>
              <a:endParaRPr lang="ru-RU" dirty="0">
                <a:solidFill>
                  <a:schemeClr val="bg1"/>
                </a:solidFill>
                <a:latin typeface="MetaPro-Bold"/>
              </a:endParaRP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MetaPro-Bold"/>
                </a:rPr>
                <a:t>профессиональное</a:t>
              </a:r>
              <a:r>
                <a:rPr lang="ru-RU" dirty="0">
                  <a:solidFill>
                    <a:schemeClr val="bg1"/>
                  </a:solidFill>
                  <a:latin typeface="MetaPro-Bold"/>
                </a:rPr>
                <a:t> </a:t>
              </a:r>
            </a:p>
            <a:p>
              <a:pPr algn="ctr"/>
              <a:r>
                <a:rPr lang="ru-RU" dirty="0">
                  <a:solidFill>
                    <a:schemeClr val="bg1"/>
                  </a:solidFill>
                  <a:latin typeface="MetaPro-Bold"/>
                </a:rPr>
                <a:t>образование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BF709ACC-5BD5-4530-8408-FCC0E1472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6629" y="1978873"/>
              <a:ext cx="1633603" cy="1089069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CB88D7D-747C-45B2-A993-BB577F358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659" y="3573016"/>
            <a:ext cx="1626033" cy="108402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E64CDB63-C456-4053-85BD-E8E3CD7A10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14" y="4797152"/>
            <a:ext cx="1609178" cy="107721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45A0F6D-06F8-4FA9-9722-E91C939584D9}"/>
              </a:ext>
            </a:extLst>
          </p:cNvPr>
          <p:cNvSpPr/>
          <p:nvPr/>
        </p:nvSpPr>
        <p:spPr>
          <a:xfrm>
            <a:off x="0" y="5949279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31813" indent="-449263">
              <a:buNone/>
            </a:pPr>
            <a:r>
              <a:rPr lang="ru-RU" sz="2000" b="1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ВГУЭС   сегодня</a:t>
            </a:r>
            <a:endParaRPr lang="ru-RU" sz="2000" b="1" dirty="0">
              <a:solidFill>
                <a:schemeClr val="bg1"/>
              </a:solidFill>
              <a:latin typeface="MetaPro-Bold"/>
              <a:cs typeface="Segoe UI" panose="020B0502040204020203" pitchFamily="34" charset="0"/>
            </a:endParaRPr>
          </a:p>
        </p:txBody>
      </p:sp>
      <p:pic>
        <p:nvPicPr>
          <p:cNvPr id="28" name="Picture 4" descr="C:\Users\lamb\Desktop\13918_1.png">
            <a:extLst>
              <a:ext uri="{FF2B5EF4-FFF2-40B4-BE49-F238E27FC236}">
                <a16:creationId xmlns:a16="http://schemas.microsoft.com/office/drawing/2014/main" xmlns="" id="{4D21C61B-9DAB-42D2-B8DE-2392C4CDF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890834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с двумя скругленными соседними углами 4">
            <a:extLst>
              <a:ext uri="{FF2B5EF4-FFF2-40B4-BE49-F238E27FC236}">
                <a16:creationId xmlns:a16="http://schemas.microsoft.com/office/drawing/2014/main" xmlns="" id="{612438FA-B480-430D-9033-410D188696D1}"/>
              </a:ext>
            </a:extLst>
          </p:cNvPr>
          <p:cNvSpPr/>
          <p:nvPr/>
        </p:nvSpPr>
        <p:spPr>
          <a:xfrm rot="16200000">
            <a:off x="2372536" y="-2117894"/>
            <a:ext cx="778669" cy="5414963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103B4CA7-E484-49F4-86B6-8B141578093A}"/>
              </a:ext>
            </a:extLst>
          </p:cNvPr>
          <p:cNvSpPr txBox="1">
            <a:spLocks/>
          </p:cNvSpPr>
          <p:nvPr/>
        </p:nvSpPr>
        <p:spPr>
          <a:xfrm>
            <a:off x="163998" y="188640"/>
            <a:ext cx="5129213" cy="68341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dirty="0" smtClean="0">
                <a:solidFill>
                  <a:schemeClr val="bg1"/>
                </a:solidFill>
                <a:latin typeface="MetaPro-Bold" panose="02000503040000020004" pitchFamily="2" charset="0"/>
              </a:rPr>
              <a:t>Многоуровневая система образования</a:t>
            </a:r>
            <a:endParaRPr lang="ru-RU" altLang="ru-RU" sz="2400" dirty="0">
              <a:solidFill>
                <a:schemeClr val="bg1"/>
              </a:solidFill>
              <a:latin typeface="MetaPro-Bold" panose="02000503040000020004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7545" y="4317561"/>
            <a:ext cx="23756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1D0F880-23EE-4F86-A6C5-4A1E6655B25A}"/>
              </a:ext>
            </a:extLst>
          </p:cNvPr>
          <p:cNvSpPr txBox="1"/>
          <p:nvPr/>
        </p:nvSpPr>
        <p:spPr>
          <a:xfrm>
            <a:off x="316307" y="3717032"/>
            <a:ext cx="245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MetaPro-Bold"/>
              </a:rPr>
              <a:t>Начальное и среднее общее </a:t>
            </a:r>
            <a:endParaRPr lang="ru-RU" sz="1600" dirty="0">
              <a:solidFill>
                <a:schemeClr val="bg1"/>
              </a:solidFill>
              <a:latin typeface="MetaPro-Bold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MetaPro-Bold"/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348070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69556" y="483884"/>
            <a:ext cx="3571900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b="1" dirty="0">
                <a:solidFill>
                  <a:srgbClr val="002060"/>
                </a:solidFill>
                <a:latin typeface="MetaPro-Bold"/>
                <a:ea typeface="Calibri"/>
                <a:cs typeface="Times New Roman"/>
              </a:rPr>
              <a:t>ИНСТИТУТ ИНОСТРАННЫХ ЯЗЫКОВ</a:t>
            </a:r>
            <a:endParaRPr lang="en-US" sz="1500" b="1" dirty="0">
              <a:solidFill>
                <a:srgbClr val="002060"/>
              </a:solidFill>
              <a:latin typeface="MetaPro-Bold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9556" y="1453037"/>
            <a:ext cx="3719982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55675">
              <a:lnSpc>
                <a:spcPct val="107000"/>
              </a:lnSpc>
              <a:spcAft>
                <a:spcPts val="800"/>
              </a:spcAft>
            </a:pPr>
            <a:r>
              <a:rPr lang="ru-RU" sz="1500" b="1" dirty="0">
                <a:solidFill>
                  <a:srgbClr val="002060"/>
                </a:solidFill>
                <a:latin typeface="MetaPro-Bold"/>
                <a:ea typeface="Calibri"/>
                <a:cs typeface="Times New Roman"/>
              </a:rPr>
              <a:t>ИНСТИТУТ МАРКЕТИНГА И МАССОВЫХ КОММУНИКАЦИЙ</a:t>
            </a:r>
          </a:p>
        </p:txBody>
      </p:sp>
      <p:pic>
        <p:nvPicPr>
          <p:cNvPr id="1027" name="Picture 3" descr="C:\Users\Юлия\Desktop\Безымянный-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3" y="1380617"/>
            <a:ext cx="731153" cy="73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51681" y="2524906"/>
            <a:ext cx="191667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MetaPro-Bold"/>
              </a:rPr>
              <a:t>ИНСТИТУТ ПРАВА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1681" y="3392276"/>
            <a:ext cx="31861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MetaPro-Bold"/>
              </a:rPr>
              <a:t>ИНСТИТУТ СЕРВИСА, МОДЫ И </a:t>
            </a:r>
            <a:endParaRPr lang="en-US" sz="1500" b="1" dirty="0">
              <a:solidFill>
                <a:srgbClr val="002060"/>
              </a:solidFill>
              <a:latin typeface="MetaPro-Bold"/>
            </a:endParaRPr>
          </a:p>
          <a:p>
            <a:r>
              <a:rPr lang="ru-RU" sz="1500" b="1" dirty="0">
                <a:solidFill>
                  <a:srgbClr val="002060"/>
                </a:solidFill>
                <a:latin typeface="MetaPro-Bold"/>
              </a:rPr>
              <a:t>ДИЗАЙНА</a:t>
            </a:r>
          </a:p>
        </p:txBody>
      </p:sp>
      <p:pic>
        <p:nvPicPr>
          <p:cNvPr id="1029" name="Picture 5" descr="C:\Users\Юлия\Desktop\Безымянный-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5" y="3311861"/>
            <a:ext cx="514563" cy="71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08829" y="2397579"/>
            <a:ext cx="35925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MetaPro-Bold"/>
              </a:rPr>
              <a:t>ИНСТИТУТ ТРАНСПОРТА И ЛОГИСТИКИ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08829" y="500042"/>
            <a:ext cx="37147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MetaPro-Bold"/>
              </a:rPr>
              <a:t>МЕЖДУНАРОДНЫЙ ИНСТИТУТ ТУРИЗМА И ГОСТЕПРИИМСТВА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1681" y="4356627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500" b="1" cap="all" dirty="0">
                <a:solidFill>
                  <a:srgbClr val="002060"/>
                </a:solidFill>
                <a:latin typeface="MetaPro-Bold"/>
              </a:rPr>
              <a:t>КАФЕДРА МАТЕМАТИКИ И </a:t>
            </a:r>
          </a:p>
          <a:p>
            <a:r>
              <a:rPr lang="ru-RU" sz="1500" b="1" cap="all" dirty="0">
                <a:solidFill>
                  <a:srgbClr val="002060"/>
                </a:solidFill>
                <a:latin typeface="MetaPro-Bold"/>
              </a:rPr>
              <a:t>МОДЕЛИРОВАНИЯ</a:t>
            </a:r>
            <a:endParaRPr lang="ru-RU" sz="1500" b="1" dirty="0">
              <a:solidFill>
                <a:srgbClr val="002060"/>
              </a:solidFill>
              <a:latin typeface="MetaPro-Bold"/>
            </a:endParaRPr>
          </a:p>
        </p:txBody>
      </p:sp>
      <p:pic>
        <p:nvPicPr>
          <p:cNvPr id="1032" name="Picture 8" descr="C:\Users\Юлия\Desktop\Безымянный-6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9" y="4331887"/>
            <a:ext cx="666439" cy="60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608829" y="4368779"/>
            <a:ext cx="26555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cap="all" dirty="0">
                <a:solidFill>
                  <a:srgbClr val="002060"/>
                </a:solidFill>
                <a:latin typeface="MetaPro-Bold"/>
              </a:rPr>
              <a:t>КАФЕДРА ЭКОНОМИКИ И </a:t>
            </a:r>
          </a:p>
          <a:p>
            <a:r>
              <a:rPr lang="ru-RU" sz="1500" b="1" cap="all" dirty="0">
                <a:solidFill>
                  <a:srgbClr val="002060"/>
                </a:solidFill>
                <a:latin typeface="MetaPro-Bold"/>
              </a:rPr>
              <a:t>УПРАВЛЕНИЯ</a:t>
            </a:r>
            <a:endParaRPr lang="ru-RU" sz="1500" b="1" dirty="0">
              <a:solidFill>
                <a:srgbClr val="002060"/>
              </a:solidFill>
              <a:latin typeface="MetaPro-Bold"/>
            </a:endParaRPr>
          </a:p>
        </p:txBody>
      </p:sp>
      <p:pic>
        <p:nvPicPr>
          <p:cNvPr id="2050" name="Picture 2" descr="C:\Users\Юлия\Desktop\1x\Ресурс 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93" y="2289044"/>
            <a:ext cx="771068" cy="77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Юлия\Desktop\1x\Ресурс 22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500042"/>
            <a:ext cx="71693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Юлия\Desktop\1x\Ресурс 2333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40" y="448584"/>
            <a:ext cx="593663" cy="63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Юлия\Desktop\1x\Ресурс 190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473" y="2488395"/>
            <a:ext cx="801216" cy="3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Юлия\Desktop\1x\Ресурс 155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17" y="4321488"/>
            <a:ext cx="789108" cy="6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lamb\Desktop\13918_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0" y="5949279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31813" indent="-449263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      8 институтов           2 базовые кафедры</a:t>
            </a:r>
            <a:endParaRPr lang="ru-RU" sz="2000" b="1" dirty="0">
              <a:solidFill>
                <a:schemeClr val="bg1"/>
              </a:solidFill>
              <a:latin typeface="MetaPro-Bold"/>
              <a:cs typeface="Segoe UI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08829" y="1420978"/>
            <a:ext cx="35206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MetaPro-Bold"/>
              </a:rPr>
              <a:t>ИНСТИТУТ ЗАОЧНОГО И ДИСТАНЦИОННОГО ОБУЧЕНИЯ</a:t>
            </a:r>
          </a:p>
        </p:txBody>
      </p:sp>
      <p:pic>
        <p:nvPicPr>
          <p:cNvPr id="2" name="Picture 3" descr="C:\Users\PC\Desktop\index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14473" y="1364634"/>
            <a:ext cx="857256" cy="763121"/>
          </a:xfrm>
          <a:prstGeom prst="rect">
            <a:avLst/>
          </a:prstGeom>
          <a:noFill/>
        </p:spPr>
      </p:pic>
      <p:pic>
        <p:nvPicPr>
          <p:cNvPr id="5" name="Picture 5" descr="C:\Users\PC\Desktop\no-translate-detected_1284-10695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4EFEB"/>
              </a:clrFrom>
              <a:clrTo>
                <a:srgbClr val="F4EFEB">
                  <a:alpha val="0"/>
                </a:srgbClr>
              </a:clrTo>
            </a:clrChange>
          </a:blip>
          <a:srcRect l="27396" t="30165" r="27076" b="30298"/>
          <a:stretch>
            <a:fillRect/>
          </a:stretch>
        </p:blipFill>
        <p:spPr bwMode="auto">
          <a:xfrm>
            <a:off x="4614473" y="3311861"/>
            <a:ext cx="714380" cy="663353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5608829" y="3366539"/>
            <a:ext cx="334963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MetaPro-Bold"/>
              </a:rPr>
              <a:t>ИНСТИТУТ ИНФОРМАЦИОННЫХ </a:t>
            </a:r>
          </a:p>
          <a:p>
            <a:r>
              <a:rPr lang="ru-RU" sz="1500" b="1" dirty="0">
                <a:solidFill>
                  <a:srgbClr val="002060"/>
                </a:solidFill>
                <a:latin typeface="MetaPro-Bold"/>
              </a:rPr>
              <a:t>ТЕХНОЛОГИЙ</a:t>
            </a:r>
          </a:p>
        </p:txBody>
      </p:sp>
      <p:pic>
        <p:nvPicPr>
          <p:cNvPr id="25" name="Picture 4" descr="C:\Users\lamb\Desktop\13918_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890834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66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lamb\Desktop\13918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:\!!!новое для презентации\673F4270_EC8B_4D62_AEB1_E47337CE2A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495" cy="601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5949276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6019165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Бесплатное обучение иностранных </a:t>
            </a:r>
            <a:endParaRPr lang="en-US" sz="2000" b="1" dirty="0">
              <a:solidFill>
                <a:schemeClr val="bg1"/>
              </a:solidFill>
              <a:latin typeface="MetaPro-Bold"/>
              <a:cs typeface="Segoe UI" panose="020B0502040204020203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		       </a:t>
            </a:r>
            <a:r>
              <a:rPr lang="ru-RU" sz="20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студентов и соотечественников</a:t>
            </a:r>
            <a:r>
              <a:rPr lang="ru-RU" sz="2400" b="1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9" name="Picture 4" descr="C:\Users\lamb\Desktop\13918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890834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06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89210"/>
            <a:ext cx="4341293" cy="586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БАКАЛАВРИАТ</a:t>
            </a:r>
            <a:endParaRPr lang="ru-RU" sz="1600" b="1" dirty="0">
              <a:solidFill>
                <a:srgbClr val="002060"/>
              </a:solidFill>
              <a:latin typeface="MetaPro-Bold"/>
              <a:ea typeface="Calibri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09.03.02 Информационные системы и технологии</a:t>
            </a:r>
            <a:endParaRPr lang="ru-RU" sz="1600" dirty="0">
              <a:solidFill>
                <a:srgbClr val="002060"/>
              </a:solidFill>
              <a:latin typeface="MetaPro-Bold"/>
              <a:ea typeface="Calibri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09.03.03 Прикладная информатика</a:t>
            </a:r>
            <a:endParaRPr lang="ru-RU" sz="1600" dirty="0">
              <a:solidFill>
                <a:srgbClr val="002060"/>
              </a:solidFill>
              <a:latin typeface="MetaPro-Bold"/>
              <a:ea typeface="Calibri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11.03.01 Радиотехника</a:t>
            </a:r>
            <a:endParaRPr lang="ru-RU" sz="1600" dirty="0">
              <a:solidFill>
                <a:srgbClr val="002060"/>
              </a:solidFill>
              <a:latin typeface="MetaPro-Bold"/>
              <a:ea typeface="Calibri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11.03.02 Инфокоммуникационные технологии и системы связи</a:t>
            </a:r>
            <a:endParaRPr lang="ru-RU" sz="1600" dirty="0">
              <a:solidFill>
                <a:srgbClr val="002060"/>
              </a:solidFill>
              <a:latin typeface="MetaPro-Bold"/>
              <a:ea typeface="Calibri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23.03.01 Технология транспортных процессов</a:t>
            </a:r>
            <a:endParaRPr lang="ru-RU" sz="1600" dirty="0">
              <a:solidFill>
                <a:srgbClr val="002060"/>
              </a:solidFill>
              <a:latin typeface="MetaPro-Bold"/>
              <a:ea typeface="Calibri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23.03.03 Эксплуатация транспортно-технологических машин и комплексов		</a:t>
            </a:r>
            <a:endParaRPr lang="ru-RU" sz="1600" dirty="0">
              <a:solidFill>
                <a:srgbClr val="002060"/>
              </a:solidFill>
              <a:latin typeface="MetaPro-Bold"/>
              <a:ea typeface="Calibri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37.03.01 Психология</a:t>
            </a:r>
            <a:endParaRPr lang="ru-RU" sz="1600" dirty="0">
              <a:solidFill>
                <a:srgbClr val="002060"/>
              </a:solidFill>
              <a:latin typeface="MetaPro-Bold"/>
              <a:ea typeface="Calibri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38.03.01 Экономика</a:t>
            </a:r>
            <a:endParaRPr lang="ru-RU" sz="1600" dirty="0">
              <a:solidFill>
                <a:srgbClr val="002060"/>
              </a:solidFill>
              <a:latin typeface="MetaPro-Bold"/>
              <a:ea typeface="Calibri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38.03.02 Менеджмент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38.03.03 Управление персоналом</a:t>
            </a:r>
            <a:endParaRPr lang="ru-RU" sz="1600" dirty="0">
              <a:solidFill>
                <a:srgbClr val="002060"/>
              </a:solidFill>
              <a:latin typeface="MetaPro-Bold"/>
              <a:ea typeface="Calibri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2577" y="495354"/>
            <a:ext cx="4283968" cy="5369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38.03.04 Государственное и муниципальное управление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38.03.05 Бизнес-информатика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38.03.06 Торговое дело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38.03.07 Товароведение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39.03.03 Организация работы с молодежью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40.03.01 Юриспруденция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41.03.05 Международные отношения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42.03.04 Телевидение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43.03.01 Сервис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43.03.02 Туризм</a:t>
            </a:r>
            <a:endParaRPr lang="en-US" dirty="0">
              <a:solidFill>
                <a:srgbClr val="002060"/>
              </a:solidFill>
              <a:latin typeface="MetaPro-Bold"/>
              <a:ea typeface="Calibri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MetaPro-Bold"/>
                <a:ea typeface="Calibri"/>
                <a:cs typeface="Segoe UI" panose="020B0502040204020203" pitchFamily="34" charset="0"/>
              </a:rPr>
              <a:t>МАГИСТРАТУРА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002060"/>
                </a:solidFill>
                <a:latin typeface="MetaPro-Bold"/>
                <a:cs typeface="Segoe UI" panose="020B0502040204020203" pitchFamily="34" charset="0"/>
              </a:rPr>
              <a:t>54.04.01 </a:t>
            </a:r>
            <a:r>
              <a:rPr lang="ru-RU" dirty="0">
                <a:solidFill>
                  <a:srgbClr val="002060"/>
                </a:solidFill>
                <a:latin typeface="MetaPro-Bold"/>
                <a:cs typeface="Segoe UI" panose="020B0502040204020203" pitchFamily="34" charset="0"/>
              </a:rPr>
              <a:t>Дизайн</a:t>
            </a:r>
          </a:p>
        </p:txBody>
      </p:sp>
      <p:pic>
        <p:nvPicPr>
          <p:cNvPr id="6" name="Picture 4" descr="C:\Users\lamb\Desktop\13918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5949276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 Бесплатное </a:t>
            </a:r>
            <a:r>
              <a:rPr lang="ru-RU" sz="18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обучение иностранных </a:t>
            </a:r>
            <a:endParaRPr lang="en-US" sz="1800" b="1" dirty="0">
              <a:solidFill>
                <a:schemeClr val="bg1"/>
              </a:solidFill>
              <a:latin typeface="MetaPro-Bold"/>
              <a:cs typeface="Segoe UI" panose="020B0502040204020203" pitchFamily="34" charset="0"/>
            </a:endParaRPr>
          </a:p>
          <a:p>
            <a:pPr>
              <a:buNone/>
            </a:pPr>
            <a:r>
              <a:rPr lang="en-US" sz="18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		       </a:t>
            </a:r>
            <a:r>
              <a:rPr lang="ru-RU" sz="18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студентов и соотечественников</a:t>
            </a:r>
            <a:r>
              <a:rPr lang="ru-RU" sz="2000" b="1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8" name="Picture 4" descr="C:\Users\lamb\Desktop\13918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890834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6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2318147" y="-2057498"/>
            <a:ext cx="778669" cy="5414963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0723" name="Заголовок 1"/>
          <p:cNvSpPr>
            <a:spLocks noGrp="1"/>
          </p:cNvSpPr>
          <p:nvPr>
            <p:ph type="title"/>
          </p:nvPr>
        </p:nvSpPr>
        <p:spPr>
          <a:xfrm>
            <a:off x="35496" y="332656"/>
            <a:ext cx="5129213" cy="683419"/>
          </a:xfrm>
        </p:spPr>
        <p:txBody>
          <a:bodyPr/>
          <a:lstStyle/>
          <a:p>
            <a:pPr eaLnBrk="1" hangingPunct="1"/>
            <a:r>
              <a:rPr lang="ru-RU" altLang="ru-RU" sz="2700" dirty="0">
                <a:solidFill>
                  <a:schemeClr val="bg1"/>
                </a:solidFill>
                <a:latin typeface="MetaPro-Bold" panose="02000503040000020004" pitchFamily="2" charset="0"/>
              </a:rPr>
              <a:t>Международная деятельность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28763" y="2457450"/>
            <a:ext cx="6555581" cy="407194"/>
          </a:xfrm>
          <a:prstGeom prst="roundRect">
            <a:avLst>
              <a:gd name="adj" fmla="val 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100" dirty="0">
                <a:solidFill>
                  <a:schemeClr val="bg1"/>
                </a:solidFill>
                <a:latin typeface="MetaPro-Bold" panose="02000503040000020004" pitchFamily="2" charset="0"/>
              </a:rPr>
              <a:t>65</a:t>
            </a:r>
            <a:r>
              <a:rPr lang="ru-RU" sz="3000" dirty="0">
                <a:solidFill>
                  <a:schemeClr val="bg1"/>
                </a:solidFill>
                <a:latin typeface="MetaPro-Bold" panose="02000503040000020004" pitchFamily="2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MetaPro-Bold" panose="02000503040000020004" pitchFamily="2" charset="0"/>
              </a:rPr>
              <a:t>соглашений о двустороннем сотрудничестве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89472" y="2003823"/>
            <a:ext cx="6575822" cy="388144"/>
          </a:xfrm>
          <a:prstGeom prst="roundRect">
            <a:avLst>
              <a:gd name="adj" fmla="val 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>
                <a:solidFill>
                  <a:schemeClr val="bg1"/>
                </a:solidFill>
                <a:latin typeface="MetaPro-Bold" panose="02000503040000020004" pitchFamily="2" charset="0"/>
              </a:rPr>
              <a:t>Партнерские организации из </a:t>
            </a:r>
            <a:r>
              <a:rPr lang="ru-RU" sz="2100" dirty="0">
                <a:solidFill>
                  <a:schemeClr val="bg1"/>
                </a:solidFill>
                <a:latin typeface="MetaPro-Bold" panose="02000503040000020004" pitchFamily="2" charset="0"/>
              </a:rPr>
              <a:t>16</a:t>
            </a:r>
            <a:r>
              <a:rPr lang="ru-RU" sz="3000" dirty="0">
                <a:solidFill>
                  <a:schemeClr val="bg1"/>
                </a:solidFill>
                <a:latin typeface="MetaPro-Bold" panose="02000503040000020004" pitchFamily="2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MetaPro-Bold" panose="02000503040000020004" pitchFamily="2" charset="0"/>
              </a:rPr>
              <a:t>стран мира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41860" y="3455194"/>
            <a:ext cx="6524625" cy="388144"/>
          </a:xfrm>
          <a:prstGeom prst="roundRect">
            <a:avLst>
              <a:gd name="adj" fmla="val 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100" dirty="0">
                <a:solidFill>
                  <a:schemeClr val="bg1"/>
                </a:solidFill>
                <a:latin typeface="MetaPro-Bold" panose="02000503040000020004" pitchFamily="2" charset="0"/>
              </a:rPr>
              <a:t>25</a:t>
            </a:r>
            <a:r>
              <a:rPr lang="ru-RU" sz="1200" dirty="0">
                <a:solidFill>
                  <a:schemeClr val="bg1"/>
                </a:solidFill>
                <a:latin typeface="MetaPro-Bold" panose="02000503040000020004" pitchFamily="2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MetaPro-Bold" panose="02000503040000020004" pitchFamily="2" charset="0"/>
              </a:rPr>
              <a:t>обменных и совместных программ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50194" y="3931444"/>
            <a:ext cx="6499622" cy="402431"/>
          </a:xfrm>
          <a:prstGeom prst="roundRect">
            <a:avLst>
              <a:gd name="adj" fmla="val 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100" dirty="0">
                <a:solidFill>
                  <a:schemeClr val="bg1"/>
                </a:solidFill>
                <a:latin typeface="MetaPro-Bold" panose="02000503040000020004" pitchFamily="2" charset="0"/>
              </a:rPr>
              <a:t>5</a:t>
            </a:r>
            <a:r>
              <a:rPr lang="ru-RU" sz="1200" dirty="0">
                <a:solidFill>
                  <a:schemeClr val="bg1"/>
                </a:solidFill>
                <a:latin typeface="MetaPro-Bold" panose="02000503040000020004" pitchFamily="2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MetaPro-Bold" panose="02000503040000020004" pitchFamily="2" charset="0"/>
              </a:rPr>
              <a:t>программ «двойных дипломов»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7935" y="2451497"/>
            <a:ext cx="610790" cy="409575"/>
          </a:xfrm>
          <a:prstGeom prst="roundRect">
            <a:avLst>
              <a:gd name="adj" fmla="val 10000"/>
            </a:avLst>
          </a:prstGeom>
          <a:blipFill rotWithShape="0">
            <a:blip r:embed="rId2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Скругленный прямоугольник 11"/>
          <p:cNvSpPr/>
          <p:nvPr/>
        </p:nvSpPr>
        <p:spPr>
          <a:xfrm>
            <a:off x="773907" y="2002631"/>
            <a:ext cx="451247" cy="366713"/>
          </a:xfrm>
          <a:prstGeom prst="roundRect">
            <a:avLst>
              <a:gd name="adj" fmla="val 10000"/>
            </a:avLst>
          </a:prstGeom>
          <a:blipFill rotWithShape="1">
            <a:blip r:embed="rId3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Скругленный прямоугольник 12"/>
          <p:cNvSpPr/>
          <p:nvPr/>
        </p:nvSpPr>
        <p:spPr>
          <a:xfrm>
            <a:off x="673894" y="4007644"/>
            <a:ext cx="640556" cy="344091"/>
          </a:xfrm>
          <a:prstGeom prst="roundRect">
            <a:avLst>
              <a:gd name="adj" fmla="val 0"/>
            </a:avLst>
          </a:prstGeom>
          <a:blipFill rotWithShape="0">
            <a:blip r:embed="rId4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Скругленный прямоугольник 13"/>
          <p:cNvSpPr/>
          <p:nvPr/>
        </p:nvSpPr>
        <p:spPr>
          <a:xfrm>
            <a:off x="603647" y="3508772"/>
            <a:ext cx="652463" cy="342900"/>
          </a:xfrm>
          <a:prstGeom prst="roundRect">
            <a:avLst>
              <a:gd name="adj" fmla="val 10000"/>
            </a:avLst>
          </a:prstGeom>
          <a:blipFill rotWithShape="0">
            <a:blip r:embed="rId5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Скругленный прямоугольник 14"/>
          <p:cNvSpPr/>
          <p:nvPr/>
        </p:nvSpPr>
        <p:spPr>
          <a:xfrm>
            <a:off x="1534716" y="2953942"/>
            <a:ext cx="6530578" cy="410765"/>
          </a:xfrm>
          <a:prstGeom prst="roundRect">
            <a:avLst>
              <a:gd name="adj" fmla="val 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>
                <a:solidFill>
                  <a:schemeClr val="bg1"/>
                </a:solidFill>
                <a:latin typeface="MetaPro-Bold" panose="02000503040000020004" pitchFamily="2" charset="0"/>
              </a:rPr>
              <a:t>Студенческое объединение волонтеров </a:t>
            </a:r>
            <a:r>
              <a:rPr lang="en-US" dirty="0">
                <a:solidFill>
                  <a:schemeClr val="bg1"/>
                </a:solidFill>
                <a:latin typeface="MetaPro-Bold" panose="02000503040000020004" pitchFamily="2" charset="0"/>
              </a:rPr>
              <a:t>VSUES International Club</a:t>
            </a:r>
            <a:endParaRPr lang="ru-RU" sz="1200" dirty="0">
              <a:solidFill>
                <a:schemeClr val="bg1"/>
              </a:solidFill>
              <a:latin typeface="MetaPro-Bold" panose="02000503040000020004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6517" y="3042047"/>
            <a:ext cx="534590" cy="295275"/>
          </a:xfrm>
          <a:prstGeom prst="roundRect">
            <a:avLst>
              <a:gd name="adj" fmla="val 10000"/>
            </a:avLst>
          </a:prstGeom>
          <a:blipFill rotWithShape="0">
            <a:blip r:embed="rId6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Скругленный прямоугольник 16"/>
          <p:cNvSpPr/>
          <p:nvPr/>
        </p:nvSpPr>
        <p:spPr>
          <a:xfrm>
            <a:off x="1550194" y="4424363"/>
            <a:ext cx="6499622" cy="403622"/>
          </a:xfrm>
          <a:prstGeom prst="roundRect">
            <a:avLst>
              <a:gd name="adj" fmla="val 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>
                <a:solidFill>
                  <a:schemeClr val="bg1"/>
                </a:solidFill>
                <a:latin typeface="MetaPro-Bold" panose="02000503040000020004" pitchFamily="2" charset="0"/>
              </a:rPr>
              <a:t>В 2018 г. ВГУЭС основал Ассоциацию университетов дизайна стран АТР</a:t>
            </a:r>
          </a:p>
        </p:txBody>
      </p:sp>
      <p:pic>
        <p:nvPicPr>
          <p:cNvPr id="30736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60" y="4424363"/>
            <a:ext cx="438150" cy="42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557338" y="4917282"/>
            <a:ext cx="6499622" cy="403622"/>
          </a:xfrm>
          <a:prstGeom prst="roundRect">
            <a:avLst>
              <a:gd name="adj" fmla="val 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MetaPro-Bold" panose="02000503040000020004" pitchFamily="2" charset="0"/>
                <a:cs typeface="Times New Roman" panose="02020603050405020304" pitchFamily="18" charset="0"/>
              </a:rPr>
              <a:t>Член «Ассоциации вузов Дальнего Востока, Сибири и Северо-Восточных регионов КНР»</a:t>
            </a:r>
            <a:endParaRPr lang="ru-RU" sz="1500" dirty="0">
              <a:solidFill>
                <a:schemeClr val="bg1"/>
              </a:solidFill>
              <a:latin typeface="MetaPro-Bold" panose="0200050304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566863" y="5417344"/>
            <a:ext cx="6499622" cy="403622"/>
          </a:xfrm>
          <a:prstGeom prst="roundRect">
            <a:avLst>
              <a:gd name="adj" fmla="val 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>
                <a:solidFill>
                  <a:schemeClr val="bg1"/>
                </a:solidFill>
                <a:latin typeface="MetaPro-Bold" panose="02000503040000020004" pitchFamily="2" charset="0"/>
              </a:rPr>
              <a:t>Член «Российско-китайской ассоциации экономических университетов»</a:t>
            </a:r>
          </a:p>
        </p:txBody>
      </p:sp>
      <p:pic>
        <p:nvPicPr>
          <p:cNvPr id="30739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98" y="4978004"/>
            <a:ext cx="61079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5459016"/>
            <a:ext cx="3357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45A0F6D-06F8-4FA9-9722-E91C939584D9}"/>
              </a:ext>
            </a:extLst>
          </p:cNvPr>
          <p:cNvSpPr/>
          <p:nvPr/>
        </p:nvSpPr>
        <p:spPr>
          <a:xfrm>
            <a:off x="0" y="5949279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31813" indent="-449263">
              <a:buNone/>
            </a:pPr>
            <a:r>
              <a:rPr lang="ru-RU" sz="2000" b="1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ВГУЭС   сегодня</a:t>
            </a:r>
            <a:endParaRPr lang="ru-RU" sz="2000" b="1" dirty="0">
              <a:solidFill>
                <a:schemeClr val="bg1"/>
              </a:solidFill>
              <a:latin typeface="MetaPro-Bold"/>
              <a:cs typeface="Segoe UI" panose="020B0502040204020203" pitchFamily="34" charset="0"/>
            </a:endParaRPr>
          </a:p>
        </p:txBody>
      </p:sp>
      <p:pic>
        <p:nvPicPr>
          <p:cNvPr id="23" name="Picture 4" descr="C:\Users\lamb\Desktop\13918_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890834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30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9 слйд рус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404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5949278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2800" b="1" dirty="0">
              <a:solidFill>
                <a:srgbClr val="FFFFFF"/>
              </a:solidFill>
              <a:latin typeface="+mj-lt"/>
              <a:cs typeface="Arial" charset="0"/>
            </a:endParaRPr>
          </a:p>
        </p:txBody>
      </p:sp>
      <p:pic>
        <p:nvPicPr>
          <p:cNvPr id="7" name="Picture 4" descr="C:\Users\lamb\Desktop\13918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1763" y="6093296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rgbClr val="FFFFFF"/>
                </a:solidFill>
                <a:latin typeface="MetaPro-Bold"/>
                <a:cs typeface="Arial" charset="0"/>
              </a:rPr>
              <a:t>Наш город на карте </a:t>
            </a:r>
          </a:p>
        </p:txBody>
      </p:sp>
    </p:spTree>
    <p:extLst>
      <p:ext uri="{BB962C8B-B14F-4D97-AF65-F5344CB8AC3E}">
        <p14:creationId xmlns:p14="http://schemas.microsoft.com/office/powerpoint/2010/main" val="425802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Юлия\Desktop\Проект\Презентация для ректора\29-30_Досуг студентов_Масленица_Фестивали_Спорт\IMG_4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5949279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245" y="6172806"/>
            <a:ext cx="6671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ВГУЭС – насыщенная студенческая жизнь</a:t>
            </a:r>
          </a:p>
        </p:txBody>
      </p:sp>
      <p:pic>
        <p:nvPicPr>
          <p:cNvPr id="6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92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3736777" y="-3548136"/>
            <a:ext cx="778669" cy="8252222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7809310" cy="683419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2700" dirty="0" err="1">
                <a:solidFill>
                  <a:schemeClr val="bg1"/>
                </a:solidFill>
                <a:latin typeface="MetaPro-Bold" panose="02000503040000020004" pitchFamily="50" charset="0"/>
              </a:rPr>
              <a:t>Внеучебная</a:t>
            </a:r>
            <a:r>
              <a:rPr lang="ru-RU" sz="2700" dirty="0">
                <a:solidFill>
                  <a:schemeClr val="bg1"/>
                </a:solidFill>
                <a:latin typeface="MetaPro-Bold" panose="02000503040000020004" pitchFamily="50" charset="0"/>
              </a:rPr>
              <a:t> деятельность – международные проекты</a:t>
            </a:r>
          </a:p>
        </p:txBody>
      </p:sp>
      <p:sp>
        <p:nvSpPr>
          <p:cNvPr id="37893" name="Прямоугольник 7"/>
          <p:cNvSpPr>
            <a:spLocks noChangeArrowheads="1"/>
          </p:cNvSpPr>
          <p:nvPr/>
        </p:nvSpPr>
        <p:spPr bwMode="auto">
          <a:xfrm>
            <a:off x="2320528" y="3694510"/>
            <a:ext cx="2118122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dirty="0">
                <a:solidFill>
                  <a:srgbClr val="0A56A4"/>
                </a:solidFill>
                <a:latin typeface="MetaPro-Bold" panose="02000503040000020004" pitchFamily="2" charset="0"/>
              </a:rPr>
              <a:t>Спартакиада иностранных студентов вузов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dirty="0">
                <a:solidFill>
                  <a:srgbClr val="0A56A4"/>
                </a:solidFill>
                <a:latin typeface="MetaPro-Bold" panose="02000503040000020004" pitchFamily="2" charset="0"/>
              </a:rPr>
              <a:t>Дальнего Востока</a:t>
            </a:r>
          </a:p>
        </p:txBody>
      </p:sp>
      <p:sp>
        <p:nvSpPr>
          <p:cNvPr id="37894" name="Прямоугольник 8"/>
          <p:cNvSpPr>
            <a:spLocks noChangeArrowheads="1"/>
          </p:cNvSpPr>
          <p:nvPr/>
        </p:nvSpPr>
        <p:spPr bwMode="auto">
          <a:xfrm>
            <a:off x="183357" y="3695701"/>
            <a:ext cx="20359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>
                <a:solidFill>
                  <a:srgbClr val="0A56A4"/>
                </a:solidFill>
                <a:latin typeface="MetaPro-Bold" panose="02000503040000020004" pitchFamily="2" charset="0"/>
              </a:rPr>
              <a:t>Международный межвузовский фестиваль «Я учусь в России»</a:t>
            </a:r>
          </a:p>
        </p:txBody>
      </p:sp>
      <p:sp>
        <p:nvSpPr>
          <p:cNvPr id="37895" name="Прямоугольник 9"/>
          <p:cNvSpPr>
            <a:spLocks noChangeArrowheads="1"/>
          </p:cNvSpPr>
          <p:nvPr/>
        </p:nvSpPr>
        <p:spPr bwMode="auto">
          <a:xfrm>
            <a:off x="4544616" y="3695700"/>
            <a:ext cx="20359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>
                <a:solidFill>
                  <a:srgbClr val="0A56A4"/>
                </a:solidFill>
                <a:latin typeface="MetaPro-Bold" panose="02000503040000020004" pitchFamily="2" charset="0"/>
              </a:rPr>
              <a:t>Конкурс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>
                <a:solidFill>
                  <a:srgbClr val="0A56A4"/>
                </a:solidFill>
                <a:latin typeface="MetaPro-Bold" panose="02000503040000020004" pitchFamily="2" charset="0"/>
              </a:rPr>
              <a:t>русского языка провинции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>
                <a:solidFill>
                  <a:srgbClr val="0A56A4"/>
                </a:solidFill>
                <a:latin typeface="MetaPro-Bold" panose="02000503040000020004" pitchFamily="2" charset="0"/>
              </a:rPr>
              <a:t>Хэйлунцзян</a:t>
            </a:r>
          </a:p>
        </p:txBody>
      </p:sp>
      <p:sp>
        <p:nvSpPr>
          <p:cNvPr id="37896" name="Прямоугольник 10"/>
          <p:cNvSpPr>
            <a:spLocks noChangeArrowheads="1"/>
          </p:cNvSpPr>
          <p:nvPr/>
        </p:nvSpPr>
        <p:spPr bwMode="auto">
          <a:xfrm>
            <a:off x="6627018" y="3705315"/>
            <a:ext cx="22371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dirty="0">
                <a:solidFill>
                  <a:srgbClr val="0A56A4"/>
                </a:solidFill>
                <a:latin typeface="MetaPro-Bold" panose="02000503040000020004" pitchFamily="2" charset="0"/>
              </a:rPr>
              <a:t>Международная неделя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dirty="0">
                <a:solidFill>
                  <a:srgbClr val="0A56A4"/>
                </a:solidFill>
                <a:latin typeface="MetaPro-Bold" panose="02000503040000020004" pitchFamily="2" charset="0"/>
              </a:rPr>
              <a:t> моды и стиля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50" dirty="0">
                <a:solidFill>
                  <a:srgbClr val="0A56A4"/>
                </a:solidFill>
                <a:latin typeface="MetaPro-Bold" panose="02000503040000020004" pitchFamily="2" charset="0"/>
              </a:rPr>
              <a:t> </a:t>
            </a:r>
            <a:r>
              <a:rPr lang="en-US" altLang="ru-RU" sz="1350" dirty="0">
                <a:solidFill>
                  <a:srgbClr val="0A56A4"/>
                </a:solidFill>
                <a:latin typeface="MetaPro-Bold" panose="02000503040000020004" pitchFamily="2" charset="0"/>
              </a:rPr>
              <a:t>University Pacific Style Week</a:t>
            </a:r>
            <a:endParaRPr lang="ru-RU" altLang="ru-RU" sz="1350" dirty="0">
              <a:solidFill>
                <a:srgbClr val="0A56A4"/>
              </a:solidFill>
              <a:latin typeface="MetaPro-Bold" panose="02000503040000020004" pitchFamily="2" charset="0"/>
            </a:endParaRPr>
          </a:p>
        </p:txBody>
      </p:sp>
      <p:pic>
        <p:nvPicPr>
          <p:cNvPr id="3789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3" t="13333" r="29655" b="38391"/>
          <a:stretch>
            <a:fillRect/>
          </a:stretch>
        </p:blipFill>
        <p:spPr bwMode="auto">
          <a:xfrm>
            <a:off x="6700838" y="2247901"/>
            <a:ext cx="2089547" cy="136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3" descr="C:\Users\kovbas\Downloads\АТАПРЯЛ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535" y="2258616"/>
            <a:ext cx="2024063" cy="134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4" descr="C:\Users\kovbas\Downloads\я учусь в росси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258616"/>
            <a:ext cx="2051447" cy="136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t="14674" r="20396" b="15485"/>
          <a:stretch>
            <a:fillRect/>
          </a:stretch>
        </p:blipFill>
        <p:spPr bwMode="auto">
          <a:xfrm>
            <a:off x="4544616" y="2247900"/>
            <a:ext cx="2035969" cy="134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TextBox 19"/>
          <p:cNvSpPr txBox="1">
            <a:spLocks noChangeArrowheads="1"/>
          </p:cNvSpPr>
          <p:nvPr/>
        </p:nvSpPr>
        <p:spPr bwMode="auto">
          <a:xfrm>
            <a:off x="240506" y="4892279"/>
            <a:ext cx="20109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i="1" dirty="0">
                <a:cs typeface="Times New Roman" panose="02020603050405020304" pitchFamily="18" charset="0"/>
              </a:rPr>
              <a:t>23 страны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i="1" dirty="0">
                <a:cs typeface="Times New Roman" panose="02020603050405020304" pitchFamily="18" charset="0"/>
              </a:rPr>
              <a:t>170 участников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i="1" dirty="0">
                <a:cs typeface="Times New Roman" panose="02020603050405020304" pitchFamily="18" charset="0"/>
              </a:rPr>
              <a:t>6 вузов Приморского края</a:t>
            </a:r>
          </a:p>
        </p:txBody>
      </p:sp>
      <p:sp>
        <p:nvSpPr>
          <p:cNvPr id="37902" name="TextBox 20"/>
          <p:cNvSpPr txBox="1">
            <a:spLocks noChangeArrowheads="1"/>
          </p:cNvSpPr>
          <p:nvPr/>
        </p:nvSpPr>
        <p:spPr bwMode="auto">
          <a:xfrm>
            <a:off x="2400301" y="4892279"/>
            <a:ext cx="20121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i="1" dirty="0">
                <a:cs typeface="Times New Roman" panose="02020603050405020304" pitchFamily="18" charset="0"/>
              </a:rPr>
              <a:t>27 стран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i="1" dirty="0">
                <a:cs typeface="Times New Roman" panose="02020603050405020304" pitchFamily="18" charset="0"/>
              </a:rPr>
              <a:t>235 участников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i="1" dirty="0">
                <a:cs typeface="Times New Roman" panose="02020603050405020304" pitchFamily="18" charset="0"/>
              </a:rPr>
              <a:t>8 вузов ДВФО</a:t>
            </a:r>
          </a:p>
        </p:txBody>
      </p:sp>
      <p:sp>
        <p:nvSpPr>
          <p:cNvPr id="37903" name="TextBox 21"/>
          <p:cNvSpPr txBox="1">
            <a:spLocks noChangeArrowheads="1"/>
          </p:cNvSpPr>
          <p:nvPr/>
        </p:nvSpPr>
        <p:spPr bwMode="auto">
          <a:xfrm>
            <a:off x="4641056" y="4892279"/>
            <a:ext cx="20109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i="1">
                <a:cs typeface="Times New Roman" panose="02020603050405020304" pitchFamily="18" charset="0"/>
              </a:rPr>
              <a:t>14 финалистов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i="1">
                <a:cs typeface="Times New Roman" panose="02020603050405020304" pitchFamily="18" charset="0"/>
              </a:rPr>
              <a:t>860 участников</a:t>
            </a:r>
          </a:p>
        </p:txBody>
      </p:sp>
      <p:sp>
        <p:nvSpPr>
          <p:cNvPr id="37904" name="TextBox 23"/>
          <p:cNvSpPr txBox="1">
            <a:spLocks noChangeArrowheads="1"/>
          </p:cNvSpPr>
          <p:nvPr/>
        </p:nvSpPr>
        <p:spPr bwMode="auto">
          <a:xfrm>
            <a:off x="6755606" y="4892279"/>
            <a:ext cx="20109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i="1">
                <a:cs typeface="Times New Roman" panose="02020603050405020304" pitchFamily="18" charset="0"/>
              </a:rPr>
              <a:t>60 коллекций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i="1">
                <a:cs typeface="Times New Roman" panose="02020603050405020304" pitchFamily="18" charset="0"/>
              </a:rPr>
              <a:t>3 страны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i="1">
                <a:cs typeface="Times New Roman" panose="02020603050405020304" pitchFamily="18" charset="0"/>
              </a:rPr>
              <a:t>2 000 зрителей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708422" y="4708922"/>
            <a:ext cx="971550" cy="0"/>
          </a:xfrm>
          <a:prstGeom prst="line">
            <a:avLst/>
          </a:prstGeom>
          <a:ln>
            <a:solidFill>
              <a:srgbClr val="0A56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880122" y="4686300"/>
            <a:ext cx="971550" cy="0"/>
          </a:xfrm>
          <a:prstGeom prst="line">
            <a:avLst/>
          </a:prstGeom>
          <a:ln>
            <a:solidFill>
              <a:srgbClr val="0A56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074444" y="4686300"/>
            <a:ext cx="971550" cy="0"/>
          </a:xfrm>
          <a:prstGeom prst="line">
            <a:avLst/>
          </a:prstGeom>
          <a:ln>
            <a:solidFill>
              <a:srgbClr val="0A56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258050" y="4686300"/>
            <a:ext cx="971550" cy="0"/>
          </a:xfrm>
          <a:prstGeom prst="line">
            <a:avLst/>
          </a:prstGeom>
          <a:ln>
            <a:solidFill>
              <a:srgbClr val="0A56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0" y="5949279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245" y="6172806"/>
            <a:ext cx="6671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ВГУЭС – насыщенная студенческая жизнь</a:t>
            </a:r>
          </a:p>
        </p:txBody>
      </p:sp>
      <p:pic>
        <p:nvPicPr>
          <p:cNvPr id="23" name="Picture 4" descr="C:\Users\lamb\Desktop\13918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Юлия\Desktop\13-03-2019_10-23-26\DSC_02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5949279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890" y="6015334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200" b="1" dirty="0">
              <a:solidFill>
                <a:schemeClr val="bg1"/>
              </a:solidFill>
              <a:latin typeface="MetaPro-Bold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6238473"/>
            <a:ext cx="41037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Pacific University Style Week</a:t>
            </a:r>
            <a:endParaRPr lang="ru-RU" sz="2200" b="1" dirty="0">
              <a:solidFill>
                <a:schemeClr val="bg1"/>
              </a:solidFill>
              <a:latin typeface="MetaPro-Bold"/>
              <a:cs typeface="Segoe UI" panose="020B0502040204020203" pitchFamily="34" charset="0"/>
            </a:endParaRPr>
          </a:p>
        </p:txBody>
      </p:sp>
      <p:pic>
        <p:nvPicPr>
          <p:cNvPr id="6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57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Юлия\Desktop\Проект\Презентация для ректора\29-30_Досуг студентов_Масленица_Фестивали_Спорт\IMG_4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97"/>
            <a:ext cx="9144000" cy="60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5949276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9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890834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6" y="6237312"/>
            <a:ext cx="675409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Спартакиада</a:t>
            </a:r>
            <a:r>
              <a:rPr lang="en-US" sz="17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 </a:t>
            </a:r>
            <a:r>
              <a:rPr lang="ru-RU" sz="17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для иностранных студентов Дальнего Востока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890" y="6015334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200" b="1" dirty="0">
              <a:solidFill>
                <a:schemeClr val="bg1"/>
              </a:solidFill>
              <a:latin typeface="MetaPro-Bold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8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Проект\Презентация для ректора\29-30_Досуг студентов_Масленица_Фестивали_Спорт\06.04 я учусь  в  россии\IMG_93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5945387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4272" y="6165304"/>
            <a:ext cx="48161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Фестиваль</a:t>
            </a:r>
            <a:r>
              <a:rPr lang="en-US" sz="22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«Я </a:t>
            </a:r>
            <a:r>
              <a:rPr lang="ru-RU" sz="22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учусь в России!»</a:t>
            </a:r>
          </a:p>
        </p:txBody>
      </p:sp>
      <p:pic>
        <p:nvPicPr>
          <p:cNvPr id="10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890834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0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2518329" y="-2181348"/>
            <a:ext cx="778669" cy="580667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3011" name="Заголовок 1"/>
          <p:cNvSpPr>
            <a:spLocks noGrp="1"/>
          </p:cNvSpPr>
          <p:nvPr>
            <p:ph type="title"/>
          </p:nvPr>
        </p:nvSpPr>
        <p:spPr>
          <a:xfrm>
            <a:off x="-180528" y="369317"/>
            <a:ext cx="5374481" cy="683419"/>
          </a:xfrm>
        </p:spPr>
        <p:txBody>
          <a:bodyPr/>
          <a:lstStyle/>
          <a:p>
            <a:pPr eaLnBrk="1" hangingPunct="1"/>
            <a:r>
              <a:rPr lang="ru-RU" altLang="ru-RU" sz="2700" dirty="0">
                <a:solidFill>
                  <a:schemeClr val="bg1"/>
                </a:solidFill>
                <a:latin typeface="MetaPro-Bold" panose="02000503040000020004" pitchFamily="2" charset="0"/>
              </a:rPr>
              <a:t>Инфраструктура</a:t>
            </a:r>
          </a:p>
        </p:txBody>
      </p:sp>
      <p:pic>
        <p:nvPicPr>
          <p:cNvPr id="43012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360" y="1050131"/>
            <a:ext cx="36433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C:\Users\lyudmila_k\Desktop\Презентация для ректора\Презентация МОН\CDDDD28C_D78F_4428_A311_85036A1AC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t="2" r="23917" b="8955"/>
          <a:stretch>
            <a:fillRect/>
          </a:stretch>
        </p:blipFill>
        <p:spPr bwMode="auto">
          <a:xfrm>
            <a:off x="6486525" y="3979069"/>
            <a:ext cx="2286000" cy="179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C:\Users\lyudmila_k\Desktop\Презентация для ректора\Презентация МОН\595ABE08_C659_4002_9D57_D9B37A007CA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3" r="5099" b="10168"/>
          <a:stretch>
            <a:fillRect/>
          </a:stretch>
        </p:blipFill>
        <p:spPr bwMode="auto">
          <a:xfrm>
            <a:off x="201217" y="3970735"/>
            <a:ext cx="3498056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C:\Users\lyudmila_k\Desktop\Презентация для ректора\Презентация МОН\26430E99_4153_4341_B266_0F10A7D215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r="7828" b="8333"/>
          <a:stretch>
            <a:fillRect/>
          </a:stretch>
        </p:blipFill>
        <p:spPr bwMode="auto">
          <a:xfrm>
            <a:off x="3821906" y="1937147"/>
            <a:ext cx="2543175" cy="194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3" descr="C:\Users\lyudmila_k\Desktop\Презентация для ректора\Презентация МОН\1498540370_14985402829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23489" b="27135"/>
          <a:stretch>
            <a:fillRect/>
          </a:stretch>
        </p:blipFill>
        <p:spPr bwMode="auto">
          <a:xfrm>
            <a:off x="201217" y="2035969"/>
            <a:ext cx="3498056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5" descr="C:\Users\lyudmila_k\Desktop\Презентация для ректора\Презентация МОН\92B43BA4_E643_4ADC_8635_88C76A9DD6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"/>
          <a:stretch>
            <a:fillRect/>
          </a:stretch>
        </p:blipFill>
        <p:spPr bwMode="auto">
          <a:xfrm>
            <a:off x="3832622" y="3970735"/>
            <a:ext cx="2543175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8" descr="C:\Users\lyudmila_k\Desktop\Презентация для ректора\Презентация МОН\456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/>
          <a:stretch>
            <a:fillRect/>
          </a:stretch>
        </p:blipFill>
        <p:spPr bwMode="auto">
          <a:xfrm>
            <a:off x="6486525" y="2025254"/>
            <a:ext cx="2286000" cy="185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5945387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2400" dirty="0" smtClean="0">
                <a:solidFill>
                  <a:srgbClr val="FFFFFF"/>
                </a:solidFill>
                <a:cs typeface="Arial" charset="0"/>
              </a:rPr>
              <a:t>  </a:t>
            </a:r>
            <a:r>
              <a:rPr lang="ru-RU" altLang="ru-RU" sz="2400" dirty="0" smtClean="0">
                <a:solidFill>
                  <a:srgbClr val="FFFFFF"/>
                </a:solidFill>
                <a:latin typeface="MetaPro-Bold"/>
                <a:cs typeface="Arial" charset="0"/>
              </a:rPr>
              <a:t>Комфорт и безопасность</a:t>
            </a:r>
            <a:endParaRPr lang="ru-RU" altLang="ru-RU" sz="2400" dirty="0">
              <a:solidFill>
                <a:srgbClr val="FFFFFF"/>
              </a:solidFill>
              <a:latin typeface="MetaPro-Bold"/>
              <a:cs typeface="Arial" charset="0"/>
            </a:endParaRPr>
          </a:p>
        </p:txBody>
      </p:sp>
      <p:pic>
        <p:nvPicPr>
          <p:cNvPr id="12" name="Picture 4" descr="C:\Users\lamb\Desktop\13918_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890834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5772" y="775007"/>
            <a:ext cx="9295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ФОТО иностранцев в </a:t>
            </a:r>
            <a:r>
              <a:rPr lang="ru-RU" sz="3200" dirty="0" err="1"/>
              <a:t>универе</a:t>
            </a:r>
            <a:r>
              <a:rPr lang="ru-RU" sz="3200" dirty="0"/>
              <a:t> – может едят, готовят </a:t>
            </a:r>
          </a:p>
        </p:txBody>
      </p:sp>
      <p:pic>
        <p:nvPicPr>
          <p:cNvPr id="14338" name="Picture 2" descr="C:\Users\Юлия\Desktop\Проект\Презентация для ректора\22_Обменные программы_Летние школы_Подготовительное отделение\IMG_3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5949278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8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6172805"/>
            <a:ext cx="460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etaPro-Bold"/>
              </a:rPr>
              <a:t>Быт иностранных студентов</a:t>
            </a:r>
          </a:p>
        </p:txBody>
      </p:sp>
    </p:spTree>
    <p:extLst>
      <p:ext uri="{BB962C8B-B14F-4D97-AF65-F5344CB8AC3E}">
        <p14:creationId xmlns:p14="http://schemas.microsoft.com/office/powerpoint/2010/main" val="32693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4801D91-E616-4515-B47F-D7CE7D2F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5949278"/>
            <a:ext cx="9180512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2400" dirty="0" smtClean="0">
                <a:solidFill>
                  <a:srgbClr val="FFFFFF"/>
                </a:solidFill>
                <a:latin typeface="MetaPro-Bold"/>
                <a:cs typeface="Arial" charset="0"/>
              </a:rPr>
              <a:t> </a:t>
            </a:r>
            <a:r>
              <a:rPr lang="ru-RU" altLang="ru-RU" sz="2400" dirty="0" smtClean="0">
                <a:solidFill>
                  <a:srgbClr val="FFFFFF"/>
                </a:solidFill>
                <a:latin typeface="MetaPro-Bold"/>
                <a:cs typeface="Arial" charset="0"/>
              </a:rPr>
              <a:t>Всесторонняя поддержка студентов</a:t>
            </a:r>
            <a:r>
              <a:rPr lang="en-US" altLang="ru-RU" sz="2400" dirty="0" smtClean="0">
                <a:solidFill>
                  <a:srgbClr val="FFFFFF"/>
                </a:solidFill>
                <a:latin typeface="MetaPro-Bold"/>
                <a:cs typeface="Arial" charset="0"/>
              </a:rPr>
              <a:t> </a:t>
            </a:r>
            <a:endParaRPr lang="ru-RU" altLang="ru-RU" sz="2400" dirty="0">
              <a:solidFill>
                <a:srgbClr val="FFFFFF"/>
              </a:solidFill>
              <a:latin typeface="MetaPro-Bold"/>
              <a:cs typeface="Arial" charset="0"/>
            </a:endParaRPr>
          </a:p>
        </p:txBody>
      </p:sp>
      <p:pic>
        <p:nvPicPr>
          <p:cNvPr id="7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CDDF928D-9AFB-4D01-909A-3CDD0F076DC0}"/>
              </a:ext>
            </a:extLst>
          </p:cNvPr>
          <p:cNvSpPr/>
          <p:nvPr/>
        </p:nvSpPr>
        <p:spPr>
          <a:xfrm>
            <a:off x="395536" y="188640"/>
            <a:ext cx="3168352" cy="5702196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ea typeface="Times New Roman"/>
                <a:cs typeface="Segoe UI" panose="020B0502040204020203" pitchFamily="34" charset="0"/>
              </a:rPr>
              <a:t>Визовое сопровождение</a:t>
            </a:r>
            <a:r>
              <a:rPr lang="en-US" sz="1600" dirty="0">
                <a:solidFill>
                  <a:schemeClr val="bg1"/>
                </a:solidFill>
                <a:latin typeface="MetaPro-Bold"/>
                <a:ea typeface="Times New Roman"/>
                <a:cs typeface="Segoe UI" panose="020B0502040204020203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ea typeface="Times New Roman"/>
                <a:cs typeface="Segoe UI" panose="020B0502040204020203" pitchFamily="34" charset="0"/>
              </a:rPr>
              <a:t>иностранных студентов</a:t>
            </a:r>
            <a:endParaRPr lang="ru-RU" sz="1600" dirty="0">
              <a:solidFill>
                <a:schemeClr val="bg1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ea typeface="Times New Roman"/>
                <a:cs typeface="Segoe UI" panose="020B0502040204020203" pitchFamily="34" charset="0"/>
              </a:rPr>
              <a:t>Всесторонняя поддержка иностранному студенту: кураторская, медицинская, психологическая помощь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Обратная связь университета с родителями иностранных студентов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1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F6FA712F-7389-4513-9868-42253AD9461E}"/>
              </a:ext>
            </a:extLst>
          </p:cNvPr>
          <p:cNvSpPr/>
          <p:nvPr/>
        </p:nvSpPr>
        <p:spPr>
          <a:xfrm>
            <a:off x="7924505" y="2787257"/>
            <a:ext cx="1033716" cy="125000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CE9662AF-21BB-44FD-9797-734592671BA4}"/>
              </a:ext>
            </a:extLst>
          </p:cNvPr>
          <p:cNvSpPr/>
          <p:nvPr/>
        </p:nvSpPr>
        <p:spPr>
          <a:xfrm>
            <a:off x="8000588" y="4316881"/>
            <a:ext cx="1106049" cy="70973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 rot="16200000">
            <a:off x="3536751" y="-2777170"/>
            <a:ext cx="778669" cy="7852172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0A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8915" name="Заголовок 1"/>
          <p:cNvSpPr>
            <a:spLocks noGrp="1"/>
          </p:cNvSpPr>
          <p:nvPr>
            <p:ph type="title"/>
          </p:nvPr>
        </p:nvSpPr>
        <p:spPr>
          <a:xfrm>
            <a:off x="-180528" y="773259"/>
            <a:ext cx="7374731" cy="683419"/>
          </a:xfrm>
        </p:spPr>
        <p:txBody>
          <a:bodyPr/>
          <a:lstStyle/>
          <a:p>
            <a:pPr eaLnBrk="1" hangingPunct="1"/>
            <a:r>
              <a:rPr lang="ru-RU" altLang="ru-RU" sz="2700" dirty="0" err="1">
                <a:solidFill>
                  <a:schemeClr val="bg1"/>
                </a:solidFill>
                <a:latin typeface="MetaPro-Bold" panose="02000503040000020004" pitchFamily="2" charset="0"/>
              </a:rPr>
              <a:t>Внеучебная</a:t>
            </a:r>
            <a:r>
              <a:rPr lang="ru-RU" altLang="ru-RU" sz="2700" dirty="0">
                <a:solidFill>
                  <a:schemeClr val="bg1"/>
                </a:solidFill>
                <a:latin typeface="MetaPro-Bold" panose="02000503040000020004" pitchFamily="2" charset="0"/>
              </a:rPr>
              <a:t> деятельность – спорт</a:t>
            </a:r>
          </a:p>
        </p:txBody>
      </p:sp>
      <p:pic>
        <p:nvPicPr>
          <p:cNvPr id="38916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91" y="500099"/>
            <a:ext cx="487230" cy="103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8D54136-794D-47E0-AF90-124D702FCE69}"/>
              </a:ext>
            </a:extLst>
          </p:cNvPr>
          <p:cNvSpPr/>
          <p:nvPr/>
        </p:nvSpPr>
        <p:spPr>
          <a:xfrm>
            <a:off x="1055919" y="1775282"/>
            <a:ext cx="1722520" cy="778671"/>
          </a:xfrm>
          <a:prstGeom prst="rect">
            <a:avLst/>
          </a:prstGeom>
          <a:solidFill>
            <a:srgbClr val="0A56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MetaPro-Bold" panose="02000503040000020004" pitchFamily="50" charset="0"/>
              </a:rPr>
              <a:t>Бокс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/>
              <a:t>1 место Всероссийский турнир класса Б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352CC0D-CBBA-4F7F-9A3B-9DE5C630CB49}"/>
              </a:ext>
            </a:extLst>
          </p:cNvPr>
          <p:cNvSpPr/>
          <p:nvPr/>
        </p:nvSpPr>
        <p:spPr>
          <a:xfrm>
            <a:off x="334197" y="1757922"/>
            <a:ext cx="721722" cy="774717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0" r="-4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0F5E200-9E6D-43B9-920E-35754DCED573}"/>
              </a:ext>
            </a:extLst>
          </p:cNvPr>
          <p:cNvSpPr/>
          <p:nvPr/>
        </p:nvSpPr>
        <p:spPr>
          <a:xfrm>
            <a:off x="211594" y="2763470"/>
            <a:ext cx="1870600" cy="1273789"/>
          </a:xfrm>
          <a:prstGeom prst="rect">
            <a:avLst/>
          </a:prstGeom>
          <a:solidFill>
            <a:srgbClr val="0A56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MetaPro-Bold" panose="02000503040000020004" pitchFamily="50" charset="0"/>
              </a:rPr>
              <a:t>Чирлидинг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/>
              <a:t>1 место Открытый кубок Хабаровского края;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/>
              <a:t>3 место международный </a:t>
            </a:r>
            <a:r>
              <a:rPr lang="ru-RU" sz="1200" dirty="0">
                <a:solidFill>
                  <a:schemeClr val="bg1"/>
                </a:solidFill>
              </a:rPr>
              <a:t>фестиваль «</a:t>
            </a:r>
            <a:r>
              <a:rPr lang="ru-RU" sz="1200" dirty="0" err="1">
                <a:solidFill>
                  <a:schemeClr val="bg1"/>
                </a:solidFill>
              </a:rPr>
              <a:t>Яркие!Майские!Твои</a:t>
            </a:r>
            <a:r>
              <a:rPr lang="ru-RU" sz="12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D0DFA2E-6F51-4266-9F7E-3B40A33272B4}"/>
              </a:ext>
            </a:extLst>
          </p:cNvPr>
          <p:cNvSpPr/>
          <p:nvPr/>
        </p:nvSpPr>
        <p:spPr>
          <a:xfrm>
            <a:off x="2082194" y="2787256"/>
            <a:ext cx="1335971" cy="1250002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BA85854D-B7D0-4658-908B-98AF6611D857}"/>
              </a:ext>
            </a:extLst>
          </p:cNvPr>
          <p:cNvSpPr/>
          <p:nvPr/>
        </p:nvSpPr>
        <p:spPr>
          <a:xfrm>
            <a:off x="1018002" y="4316881"/>
            <a:ext cx="2136024" cy="778670"/>
          </a:xfrm>
          <a:prstGeom prst="rect">
            <a:avLst/>
          </a:prstGeom>
          <a:solidFill>
            <a:srgbClr val="0A56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MetaPro-Bold" panose="02000503040000020004" pitchFamily="50" charset="0"/>
              </a:rPr>
              <a:t>Тяжёлая атлетика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/>
              <a:t>1</a:t>
            </a:r>
            <a:r>
              <a:rPr lang="en-US" sz="1200" dirty="0">
                <a:latin typeface="MetaPro-Bold" panose="02000503040000020004"/>
              </a:rPr>
              <a:t> </a:t>
            </a:r>
            <a:r>
              <a:rPr lang="ru-RU" sz="1200" dirty="0"/>
              <a:t>и 2 места первенство ДВФО</a:t>
            </a:r>
          </a:p>
          <a:p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A265560-FB15-44E3-95AF-1E2ABDDC45CB}"/>
              </a:ext>
            </a:extLst>
          </p:cNvPr>
          <p:cNvSpPr/>
          <p:nvPr/>
        </p:nvSpPr>
        <p:spPr>
          <a:xfrm>
            <a:off x="219147" y="4316881"/>
            <a:ext cx="770882" cy="778670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617B01E-DD9C-497D-88D7-476E69B02875}"/>
              </a:ext>
            </a:extLst>
          </p:cNvPr>
          <p:cNvSpPr/>
          <p:nvPr/>
        </p:nvSpPr>
        <p:spPr>
          <a:xfrm>
            <a:off x="219147" y="5373216"/>
            <a:ext cx="2308921" cy="778670"/>
          </a:xfrm>
          <a:prstGeom prst="rect">
            <a:avLst/>
          </a:prstGeom>
          <a:solidFill>
            <a:srgbClr val="0A56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MetaPro-Bold" panose="02000503040000020004" pitchFamily="50" charset="0"/>
              </a:rPr>
              <a:t>Настольный теннис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/>
              <a:t>2 и 3  места окружного этапа чемпионата АССК России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15F8CC9D-6CDB-461B-9B5B-F959358CD6BE}"/>
              </a:ext>
            </a:extLst>
          </p:cNvPr>
          <p:cNvSpPr/>
          <p:nvPr/>
        </p:nvSpPr>
        <p:spPr>
          <a:xfrm>
            <a:off x="2576287" y="5381698"/>
            <a:ext cx="754089" cy="761706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0" r="-4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5D345D04-9EA9-4B2D-A719-87958DFCC710}"/>
              </a:ext>
            </a:extLst>
          </p:cNvPr>
          <p:cNvSpPr/>
          <p:nvPr/>
        </p:nvSpPr>
        <p:spPr>
          <a:xfrm>
            <a:off x="4242180" y="1776215"/>
            <a:ext cx="2077201" cy="830324"/>
          </a:xfrm>
          <a:prstGeom prst="rect">
            <a:avLst/>
          </a:prstGeom>
          <a:solidFill>
            <a:srgbClr val="0A56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MetaPro-Bold" panose="02000503040000020004" pitchFamily="50" charset="0"/>
              </a:rPr>
              <a:t>Волейбол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/>
              <a:t>1 место окружного этапа чемпионата АССК России</a:t>
            </a:r>
          </a:p>
          <a:p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6547A7A8-279D-4FA7-B6B6-53B4B5CC0BFA}"/>
              </a:ext>
            </a:extLst>
          </p:cNvPr>
          <p:cNvSpPr/>
          <p:nvPr/>
        </p:nvSpPr>
        <p:spPr>
          <a:xfrm>
            <a:off x="3381873" y="1757922"/>
            <a:ext cx="830758" cy="839149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9663E762-4BA9-4539-A9EA-94D0477D519C}"/>
              </a:ext>
            </a:extLst>
          </p:cNvPr>
          <p:cNvSpPr/>
          <p:nvPr/>
        </p:nvSpPr>
        <p:spPr>
          <a:xfrm>
            <a:off x="3635895" y="2763470"/>
            <a:ext cx="1628069" cy="1273789"/>
          </a:xfrm>
          <a:prstGeom prst="rect">
            <a:avLst/>
          </a:prstGeom>
          <a:solidFill>
            <a:srgbClr val="0A56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MetaPro-Bold" panose="02000503040000020004" pitchFamily="50" charset="0"/>
              </a:rPr>
              <a:t>Баскетбол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/>
              <a:t>3 место Всероссийский финал чемпионата АССК; 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/>
              <a:t>2 место Кубок МЛБЛ Дальний Восток</a:t>
            </a:r>
          </a:p>
          <a:p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38C5E1F4-C74F-4445-B30A-580923D7D11A}"/>
              </a:ext>
            </a:extLst>
          </p:cNvPr>
          <p:cNvSpPr/>
          <p:nvPr/>
        </p:nvSpPr>
        <p:spPr>
          <a:xfrm>
            <a:off x="5280781" y="2736557"/>
            <a:ext cx="1287695" cy="1300701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1E1B1FB8-1520-424B-8EC6-B55009D56E2D}"/>
              </a:ext>
            </a:extLst>
          </p:cNvPr>
          <p:cNvSpPr/>
          <p:nvPr/>
        </p:nvSpPr>
        <p:spPr>
          <a:xfrm>
            <a:off x="4497861" y="4196287"/>
            <a:ext cx="2077201" cy="830324"/>
          </a:xfrm>
          <a:prstGeom prst="rect">
            <a:avLst/>
          </a:prstGeom>
          <a:solidFill>
            <a:srgbClr val="0A56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MetaPro-Bold" panose="02000503040000020004" pitchFamily="50" charset="0"/>
              </a:rPr>
              <a:t>Самбо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/>
              <a:t>1 место Чемпионат России среди студентов вузов</a:t>
            </a:r>
          </a:p>
          <a:p>
            <a:endParaRPr lang="ru-RU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B92D4645-7F7C-47CC-9B41-8823375E2550}"/>
              </a:ext>
            </a:extLst>
          </p:cNvPr>
          <p:cNvSpPr/>
          <p:nvPr/>
        </p:nvSpPr>
        <p:spPr>
          <a:xfrm>
            <a:off x="3517038" y="4196287"/>
            <a:ext cx="930090" cy="939484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9" name="Picture 8" descr="E:\Министерство\17.jpg">
            <a:extLst>
              <a:ext uri="{FF2B5EF4-FFF2-40B4-BE49-F238E27FC236}">
                <a16:creationId xmlns:a16="http://schemas.microsoft.com/office/drawing/2014/main" xmlns="" id="{FB2CEBD6-02E6-4A9B-8394-2D4C84FE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4" r="5042" b="31093"/>
          <a:stretch>
            <a:fillRect/>
          </a:stretch>
        </p:blipFill>
        <p:spPr bwMode="auto">
          <a:xfrm>
            <a:off x="3543752" y="5425543"/>
            <a:ext cx="3474058" cy="75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522525C8-C186-4507-B658-10CFF37EB5F6}"/>
              </a:ext>
            </a:extLst>
          </p:cNvPr>
          <p:cNvSpPr/>
          <p:nvPr/>
        </p:nvSpPr>
        <p:spPr>
          <a:xfrm>
            <a:off x="7467516" y="1730119"/>
            <a:ext cx="1639121" cy="876420"/>
          </a:xfrm>
          <a:prstGeom prst="rect">
            <a:avLst/>
          </a:prstGeom>
          <a:solidFill>
            <a:srgbClr val="0A56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latin typeface="MetaPro-Bold" panose="02000503040000020004" pitchFamily="50" charset="0"/>
              </a:rPr>
              <a:t>Мини-футбол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/>
              <a:t>1 место окружного этапа чемпионата АССК России</a:t>
            </a:r>
          </a:p>
          <a:p>
            <a:endParaRPr lang="ru-RU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CFFC738A-D4BA-49C3-8C54-65BD6D81F4FD}"/>
              </a:ext>
            </a:extLst>
          </p:cNvPr>
          <p:cNvSpPr/>
          <p:nvPr/>
        </p:nvSpPr>
        <p:spPr>
          <a:xfrm>
            <a:off x="6636758" y="1757922"/>
            <a:ext cx="830758" cy="848617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C9008B96-0C92-41EC-A9A3-6C5AE6B2E702}"/>
              </a:ext>
            </a:extLst>
          </p:cNvPr>
          <p:cNvSpPr/>
          <p:nvPr/>
        </p:nvSpPr>
        <p:spPr>
          <a:xfrm>
            <a:off x="6614922" y="2787257"/>
            <a:ext cx="1341908" cy="1250002"/>
          </a:xfrm>
          <a:prstGeom prst="rect">
            <a:avLst/>
          </a:prstGeom>
          <a:solidFill>
            <a:srgbClr val="0A56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600" dirty="0">
                <a:latin typeface="MetaPro-Bold" panose="02000503040000020004" pitchFamily="50" charset="0"/>
              </a:rPr>
              <a:t>Гребля на лодках класса «Дракон»</a:t>
            </a:r>
          </a:p>
          <a:p>
            <a:endParaRPr lang="ru-RU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85159964-E8F8-46FC-8494-E1E3606776F3}"/>
              </a:ext>
            </a:extLst>
          </p:cNvPr>
          <p:cNvSpPr/>
          <p:nvPr/>
        </p:nvSpPr>
        <p:spPr>
          <a:xfrm>
            <a:off x="6614922" y="4173439"/>
            <a:ext cx="1520082" cy="853172"/>
          </a:xfrm>
          <a:prstGeom prst="rect">
            <a:avLst/>
          </a:prstGeom>
          <a:solidFill>
            <a:srgbClr val="0A56A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>
                <a:latin typeface="MetaPro-Bold" panose="02000503040000020004" pitchFamily="50" charset="0"/>
              </a:rPr>
              <a:t>Художественная гимнастика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"/>
            <a:ext cx="9144000" cy="68539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5949278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8" name="Picture 4" descr="C:\Users\lamb\Desktop\13918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988138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etaPro-Bold"/>
              </a:rPr>
              <a:t>Досуг иностранных студентов</a:t>
            </a:r>
          </a:p>
          <a:p>
            <a:pPr indent="4486275"/>
            <a:r>
              <a:rPr lang="ru-RU" sz="2400" b="1" dirty="0">
                <a:solidFill>
                  <a:schemeClr val="bg1"/>
                </a:solidFill>
                <a:latin typeface="MetaPro-Bold"/>
              </a:rPr>
              <a:t>Масленица</a:t>
            </a:r>
          </a:p>
        </p:txBody>
      </p:sp>
    </p:spTree>
    <p:extLst>
      <p:ext uri="{BB962C8B-B14F-4D97-AF65-F5344CB8AC3E}">
        <p14:creationId xmlns:p14="http://schemas.microsoft.com/office/powerpoint/2010/main" val="38915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Юлия\Desktop\2a926726790f082db9c44ac3d45a8e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89941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" y="5949278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9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965" y="6172805"/>
            <a:ext cx="6224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etaPro-Bold"/>
              </a:rPr>
              <a:t>Уникальная природа Дальнего Востока</a:t>
            </a:r>
          </a:p>
        </p:txBody>
      </p:sp>
    </p:spTree>
    <p:extLst>
      <p:ext uri="{BB962C8B-B14F-4D97-AF65-F5344CB8AC3E}">
        <p14:creationId xmlns:p14="http://schemas.microsoft.com/office/powerpoint/2010/main" val="7502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Юлия\Desktop\Проект\Презентация для ректора\29-30_Досуг студентов_Масленица_Фестивали_Спорт\IMG_668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"/>
          <a:stretch/>
        </p:blipFill>
        <p:spPr bwMode="auto">
          <a:xfrm>
            <a:off x="61" y="-9718"/>
            <a:ext cx="9143940" cy="600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5949278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8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11415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MetaPro-Bold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MetaPro-Bold"/>
              </a:rPr>
              <a:t>Досуг </a:t>
            </a:r>
            <a:r>
              <a:rPr lang="ru-RU" sz="2400" b="1" dirty="0">
                <a:solidFill>
                  <a:schemeClr val="bg1"/>
                </a:solidFill>
                <a:latin typeface="MetaPro-Bold"/>
              </a:rPr>
              <a:t>иностранных студентов</a:t>
            </a:r>
          </a:p>
          <a:p>
            <a:pPr indent="3403600"/>
            <a:endParaRPr lang="ru-RU" sz="2400" b="1" dirty="0">
              <a:solidFill>
                <a:schemeClr val="bg1"/>
              </a:solidFill>
              <a:latin typeface="MetaPro-Bold"/>
            </a:endParaRPr>
          </a:p>
        </p:txBody>
      </p:sp>
    </p:spTree>
    <p:extLst>
      <p:ext uri="{BB962C8B-B14F-4D97-AF65-F5344CB8AC3E}">
        <p14:creationId xmlns:p14="http://schemas.microsoft.com/office/powerpoint/2010/main" val="24404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A554DB6-63B6-4B53-9F23-06041155B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"/>
            <a:ext cx="9144000" cy="62636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5949278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2400" dirty="0" smtClean="0">
                <a:solidFill>
                  <a:srgbClr val="FFFFFF"/>
                </a:solidFill>
                <a:latin typeface="MetaPro-Bold"/>
                <a:cs typeface="Arial" charset="0"/>
              </a:rPr>
              <a:t>  </a:t>
            </a:r>
            <a:r>
              <a:rPr lang="ru-RU" altLang="ru-RU" sz="2400" dirty="0" smtClean="0">
                <a:solidFill>
                  <a:srgbClr val="FFFFFF"/>
                </a:solidFill>
                <a:latin typeface="MetaPro-Bold"/>
                <a:cs typeface="Arial" charset="0"/>
              </a:rPr>
              <a:t>Добро пожаловать во ВГУЭС!</a:t>
            </a:r>
            <a:endParaRPr lang="ru-RU" altLang="ru-RU" sz="2400" dirty="0">
              <a:solidFill>
                <a:srgbClr val="FFFFFF"/>
              </a:solidFill>
              <a:latin typeface="MetaPro-Bold"/>
              <a:cs typeface="Arial" charset="0"/>
            </a:endParaRPr>
          </a:p>
        </p:txBody>
      </p:sp>
      <p:pic>
        <p:nvPicPr>
          <p:cNvPr id="7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798B737E-5CFF-4C4C-93D8-BB1806FEA1A9}"/>
              </a:ext>
            </a:extLst>
          </p:cNvPr>
          <p:cNvSpPr/>
          <p:nvPr/>
        </p:nvSpPr>
        <p:spPr>
          <a:xfrm>
            <a:off x="5796136" y="332656"/>
            <a:ext cx="3168352" cy="5112568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Условия поступления :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Заявление о приеме на обучение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- </a:t>
            </a:r>
            <a:r>
              <a:rPr lang="ru-RU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Документы:</a:t>
            </a:r>
          </a:p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1) 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паспорт;</a:t>
            </a:r>
          </a:p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2) 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школьный аттестат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3) 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документ, подтверждающий особые права (при обучении в пределах квоты)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4) 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иные документы (представляются по усмотрению поступающего)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96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Юлия\Downloads\ВГУЭ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08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0113" y="692696"/>
            <a:ext cx="4988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MetaPro-Bold"/>
                <a:cs typeface="Segoe UI" panose="020B0502040204020203" pitchFamily="34" charset="0"/>
              </a:rPr>
              <a:t>Спасибо за внимание!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" y="5949278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8" name="Picture 4" descr="C:\Users\lamb\Desktop\13918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0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Юлия\Desktop\тобизи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5949278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8" name="Picture 4" descr="C:\Users\lamb\Desktop\13918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8965" y="6172805"/>
            <a:ext cx="6224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etaPro-Bold"/>
              </a:rPr>
              <a:t>Уникальная природа Дальнего Востока</a:t>
            </a:r>
          </a:p>
        </p:txBody>
      </p:sp>
    </p:spTree>
    <p:extLst>
      <p:ext uri="{BB962C8B-B14F-4D97-AF65-F5344CB8AC3E}">
        <p14:creationId xmlns:p14="http://schemas.microsoft.com/office/powerpoint/2010/main" val="1833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Юлия\Downloads\1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09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lamb\Desktop\13918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5949280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9" name="Picture 4" descr="C:\Users\lamb\Desktop\13918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890838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043" y="6018919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11538" algn="l"/>
              </a:tabLst>
            </a:pPr>
            <a:r>
              <a:rPr lang="ru-RU" sz="2200" b="1" dirty="0">
                <a:solidFill>
                  <a:schemeClr val="bg1"/>
                </a:solidFill>
                <a:latin typeface="MetaPro-Bold"/>
              </a:rPr>
              <a:t>Коренные</a:t>
            </a:r>
            <a:r>
              <a:rPr lang="en-US" sz="2200" b="1" dirty="0">
                <a:solidFill>
                  <a:schemeClr val="bg1"/>
                </a:solidFill>
                <a:latin typeface="MetaPro-Bold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MetaPro-Bold"/>
              </a:rPr>
              <a:t>народности Приморского края:</a:t>
            </a:r>
            <a:endParaRPr lang="en-US" sz="2200" b="1" dirty="0">
              <a:solidFill>
                <a:schemeClr val="bg1"/>
              </a:solidFill>
              <a:latin typeface="MetaPro-Bold"/>
            </a:endParaRPr>
          </a:p>
          <a:p>
            <a:pPr indent="2962275">
              <a:tabLst>
                <a:tab pos="3411538" algn="l"/>
              </a:tabLst>
            </a:pPr>
            <a:r>
              <a:rPr lang="ru-RU" sz="2200" b="1" dirty="0">
                <a:solidFill>
                  <a:schemeClr val="bg1"/>
                </a:solidFill>
                <a:latin typeface="MetaPro-Bold"/>
              </a:rPr>
              <a:t>удэгейцы, нанайцы, тазы</a:t>
            </a:r>
          </a:p>
        </p:txBody>
      </p:sp>
    </p:spTree>
    <p:extLst>
      <p:ext uri="{BB962C8B-B14F-4D97-AF65-F5344CB8AC3E}">
        <p14:creationId xmlns:p14="http://schemas.microsoft.com/office/powerpoint/2010/main" val="32192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2" y="5949280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122" name="Picture 2" descr="C:\Users\Юлия\Desktop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725" y="6199738"/>
            <a:ext cx="68580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latin typeface="MetaPro-Bold"/>
                <a:cs typeface="Segoe UI" panose="020B0502040204020203" pitchFamily="34" charset="0"/>
              </a:rPr>
              <a:t>Владивосток – столица Дальнего Востока России</a:t>
            </a:r>
          </a:p>
        </p:txBody>
      </p:sp>
      <p:pic>
        <p:nvPicPr>
          <p:cNvPr id="6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82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9936"/>
            <a:ext cx="9144000" cy="61020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2" y="5949280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2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6034308"/>
            <a:ext cx="7128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latin typeface="MetaPro-Bold"/>
              </a:rPr>
              <a:t>Владивосток – один из ключевых центров</a:t>
            </a:r>
          </a:p>
          <a:p>
            <a:pPr marL="4486275" indent="-2600325"/>
            <a:r>
              <a:rPr lang="ru-RU" sz="2100" b="1" dirty="0">
                <a:solidFill>
                  <a:schemeClr val="bg1"/>
                </a:solidFill>
                <a:latin typeface="MetaPro-Bold"/>
              </a:rPr>
              <a:t>Азиатско-Тихоокеанского региона</a:t>
            </a:r>
          </a:p>
        </p:txBody>
      </p:sp>
    </p:spTree>
    <p:extLst>
      <p:ext uri="{BB962C8B-B14F-4D97-AF65-F5344CB8AC3E}">
        <p14:creationId xmlns:p14="http://schemas.microsoft.com/office/powerpoint/2010/main" val="418556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Юлия\Desktop\драк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92"/>
            <a:ext cx="9143999" cy="595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" y="5949278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ts val="0"/>
              </a:spcBef>
              <a:buNone/>
            </a:pPr>
            <a:endParaRPr lang="ru-RU" sz="24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6018916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MetaPro-Bold"/>
              </a:rPr>
              <a:t>Владивосток – туристический центр</a:t>
            </a:r>
          </a:p>
          <a:p>
            <a:pPr marL="5735638" indent="-1963738"/>
            <a:r>
              <a:rPr lang="ru-RU" sz="2200" b="1" dirty="0">
                <a:solidFill>
                  <a:schemeClr val="bg1"/>
                </a:solidFill>
                <a:latin typeface="MetaPro-Bold"/>
              </a:rPr>
              <a:t>Дальнего Востока</a:t>
            </a:r>
          </a:p>
        </p:txBody>
      </p:sp>
    </p:spTree>
    <p:extLst>
      <p:ext uri="{BB962C8B-B14F-4D97-AF65-F5344CB8AC3E}">
        <p14:creationId xmlns:p14="http://schemas.microsoft.com/office/powerpoint/2010/main" val="264639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Юлия\Desktop\семь футов\34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5949278"/>
            <a:ext cx="9144000" cy="908721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" name="Picture 4" descr="C:\Users\lamb\Desktop\1391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90836"/>
            <a:ext cx="2053837" cy="102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6018916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MetaPro-Bold"/>
              </a:rPr>
              <a:t>Владивосток – туристический центр</a:t>
            </a:r>
          </a:p>
          <a:p>
            <a:pPr marL="5735638" indent="-1963738"/>
            <a:r>
              <a:rPr lang="ru-RU" sz="2200" b="1" dirty="0">
                <a:solidFill>
                  <a:schemeClr val="bg1"/>
                </a:solidFill>
                <a:latin typeface="MetaPro-Bold"/>
              </a:rPr>
              <a:t>Дальнего Востока</a:t>
            </a:r>
          </a:p>
        </p:txBody>
      </p:sp>
    </p:spTree>
    <p:extLst>
      <p:ext uri="{BB962C8B-B14F-4D97-AF65-F5344CB8AC3E}">
        <p14:creationId xmlns:p14="http://schemas.microsoft.com/office/powerpoint/2010/main" val="306871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3cc7cb46c93d36d276053b5bbace4f148f354a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4451</TotalTime>
  <Words>817</Words>
  <Application>Microsoft Office PowerPoint</Application>
  <PresentationFormat>Экран (4:3)</PresentationFormat>
  <Paragraphs>245</Paragraphs>
  <Slides>32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MetaPro-Bold</vt:lpstr>
      <vt:lpstr>Segoe UI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цифрах</vt:lpstr>
      <vt:lpstr>ВГУЭС в топ -100 лучших ВУЗов России</vt:lpstr>
      <vt:lpstr>Международная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Международная деятельность</vt:lpstr>
      <vt:lpstr>Презентация PowerPoint</vt:lpstr>
      <vt:lpstr>Внеучебная деятельность – международные проекты</vt:lpstr>
      <vt:lpstr>Презентация PowerPoint</vt:lpstr>
      <vt:lpstr>Презентация PowerPoint</vt:lpstr>
      <vt:lpstr>Презентация PowerPoint</vt:lpstr>
      <vt:lpstr>Инфраструктура</vt:lpstr>
      <vt:lpstr>Презентация PowerPoint</vt:lpstr>
      <vt:lpstr>Презентация PowerPoint</vt:lpstr>
      <vt:lpstr>Внеучебная деятельность – спорт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Подтергера Ольга</cp:lastModifiedBy>
  <cp:revision>182</cp:revision>
  <cp:lastPrinted>2019-03-15T01:14:35Z</cp:lastPrinted>
  <dcterms:created xsi:type="dcterms:W3CDTF">2019-02-13T10:01:04Z</dcterms:created>
  <dcterms:modified xsi:type="dcterms:W3CDTF">2019-05-07T03:41:35Z</dcterms:modified>
</cp:coreProperties>
</file>