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8" r:id="rId6"/>
    <p:sldId id="269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979A0">
                <a:lumMod val="84000"/>
              </a:srgbClr>
            </a:gs>
            <a:gs pos="99000">
              <a:srgbClr val="0070C0">
                <a:alpha val="73000"/>
                <a:lumMod val="45000"/>
              </a:srgbClr>
            </a:gs>
            <a:gs pos="100000">
              <a:schemeClr val="bg2">
                <a:lumMod val="75000"/>
              </a:schemeClr>
            </a:gs>
            <a:gs pos="100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306" y="5788111"/>
            <a:ext cx="1113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Программа </a:t>
            </a:r>
            <a:r>
              <a:rPr lang="ru-RU" b="1" dirty="0"/>
              <a:t>«1С:Бухгалтерия государственного учреждения</a:t>
            </a:r>
            <a:r>
              <a:rPr lang="ru-RU" b="1" dirty="0" smtClean="0"/>
              <a:t>»</a:t>
            </a:r>
            <a:endParaRPr lang="ru-RU" dirty="0" smtClean="0"/>
          </a:p>
        </p:txBody>
      </p:sp>
      <p:sp>
        <p:nvSpPr>
          <p:cNvPr id="7" name="Параллелограмм 6"/>
          <p:cNvSpPr/>
          <p:nvPr/>
        </p:nvSpPr>
        <p:spPr>
          <a:xfrm>
            <a:off x="9486343" y="-24560"/>
            <a:ext cx="2705657" cy="1190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ВВГУ</a:t>
            </a:r>
            <a:endParaRPr lang="ru-RU" sz="4000" b="1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1805" y="772298"/>
            <a:ext cx="8825658" cy="488092"/>
          </a:xfrm>
        </p:spPr>
        <p:txBody>
          <a:bodyPr/>
          <a:lstStyle/>
          <a:p>
            <a:r>
              <a:rPr lang="ru-RU" sz="3500" u="sng" dirty="0" smtClean="0"/>
              <a:t>Инструкция для создания документа:</a:t>
            </a:r>
            <a:endParaRPr lang="ru-RU" sz="35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31805" y="2877919"/>
            <a:ext cx="11055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/>
              <a:t> Отчет </a:t>
            </a:r>
            <a:r>
              <a:rPr lang="ru-RU" sz="3600" b="1" dirty="0"/>
              <a:t>о расходах подотчетного </a:t>
            </a:r>
            <a:r>
              <a:rPr lang="ru-RU" sz="3600" b="1" dirty="0" smtClean="0"/>
              <a:t>лица </a:t>
            </a:r>
            <a:r>
              <a:rPr lang="ru-RU" sz="3600" dirty="0" smtClean="0"/>
              <a:t>на</a:t>
            </a:r>
            <a:r>
              <a:rPr lang="ru-RU" sz="3600" b="1" dirty="0" smtClean="0"/>
              <a:t> </a:t>
            </a:r>
            <a:r>
              <a:rPr lang="ru-RU" sz="3600" dirty="0" smtClean="0"/>
              <a:t>основании</a:t>
            </a:r>
            <a:r>
              <a:rPr lang="ru-RU" sz="3600" b="1" dirty="0" smtClean="0"/>
              <a:t> Заявки-обосновании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72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Создание</a:t>
            </a:r>
            <a:r>
              <a:rPr lang="ru-RU" b="1" dirty="0" smtClean="0"/>
              <a:t> </a:t>
            </a:r>
            <a:r>
              <a:rPr lang="ru-RU" b="1" dirty="0"/>
              <a:t>Отчета о расходах подотчетного лица </a:t>
            </a:r>
            <a:r>
              <a:rPr lang="ru-RU" b="1" dirty="0" smtClean="0"/>
              <a:t>по </a:t>
            </a:r>
            <a:r>
              <a:rPr lang="ru-RU" b="1" dirty="0"/>
              <a:t>денежным </a:t>
            </a:r>
            <a:r>
              <a:rPr lang="ru-RU" b="1" dirty="0" smtClean="0"/>
              <a:t>документам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106573" y="1801632"/>
            <a:ext cx="3871243" cy="28931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 расходах подотчетного лица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заполняется </a:t>
            </a:r>
            <a:r>
              <a:rPr lang="ru-RU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подотчетным </a:t>
            </a:r>
            <a:r>
              <a:rPr lang="ru-RU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основании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Заявки-обоснования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которым принято решение о выдаче денежных средств подотчетному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лицу.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формирования отчета необходимо зайти в ранее созданную и утвержденную заявку и в разделе «Создать на основании» выбрать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Отчет о расходах подотчетного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4895" y="2924560"/>
            <a:ext cx="1540402" cy="3211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4551" y="862786"/>
            <a:ext cx="681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Внимание!!! Отчет о расходах по денежным средствам предоставляется в срок не позднее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дней </a:t>
            </a:r>
            <a:r>
              <a:rPr lang="ru-RU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получения денежных средств.</a:t>
            </a:r>
            <a:endParaRPr lang="ru-RU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5717" r="37703" b="44313"/>
          <a:stretch/>
        </p:blipFill>
        <p:spPr>
          <a:xfrm>
            <a:off x="282832" y="1801632"/>
            <a:ext cx="7612698" cy="4010886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6178378" y="3682314"/>
            <a:ext cx="1928195" cy="1247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Заполнение </a:t>
            </a:r>
            <a:r>
              <a:rPr lang="ru-RU" b="1" dirty="0" smtClean="0"/>
              <a:t>Отчета </a:t>
            </a:r>
            <a:r>
              <a:rPr lang="ru-RU" b="1" dirty="0"/>
              <a:t>о расходах подотчетного лица </a:t>
            </a:r>
            <a:r>
              <a:rPr lang="ru-RU" b="1" dirty="0" smtClean="0"/>
              <a:t>по </a:t>
            </a:r>
            <a:r>
              <a:rPr lang="ru-RU" b="1" dirty="0"/>
              <a:t>денежным </a:t>
            </a:r>
            <a:r>
              <a:rPr lang="ru-RU" b="1" dirty="0" smtClean="0"/>
              <a:t>документам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2080" b="17020"/>
          <a:stretch/>
        </p:blipFill>
        <p:spPr>
          <a:xfrm>
            <a:off x="146972" y="1303861"/>
            <a:ext cx="8074390" cy="424674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478473" y="3256097"/>
            <a:ext cx="3283445" cy="24622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созданном документе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Отчет о расходах подотчетного лица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в шапке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 быть заполнено поле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подотчетное лицо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предоставившее отчет, и на закладке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Аванс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документ-основание – ранее созданный документ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Заявка-обоснование закупки товаров, работ, услуг малого объема через подотчетное лицо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167" y="2324842"/>
            <a:ext cx="4424071" cy="22650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4668" y="3501077"/>
            <a:ext cx="7618943" cy="2012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407243" y="2551346"/>
            <a:ext cx="4071230" cy="9497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883611" y="3533450"/>
            <a:ext cx="594862" cy="9329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654378" y="2324842"/>
            <a:ext cx="3435179" cy="22650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8473" y="1339280"/>
            <a:ext cx="3283445" cy="160043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Номер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заполняется автоматически при записи документа.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Дата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выставляется вручную по чеку или на день формирования отчета, но не позднее 30 дней со дня получения денежных средств.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>
            <a:stCxn id="23" idx="1"/>
          </p:cNvCxnSpPr>
          <p:nvPr/>
        </p:nvCxnSpPr>
        <p:spPr>
          <a:xfrm flipH="1">
            <a:off x="6779741" y="2139499"/>
            <a:ext cx="1698732" cy="185343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0242" y="5761672"/>
            <a:ext cx="7604355" cy="738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табличной части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 выдачи аванса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закладки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Аванс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бухгалтер самостоятельно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добавить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Заявка на кассовый расход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согласно которому подотчетному лицу были выданы денежные документы.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716692" y="5194666"/>
            <a:ext cx="411892" cy="567006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47" y="4056302"/>
            <a:ext cx="310592" cy="1742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96" y="4056301"/>
            <a:ext cx="310592" cy="1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41" r="19056"/>
          <a:stretch/>
        </p:blipFill>
        <p:spPr>
          <a:xfrm>
            <a:off x="188679" y="1134233"/>
            <a:ext cx="8847438" cy="3509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Заполнение </a:t>
            </a:r>
            <a:r>
              <a:rPr lang="ru-RU" b="1" dirty="0" smtClean="0"/>
              <a:t>Отчета </a:t>
            </a:r>
            <a:r>
              <a:rPr lang="ru-RU" b="1" dirty="0"/>
              <a:t>о расходах подотчетного лица </a:t>
            </a:r>
            <a:r>
              <a:rPr lang="ru-RU" b="1" dirty="0" smtClean="0"/>
              <a:t>по </a:t>
            </a:r>
            <a:r>
              <a:rPr lang="ru-RU" b="1" dirty="0"/>
              <a:t>денежным </a:t>
            </a:r>
            <a:r>
              <a:rPr lang="ru-RU" b="1" dirty="0" smtClean="0"/>
              <a:t>документам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115925" y="1773228"/>
            <a:ext cx="2955872" cy="160043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Закладка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Товары, работы, услуги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будет частично заполнена данными из документа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Заявка-обоснование закупки товаров, работ, услуг малого объема через подотчетное лицо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233" y="3336324"/>
            <a:ext cx="8781535" cy="13262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33" idx="1"/>
          </p:cNvCxnSpPr>
          <p:nvPr/>
        </p:nvCxnSpPr>
        <p:spPr>
          <a:xfrm flipH="1">
            <a:off x="6203812" y="2573447"/>
            <a:ext cx="2912113" cy="7628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араллелограмм 15"/>
          <p:cNvSpPr/>
          <p:nvPr/>
        </p:nvSpPr>
        <p:spPr>
          <a:xfrm>
            <a:off x="2051222" y="3681975"/>
            <a:ext cx="1861752" cy="913083"/>
          </a:xfrm>
          <a:prstGeom prst="parallelogram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653163" y="4644148"/>
            <a:ext cx="620480" cy="561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47940" y="5226932"/>
            <a:ext cx="2955872" cy="13849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закладке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Товары, работы, услуги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необходимо заполнить графу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Документ-основание,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Контрагента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(смотри след. слайд)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кассового чека.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>
            <a:stCxn id="21" idx="1"/>
          </p:cNvCxnSpPr>
          <p:nvPr/>
        </p:nvCxnSpPr>
        <p:spPr>
          <a:xfrm flipH="1" flipV="1">
            <a:off x="2356022" y="5906530"/>
            <a:ext cx="891918" cy="129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57881" y="3238144"/>
            <a:ext cx="1408670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3" y="5221817"/>
            <a:ext cx="1952625" cy="1219200"/>
          </a:xfrm>
          <a:prstGeom prst="rect">
            <a:avLst/>
          </a:prstGeom>
        </p:spPr>
      </p:pic>
      <p:sp>
        <p:nvSpPr>
          <p:cNvPr id="24" name="Параллелограмм 23"/>
          <p:cNvSpPr/>
          <p:nvPr/>
        </p:nvSpPr>
        <p:spPr>
          <a:xfrm>
            <a:off x="6845644" y="3649362"/>
            <a:ext cx="1771136" cy="914399"/>
          </a:xfrm>
          <a:prstGeom prst="parallelogram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845644" y="5221817"/>
            <a:ext cx="2955872" cy="116955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графы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и Цена,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изменять вручную, но сумма не должна превышать суммы полученных денежных средств.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/>
          <p:cNvCxnSpPr>
            <a:stCxn id="26" idx="0"/>
          </p:cNvCxnSpPr>
          <p:nvPr/>
        </p:nvCxnSpPr>
        <p:spPr>
          <a:xfrm flipH="1" flipV="1">
            <a:off x="7731212" y="4563761"/>
            <a:ext cx="592368" cy="6580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2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t="15028" r="22094" b="35586"/>
          <a:stretch/>
        </p:blipFill>
        <p:spPr>
          <a:xfrm>
            <a:off x="134551" y="1310088"/>
            <a:ext cx="8130746" cy="3085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</a:t>
            </a:r>
            <a:r>
              <a:rPr lang="ru-RU" dirty="0" smtClean="0"/>
              <a:t>Добавление контрагента в </a:t>
            </a:r>
            <a:r>
              <a:rPr lang="ru-RU" b="1" dirty="0" smtClean="0"/>
              <a:t>Отчет </a:t>
            </a:r>
            <a:r>
              <a:rPr lang="ru-RU" b="1" dirty="0"/>
              <a:t>о расходах подотчетного лица </a:t>
            </a:r>
            <a:r>
              <a:rPr lang="ru-RU" b="1" dirty="0" smtClean="0"/>
              <a:t>по </a:t>
            </a:r>
            <a:r>
              <a:rPr lang="ru-RU" b="1" dirty="0"/>
              <a:t>денежным </a:t>
            </a:r>
            <a:r>
              <a:rPr lang="ru-RU" b="1" dirty="0" smtClean="0"/>
              <a:t>документам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39048" y="4893299"/>
            <a:ext cx="4291914" cy="116955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Для добавления контрагента нажмите на квадрат с тремя точками.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В открывшемся окне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Выбора типов данных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поле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Строка.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Впишите наименование контрагента.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8" t="33873" r="42798" b="33362"/>
          <a:stretch/>
        </p:blipFill>
        <p:spPr>
          <a:xfrm>
            <a:off x="1383957" y="4843134"/>
            <a:ext cx="2677298" cy="16973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84606" y="3212756"/>
            <a:ext cx="362465" cy="3789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847071" y="2792628"/>
            <a:ext cx="1210961" cy="60959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32671" y="2792628"/>
            <a:ext cx="4102443" cy="2792626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" y="1187771"/>
            <a:ext cx="8160193" cy="2953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</a:t>
            </a:r>
            <a:r>
              <a:rPr lang="ru-RU" dirty="0"/>
              <a:t>Заполнение </a:t>
            </a:r>
            <a:r>
              <a:rPr lang="ru-RU" b="1" dirty="0" smtClean="0"/>
              <a:t>Отчета </a:t>
            </a:r>
            <a:r>
              <a:rPr lang="ru-RU" b="1" dirty="0"/>
              <a:t>о расходах подотчетного лица </a:t>
            </a:r>
            <a:r>
              <a:rPr lang="ru-RU" b="1" dirty="0" smtClean="0"/>
              <a:t>по </a:t>
            </a:r>
            <a:r>
              <a:rPr lang="ru-RU" b="1" dirty="0"/>
              <a:t>денежным </a:t>
            </a:r>
            <a:r>
              <a:rPr lang="ru-RU" b="1" dirty="0" smtClean="0"/>
              <a:t>документам </a:t>
            </a:r>
            <a:r>
              <a:rPr lang="ru-RU" dirty="0" smtClean="0"/>
              <a:t>закладка </a:t>
            </a:r>
            <a:r>
              <a:rPr lang="ru-RU" b="1" dirty="0" smtClean="0"/>
              <a:t>Дополнительно.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31308" y="2627870"/>
            <a:ext cx="823784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6307" y="4592061"/>
            <a:ext cx="9925067" cy="13849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ответственных лиц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закладке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утверждения документа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учреждения (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заполнено автоматически, изменяется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сотрудника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подразделения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(выбрать непосредственного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руководителя);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Ответственный за проверку документов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Климешина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Т.В или Никулина И.С. уточнить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подразделении)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бухгалтерии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(Квашнина А.А или Корнеева Ю.Ю. уточнить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Ответственный исполнитель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(подотчетное лицо).</a:t>
            </a:r>
          </a:p>
        </p:txBody>
      </p:sp>
      <p:cxnSp>
        <p:nvCxnSpPr>
          <p:cNvPr id="14" name="Прямая со стрелкой 13"/>
          <p:cNvCxnSpPr>
            <a:stCxn id="13" idx="0"/>
          </p:cNvCxnSpPr>
          <p:nvPr/>
        </p:nvCxnSpPr>
        <p:spPr>
          <a:xfrm flipH="1" flipV="1">
            <a:off x="4324865" y="3805881"/>
            <a:ext cx="793976" cy="786180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6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60" y="1293341"/>
            <a:ext cx="9288258" cy="3632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5967" r="4802" b="42078"/>
          <a:stretch/>
        </p:blipFill>
        <p:spPr>
          <a:xfrm>
            <a:off x="188560" y="1236245"/>
            <a:ext cx="9276716" cy="3072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</a:t>
            </a:r>
            <a:r>
              <a:rPr lang="ru-RU" dirty="0"/>
              <a:t>Прикрепление файлов и отправка на ознакомление </a:t>
            </a:r>
            <a:r>
              <a:rPr lang="ru-RU" b="1" dirty="0" smtClean="0"/>
              <a:t>Отчета </a:t>
            </a:r>
            <a:r>
              <a:rPr lang="ru-RU" b="1" dirty="0"/>
              <a:t>о расходах подотчетного лица </a:t>
            </a:r>
            <a:r>
              <a:rPr lang="ru-RU" b="1" dirty="0" smtClean="0"/>
              <a:t>по </a:t>
            </a:r>
            <a:r>
              <a:rPr lang="ru-RU" b="1" dirty="0"/>
              <a:t>денежным </a:t>
            </a:r>
            <a:r>
              <a:rPr lang="ru-RU" b="1" dirty="0" smtClean="0"/>
              <a:t>документам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718420" y="1907808"/>
            <a:ext cx="2222452" cy="13849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Прикрепите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файлы с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кассовым чеком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 нему (товарная накладная или акт выполненных работ)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4422" y="1680518"/>
            <a:ext cx="1713469" cy="96382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33" idx="1"/>
            <a:endCxn id="3" idx="3"/>
          </p:cNvCxnSpPr>
          <p:nvPr/>
        </p:nvCxnSpPr>
        <p:spPr>
          <a:xfrm flipH="1" flipV="1">
            <a:off x="6507891" y="2162432"/>
            <a:ext cx="3210529" cy="43787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47134" y="4530809"/>
            <a:ext cx="955590" cy="3707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88560" y="5395369"/>
            <a:ext cx="3081462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всех необходимых разделов </a:t>
            </a:r>
            <a:r>
              <a:rPr lang="ru-RU" sz="1200" b="1" dirty="0"/>
              <a:t>Отчета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нажмите кнопку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«Записать»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«Отправить на ознакомление».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720810" y="4920177"/>
            <a:ext cx="947351" cy="4938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26008" y="4855523"/>
            <a:ext cx="2435582" cy="15696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 процессом ознакомления и согласования документа можно следить в разделе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«Процесс».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прохождения всех этапов утверждения и подписания, статус документа меняется на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«Отражен в учете»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329" y="5414033"/>
            <a:ext cx="3174489" cy="505392"/>
          </a:xfrm>
          <a:prstGeom prst="rect">
            <a:avLst/>
          </a:prstGeom>
        </p:spPr>
      </p:pic>
      <p:sp>
        <p:nvSpPr>
          <p:cNvPr id="26" name="Стрелка вниз 25"/>
          <p:cNvSpPr/>
          <p:nvPr/>
        </p:nvSpPr>
        <p:spPr>
          <a:xfrm>
            <a:off x="7910211" y="4901513"/>
            <a:ext cx="113936" cy="5105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0809" y="1482810"/>
            <a:ext cx="358347" cy="19770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</a:t>
            </a:r>
            <a:r>
              <a:rPr lang="ru-RU" dirty="0" smtClean="0"/>
              <a:t>Просмотр списка </a:t>
            </a:r>
            <a:r>
              <a:rPr lang="ru-RU" b="1" dirty="0" smtClean="0"/>
              <a:t>Отчетов </a:t>
            </a:r>
            <a:r>
              <a:rPr lang="ru-RU" b="1" dirty="0"/>
              <a:t>о расходах подотчетного лица </a:t>
            </a:r>
            <a:r>
              <a:rPr lang="ru-RU" b="1" dirty="0" smtClean="0"/>
              <a:t>по </a:t>
            </a:r>
            <a:r>
              <a:rPr lang="ru-RU" b="1" dirty="0"/>
              <a:t>денежным </a:t>
            </a:r>
            <a:r>
              <a:rPr lang="ru-RU" b="1" dirty="0" smtClean="0"/>
              <a:t>документам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4865"/>
          <a:stretch/>
        </p:blipFill>
        <p:spPr>
          <a:xfrm>
            <a:off x="216930" y="1028938"/>
            <a:ext cx="6809946" cy="45892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12757" b="7868"/>
          <a:stretch/>
        </p:blipFill>
        <p:spPr>
          <a:xfrm>
            <a:off x="5560540" y="3032424"/>
            <a:ext cx="4096440" cy="36949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6930" y="2026508"/>
            <a:ext cx="1175265" cy="2965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89622" y="2463114"/>
            <a:ext cx="1540475" cy="8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168346" y="1524000"/>
            <a:ext cx="2784389" cy="1309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3" idx="2"/>
          </p:cNvCxnSpPr>
          <p:nvPr/>
        </p:nvCxnSpPr>
        <p:spPr>
          <a:xfrm>
            <a:off x="5560541" y="2833816"/>
            <a:ext cx="1532237" cy="1252152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26361" y="1517224"/>
            <a:ext cx="4117557" cy="13849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просмотра списка отчетов, перейдите в раздел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блоке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Расчеты с подотчетными лицами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откройте ссылку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Отчеты о расходах подотчетного лица.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открывшемся списке будут отражены все сделанные ранее отчеты.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>
            <a:stCxn id="18" idx="1"/>
          </p:cNvCxnSpPr>
          <p:nvPr/>
        </p:nvCxnSpPr>
        <p:spPr>
          <a:xfrm flipH="1">
            <a:off x="6030097" y="2209722"/>
            <a:ext cx="1496264" cy="181140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4207</TotalTime>
  <Words>493</Words>
  <Application>Microsoft Office PowerPoint</Application>
  <PresentationFormat>Широкоэкранный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Consolas</vt:lpstr>
      <vt:lpstr>Wingdings</vt:lpstr>
      <vt:lpstr>Wingdings 3</vt:lpstr>
      <vt:lpstr>Ион</vt:lpstr>
      <vt:lpstr>Инструкция для создания документа: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создания документа:   Заявка-обоснование закупки товаров, работ, услуг малого объема через подотчетное лицо</dc:title>
  <dc:creator>Чипизубова Виктория</dc:creator>
  <cp:lastModifiedBy>Чипизубова Виктория</cp:lastModifiedBy>
  <cp:revision>74</cp:revision>
  <dcterms:created xsi:type="dcterms:W3CDTF">2025-04-29T06:29:49Z</dcterms:created>
  <dcterms:modified xsi:type="dcterms:W3CDTF">2025-12-03T22:45:48Z</dcterms:modified>
</cp:coreProperties>
</file>