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3"/>
  </p:notesMasterIdLst>
  <p:sldIdLst>
    <p:sldId id="293" r:id="rId2"/>
    <p:sldId id="256" r:id="rId3"/>
    <p:sldId id="378" r:id="rId4"/>
    <p:sldId id="260" r:id="rId5"/>
    <p:sldId id="375" r:id="rId6"/>
    <p:sldId id="262" r:id="rId7"/>
    <p:sldId id="263" r:id="rId8"/>
    <p:sldId id="376" r:id="rId9"/>
    <p:sldId id="264" r:id="rId10"/>
    <p:sldId id="377" r:id="rId11"/>
    <p:sldId id="265" r:id="rId12"/>
    <p:sldId id="279" r:id="rId13"/>
    <p:sldId id="300" r:id="rId14"/>
    <p:sldId id="299" r:id="rId15"/>
    <p:sldId id="381" r:id="rId16"/>
    <p:sldId id="311" r:id="rId17"/>
    <p:sldId id="308" r:id="rId18"/>
    <p:sldId id="306" r:id="rId19"/>
    <p:sldId id="305" r:id="rId20"/>
    <p:sldId id="386" r:id="rId21"/>
    <p:sldId id="302" r:id="rId22"/>
    <p:sldId id="318" r:id="rId23"/>
    <p:sldId id="317" r:id="rId24"/>
    <p:sldId id="314" r:id="rId25"/>
    <p:sldId id="313" r:id="rId26"/>
    <p:sldId id="393" r:id="rId27"/>
    <p:sldId id="333" r:id="rId28"/>
    <p:sldId id="330" r:id="rId29"/>
    <p:sldId id="397" r:id="rId30"/>
    <p:sldId id="329" r:id="rId31"/>
    <p:sldId id="398" r:id="rId32"/>
    <p:sldId id="328" r:id="rId33"/>
    <p:sldId id="327" r:id="rId34"/>
    <p:sldId id="326" r:id="rId35"/>
    <p:sldId id="324" r:id="rId36"/>
    <p:sldId id="322" r:id="rId37"/>
    <p:sldId id="400" r:id="rId38"/>
    <p:sldId id="320" r:id="rId39"/>
    <p:sldId id="401" r:id="rId40"/>
    <p:sldId id="351" r:id="rId41"/>
    <p:sldId id="349" r:id="rId42"/>
    <p:sldId id="348" r:id="rId43"/>
    <p:sldId id="403" r:id="rId44"/>
    <p:sldId id="347" r:id="rId45"/>
    <p:sldId id="346" r:id="rId46"/>
    <p:sldId id="345" r:id="rId47"/>
    <p:sldId id="344" r:id="rId48"/>
    <p:sldId id="341" r:id="rId49"/>
    <p:sldId id="340" r:id="rId50"/>
    <p:sldId id="339" r:id="rId51"/>
    <p:sldId id="406" r:id="rId52"/>
    <p:sldId id="338" r:id="rId53"/>
    <p:sldId id="337" r:id="rId54"/>
    <p:sldId id="336" r:id="rId55"/>
    <p:sldId id="407" r:id="rId56"/>
    <p:sldId id="335" r:id="rId57"/>
    <p:sldId id="334" r:id="rId58"/>
    <p:sldId id="366" r:id="rId59"/>
    <p:sldId id="361" r:id="rId60"/>
    <p:sldId id="360" r:id="rId61"/>
    <p:sldId id="358" r:id="rId62"/>
    <p:sldId id="359" r:id="rId63"/>
    <p:sldId id="410" r:id="rId64"/>
    <p:sldId id="357" r:id="rId65"/>
    <p:sldId id="356" r:id="rId66"/>
    <p:sldId id="354" r:id="rId67"/>
    <p:sldId id="353" r:id="rId68"/>
    <p:sldId id="412" r:id="rId69"/>
    <p:sldId id="352" r:id="rId70"/>
    <p:sldId id="413" r:id="rId71"/>
    <p:sldId id="369" r:id="rId72"/>
  </p:sldIdLst>
  <p:sldSz cx="9144000" cy="6858000" type="screen4x3"/>
  <p:notesSz cx="6858000" cy="9144000"/>
  <p:custDataLst>
    <p:tags r:id="rId74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25" autoAdjust="0"/>
    <p:restoredTop sz="96172" autoAdjust="0"/>
  </p:normalViewPr>
  <p:slideViewPr>
    <p:cSldViewPr>
      <p:cViewPr>
        <p:scale>
          <a:sx n="80" d="100"/>
          <a:sy n="80" d="100"/>
        </p:scale>
        <p:origin x="-25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5681DE4-E12A-4EA3-A375-F49E448F2120}" type="datetimeFigureOut">
              <a:rPr lang="ru-RU"/>
              <a:pPr>
                <a:defRPr/>
              </a:pPr>
              <a:t>13.06.2018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6D095F2-B627-48A6-81DC-04E0F311E4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4F55B3F-7E44-4D15-9DEC-6D91DBE6A174}" type="slidenum">
              <a:rPr lang="ru-RU" smtClean="0"/>
              <a:pPr/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741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0E5572D-7872-4B1D-8D99-B5292E182AD9}" type="slidenum">
              <a:rPr lang="ru-RU" smtClean="0"/>
              <a:pPr/>
              <a:t>2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048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B05C643-7CB3-4A6E-8C45-CDC14F97A648}" type="slidenum">
              <a:rPr lang="ru-RU" smtClean="0"/>
              <a:pPr/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355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9002892-0F5B-4490-B969-43C9A14A884A}" type="slidenum">
              <a:rPr lang="ru-RU" smtClean="0"/>
              <a:pPr/>
              <a:t>6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560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6B1CCE3-C4AB-4786-B41C-18D1E8B29AD7}" type="slidenum">
              <a:rPr lang="ru-RU" smtClean="0"/>
              <a:pPr/>
              <a:t>7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867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AC366FB-AE7A-4ED5-A817-4CFE56C6315F}" type="slidenum">
              <a:rPr lang="ru-RU" smtClean="0"/>
              <a:pPr/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C33FF1-2B36-42DE-A8FA-F5B826C2CCD9}" type="slidenum">
              <a:rPr lang="ru-RU" smtClean="0"/>
              <a:pPr/>
              <a:t>11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379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69534FC-155F-4E81-A438-4333C4E2F75C}" type="slidenum">
              <a:rPr lang="ru-RU" smtClean="0"/>
              <a:pPr/>
              <a:t>12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751763" y="6381750"/>
            <a:ext cx="24130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12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066088" y="6489700"/>
            <a:ext cx="719137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684213" y="0"/>
            <a:ext cx="7772400" cy="597693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r>
              <a:rPr lang="ru-RU" sz="2800" smtClean="0"/>
              <a:t>Управление продажами</a:t>
            </a:r>
            <a:br>
              <a:rPr lang="ru-RU" sz="2800" smtClean="0"/>
            </a:br>
            <a:r>
              <a:rPr lang="ru-RU" sz="2800" smtClean="0"/>
              <a:t/>
            </a:r>
            <a:br>
              <a:rPr lang="ru-RU" sz="2800" smtClean="0"/>
            </a:br>
            <a:r>
              <a:rPr lang="ru-RU" sz="2800" smtClean="0"/>
              <a:t/>
            </a:r>
            <a:br>
              <a:rPr lang="ru-RU" sz="2800" smtClean="0"/>
            </a:br>
            <a:r>
              <a:rPr lang="ru-RU" sz="2800" smtClean="0"/>
              <a:t>Лебединская Юлия Сергеевна,</a:t>
            </a:r>
            <a:br>
              <a:rPr lang="ru-RU" sz="2800" smtClean="0"/>
            </a:br>
            <a:r>
              <a:rPr lang="ru-RU" sz="2800" smtClean="0"/>
              <a:t>канд. экон. наук</a:t>
            </a:r>
            <a:br>
              <a:rPr lang="ru-RU" sz="2800" smtClean="0"/>
            </a:br>
            <a:r>
              <a:rPr lang="ru-RU" sz="2800" smtClean="0"/>
              <a:t/>
            </a:r>
            <a:br>
              <a:rPr lang="ru-RU" sz="2800" smtClean="0"/>
            </a:br>
            <a:r>
              <a:rPr lang="ru-RU" sz="2800" smtClean="0"/>
              <a:t/>
            </a:r>
            <a:br>
              <a:rPr lang="ru-RU" sz="2800" smtClean="0"/>
            </a:br>
            <a:r>
              <a:rPr lang="ru-RU" sz="2400" smtClean="0"/>
              <a:t>Тема 1: Сущность управления продажами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Новая папка\Презентация Flash\Стильные персонажи для ваших презентаций\Khalva\Khalva&amp;Izyum-0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25" y="4076700"/>
            <a:ext cx="1217613" cy="250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Подзаголовок 1"/>
          <p:cNvSpPr>
            <a:spLocks noGrp="1"/>
          </p:cNvSpPr>
          <p:nvPr>
            <p:ph type="subTitle" idx="1"/>
          </p:nvPr>
        </p:nvSpPr>
        <p:spPr bwMode="auto">
          <a:xfrm>
            <a:off x="12700" y="1030288"/>
            <a:ext cx="9131300" cy="56610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2400" i="1" smtClean="0"/>
              <a:t>Содержание:</a:t>
            </a:r>
          </a:p>
          <a:p>
            <a:pPr algn="l"/>
            <a:r>
              <a:rPr lang="ru-RU" sz="2400" i="1" smtClean="0"/>
              <a:t>1.1 Рыночная среда как основа менеджмента продаж</a:t>
            </a:r>
          </a:p>
          <a:p>
            <a:pPr algn="l"/>
            <a:r>
              <a:rPr lang="ru-RU" sz="2400" i="1" smtClean="0"/>
              <a:t>1.2 Роль управления продажами в системе маркетинга</a:t>
            </a:r>
          </a:p>
          <a:p>
            <a:pPr algn="l"/>
            <a:r>
              <a:rPr lang="ru-RU" sz="2400" smtClean="0"/>
              <a:t>1.3 </a:t>
            </a:r>
            <a:r>
              <a:rPr lang="ru-RU" sz="2400" i="1" smtClean="0"/>
              <a:t>Социально-экономическая сущность менеджмента продаж</a:t>
            </a:r>
          </a:p>
          <a:p>
            <a:pPr algn="l"/>
            <a:r>
              <a:rPr lang="ru-RU" sz="2400" i="1" smtClean="0"/>
              <a:t>1.4 Субъекты и объекты продаж товарной продукции</a:t>
            </a:r>
          </a:p>
          <a:p>
            <a:pPr algn="l"/>
            <a:r>
              <a:rPr lang="ru-RU" sz="2400" i="1" smtClean="0"/>
              <a:t>1.5 Каналы товарной реализации</a:t>
            </a:r>
          </a:p>
          <a:p>
            <a:pPr algn="l"/>
            <a:r>
              <a:rPr lang="ru-RU" sz="2400" i="1" smtClean="0"/>
              <a:t>1.6 Цикл и виды товарных продаж</a:t>
            </a:r>
          </a:p>
          <a:p>
            <a:endParaRPr lang="ru-RU" sz="2000" smtClean="0"/>
          </a:p>
        </p:txBody>
      </p:sp>
      <p:sp>
        <p:nvSpPr>
          <p:cNvPr id="16387" name="Заголовок 2"/>
          <p:cNvSpPr>
            <a:spLocks noGrp="1"/>
          </p:cNvSpPr>
          <p:nvPr>
            <p:ph type="ctrTitle"/>
          </p:nvPr>
        </p:nvSpPr>
        <p:spPr bwMode="auto">
          <a:xfrm>
            <a:off x="755650" y="11113"/>
            <a:ext cx="7704138" cy="787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2400" b="1" smtClean="0"/>
              <a:t>Тема 1</a:t>
            </a:r>
            <a:r>
              <a:rPr lang="ru-RU" sz="2800" b="1" smtClean="0"/>
              <a:t/>
            </a:r>
            <a:br>
              <a:rPr lang="ru-RU" sz="2800" b="1" smtClean="0"/>
            </a:br>
            <a:r>
              <a:rPr lang="ru-RU" sz="2400" b="1" smtClean="0"/>
              <a:t>СУЩНОСТЬ УПРАВЛЕНИЯ ПРОДАЖАМИ</a:t>
            </a:r>
            <a:br>
              <a:rPr lang="ru-RU" sz="2400" b="1" smtClean="0"/>
            </a:br>
            <a:r>
              <a:rPr lang="ru-RU" sz="2400" b="1" smtClean="0"/>
              <a:t/>
            </a:r>
            <a:br>
              <a:rPr lang="ru-RU" sz="2400" b="1" smtClean="0"/>
            </a:br>
            <a:endParaRPr lang="ru-RU" sz="2400" smtClean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Прямоугольник 1"/>
          <p:cNvSpPr>
            <a:spLocks noChangeArrowheads="1"/>
          </p:cNvSpPr>
          <p:nvPr/>
        </p:nvSpPr>
        <p:spPr bwMode="auto">
          <a:xfrm>
            <a:off x="0" y="692150"/>
            <a:ext cx="9144000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Arial" charset="0"/>
              <a:buChar char="•"/>
            </a:pPr>
            <a:endParaRPr lang="ru-RU" sz="2400"/>
          </a:p>
          <a:p>
            <a:pPr marL="342900" indent="-342900"/>
            <a:endParaRPr lang="ru-RU" sz="2400"/>
          </a:p>
          <a:p>
            <a:pPr marL="342900" indent="-342900">
              <a:buFont typeface="Arial" charset="0"/>
              <a:buChar char="•"/>
            </a:pPr>
            <a:r>
              <a:rPr lang="ru-RU" sz="2400"/>
              <a:t> Суть продажи состоит в совместном поиске вариантов решения значимой проблемы клиента;</a:t>
            </a:r>
          </a:p>
          <a:p>
            <a:pPr marL="342900" indent="-342900">
              <a:buFont typeface="Arial" charset="0"/>
              <a:buChar char="•"/>
            </a:pPr>
            <a:r>
              <a:rPr lang="ru-RU" sz="2400"/>
              <a:t> на сделку оказывают влияние не только осознанные выгоды (польза) от приобретения продукции, но и подсознательные факторы, прежде всего ценности, т.е. нормы, установки и убеждения, на основе которых строится выбор приоритетов или предпочтений;</a:t>
            </a:r>
          </a:p>
          <a:p>
            <a:pPr marL="342900" indent="-342900">
              <a:buFont typeface="Arial" charset="0"/>
              <a:buChar char="•"/>
            </a:pPr>
            <a:r>
              <a:rPr lang="ru-RU" sz="2400"/>
              <a:t> в продажах помимо продавца и клиента самое активное участие принимает рыночная среда.</a:t>
            </a:r>
          </a:p>
        </p:txBody>
      </p:sp>
      <p:pic>
        <p:nvPicPr>
          <p:cNvPr id="18434" name="Picture 2" descr="C:\Users\asus90\Downloads\imgpreview (2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5013325"/>
            <a:ext cx="3097213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 descr="C:\Users\asus90\Downloads\imgpreview (2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4868863"/>
            <a:ext cx="1768475" cy="180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Rectangle 5"/>
          <p:cNvSpPr>
            <a:spLocks noChangeArrowheads="1"/>
          </p:cNvSpPr>
          <p:nvPr/>
        </p:nvSpPr>
        <p:spPr bwMode="auto">
          <a:xfrm>
            <a:off x="971550" y="692150"/>
            <a:ext cx="74183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i="1">
                <a:solidFill>
                  <a:schemeClr val="tx2"/>
                </a:solidFill>
              </a:rPr>
              <a:t>1.1 РЫНОЧНАЯ СРЕДА КАК ОСНОВА МЕНЕДЖМЕНТА ПРОДАЖ</a:t>
            </a:r>
            <a:r>
              <a:rPr lang="ru-RU" b="1">
                <a:solidFill>
                  <a:schemeClr val="tx2"/>
                </a:solidFill>
              </a:rPr>
              <a:t/>
            </a:r>
            <a:br>
              <a:rPr lang="ru-RU" b="1">
                <a:solidFill>
                  <a:schemeClr val="tx2"/>
                </a:solidFill>
              </a:rPr>
            </a:br>
            <a:endParaRPr lang="ru-RU" b="1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Объект 1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b="1" smtClean="0"/>
              <a:t>Основная задача менеджмента продаж</a:t>
            </a:r>
            <a:r>
              <a:rPr lang="ru-RU" sz="2400" smtClean="0"/>
              <a:t> — продавать производимые или закупаемые товары в нужном количестве, в соответствии с требуемым качеством, в согласованное время и в согласованном месте, по цене, гарантирующей прибыль. </a:t>
            </a:r>
          </a:p>
          <a:p>
            <a:pPr marL="0" indent="0">
              <a:buFontTx/>
              <a:buNone/>
            </a:pPr>
            <a:r>
              <a:rPr lang="ru-RU" sz="2400" smtClean="0"/>
              <a:t>При этом основными видами ответственности являются:</a:t>
            </a:r>
          </a:p>
          <a:p>
            <a:pPr marL="0" indent="0">
              <a:buFontTx/>
              <a:buNone/>
            </a:pPr>
            <a:r>
              <a:rPr lang="ru-RU" sz="2400" smtClean="0"/>
              <a:t>- изучение рынка; </a:t>
            </a:r>
          </a:p>
          <a:p>
            <a:pPr marL="0" indent="0">
              <a:buFontTx/>
              <a:buNone/>
            </a:pPr>
            <a:r>
              <a:rPr lang="ru-RU" sz="2400" smtClean="0"/>
              <a:t>- принятие решений по ранжированию продукта и его оформлению;</a:t>
            </a:r>
          </a:p>
          <a:p>
            <a:pPr marL="0" indent="0">
              <a:buFontTx/>
              <a:buNone/>
            </a:pPr>
            <a:r>
              <a:rPr lang="ru-RU" sz="2400" smtClean="0"/>
              <a:t> - принятие решений по цене;</a:t>
            </a:r>
          </a:p>
          <a:p>
            <a:pPr marL="0" indent="0">
              <a:buFontTx/>
              <a:buNone/>
            </a:pPr>
            <a:r>
              <a:rPr lang="ru-RU" sz="2400" smtClean="0"/>
              <a:t> - выбор оптимальных методов и форм продажи; </a:t>
            </a:r>
          </a:p>
          <a:p>
            <a:pPr marL="0" indent="0">
              <a:buFontTx/>
              <a:buNone/>
            </a:pPr>
            <a:r>
              <a:rPr lang="ru-RU" sz="2400" smtClean="0"/>
              <a:t>- сервисное обслуживание.</a:t>
            </a:r>
            <a:endParaRPr lang="ru-RU" sz="2000" smtClean="0"/>
          </a:p>
          <a:p>
            <a:pPr marL="0" indent="0">
              <a:buFontTx/>
              <a:buNone/>
            </a:pPr>
            <a:endParaRPr lang="ru-RU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idx="1"/>
          </p:nvPr>
        </p:nvSpPr>
        <p:spPr bwMode="auto">
          <a:xfrm>
            <a:off x="0" y="0"/>
            <a:ext cx="9036050" cy="61261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endParaRPr lang="ru-RU" sz="2400" smtClean="0"/>
          </a:p>
          <a:p>
            <a:pPr marL="0" indent="0" algn="ctr">
              <a:buFontTx/>
              <a:buNone/>
            </a:pPr>
            <a:r>
              <a:rPr lang="ru-RU" sz="2400" smtClean="0"/>
              <a:t>С позиций современного менеджмента </a:t>
            </a:r>
            <a:r>
              <a:rPr lang="ru-RU" sz="2400" b="1" i="1" smtClean="0"/>
              <a:t>рыночная среда</a:t>
            </a:r>
            <a:r>
              <a:rPr lang="ru-RU" sz="2400" b="1" smtClean="0"/>
              <a:t> </a:t>
            </a:r>
            <a:r>
              <a:rPr lang="ru-RU" sz="2400" smtClean="0"/>
              <a:t>рассматривается как совокупность сил и факторов, оказывающих влияние на результаты деятельности компании. </a:t>
            </a:r>
            <a:endParaRPr lang="ru-RU" smtClean="0"/>
          </a:p>
        </p:txBody>
      </p:sp>
      <p:pic>
        <p:nvPicPr>
          <p:cNvPr id="21506" name="Picture 2" descr="C:\Users\asus90\Downloads\finmanagme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3575" y="4005263"/>
            <a:ext cx="1927225" cy="127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 descr="C:\Users\asus90\Downloads\1259361586_book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3284538"/>
            <a:ext cx="21812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115888"/>
            <a:ext cx="8458200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457200" y="2725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altLang="ru-RU"/>
              <a:t/>
            </a:r>
            <a:br>
              <a:rPr lang="ru-RU" altLang="ru-RU"/>
            </a:br>
            <a:endParaRPr lang="ru-RU" alt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57200" y="5661025"/>
          <a:ext cx="7354888" cy="28733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355160"/>
              </a:tblGrid>
              <a:tr h="288032">
                <a:tc>
                  <a:txBody>
                    <a:bodyPr/>
                    <a:lstStyle/>
                    <a:p>
                      <a:pPr algn="l">
                        <a:lnSpc>
                          <a:spcPts val="95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Рис. 1.1. Рыночная среда, маркетинг и управление продажами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22537" name="Rectangle 3"/>
          <p:cNvSpPr>
            <a:spLocks noChangeArrowheads="1"/>
          </p:cNvSpPr>
          <p:nvPr/>
        </p:nvSpPr>
        <p:spPr bwMode="auto">
          <a:xfrm>
            <a:off x="457200" y="2725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altLang="ru-RU"/>
              <a:t/>
            </a:r>
            <a:br>
              <a:rPr lang="ru-RU" altLang="ru-RU"/>
            </a:br>
            <a:endParaRPr lang="ru-RU" alt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1600" smtClean="0">
                <a:solidFill>
                  <a:schemeClr val="tx1"/>
                </a:solidFill>
              </a:rPr>
              <a:t/>
            </a:r>
            <a:br>
              <a:rPr lang="ru-RU" sz="1600" smtClean="0">
                <a:solidFill>
                  <a:schemeClr val="tx1"/>
                </a:solidFill>
              </a:rPr>
            </a:br>
            <a:endParaRPr lang="ru-RU" sz="1600" smtClean="0">
              <a:solidFill>
                <a:schemeClr val="tx1"/>
              </a:solidFill>
            </a:endParaRPr>
          </a:p>
        </p:txBody>
      </p:sp>
      <p:sp>
        <p:nvSpPr>
          <p:cNvPr id="24578" name="Прямоугольник 2"/>
          <p:cNvSpPr>
            <a:spLocks noChangeArrowheads="1"/>
          </p:cNvSpPr>
          <p:nvPr/>
        </p:nvSpPr>
        <p:spPr bwMode="auto">
          <a:xfrm>
            <a:off x="-23813" y="20638"/>
            <a:ext cx="9144001" cy="520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/>
          </a:p>
          <a:p>
            <a:endParaRPr lang="ru-RU" sz="2400"/>
          </a:p>
          <a:p>
            <a:r>
              <a:rPr lang="ru-RU" sz="2400" b="1"/>
              <a:t>Макросреда </a:t>
            </a:r>
            <a:r>
              <a:rPr lang="ru-RU" sz="2400"/>
              <a:t>создает общие условия, в которых действует предприятие, определяя для него и других предприятий границы допустимого и недопустимого. </a:t>
            </a:r>
          </a:p>
          <a:p>
            <a:r>
              <a:rPr lang="ru-RU" sz="2400" b="1"/>
              <a:t>Макроокружение</a:t>
            </a:r>
            <a:r>
              <a:rPr lang="ru-RU" sz="2400"/>
              <a:t> по отношению к предприятию выступает и как причина и условие ограничения (или возможности расширения) деятельности, и как предпосылка, вызывающая необходимость изменений на предприятии.</a:t>
            </a:r>
          </a:p>
          <a:p>
            <a:r>
              <a:rPr lang="ru-RU" sz="2400"/>
              <a:t> </a:t>
            </a:r>
            <a:r>
              <a:rPr lang="ru-RU" sz="2400" b="1"/>
              <a:t>Макроокружение компании</a:t>
            </a:r>
            <a:r>
              <a:rPr lang="ru-RU" sz="2400"/>
              <a:t> включает </a:t>
            </a:r>
            <a:r>
              <a:rPr lang="ru-RU" sz="2400" b="1" i="1"/>
              <a:t>ряд составляющих</a:t>
            </a:r>
            <a:r>
              <a:rPr lang="ru-RU" sz="2400"/>
              <a:t>.</a:t>
            </a:r>
          </a:p>
          <a:p>
            <a:r>
              <a:rPr lang="ru-RU" sz="2400" b="1" i="1"/>
              <a:t>Социальная составляющая</a:t>
            </a:r>
            <a:r>
              <a:rPr lang="ru-RU" sz="2400" b="1"/>
              <a:t> </a:t>
            </a:r>
            <a:r>
              <a:rPr lang="ru-RU" sz="2400"/>
              <a:t>— это комплекс социальных явлений и процессов. Она характеризуется численностью и структурным составом населения, уровнем образования, стилем жизни, при­вычками, традициями, трудовой этикой.</a:t>
            </a:r>
          </a:p>
        </p:txBody>
      </p:sp>
      <p:pic>
        <p:nvPicPr>
          <p:cNvPr id="24579" name="Picture 2" descr="C:\Users\asus90\Downloads\Faktoryi-mikro-i-makrosredy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45238" y="5373688"/>
            <a:ext cx="1243012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3" descr="C:\Users\asus90\Downloads\Marketingovaya-sreda-predpriyatiy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5634038"/>
            <a:ext cx="1258888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Объект 2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endParaRPr lang="ru-RU" sz="2400" b="1" i="1" smtClean="0"/>
          </a:p>
          <a:p>
            <a:pPr marL="0" indent="0">
              <a:buFontTx/>
              <a:buNone/>
            </a:pPr>
            <a:r>
              <a:rPr lang="ru-RU" sz="2400" b="1" i="1" smtClean="0"/>
              <a:t>Экономическая составляющая</a:t>
            </a:r>
            <a:r>
              <a:rPr lang="ru-RU" sz="2400" b="1" smtClean="0"/>
              <a:t> </a:t>
            </a:r>
            <a:r>
              <a:rPr lang="ru-RU" sz="2400" smtClean="0"/>
              <a:t>определяется уровнем и особенностями рыночного механизма. Она включает уровень экономического развития, доступность ресурсов, доходы населения, уровень безработицы, уровень налогообложения, уровень инфляции и т.д.</a:t>
            </a:r>
          </a:p>
          <a:p>
            <a:pPr marL="0" indent="0" algn="ctr">
              <a:buFontTx/>
              <a:buNone/>
            </a:pPr>
            <a:endParaRPr lang="ru-RU" sz="2400" smtClean="0"/>
          </a:p>
          <a:p>
            <a:pPr marL="0" indent="0" algn="ctr"/>
            <a:endParaRPr lang="ru-RU" smtClean="0"/>
          </a:p>
        </p:txBody>
      </p:sp>
      <p:sp>
        <p:nvSpPr>
          <p:cNvPr id="26626" name="Прямоугольник 3"/>
          <p:cNvSpPr>
            <a:spLocks noChangeArrowheads="1"/>
          </p:cNvSpPr>
          <p:nvPr/>
        </p:nvSpPr>
        <p:spPr bwMode="auto">
          <a:xfrm>
            <a:off x="26988" y="2924175"/>
            <a:ext cx="91440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/>
              <a:t>Правовая составляющая</a:t>
            </a:r>
            <a:r>
              <a:rPr lang="ru-RU" sz="2400" b="1"/>
              <a:t> </a:t>
            </a:r>
            <a:r>
              <a:rPr lang="ru-RU" sz="2400"/>
              <a:t>устанавливает права, ответственность и обязанности предприятий, определяющие правила деловых взаимоотношений, отношения предприятия с обществом, ограничения на отдельные виды деятельности, права потребителей продукции, порядок регистрации предприятия, его санации и др.</a:t>
            </a:r>
          </a:p>
        </p:txBody>
      </p:sp>
      <p:pic>
        <p:nvPicPr>
          <p:cNvPr id="26627" name="Picture 3" descr="C:\Users\asus90\Downloads\1297670017_00082s7g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5246688"/>
            <a:ext cx="1976437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4" descr="C:\Users\asus90\Downloads\imgprevie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8850" y="5084763"/>
            <a:ext cx="1374775" cy="103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2400" smtClean="0"/>
              <a:t/>
            </a:r>
            <a:br>
              <a:rPr lang="ru-RU" sz="2400" smtClean="0"/>
            </a:br>
            <a:endParaRPr lang="ru-RU" sz="2400" smtClean="0"/>
          </a:p>
        </p:txBody>
      </p:sp>
      <p:sp>
        <p:nvSpPr>
          <p:cNvPr id="27650" name="Прямоугольник 1"/>
          <p:cNvSpPr>
            <a:spLocks noChangeArrowheads="1"/>
          </p:cNvSpPr>
          <p:nvPr/>
        </p:nvSpPr>
        <p:spPr bwMode="auto">
          <a:xfrm>
            <a:off x="0" y="0"/>
            <a:ext cx="9144000" cy="629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b="1" i="1"/>
          </a:p>
          <a:p>
            <a:endParaRPr lang="ru-RU" sz="2400" b="1" i="1"/>
          </a:p>
          <a:p>
            <a:r>
              <a:rPr lang="ru-RU" sz="2400" b="1" i="1"/>
              <a:t>Политическая составляющая</a:t>
            </a:r>
            <a:r>
              <a:rPr lang="ru-RU" sz="2400" b="1"/>
              <a:t> </a:t>
            </a:r>
            <a:r>
              <a:rPr lang="ru-RU" sz="2400"/>
              <a:t>— это органы государственной власти и конкурирующие партии и группы. Анализ данной состав­ляющей должен обеспечить понимание целей развития общества, приоритетных отраслей экономики и регионов, характера политической борьбы, сил различных лоббистских групп, возможностей и направлений развития политической системы, способностей правительства эффективно проводить в жизнь программу развития экономики и общества.</a:t>
            </a:r>
          </a:p>
          <a:p>
            <a:endParaRPr lang="ru-RU" sz="2400"/>
          </a:p>
          <a:p>
            <a:r>
              <a:rPr lang="ru-RU" sz="2400" b="1" i="1"/>
              <a:t>Технологическая составляющая </a:t>
            </a:r>
            <a:r>
              <a:rPr lang="ru-RU" sz="2400"/>
              <a:t>— это факторы научно-техничес­кого прогресса в области производства, материалов и продуктов. Технологические факторы являются основной движущей силой возникновения новых отраслей и производств</a:t>
            </a:r>
            <a:r>
              <a:rPr lang="en-US" sz="2400"/>
              <a:t>.</a:t>
            </a:r>
            <a:endParaRPr lang="ru-RU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idx="1"/>
          </p:nvPr>
        </p:nvSpPr>
        <p:spPr bwMode="auto">
          <a:xfrm>
            <a:off x="250825" y="0"/>
            <a:ext cx="7920038" cy="63373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endParaRPr lang="ru-RU" sz="2400" b="1" i="1" smtClean="0"/>
          </a:p>
          <a:p>
            <a:pPr marL="0" indent="0">
              <a:buFontTx/>
              <a:buNone/>
            </a:pPr>
            <a:endParaRPr lang="ru-RU" sz="2400" b="1" i="1" smtClean="0"/>
          </a:p>
          <a:p>
            <a:pPr marL="0" indent="0">
              <a:buFontTx/>
              <a:buNone/>
            </a:pPr>
            <a:r>
              <a:rPr lang="ru-RU" sz="2400" b="1" i="1" smtClean="0"/>
              <a:t>Геоэкономическая составляющая</a:t>
            </a:r>
            <a:r>
              <a:rPr lang="ru-RU" sz="2400" b="1" smtClean="0"/>
              <a:t> </a:t>
            </a:r>
            <a:r>
              <a:rPr lang="ru-RU" sz="2400" smtClean="0"/>
              <a:t>оказывает прямое воздейс­твие на формирование и развитие внешнеэкономических связей. </a:t>
            </a:r>
          </a:p>
          <a:p>
            <a:pPr marL="0" indent="0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smtClean="0"/>
              <a:t>Своевременный учет геоэкономических факторов дает компаниям возможность осваивать новые рынки сбыта продукции, внедрять прогрессивные технологии производства продукции, формировать конкурентные преимущества.</a:t>
            </a:r>
          </a:p>
          <a:p>
            <a:pPr marL="0" indent="0">
              <a:buFontTx/>
              <a:buNone/>
            </a:pPr>
            <a:endParaRPr lang="ru-RU" sz="240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Содержимое 2"/>
          <p:cNvSpPr>
            <a:spLocks noGrp="1"/>
          </p:cNvSpPr>
          <p:nvPr>
            <p:ph idx="1"/>
          </p:nvPr>
        </p:nvSpPr>
        <p:spPr bwMode="auto">
          <a:xfrm>
            <a:off x="25400" y="-387350"/>
            <a:ext cx="91186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b="1" smtClean="0"/>
              <a:t>Микросреда</a:t>
            </a:r>
            <a:r>
              <a:rPr lang="ru-RU" sz="2400" smtClean="0"/>
              <a:t> — это внутренняя среда и та часть внешней среды, с которой предприятие имеет конкретное и непосредственное взаимодействие.</a:t>
            </a:r>
          </a:p>
          <a:p>
            <a:pPr marL="0" indent="0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smtClean="0"/>
              <a:t> Под </a:t>
            </a:r>
            <a:r>
              <a:rPr lang="ru-RU" sz="2400" b="1" i="1" smtClean="0"/>
              <a:t>внутренней средой</a:t>
            </a:r>
            <a:r>
              <a:rPr lang="ru-RU" sz="2400" b="1" smtClean="0"/>
              <a:t> </a:t>
            </a:r>
            <a:r>
              <a:rPr lang="ru-RU" sz="2400" smtClean="0"/>
              <a:t>понимается хозяйственный организм фирмы, включающий управленческий механизм, направ­ленный на оптимизацию научно-технической и производственость бытовой деятельности фирмы. Внутренняя среда организации является источником ее жизненной силы. </a:t>
            </a:r>
          </a:p>
        </p:txBody>
      </p:sp>
      <p:pic>
        <p:nvPicPr>
          <p:cNvPr id="11266" name="Picture 2" descr="C:\Users\USER\Desktop\Новая папка\Презентация Flash\Стильные персонажи для ваших презентаций\Khalva\Khalva&amp;Izyum-0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9113" y="4868863"/>
            <a:ext cx="6223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55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Прямоугольник 1"/>
          <p:cNvSpPr>
            <a:spLocks noChangeArrowheads="1"/>
          </p:cNvSpPr>
          <p:nvPr/>
        </p:nvSpPr>
        <p:spPr bwMode="auto">
          <a:xfrm>
            <a:off x="0" y="0"/>
            <a:ext cx="9144000" cy="441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000"/>
          </a:p>
          <a:p>
            <a:r>
              <a:rPr lang="ru-RU" sz="2400" b="1" i="1"/>
              <a:t>Внутренняя среда</a:t>
            </a:r>
            <a:r>
              <a:rPr lang="ru-RU" sz="2400" b="1"/>
              <a:t> </a:t>
            </a:r>
            <a:r>
              <a:rPr lang="ru-RU" sz="2400"/>
              <a:t>формируется в зависимости от миссии и целей организации, которая, в свою очередь, во многом определяется внешней средой.</a:t>
            </a:r>
          </a:p>
          <a:p>
            <a:endParaRPr lang="ru-RU" sz="2400"/>
          </a:p>
          <a:p>
            <a:endParaRPr lang="ru-RU" sz="2400"/>
          </a:p>
          <a:p>
            <a:pPr algn="ctr"/>
            <a:r>
              <a:rPr lang="ru-RU" sz="2400"/>
              <a:t>В центре внимания </a:t>
            </a:r>
            <a:r>
              <a:rPr lang="ru-RU" sz="2400" b="1" i="1"/>
              <a:t>внешней среды</a:t>
            </a:r>
            <a:r>
              <a:rPr lang="ru-RU" sz="2400" b="1"/>
              <a:t> </a:t>
            </a:r>
            <a:r>
              <a:rPr lang="ru-RU" sz="2400"/>
              <a:t>находятся </a:t>
            </a:r>
          </a:p>
          <a:p>
            <a:pPr algn="ctr"/>
            <a:endParaRPr lang="ru-RU" sz="2400"/>
          </a:p>
          <a:p>
            <a:pPr algn="ctr"/>
            <a:r>
              <a:rPr lang="ru-RU" sz="2400"/>
              <a:t>- потребители, </a:t>
            </a:r>
          </a:p>
          <a:p>
            <a:pPr algn="ctr"/>
            <a:r>
              <a:rPr lang="ru-RU" sz="2400"/>
              <a:t>- конкуренты,</a:t>
            </a:r>
          </a:p>
          <a:p>
            <a:pPr algn="ctr"/>
            <a:r>
              <a:rPr lang="ru-RU" sz="2400"/>
              <a:t>-  поставщики.</a:t>
            </a:r>
          </a:p>
          <a:p>
            <a:pPr algn="ctr"/>
            <a:r>
              <a:rPr lang="ru-RU" sz="2400"/>
              <a:t> </a:t>
            </a:r>
          </a:p>
        </p:txBody>
      </p:sp>
      <p:pic>
        <p:nvPicPr>
          <p:cNvPr id="11266" name="Picture 2" descr="C:\Users\USER\Desktop\Новая папка\Презентация Flash\Стильные персонажи для ваших презентаций\Khalva\Khalva&amp;Izyum-0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4508500"/>
            <a:ext cx="12969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3" descr="C:\Users\asus90\Downloads\90687e5efa341229c74de23eb3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11863" y="2636838"/>
            <a:ext cx="2952750" cy="196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2" descr="C:\Users\asus90\Downloads\imgpreview (1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7088" y="2924175"/>
            <a:ext cx="20891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2938463" y="37988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altLang="ru-RU"/>
              <a:t/>
            </a:r>
            <a:br>
              <a:rPr lang="ru-RU" altLang="ru-RU"/>
            </a:br>
            <a:endParaRPr lang="ru-RU" altLang="ru-RU"/>
          </a:p>
        </p:txBody>
      </p:sp>
      <p:pic>
        <p:nvPicPr>
          <p:cNvPr id="348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84213" y="0"/>
            <a:ext cx="7635875" cy="6408738"/>
          </a:xfrm>
          <a:noFill/>
          <a:ln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Объект 2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r>
              <a:rPr lang="ru-RU" sz="2400" smtClean="0"/>
              <a:t>Элементы внешней среды, непосредственно окружающие организацию, представляют собой деловую среду. </a:t>
            </a:r>
          </a:p>
          <a:p>
            <a:pPr marL="0" indent="0">
              <a:buFontTx/>
              <a:buNone/>
            </a:pPr>
            <a:r>
              <a:rPr lang="ru-RU" sz="2400" b="1" smtClean="0"/>
              <a:t>Деловая среда</a:t>
            </a:r>
            <a:r>
              <a:rPr lang="ru-RU" sz="2400" smtClean="0"/>
              <a:t> — это все то, что взаимодействует и оказывает непосредственное влияние на организацию в целом и отдельные направления ее деятельности. По степени управляемости со стороны продавца рыночные факторы можно подразделить на управляемые и неуправляемые, а по уровню воздействия на покупателя — релевантные (непосредственно относящиеся к данной проблеме) и нерелевантные.</a:t>
            </a:r>
          </a:p>
          <a:p>
            <a:pPr marL="0" indent="0">
              <a:buFontTx/>
              <a:buNone/>
            </a:pPr>
            <a:endParaRPr lang="ru-RU" sz="2400" smtClean="0"/>
          </a:p>
          <a:p>
            <a:pPr marL="0" indent="0"/>
            <a:r>
              <a:rPr lang="ru-RU" sz="2400" b="1" i="1" smtClean="0"/>
              <a:t>К управляемым факторам</a:t>
            </a:r>
            <a:r>
              <a:rPr lang="ru-RU" sz="2400" b="1" smtClean="0"/>
              <a:t> </a:t>
            </a:r>
            <a:r>
              <a:rPr lang="ru-RU" sz="2400" smtClean="0"/>
              <a:t>относят цену, свойства и дизайн товара, упаковку, торговую марку, методы сбыта и коммуникации, сервис, позиционирование, выбор целевого сегмента.</a:t>
            </a:r>
          </a:p>
        </p:txBody>
      </p:sp>
      <p:pic>
        <p:nvPicPr>
          <p:cNvPr id="35842" name="Picture 2" descr="C:\Users\asus90\Downloads\imgpreview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5373688"/>
            <a:ext cx="1584325" cy="148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Объект 2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2400" b="1" i="1" smtClean="0"/>
              <a:t>Неуправляемые факторы </a:t>
            </a:r>
            <a:r>
              <a:rPr lang="ru-RU" sz="2400" i="1" smtClean="0"/>
              <a:t>—</a:t>
            </a:r>
            <a:r>
              <a:rPr lang="ru-RU" sz="2400" smtClean="0"/>
              <a:t> это характеристики рыночной внешней среды и рынка сбыта, а именно: поставщики, потребители, конкуренты, средства массовой информации, властные структуры, технологии отраслей и мировых рынков и т.д.</a:t>
            </a:r>
            <a:endParaRPr lang="ru-RU" sz="2400" b="1" i="1" smtClean="0"/>
          </a:p>
          <a:p>
            <a:endParaRPr lang="ru-RU" sz="2400" b="1" i="1" smtClean="0"/>
          </a:p>
          <a:p>
            <a:r>
              <a:rPr lang="ru-RU" sz="2400" b="1" i="1" smtClean="0"/>
              <a:t>Релевантные факторы </a:t>
            </a:r>
            <a:r>
              <a:rPr lang="ru-RU" sz="2400" i="1" smtClean="0"/>
              <a:t>—</a:t>
            </a:r>
            <a:r>
              <a:rPr lang="ru-RU" sz="2400" smtClean="0"/>
              <a:t> это группа управляемых и неуправля­емых характеристик, которые влияют на поведение покупателя, как в краткосрочном, так и в долгосрочном плане, применительно к конкретному товару и рынку сбыта, например, цена и дизайн товара, торговая марка, конкуренты.</a:t>
            </a:r>
          </a:p>
          <a:p>
            <a:endParaRPr lang="ru-RU" sz="2400" smtClean="0"/>
          </a:p>
          <a:p>
            <a:r>
              <a:rPr lang="ru-RU" sz="2400" b="1" i="1" smtClean="0"/>
              <a:t>Нерелевантные факторы </a:t>
            </a:r>
            <a:r>
              <a:rPr lang="ru-RU" sz="2400" i="1" smtClean="0"/>
              <a:t>—</a:t>
            </a:r>
            <a:r>
              <a:rPr lang="ru-RU" sz="2400" smtClean="0"/>
              <a:t> это те факторы, которые не оказывают заметного влияния на поведение покупателя в данной ситуации. К таким факторам, например, относят поставщиков, властные структуры и т.д.</a:t>
            </a:r>
          </a:p>
          <a:p>
            <a:endParaRPr lang="ru-RU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412875"/>
            <a:ext cx="5446713" cy="428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Rectangle 3"/>
          <p:cNvSpPr>
            <a:spLocks noChangeArrowheads="1"/>
          </p:cNvSpPr>
          <p:nvPr/>
        </p:nvSpPr>
        <p:spPr bwMode="auto">
          <a:xfrm>
            <a:off x="2195513" y="333375"/>
            <a:ext cx="45720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/>
              <a:t>Таблица 1.1</a:t>
            </a:r>
          </a:p>
          <a:p>
            <a:r>
              <a:rPr lang="ru-RU"/>
              <a:t>Влияние деловой среды на уровни продаж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Заголовок 1"/>
          <p:cNvSpPr>
            <a:spLocks noGrp="1"/>
          </p:cNvSpPr>
          <p:nvPr>
            <p:ph type="title"/>
          </p:nvPr>
        </p:nvSpPr>
        <p:spPr bwMode="auto">
          <a:xfrm>
            <a:off x="395288" y="36513"/>
            <a:ext cx="8353425" cy="8001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2800" smtClean="0"/>
              <a:t>1.2 </a:t>
            </a:r>
            <a:r>
              <a:rPr lang="ru-RU" sz="2400" b="1" smtClean="0"/>
              <a:t>РОЛЬ УПРАВЛЕНИЯ ПРОДАЖАМИ В СИСТЕМЕ МАРКЕТИНГА</a:t>
            </a:r>
            <a:r>
              <a:rPr lang="ru-RU" b="1" smtClean="0"/>
              <a:t/>
            </a:r>
            <a:br>
              <a:rPr lang="ru-RU" b="1" smtClean="0"/>
            </a:br>
            <a:endParaRPr lang="ru-RU" smtClean="0"/>
          </a:p>
        </p:txBody>
      </p:sp>
      <p:sp>
        <p:nvSpPr>
          <p:cNvPr id="38914" name="Rectangle 4"/>
          <p:cNvSpPr>
            <a:spLocks noChangeArrowheads="1"/>
          </p:cNvSpPr>
          <p:nvPr/>
        </p:nvSpPr>
        <p:spPr bwMode="auto">
          <a:xfrm>
            <a:off x="900113" y="1052513"/>
            <a:ext cx="7488237" cy="421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/>
              <a:t>Маркетинговая концепция управления компанией</a:t>
            </a:r>
            <a:r>
              <a:rPr lang="ru-RU"/>
              <a:t> исходит из того, что основой успешного бизнеса является выявление запросов и желаний потребителей и представление им таких продуктов и услуг, с помощью которых будут удовлетворены эти желания и запросы.</a:t>
            </a:r>
          </a:p>
          <a:p>
            <a:endParaRPr lang="ru-RU"/>
          </a:p>
          <a:p>
            <a:r>
              <a:rPr lang="ru-RU" b="1" i="1"/>
              <a:t>Ключевым фактором успешных продаж</a:t>
            </a:r>
            <a:r>
              <a:rPr lang="ru-RU"/>
              <a:t> является определение целевых сегментов, т.е. групп клиентов, работа с которыми может принести наибольшую прибыль. В решении задач поиска целевого сегмента приходит на помощь служба маркетинга, формулируя критерии поиска наиболее рентабельных клиентов и собирая не­обходимую информацию для их выявления.</a:t>
            </a:r>
          </a:p>
          <a:p>
            <a:endParaRPr lang="ru-RU"/>
          </a:p>
          <a:p>
            <a:endParaRPr lang="ru-RU"/>
          </a:p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Объект 2"/>
          <p:cNvSpPr>
            <a:spLocks noGrp="1"/>
          </p:cNvSpPr>
          <p:nvPr>
            <p:ph idx="1"/>
          </p:nvPr>
        </p:nvSpPr>
        <p:spPr bwMode="auto">
          <a:xfrm>
            <a:off x="0" y="-17145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Tx/>
              <a:buNone/>
            </a:pPr>
            <a:endParaRPr lang="ru-RU" sz="2400" b="1" smtClean="0"/>
          </a:p>
          <a:p>
            <a:pPr marL="0" indent="0">
              <a:buFontTx/>
              <a:buNone/>
            </a:pPr>
            <a:r>
              <a:rPr lang="ru-RU" sz="2400" b="1" smtClean="0"/>
              <a:t>К инструментам маркетинга</a:t>
            </a:r>
            <a:r>
              <a:rPr lang="ru-RU" sz="2400" smtClean="0"/>
              <a:t> обычно относят: </a:t>
            </a:r>
          </a:p>
          <a:p>
            <a:pPr marL="0" indent="0">
              <a:buFontTx/>
              <a:buChar char="-"/>
            </a:pPr>
            <a:r>
              <a:rPr lang="ru-RU" sz="2400" smtClean="0"/>
              <a:t>программу продаж; </a:t>
            </a:r>
          </a:p>
          <a:p>
            <a:pPr marL="0" indent="0">
              <a:buFontTx/>
              <a:buChar char="-"/>
            </a:pPr>
            <a:r>
              <a:rPr lang="ru-RU" sz="2400" smtClean="0"/>
              <a:t>цели продаж; систему продаж; </a:t>
            </a:r>
          </a:p>
          <a:p>
            <a:pPr marL="0" indent="0">
              <a:buFontTx/>
              <a:buChar char="-"/>
            </a:pPr>
            <a:r>
              <a:rPr lang="ru-RU" sz="2400" smtClean="0"/>
              <a:t>выставки, рекламу и стимулирование продаж; </a:t>
            </a:r>
          </a:p>
          <a:p>
            <a:pPr marL="0" indent="0">
              <a:buFontTx/>
              <a:buChar char="-"/>
            </a:pPr>
            <a:r>
              <a:rPr lang="ru-RU" sz="2400" smtClean="0"/>
              <a:t>логистику; сервис и т.д. </a:t>
            </a:r>
          </a:p>
          <a:p>
            <a:pPr marL="0" indent="0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smtClean="0"/>
              <a:t>На уровне продукта двумя основными маркетинговыми факторами, требующими учета, являются выбор целевого рынка и создание дифференцирующего преимущества.</a:t>
            </a:r>
          </a:p>
          <a:p>
            <a:pPr marL="0" indent="0">
              <a:buFontTx/>
              <a:buNone/>
            </a:pPr>
            <a:endParaRPr lang="ru-RU" sz="2400" smtClean="0"/>
          </a:p>
          <a:p>
            <a:pPr marL="0" indent="0"/>
            <a:r>
              <a:rPr lang="ru-RU" sz="2400" b="1" i="1" smtClean="0"/>
              <a:t>Выбор целевого рынка</a:t>
            </a:r>
            <a:r>
              <a:rPr lang="ru-RU" sz="2400" b="1" smtClean="0"/>
              <a:t> </a:t>
            </a:r>
            <a:r>
              <a:rPr lang="ru-RU" sz="2400" smtClean="0"/>
              <a:t>оказывает очевидное влияние на управ­ление продажами из-за его взаимосвязи с целевыми клиентами, После определения целевого рынка управление продажами доводит его спецификации до отдельных клиентов, выбранных в качестве ключевых.</a:t>
            </a:r>
          </a:p>
          <a:p>
            <a:pPr marL="0" indent="0">
              <a:buFontTx/>
              <a:buChar char="-"/>
            </a:pPr>
            <a:endParaRPr lang="ru-RU" sz="2400" smtClean="0"/>
          </a:p>
          <a:p>
            <a:pPr marL="0" indent="0">
              <a:buFontTx/>
              <a:buNone/>
            </a:pPr>
            <a:endParaRPr lang="ru-RU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Объект 2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b="1" i="1" smtClean="0"/>
              <a:t>Создание дифференцирующего преимущества</a:t>
            </a:r>
            <a:r>
              <a:rPr lang="ru-RU" sz="2400" b="1" smtClean="0"/>
              <a:t> </a:t>
            </a:r>
            <a:r>
              <a:rPr lang="ru-RU" sz="2400" smtClean="0"/>
              <a:t>— исходная точка для успешной маркетинговой стратегии, однако оно требует дове­дения его общей идеи до торговых представителей и включения в план продаж, чтобы гарантировать, что этот подход будет доведен до потребителей. </a:t>
            </a:r>
          </a:p>
          <a:p>
            <a:pPr marL="0" indent="0">
              <a:buFontTx/>
              <a:buNone/>
            </a:pPr>
            <a:endParaRPr lang="ru-RU" sz="2400" smtClean="0"/>
          </a:p>
          <a:p>
            <a:pPr marL="0" indent="0" algn="ctr">
              <a:buFontTx/>
              <a:buNone/>
            </a:pPr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pic>
        <p:nvPicPr>
          <p:cNvPr id="4096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708275"/>
            <a:ext cx="8281988" cy="357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42988" y="836613"/>
            <a:ext cx="7199312" cy="4632325"/>
          </a:xfrm>
          <a:noFill/>
          <a:ln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Заголовок 1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b="1" smtClean="0"/>
              <a:t>Современные цели продаж</a:t>
            </a:r>
            <a:r>
              <a:rPr lang="ru-RU" sz="2400" smtClean="0"/>
              <a:t> достигаются с помощью: </a:t>
            </a:r>
          </a:p>
          <a:p>
            <a:pPr marL="0" indent="0">
              <a:buFontTx/>
              <a:buChar char="-"/>
            </a:pPr>
            <a:r>
              <a:rPr lang="ru-RU" sz="2400" smtClean="0"/>
              <a:t>повышения осведомленности покупателя о продукции фирмы; </a:t>
            </a:r>
          </a:p>
          <a:p>
            <a:pPr marL="0" indent="0">
              <a:buFontTx/>
              <a:buChar char="-"/>
            </a:pPr>
            <a:r>
              <a:rPr lang="ru-RU" sz="2400" smtClean="0"/>
              <a:t>выявления и реагирования на их действительные потребности; </a:t>
            </a:r>
          </a:p>
          <a:p>
            <a:pPr marL="0" indent="0">
              <a:buFontTx/>
              <a:buChar char="-"/>
            </a:pPr>
            <a:r>
              <a:rPr lang="ru-RU" sz="2400" smtClean="0"/>
              <a:t>коммуникационных каналов между организацией и рынком; </a:t>
            </a:r>
          </a:p>
          <a:p>
            <a:pPr marL="0" indent="0">
              <a:buFontTx/>
              <a:buChar char="-"/>
            </a:pPr>
            <a:r>
              <a:rPr lang="ru-RU" sz="2400" smtClean="0"/>
              <a:t>источников информации для маркетинговых исследований.</a:t>
            </a:r>
            <a:endParaRPr lang="ru-RU" sz="1800" smtClean="0"/>
          </a:p>
        </p:txBody>
      </p:sp>
      <p:pic>
        <p:nvPicPr>
          <p:cNvPr id="43010" name="Picture 2" descr="C:\Users\asus90\Downloads\img255896_2-27_CHto_v_chernom_yaschike_Vozmozhno_innovatsi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508500"/>
            <a:ext cx="3187700" cy="131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Picture 3" descr="C:\Users\asus90\Downloads\imgpreview (3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4149725"/>
            <a:ext cx="3332162" cy="146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Объект 2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Tx/>
              <a:buNone/>
            </a:pPr>
            <a:endParaRPr lang="ru-RU" sz="2400" b="1" smtClean="0"/>
          </a:p>
          <a:p>
            <a:pPr marL="0" indent="0" algn="ctr">
              <a:buFontTx/>
              <a:buNone/>
            </a:pPr>
            <a:r>
              <a:rPr lang="ru-RU" sz="2400" b="1" smtClean="0"/>
              <a:t>Основные маркетинговые направления, нацеленные на решение проблем продаж:</a:t>
            </a:r>
          </a:p>
          <a:p>
            <a:pPr marL="0" indent="0"/>
            <a:r>
              <a:rPr lang="ru-RU" sz="2400" smtClean="0"/>
              <a:t> маркетинговые исследования: целевого потребительского рынка; новых сегментов целевого рынка; новых региональных рынков; товара; конкурентов, производителей, поставщиков; новых методов продаж; обратной связи с клиентами; новых товаров и направлений развития бизнеса;</a:t>
            </a:r>
          </a:p>
          <a:p>
            <a:pPr marL="0" indent="0"/>
            <a:r>
              <a:rPr lang="ru-RU" sz="2400" smtClean="0"/>
              <a:t> рекламные кампании, специализированные выставки, презентации и другие способы продвижения товаров;</a:t>
            </a:r>
          </a:p>
          <a:p>
            <a:pPr marL="0" indent="0"/>
            <a:r>
              <a:rPr lang="ru-RU" sz="2400" smtClean="0"/>
              <a:t> стратегическое планирование (а именно разработка маркетинговой политики и стратегии развития компании); сбытовая политика (включая каналы распространения, ассортимент, цены, концепцию региональных продаж); прогнозирование продаж.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Заголовок 1"/>
          <p:cNvSpPr>
            <a:spLocks noGrp="1"/>
          </p:cNvSpPr>
          <p:nvPr>
            <p:ph type="title"/>
          </p:nvPr>
        </p:nvSpPr>
        <p:spPr bwMode="auto">
          <a:xfrm>
            <a:off x="539750" y="390525"/>
            <a:ext cx="8229600" cy="64674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2400" b="1" smtClean="0"/>
              <a:t>1.3</a:t>
            </a:r>
            <a:r>
              <a:rPr lang="ru-RU" sz="2400" smtClean="0"/>
              <a:t>. </a:t>
            </a:r>
            <a:r>
              <a:rPr lang="ru-RU" sz="2400" b="1" smtClean="0"/>
              <a:t>СОЦИАЛЬНО-ЭКОНОМИЧЕСКАЯ СУЩНОСТЬ МЕНЕДЖМЕНТА ПРОДАЖ</a:t>
            </a:r>
            <a:br>
              <a:rPr lang="ru-RU" sz="2400" b="1" smtClean="0"/>
            </a:br>
            <a:endParaRPr lang="ru-RU" sz="2400" smtClean="0"/>
          </a:p>
        </p:txBody>
      </p:sp>
      <p:sp>
        <p:nvSpPr>
          <p:cNvPr id="45058" name="Объект 2"/>
          <p:cNvSpPr>
            <a:spLocks noGrp="1"/>
          </p:cNvSpPr>
          <p:nvPr>
            <p:ph idx="1"/>
          </p:nvPr>
        </p:nvSpPr>
        <p:spPr bwMode="auto">
          <a:xfrm>
            <a:off x="0" y="1268413"/>
            <a:ext cx="8964613" cy="558958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spcBef>
                <a:spcPct val="0"/>
              </a:spcBef>
              <a:buFontTx/>
              <a:buNone/>
            </a:pPr>
            <a:r>
              <a:rPr lang="ru-RU" sz="2400" b="1" smtClean="0"/>
              <a:t>Управление</a:t>
            </a:r>
            <a:r>
              <a:rPr lang="ru-RU" sz="2400" smtClean="0"/>
              <a:t> — это разнообразный, сложный, творческий вид деятельности, связанный с анализом ситуаций, определением целей, разработкой и осуществлением решений по их достижению, контролем и регулированием хода работ, стимулированием людей, выполняющих эту работу, а также всего другого, что определяет ре­зультативность и конкурентоспособность бизнеса, предприятия.</a:t>
            </a:r>
          </a:p>
          <a:p>
            <a:pPr marL="0" indent="0" algn="ctr">
              <a:buFontTx/>
              <a:buNone/>
            </a:pPr>
            <a:endParaRPr lang="ru-RU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Объект 2"/>
          <p:cNvSpPr>
            <a:spLocks noGrp="1"/>
          </p:cNvSpPr>
          <p:nvPr>
            <p:ph idx="1"/>
          </p:nvPr>
        </p:nvSpPr>
        <p:spPr bwMode="auto">
          <a:xfrm>
            <a:off x="684213" y="188913"/>
            <a:ext cx="8278812" cy="60483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Tx/>
              <a:buNone/>
            </a:pPr>
            <a:r>
              <a:rPr lang="ru-RU" sz="2400" b="1" i="1" smtClean="0"/>
              <a:t>По стадиям жизненного цикла</a:t>
            </a:r>
            <a:r>
              <a:rPr lang="ru-RU" sz="2400" b="1" smtClean="0"/>
              <a:t> </a:t>
            </a:r>
            <a:r>
              <a:rPr lang="ru-RU" sz="2400" smtClean="0"/>
              <a:t>продукта можно выделить:</a:t>
            </a:r>
          </a:p>
          <a:p>
            <a:pPr marL="0" indent="0">
              <a:buFontTx/>
              <a:buChar char="-"/>
            </a:pPr>
            <a:r>
              <a:rPr lang="ru-RU" sz="2400" smtClean="0"/>
              <a:t>управление маркетингом (маркетинг-менеджмент); </a:t>
            </a:r>
          </a:p>
          <a:p>
            <a:pPr marL="0" indent="0">
              <a:buFontTx/>
              <a:buChar char="-"/>
            </a:pPr>
            <a:r>
              <a:rPr lang="ru-RU" sz="2400" smtClean="0"/>
              <a:t>управление исследованиями; </a:t>
            </a:r>
          </a:p>
          <a:p>
            <a:pPr marL="0" indent="0">
              <a:buFontTx/>
              <a:buChar char="-"/>
            </a:pPr>
            <a:r>
              <a:rPr lang="ru-RU" sz="2400" smtClean="0"/>
              <a:t>управление производством (операционный и производственный менеджмент); </a:t>
            </a:r>
          </a:p>
          <a:p>
            <a:pPr marL="0" indent="0">
              <a:buFontTx/>
              <a:buChar char="-"/>
            </a:pPr>
            <a:r>
              <a:rPr lang="ru-RU" sz="2400" smtClean="0"/>
              <a:t>управление сбытом (продажами); </a:t>
            </a:r>
          </a:p>
          <a:p>
            <a:pPr marL="0" indent="0">
              <a:buFontTx/>
              <a:buChar char="-"/>
            </a:pPr>
            <a:r>
              <a:rPr lang="ru-RU" sz="2400" smtClean="0"/>
              <a:t>управление снабжением; </a:t>
            </a:r>
          </a:p>
          <a:p>
            <a:pPr marL="0" indent="0">
              <a:buFontTx/>
              <a:buChar char="-"/>
            </a:pPr>
            <a:r>
              <a:rPr lang="ru-RU" sz="2400" smtClean="0"/>
              <a:t>управление сервисом.</a:t>
            </a:r>
          </a:p>
          <a:p>
            <a:pPr marL="0" indent="0">
              <a:buFontTx/>
              <a:buNone/>
            </a:pPr>
            <a:r>
              <a:rPr lang="ru-RU" sz="2200" b="1" i="1" smtClean="0"/>
              <a:t>По факторам производства</a:t>
            </a:r>
            <a:r>
              <a:rPr lang="ru-RU" sz="2200" b="1" smtClean="0"/>
              <a:t> </a:t>
            </a:r>
            <a:r>
              <a:rPr lang="ru-RU" sz="2200" smtClean="0"/>
              <a:t>можно выделить управление персоналом, управление ресурсами, управление финансами, управление знаниями, управление затратами.</a:t>
            </a:r>
          </a:p>
          <a:p>
            <a:pPr marL="0" indent="0">
              <a:buFontTx/>
              <a:buNone/>
            </a:pPr>
            <a:r>
              <a:rPr lang="ru-RU" sz="2200" b="1" i="1" smtClean="0"/>
              <a:t>По функциональным </a:t>
            </a:r>
            <a:r>
              <a:rPr lang="ru-RU" sz="2200" i="1" smtClean="0"/>
              <a:t>областям</a:t>
            </a:r>
            <a:r>
              <a:rPr lang="ru-RU" sz="2200" smtClean="0"/>
              <a:t> выделяют управление инновационной деятельностью, управление инвестициями, управление социальным развитием, управление потенциалом компании, управление проектом.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Заголовок 1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Tx/>
              <a:buNone/>
            </a:pPr>
            <a:r>
              <a:rPr lang="ru-RU" sz="2000" smtClean="0"/>
              <a:t> </a:t>
            </a:r>
          </a:p>
          <a:p>
            <a:pPr marL="0" indent="0">
              <a:buFontTx/>
              <a:buNone/>
            </a:pPr>
            <a:endParaRPr lang="ru-RU" sz="2000" b="1" i="1" smtClean="0"/>
          </a:p>
          <a:p>
            <a:pPr marL="0" indent="0">
              <a:buFontTx/>
              <a:buNone/>
            </a:pPr>
            <a:r>
              <a:rPr lang="ru-RU" sz="2400" b="1" i="1" smtClean="0"/>
              <a:t>По целям деятельности</a:t>
            </a:r>
            <a:r>
              <a:rPr lang="ru-RU" sz="2400" b="1" smtClean="0"/>
              <a:t> </a:t>
            </a:r>
            <a:r>
              <a:rPr lang="ru-RU" sz="2400" smtClean="0"/>
              <a:t>компании выделяют управление эффективностью, управление производительностью, управление качеством, управление рисками, управление экологией (экологический менеджмент), антикризисный менеджмент.</a:t>
            </a:r>
          </a:p>
          <a:p>
            <a:pPr marL="0" indent="0">
              <a:buFontTx/>
              <a:buNone/>
            </a:pPr>
            <a:r>
              <a:rPr lang="ru-RU" sz="2400" smtClean="0"/>
              <a:t> </a:t>
            </a:r>
            <a:r>
              <a:rPr lang="ru-RU" sz="2400" b="1" i="1" smtClean="0"/>
              <a:t>С учетом временного фактора</a:t>
            </a:r>
            <a:r>
              <a:rPr lang="ru-RU" sz="2400" b="1" smtClean="0"/>
              <a:t> </a:t>
            </a:r>
            <a:r>
              <a:rPr lang="ru-RU" sz="2400" smtClean="0"/>
              <a:t>выделяют оперативное управление (управление в реальном времени), тактическое управление, стратегическое управление.</a:t>
            </a:r>
          </a:p>
          <a:p>
            <a:pPr marL="0" indent="0"/>
            <a:endParaRPr lang="ru-RU" sz="2400" smtClean="0"/>
          </a:p>
          <a:p>
            <a:pPr marL="0" indent="0">
              <a:buFontTx/>
              <a:buNone/>
            </a:pPr>
            <a:r>
              <a:rPr lang="ru-RU" sz="2400" smtClean="0"/>
              <a:t> Каждый из типов менеджмента имеет свою теорию, объект и предмет изучения, инструментарий, методы и механизмы управления.</a:t>
            </a:r>
          </a:p>
          <a:p>
            <a:pPr marL="0" indent="0" algn="ctr">
              <a:buFontTx/>
              <a:buNone/>
            </a:pPr>
            <a:endParaRPr lang="ru-RU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Объект 2"/>
          <p:cNvSpPr>
            <a:spLocks noGrp="1"/>
          </p:cNvSpPr>
          <p:nvPr>
            <p:ph idx="1"/>
          </p:nvPr>
        </p:nvSpPr>
        <p:spPr bwMode="auto">
          <a:xfrm>
            <a:off x="539750" y="620713"/>
            <a:ext cx="8229600" cy="452596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Tx/>
              <a:buNone/>
            </a:pPr>
            <a:endParaRPr lang="ru-RU" sz="2400" smtClean="0"/>
          </a:p>
          <a:p>
            <a:pPr marL="0" indent="0" algn="ctr">
              <a:buFontTx/>
              <a:buNone/>
            </a:pPr>
            <a:r>
              <a:rPr lang="ru-RU" sz="2400" smtClean="0"/>
              <a:t>Сущность менеджмента продаж следует соотносить с объектом управления, т.е. продажами.</a:t>
            </a:r>
          </a:p>
          <a:p>
            <a:pPr marL="0" indent="0" algn="ctr">
              <a:buFontTx/>
              <a:buNone/>
            </a:pPr>
            <a:endParaRPr lang="ru-RU" sz="2400" smtClean="0"/>
          </a:p>
          <a:p>
            <a:pPr marL="0" indent="0" algn="ctr">
              <a:buFontTx/>
              <a:buNone/>
            </a:pPr>
            <a:r>
              <a:rPr lang="ru-RU" sz="2400" b="1" smtClean="0"/>
              <a:t>Продажа </a:t>
            </a:r>
            <a:r>
              <a:rPr lang="ru-RU" sz="2400" smtClean="0"/>
              <a:t>— целостный комплекс мероприятий по подготовке, заключению сделки,</a:t>
            </a:r>
            <a:br>
              <a:rPr lang="ru-RU" sz="2400" smtClean="0"/>
            </a:br>
            <a:r>
              <a:rPr lang="ru-RU" sz="2400" smtClean="0"/>
              <a:t>и последующему обслуживанию клиента, который связан единой технологией, основанной на решении его значимых проблем и формировании долгосрочного спроса на продукцию компании. </a:t>
            </a:r>
          </a:p>
          <a:p>
            <a:pPr marL="0" indent="0"/>
            <a:endParaRPr lang="ru-RU" smtClean="0"/>
          </a:p>
          <a:p>
            <a:pPr marL="0" indent="0"/>
            <a:endParaRPr lang="ru-RU" smtClean="0"/>
          </a:p>
        </p:txBody>
      </p:sp>
      <p:pic>
        <p:nvPicPr>
          <p:cNvPr id="48130" name="Picture 2" descr="C:\Users\asus90\Downloads\1383231754_avto-pokupk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2138" y="4724400"/>
            <a:ext cx="288766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19250" y="549275"/>
            <a:ext cx="4991100" cy="5256213"/>
          </a:xfrm>
          <a:noFill/>
          <a:ln>
            <a:miter lim="800000"/>
            <a:headEnd/>
            <a:tailEnd/>
          </a:ln>
        </p:spPr>
      </p:pic>
      <p:pic>
        <p:nvPicPr>
          <p:cNvPr id="5" name="Picture 2" descr="C:\Users\USER\Desktop\Новая папка\Презентация Flash\Стильные персонажи для ваших презентаций\Khalva\Khalva&amp;Izyum-0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2588" y="3716338"/>
            <a:ext cx="1619250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Text Box 6"/>
          <p:cNvSpPr txBox="1">
            <a:spLocks noChangeArrowheads="1"/>
          </p:cNvSpPr>
          <p:nvPr/>
        </p:nvSpPr>
        <p:spPr bwMode="auto">
          <a:xfrm>
            <a:off x="447675" y="416877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49156" name="Rectangle 11"/>
          <p:cNvSpPr>
            <a:spLocks noChangeArrowheads="1"/>
          </p:cNvSpPr>
          <p:nvPr/>
        </p:nvSpPr>
        <p:spPr bwMode="auto">
          <a:xfrm>
            <a:off x="468313" y="404813"/>
            <a:ext cx="28781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tx2"/>
                </a:solidFill>
              </a:rPr>
              <a:t>Схема системы продаж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Объект 2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Tx/>
              <a:buNone/>
            </a:pPr>
            <a:endParaRPr lang="ru-RU" sz="2400" b="1" i="1" smtClean="0"/>
          </a:p>
          <a:p>
            <a:pPr marL="0" indent="0">
              <a:buFontTx/>
              <a:buNone/>
            </a:pPr>
            <a:r>
              <a:rPr lang="ru-RU" sz="2400" b="1" i="1" smtClean="0"/>
              <a:t>«Управление по компетенциям»</a:t>
            </a:r>
            <a:r>
              <a:rPr lang="ru-RU" sz="2400" b="1" smtClean="0"/>
              <a:t> </a:t>
            </a:r>
            <a:r>
              <a:rPr lang="ru-RU" sz="2400" smtClean="0"/>
              <a:t>— это выделение ключевых компетенций (навыков), необходимых работникам для успеха в продажах. Разработка системы регулярной аттестации и развития компетенций приводит к активизации стимулов саморазвития. </a:t>
            </a:r>
          </a:p>
          <a:p>
            <a:pPr marL="0" indent="0">
              <a:buFontTx/>
              <a:buNone/>
            </a:pPr>
            <a:r>
              <a:rPr lang="ru-RU" sz="2400" smtClean="0"/>
              <a:t>Воздействуя на все три элемента системы продаж — </a:t>
            </a:r>
            <a:r>
              <a:rPr lang="ru-RU" sz="2400" b="1" smtClean="0"/>
              <a:t>цели, процесс </a:t>
            </a:r>
            <a:r>
              <a:rPr lang="ru-RU" sz="2400" b="1" i="1" smtClean="0"/>
              <a:t>и навыки, создают систему, которая позволяет добиваться резуль</a:t>
            </a:r>
            <a:r>
              <a:rPr lang="ru-RU" sz="2400" b="1" smtClean="0"/>
              <a:t>татов выше, </a:t>
            </a:r>
            <a:r>
              <a:rPr lang="ru-RU" sz="2400" smtClean="0"/>
              <a:t>чем в конкурентных компаниях.</a:t>
            </a:r>
          </a:p>
          <a:p>
            <a:pPr marL="0" indent="0">
              <a:buFontTx/>
              <a:buNone/>
            </a:pPr>
            <a:r>
              <a:rPr lang="ru-RU" sz="2400" smtClean="0"/>
              <a:t>С другой стороны, сущность менеджмента продаж раскрывается в основных функциях, а именно: </a:t>
            </a:r>
            <a:r>
              <a:rPr lang="ru-RU" sz="2400" b="1" i="1" smtClean="0"/>
              <a:t>планирование продаж, организация продаж, мотивация продаж, контроль продаж.</a:t>
            </a:r>
            <a:endParaRPr lang="ru-RU" sz="2400" b="1" smtClean="0"/>
          </a:p>
        </p:txBody>
      </p:sp>
      <p:pic>
        <p:nvPicPr>
          <p:cNvPr id="50178" name="Picture 2" descr="C:\Users\asus90\Downloads\322909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538" y="5084763"/>
            <a:ext cx="2881312" cy="147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Объект 2"/>
          <p:cNvSpPr>
            <a:spLocks noGrp="1"/>
          </p:cNvSpPr>
          <p:nvPr>
            <p:ph idx="1"/>
          </p:nvPr>
        </p:nvSpPr>
        <p:spPr bwMode="auto">
          <a:xfrm>
            <a:off x="107950" y="0"/>
            <a:ext cx="9036050" cy="666908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r>
              <a:rPr lang="ru-RU" sz="2400" b="1" smtClean="0"/>
              <a:t>Планирование продаж</a:t>
            </a:r>
            <a:r>
              <a:rPr lang="ru-RU" sz="2400" smtClean="0"/>
              <a:t> — одна из функций менеджмента продаж, которая представляет собой процесс определения целей и путей их достижения. Можно выделить четыре основные функции управленческой деятельности в рамках процесса планирования: распределение ресурсов; адаптация крыночной среде; внутренняя координация; организационное стратегическое предвидение.</a:t>
            </a:r>
          </a:p>
          <a:p>
            <a:pPr marL="0" indent="0">
              <a:buFontTx/>
              <a:buNone/>
            </a:pPr>
            <a:r>
              <a:rPr lang="ru-RU" sz="2400" b="1" smtClean="0"/>
              <a:t>Организация продаж</a:t>
            </a:r>
            <a:r>
              <a:rPr lang="ru-RU" sz="2400" smtClean="0"/>
              <a:t> — это формализация и регулирование взаимодействий между подразделениями и сотрудниками в процессе управления продажами. Ключевыми моментами данного процес­са являются: разграничение функций при формировании целей и плана продаж; взаимосвязка продаж и производства, продаж и транспорта, продаж и отгрузки; формирование документов по развитию продаж; четкое установление целей деятельности коммерческой службы; организационное построение службы продаж организации.</a:t>
            </a:r>
          </a:p>
          <a:p>
            <a:pPr marL="0" indent="0" algn="ctr"/>
            <a:endParaRPr lang="ru-RU" smtClean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Объект 2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smtClean="0"/>
              <a:t>Наиболее часто встречающийся способ разделения торговых обязанностей основывается на сбытовой специализации.</a:t>
            </a:r>
          </a:p>
          <a:p>
            <a:pPr marL="0" indent="0">
              <a:buFontTx/>
              <a:buNone/>
            </a:pPr>
            <a:r>
              <a:rPr lang="ru-RU" sz="2400" smtClean="0"/>
              <a:t> В этом отношении выделяют организацию продаж по </a:t>
            </a:r>
            <a:r>
              <a:rPr lang="ru-RU" sz="2400" b="1" i="1" smtClean="0"/>
              <a:t>территориальному, рыночному (клиентам), продуктовому и функциональному принципам.</a:t>
            </a:r>
          </a:p>
          <a:p>
            <a:pPr marL="0" indent="0">
              <a:buFontTx/>
              <a:buNone/>
            </a:pPr>
            <a:r>
              <a:rPr lang="ru-RU" sz="2400" b="1" smtClean="0"/>
              <a:t>Сущность территориальной организации продаж</a:t>
            </a:r>
            <a:r>
              <a:rPr lang="ru-RU" sz="2400" smtClean="0"/>
              <a:t> заключается в том, что каждому торговцу выделяется географическая территория для продажи товара, при этом приемлемое количество торговцев со смежных территорий подчиняется территориальному менеджеру, который подотчетен генеральному менеджеру по продажам (рис. 1.6).</a:t>
            </a:r>
          </a:p>
        </p:txBody>
      </p:sp>
      <p:pic>
        <p:nvPicPr>
          <p:cNvPr id="52226" name="Picture 2" descr="C:\Users\asus90\Downloads\imgpreview (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7900" y="4868863"/>
            <a:ext cx="3240088" cy="139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5888"/>
            <a:ext cx="9144000" cy="6192837"/>
          </a:xfrm>
        </p:spPr>
        <p:txBody>
          <a:bodyPr/>
          <a:lstStyle/>
          <a:p>
            <a:pPr marL="0" indent="0" algn="ctr">
              <a:buFontTx/>
              <a:buNone/>
              <a:defRPr/>
            </a:pPr>
            <a:r>
              <a:rPr lang="ru-RU" sz="2400" dirty="0" smtClean="0"/>
              <a:t>При </a:t>
            </a:r>
            <a:r>
              <a:rPr lang="ru-RU" sz="2400" dirty="0"/>
              <a:t>рыночной организации продаж менеджер по продажам, за­нимающийся отдельной промышленной группой товаров, является линейным исполнительным управляющим, руководящим группой торговцев. Каждый продавец продает общую партию продукции, используемой промышленной группой (рис. 1.7).</a:t>
            </a:r>
          </a:p>
          <a:p>
            <a:pPr marL="0" indent="0" algn="ctr">
              <a:buFontTx/>
              <a:buNone/>
              <a:defRPr/>
            </a:pPr>
            <a:endParaRPr lang="ru-RU" sz="2400" dirty="0"/>
          </a:p>
          <a:p>
            <a:pPr marL="0" indent="0" algn="ctr">
              <a:buFontTx/>
              <a:buNone/>
              <a:defRPr/>
            </a:pPr>
            <a:endParaRPr lang="ru-RU" sz="2400" dirty="0" smtClean="0"/>
          </a:p>
          <a:p>
            <a:pPr marL="0" indent="0" algn="ctr">
              <a:buFontTx/>
              <a:buNone/>
              <a:defRPr/>
            </a:pPr>
            <a:r>
              <a:rPr lang="ru-RU" sz="2400" dirty="0" smtClean="0"/>
              <a:t>Применение </a:t>
            </a:r>
            <a:r>
              <a:rPr lang="ru-RU" sz="2400" dirty="0"/>
              <a:t>рыночной организации продаж, получившей рас­пространение в последние годы, сохраняется наравне с тенденцией ориентации на покупателя.</a:t>
            </a:r>
          </a:p>
          <a:p>
            <a:pPr marL="0" indent="0" algn="ctr">
              <a:buFontTx/>
              <a:buNone/>
              <a:defRPr/>
            </a:pPr>
            <a:r>
              <a:rPr lang="ru-RU" sz="2400" dirty="0"/>
              <a:t>Продуктовая организация продаж основывается на том, что торговый персонал специализируется на продажах конкретных видов (типов) товарной продукции (рис. 1.8).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</p:nvPr>
        </p:nvGraphicFramePr>
        <p:xfrm>
          <a:off x="323850" y="3403600"/>
          <a:ext cx="4705350" cy="2413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705672"/>
              </a:tblGrid>
              <a:tr h="2414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" dirty="0">
                        <a:effectLst/>
                      </a:endParaRPr>
                    </a:p>
                    <a:p>
                      <a:pPr algn="l">
                        <a:lnSpc>
                          <a:spcPts val="95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Рис. 1.6. Территориальная организация продаж</a:t>
                      </a:r>
                      <a:endParaRPr lang="ru-RU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843213" y="6381750"/>
          <a:ext cx="3455987" cy="2968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56384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</a:endParaRPr>
                    </a:p>
                    <a:p>
                      <a:pPr algn="l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200" spc="-20" dirty="0">
                          <a:effectLst/>
                        </a:rPr>
                        <a:t>Рис. 1.7.</a:t>
                      </a:r>
                      <a:r>
                        <a:rPr lang="ru-RU" sz="1200" u="none" strike="noStrike" spc="-35" dirty="0">
                          <a:effectLst/>
                        </a:rPr>
                        <a:t> Рыночная организация продаж</a:t>
                      </a:r>
                      <a:endParaRPr lang="ru-RU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pic>
        <p:nvPicPr>
          <p:cNvPr id="5428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3525" y="58738"/>
            <a:ext cx="6365875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08150" y="3789363"/>
            <a:ext cx="5978525" cy="263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87" name="Rectangle 4"/>
          <p:cNvSpPr>
            <a:spLocks noChangeArrowheads="1"/>
          </p:cNvSpPr>
          <p:nvPr/>
        </p:nvSpPr>
        <p:spPr bwMode="auto">
          <a:xfrm>
            <a:off x="457200" y="30400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593348" tIns="1661589" rIns="1593348" bIns="2221800" anchor="ctr">
            <a:spAutoFit/>
          </a:bodyPr>
          <a:lstStyle/>
          <a:p>
            <a:r>
              <a:rPr lang="ru-RU" altLang="ru-RU"/>
              <a:t/>
            </a:r>
            <a:br>
              <a:rPr lang="ru-RU" altLang="ru-RU"/>
            </a:br>
            <a:endParaRPr lang="ru-RU" altLang="ru-RU"/>
          </a:p>
          <a:p>
            <a:pPr eaLnBrk="0" hangingPunct="0"/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684213" y="5373688"/>
          <a:ext cx="8229600" cy="736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/>
              </a:tblGrid>
              <a:tr h="7358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</a:endParaRPr>
                    </a:p>
                    <a:p>
                      <a:pPr algn="l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600" spc="-20" dirty="0">
                          <a:effectLst/>
                        </a:rPr>
                        <a:t>Рис. 1.8.</a:t>
                      </a:r>
                      <a:r>
                        <a:rPr lang="ru-RU" sz="1600" u="none" strike="noStrike" spc="-35" dirty="0">
                          <a:effectLst/>
                        </a:rPr>
                        <a:t> Продуктовая организация продаж</a:t>
                      </a:r>
                      <a:endParaRPr lang="ru-RU" sz="16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pic>
        <p:nvPicPr>
          <p:cNvPr id="5530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692150"/>
            <a:ext cx="8524875" cy="446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692150"/>
            <a:ext cx="7881938" cy="554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endParaRPr lang="ru-RU" sz="2400" b="1" i="1" smtClean="0"/>
          </a:p>
          <a:p>
            <a:pPr marL="0" indent="0">
              <a:buFontTx/>
              <a:buNone/>
            </a:pPr>
            <a:r>
              <a:rPr lang="ru-RU" sz="2400" b="1" i="1" smtClean="0"/>
              <a:t>Контроль продаж</a:t>
            </a:r>
            <a:r>
              <a:rPr lang="ru-RU" sz="2400" smtClean="0"/>
              <a:t> — это отслеживание всего нескольких показателей: </a:t>
            </a:r>
          </a:p>
          <a:p>
            <a:pPr marL="0" indent="0">
              <a:buFontTx/>
              <a:buAutoNum type="arabicParenR"/>
            </a:pPr>
            <a:r>
              <a:rPr lang="ru-RU" sz="2400" smtClean="0"/>
              <a:t>контроль за теми вопросами, которые возникли при положения организации на рынке и планировании продаж;</a:t>
            </a:r>
          </a:p>
          <a:p>
            <a:pPr marL="0" indent="0">
              <a:buFontTx/>
              <a:buNone/>
            </a:pPr>
            <a:r>
              <a:rPr lang="ru-RU" sz="2400" smtClean="0"/>
              <a:t> 2) контроль объемов продаж по всем сегментам рынка и соответс­твие их плановым показателям;</a:t>
            </a:r>
          </a:p>
          <a:p>
            <a:pPr marL="0" indent="0">
              <a:buFontTx/>
              <a:buNone/>
            </a:pPr>
            <a:r>
              <a:rPr lang="ru-RU" sz="2400" smtClean="0"/>
              <a:t> 3) контроль прохождения приказов и распоряжений сверху вниз, обратной связи, качества работы.</a:t>
            </a:r>
          </a:p>
          <a:p>
            <a:pPr marL="0" indent="0"/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 bwMode="auto">
          <a:xfrm>
            <a:off x="539750" y="188913"/>
            <a:ext cx="8218488" cy="7778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2400" b="1" smtClean="0"/>
              <a:t>1.4</a:t>
            </a:r>
            <a:r>
              <a:rPr lang="ru-RU" sz="2400" smtClean="0"/>
              <a:t>.</a:t>
            </a:r>
            <a:r>
              <a:rPr lang="ru-RU" sz="2400" b="1" smtClean="0"/>
              <a:t> СУБЪЕКТЫ И ОБЪЕКТЫ ПРОДАЖ ТОВАРНОЙ ПРОДУКЦИИ</a:t>
            </a:r>
            <a:r>
              <a:rPr lang="ru-RU" b="1" smtClean="0"/>
              <a:t/>
            </a:r>
            <a:br>
              <a:rPr lang="ru-RU" b="1" smtClean="0"/>
            </a:br>
            <a:endParaRPr lang="ru-RU" smtClean="0"/>
          </a:p>
        </p:txBody>
      </p:sp>
      <p:sp>
        <p:nvSpPr>
          <p:cNvPr id="58370" name="Объект 2"/>
          <p:cNvSpPr>
            <a:spLocks noGrp="1"/>
          </p:cNvSpPr>
          <p:nvPr>
            <p:ph idx="1"/>
          </p:nvPr>
        </p:nvSpPr>
        <p:spPr bwMode="auto">
          <a:xfrm>
            <a:off x="250825" y="1052513"/>
            <a:ext cx="8229600" cy="452596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Tx/>
              <a:buNone/>
            </a:pPr>
            <a:r>
              <a:rPr lang="ru-RU" sz="2400" b="1" smtClean="0"/>
              <a:t>Субъект</a:t>
            </a:r>
            <a:r>
              <a:rPr lang="ru-RU" sz="2400" smtClean="0"/>
              <a:t>—это источник управленческого воздействия, а </a:t>
            </a:r>
            <a:r>
              <a:rPr lang="ru-RU" sz="2400" b="1" smtClean="0"/>
              <a:t>объект</a:t>
            </a:r>
            <a:r>
              <a:rPr lang="ru-RU" sz="2400" smtClean="0"/>
              <a:t>—приемник всего или части управленческого воздействия. </a:t>
            </a:r>
          </a:p>
          <a:p>
            <a:pPr marL="0" indent="0" algn="ctr">
              <a:buFontTx/>
              <a:buNone/>
            </a:pPr>
            <a:r>
              <a:rPr lang="ru-RU" sz="2400" smtClean="0"/>
              <a:t>Иначе говоря, </a:t>
            </a:r>
          </a:p>
          <a:p>
            <a:pPr marL="0" indent="0" algn="ctr">
              <a:buFontTx/>
              <a:buNone/>
            </a:pPr>
            <a:r>
              <a:rPr lang="ru-RU" sz="2400" b="1" smtClean="0"/>
              <a:t>субъект</a:t>
            </a:r>
            <a:r>
              <a:rPr lang="ru-RU" sz="2400" smtClean="0"/>
              <a:t> — тот, кто управляет,</a:t>
            </a:r>
          </a:p>
          <a:p>
            <a:pPr marL="0" indent="0" algn="ctr">
              <a:buFontTx/>
              <a:buNone/>
            </a:pPr>
            <a:r>
              <a:rPr lang="ru-RU" sz="2400" smtClean="0"/>
              <a:t> </a:t>
            </a:r>
            <a:r>
              <a:rPr lang="ru-RU" sz="2400" b="1" smtClean="0"/>
              <a:t>а объект</a:t>
            </a:r>
            <a:r>
              <a:rPr lang="ru-RU" sz="2400" smtClean="0"/>
              <a:t> — то, кем или чем управляют. </a:t>
            </a:r>
          </a:p>
          <a:p>
            <a:pPr marL="0" indent="0" algn="ctr">
              <a:buFontTx/>
              <a:buNone/>
            </a:pPr>
            <a:r>
              <a:rPr lang="ru-RU" sz="2400" smtClean="0"/>
              <a:t>Тем самым система менеджмента в целом и менеджмента продаж в частности включает две взаимосвязанные подсистемы: </a:t>
            </a:r>
          </a:p>
          <a:p>
            <a:pPr marL="0" indent="0" algn="ctr">
              <a:buFontTx/>
              <a:buNone/>
            </a:pPr>
            <a:r>
              <a:rPr lang="ru-RU" sz="2400" smtClean="0"/>
              <a:t>управляющую подсистему, представленную, как правило, субъектом управления, </a:t>
            </a:r>
          </a:p>
          <a:p>
            <a:pPr marL="0" indent="0" algn="ctr">
              <a:buFontTx/>
              <a:buNone/>
            </a:pPr>
            <a:r>
              <a:rPr lang="ru-RU" sz="2400" smtClean="0"/>
              <a:t>и управляемую подсистему, в качестве которой рассматривается объект управления.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Объект 2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Tx/>
              <a:buNone/>
            </a:pPr>
            <a:endParaRPr lang="ru-RU" sz="2400" smtClean="0"/>
          </a:p>
          <a:p>
            <a:pPr marL="0" indent="0" algn="ctr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b="1" smtClean="0"/>
              <a:t>Менеджеры по продажам</a:t>
            </a:r>
            <a:r>
              <a:rPr lang="ru-RU" sz="2400" smtClean="0"/>
              <a:t> — это ключевые люди в любой организации, потому что именно они, непосредственно взаимодействуя с клиентами, приносят компании доход. Ключевыми требованиями к менеджеру по продажам являются:</a:t>
            </a:r>
          </a:p>
          <a:p>
            <a:pPr marL="0" indent="0"/>
            <a:r>
              <a:rPr lang="ru-RU" sz="2400" smtClean="0"/>
              <a:t>концентрация усилий на создании и совершенствовании работы команды продавцов, а также на подборе персонала;</a:t>
            </a:r>
          </a:p>
          <a:p>
            <a:pPr marL="0" indent="0"/>
            <a:r>
              <a:rPr lang="ru-RU" sz="2400" smtClean="0"/>
              <a:t> его работа с клиентами должна быть связана не с продажами, а с выстраиванием отношений, обслуживанием, поддержкой и развитием продавцов;</a:t>
            </a:r>
          </a:p>
          <a:p>
            <a:pPr marL="0" indent="0"/>
            <a:r>
              <a:rPr lang="ru-RU" sz="2400" smtClean="0"/>
              <a:t> он должен тратить меньшую часть времени на прямую работу с клиентами.</a:t>
            </a:r>
          </a:p>
          <a:p>
            <a:pPr marL="0" indent="0" algn="ctr">
              <a:buFontTx/>
              <a:buNone/>
            </a:pPr>
            <a:endParaRPr lang="ru-RU" sz="2400" smtClean="0"/>
          </a:p>
          <a:p>
            <a:pPr marL="0" indent="0"/>
            <a:endParaRPr lang="ru-RU" smtClean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Объект 2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r>
              <a:rPr lang="ru-RU" sz="2400" b="1" i="1" smtClean="0"/>
              <a:t>Руководители высшего звена, или менеджеры-стратеги</a:t>
            </a:r>
            <a:r>
              <a:rPr lang="ru-RU" sz="2400" i="1" smtClean="0"/>
              <a:t>,</a:t>
            </a:r>
            <a:r>
              <a:rPr lang="ru-RU" sz="2400" smtClean="0"/>
              <a:t> — это менеджеры высшего организационного уровня, которые несут ответственность за деятельность организации в целом. Типичные должности руководителей высшего звена — президент, председатель правления, исполнительный директор, вице-президент компании по сбыту и т.д.</a:t>
            </a:r>
          </a:p>
          <a:p>
            <a:pPr marL="0" indent="0">
              <a:buFontTx/>
              <a:buNone/>
            </a:pPr>
            <a:r>
              <a:rPr lang="ru-RU" sz="2400" b="1" i="1" smtClean="0"/>
              <a:t>Менеджеры тактики, или менеджеры среднего звена, </a:t>
            </a:r>
            <a:r>
              <a:rPr lang="ru-RU" sz="2400" i="1" smtClean="0"/>
              <a:t>—</a:t>
            </a:r>
            <a:r>
              <a:rPr lang="ru-RU" sz="2400" smtClean="0"/>
              <a:t> это менеджеры, которые работают на среднем уровне управления организацией и отвечают за работу основных групп сотрудников. К ним можно отнести управляющих сбытом по региону, по стране или определенной зоне . </a:t>
            </a:r>
          </a:p>
          <a:p>
            <a:pPr marL="0" indent="0">
              <a:buFontTx/>
              <a:buNone/>
            </a:pPr>
            <a:r>
              <a:rPr lang="ru-RU" sz="2400" b="1" i="1" smtClean="0"/>
              <a:t>Операционные менеджеры, или руководители первичного звена</a:t>
            </a:r>
            <a:r>
              <a:rPr lang="ru-RU" sz="2400" i="1" smtClean="0"/>
              <a:t>,</a:t>
            </a:r>
            <a:r>
              <a:rPr lang="ru-RU" sz="2400" smtClean="0"/>
              <a:t> — это руководители, непосредственно отвечающие за продажу товаров или услуг. </a:t>
            </a:r>
            <a:endParaRPr lang="ru-RU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Заголовок 1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Tx/>
              <a:buNone/>
            </a:pPr>
            <a:r>
              <a:rPr lang="ru-RU" sz="2400" smtClean="0"/>
              <a:t>Их основная обязанность заключается в том, чтобы обеспечить нужную эффективность продаж посредством применения определенных правил и процедур.</a:t>
            </a:r>
          </a:p>
          <a:p>
            <a:pPr marL="0" indent="0" algn="ctr">
              <a:buFontTx/>
              <a:buNone/>
            </a:pPr>
            <a:endParaRPr lang="ru-RU" sz="2400" smtClean="0"/>
          </a:p>
          <a:p>
            <a:pPr marL="0" indent="0" algn="ctr">
              <a:buFontTx/>
              <a:buNone/>
            </a:pPr>
            <a:r>
              <a:rPr lang="ru-RU" sz="2400" smtClean="0"/>
              <a:t>Их должности обычно называются «помощник руководителя по сбыту в районе» или «районный менеджер по продажам товарной продукции».</a:t>
            </a:r>
          </a:p>
          <a:p>
            <a:pPr marL="0" indent="0" algn="ctr">
              <a:buFontTx/>
              <a:buNone/>
            </a:pPr>
            <a:r>
              <a:rPr lang="ru-RU" sz="2800" smtClean="0"/>
              <a:t> </a:t>
            </a:r>
            <a:r>
              <a:rPr lang="ru-RU" sz="2400" smtClean="0"/>
              <a:t>Работа менеджера по продажам требует знаний и навыков в различных областях. Для выполнения функций по управлению продажами особенно важны три категории навыков: </a:t>
            </a:r>
            <a:r>
              <a:rPr lang="ru-RU" sz="2400" b="1" i="1" smtClean="0"/>
              <a:t>навыки абстрактного мышления и принятия решений, навыки работы с людьми, технические навыки.</a:t>
            </a:r>
            <a:r>
              <a:rPr lang="ru-RU" sz="2400" b="1" smtClean="0"/>
              <a:t> Они необходимы всем </a:t>
            </a:r>
            <a:r>
              <a:rPr lang="ru-RU" sz="2400" smtClean="0"/>
              <a:t>менеджерам, но на разных уровнях организационной иерархии востребованность этих навыков совершенно различная.</a:t>
            </a:r>
          </a:p>
          <a:p>
            <a:pPr marL="0" indent="0" algn="ctr">
              <a:buFontTx/>
              <a:buNone/>
            </a:pPr>
            <a:endParaRPr lang="ru-RU" sz="2400" smtClean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Заголовок 1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r>
              <a:rPr lang="ru-RU" sz="2400" b="1" i="1" smtClean="0"/>
              <a:t>Навыки абстрактного мышления и принятия решений</a:t>
            </a:r>
            <a:r>
              <a:rPr lang="ru-RU" sz="2400" b="1" smtClean="0"/>
              <a:t> </a:t>
            </a:r>
            <a:r>
              <a:rPr lang="ru-RU" sz="2400" smtClean="0"/>
              <a:t>представляют собой способность менеджера воспринимать организацию как единое целое и видеть взаимосвязи между отдельными частями организационной структуры. Наличие этих навыков предполагает, что руководитель может разрабатывать стратегические планы и решать стратегические задачи.</a:t>
            </a:r>
          </a:p>
          <a:p>
            <a:pPr marL="0" indent="0">
              <a:buFontTx/>
              <a:buNone/>
            </a:pPr>
            <a:r>
              <a:rPr lang="ru-RU" sz="2400" b="1" i="1" smtClean="0"/>
              <a:t>Умете работать с людьми</a:t>
            </a:r>
            <a:r>
              <a:rPr lang="ru-RU" sz="2400" b="1" smtClean="0"/>
              <a:t> </a:t>
            </a:r>
            <a:r>
              <a:rPr lang="ru-RU" sz="2400" smtClean="0"/>
              <a:t>— это способности менеджера эффективно выполнять с помощью подчиненных поставленные задачи. Эти навыки определяются по тому, как менеджер общается и работает с подчиненными и коллегами, включая его способности мотивировать, поддерживать, руководить, общаться и разрешать конфликты.</a:t>
            </a:r>
            <a:r>
              <a:rPr lang="ru-RU" sz="2400" b="1" i="1" smtClean="0"/>
              <a:t> </a:t>
            </a:r>
          </a:p>
          <a:p>
            <a:pPr marL="0" indent="0">
              <a:buFontTx/>
              <a:buNone/>
            </a:pPr>
            <a:r>
              <a:rPr lang="ru-RU" sz="2400" b="1" i="1" smtClean="0"/>
              <a:t>Технические навыки</a:t>
            </a:r>
            <a:r>
              <a:rPr lang="ru-RU" sz="2400" b="1" smtClean="0"/>
              <a:t> </a:t>
            </a:r>
            <a:r>
              <a:rPr lang="ru-RU" sz="2400" smtClean="0"/>
              <a:t>— это способность выполнять специализированные задачи, требующие знания определенного метода или процесса. 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84213" y="260350"/>
            <a:ext cx="7896225" cy="6015038"/>
          </a:xfrm>
          <a:noFill/>
          <a:ln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Заголовок 1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Tx/>
              <a:buNone/>
            </a:pPr>
            <a:endParaRPr lang="ru-RU" sz="2400" b="1" i="1" smtClean="0"/>
          </a:p>
          <a:p>
            <a:pPr marL="0" indent="0">
              <a:buFontTx/>
              <a:buNone/>
            </a:pPr>
            <a:r>
              <a:rPr lang="ru-RU" sz="2400" b="1" i="1" smtClean="0"/>
              <a:t>Стиль 1. Указания</a:t>
            </a:r>
            <a:r>
              <a:rPr lang="ru-RU" sz="2400" i="1" smtClean="0"/>
              <a:t>.</a:t>
            </a:r>
            <a:r>
              <a:rPr lang="ru-RU" sz="2400" smtClean="0"/>
              <a:t> Этот стиль руководства характеризуется чрезмерной ориентацией на работу и низкой ориентацией на чело­веческие взаимоотношения. При данном стиле менеджер принимает все решения самостоятельно и его поведение ориентировано на задачу.</a:t>
            </a:r>
          </a:p>
          <a:p>
            <a:pPr marL="0" indent="0">
              <a:buFontTx/>
              <a:buNone/>
            </a:pPr>
            <a:r>
              <a:rPr lang="ru-RU" sz="2400" b="1" i="1" smtClean="0"/>
              <a:t>Стиль 2. Убеждение.</a:t>
            </a:r>
            <a:r>
              <a:rPr lang="ru-RU" sz="2400" smtClean="0"/>
              <a:t> Этот стиль руководства характеризуется высокой степенью ориентации как на задачу, так и на человеческие отношения. Менеджер по продажам принимает решения, однако стремится к сотрудничеству с торговыми агентами, он объясняет им, что должно быть сделано, затем убеждает поддержать данное решение.</a:t>
            </a:r>
          </a:p>
          <a:p>
            <a:pPr marL="0" indent="0">
              <a:buFontTx/>
              <a:buNone/>
            </a:pPr>
            <a:r>
              <a:rPr lang="ru-RU" sz="2400" b="1" i="1" smtClean="0"/>
              <a:t>Стиль 3</a:t>
            </a:r>
            <a:r>
              <a:rPr lang="ru-RU" sz="2400" i="1" smtClean="0"/>
              <a:t>. </a:t>
            </a:r>
            <a:r>
              <a:rPr lang="ru-RU" sz="2400" b="1" i="1" smtClean="0"/>
              <a:t>Участие.</a:t>
            </a:r>
            <a:r>
              <a:rPr lang="ru-RU" sz="2400" smtClean="0"/>
              <a:t> Стиль руководства, для которого характерен высокий уровень ориентации на человеческие отношения и низкий на задачу.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Объект 2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endParaRPr lang="ru-RU" sz="2400" b="1" i="1" smtClean="0"/>
          </a:p>
          <a:p>
            <a:pPr marL="0" indent="0">
              <a:buFontTx/>
              <a:buNone/>
            </a:pPr>
            <a:r>
              <a:rPr lang="ru-RU" sz="2400" b="1" i="1" smtClean="0"/>
              <a:t>Стиль 4. Делегирование.</a:t>
            </a:r>
            <a:r>
              <a:rPr lang="ru-RU" sz="2400" b="1" smtClean="0"/>
              <a:t> </a:t>
            </a:r>
            <a:r>
              <a:rPr lang="ru-RU" sz="2400" smtClean="0"/>
              <a:t>Стиль руководства, для которого характерны как низкая ориентация на задачи, так и низкая ориентация на человеческие отношения. Тип руководства «делегирование» связан с очень небольшим числом авторитарных распоряжений и низким уровнем личных контактов, а также с незначительной поддержкой со стороны руководства.</a:t>
            </a:r>
            <a:endParaRPr lang="ru-RU" smtClean="0"/>
          </a:p>
          <a:p>
            <a:pPr marL="0" indent="0">
              <a:buFontTx/>
              <a:buNone/>
            </a:pPr>
            <a:r>
              <a:rPr lang="ru-RU" sz="2400" smtClean="0"/>
              <a:t>В качестве же </a:t>
            </a:r>
            <a:r>
              <a:rPr lang="ru-RU" sz="2400" b="1" i="1" smtClean="0"/>
              <a:t>объекта продаж</a:t>
            </a:r>
            <a:r>
              <a:rPr lang="ru-RU" sz="2400" b="1" smtClean="0"/>
              <a:t> </a:t>
            </a:r>
            <a:r>
              <a:rPr lang="ru-RU" sz="2400" smtClean="0"/>
              <a:t>выступает товар (товарная продукция), который рассматрива­ется как продукт труда, произведенный для продажи. С позиций маркетинга более важным в товаре является его потребительная стоимость. </a:t>
            </a:r>
            <a:r>
              <a:rPr lang="ru-RU" sz="2400" b="1" smtClean="0"/>
              <a:t>Товар </a:t>
            </a:r>
            <a:r>
              <a:rPr lang="ru-RU" sz="2400" smtClean="0"/>
              <a:t>— это все, что может удовлетворить потребности и предлагается рынку с целью привлечения внимания, приобретения, использования или потребления.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Прямоугольник 5"/>
          <p:cNvSpPr>
            <a:spLocks noChangeArrowheads="1"/>
          </p:cNvSpPr>
          <p:nvPr/>
        </p:nvSpPr>
        <p:spPr bwMode="auto">
          <a:xfrm>
            <a:off x="0" y="0"/>
            <a:ext cx="9144000" cy="520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sz="2400"/>
          </a:p>
          <a:p>
            <a:r>
              <a:rPr lang="ru-RU" sz="2400" b="1"/>
              <a:t> Товар</a:t>
            </a:r>
            <a:r>
              <a:rPr lang="ru-RU" sz="2400"/>
              <a:t> — это и рыночная категория, которая вне рынка является продуктом, не представляющим для покупателя никакой ценности.</a:t>
            </a:r>
          </a:p>
          <a:p>
            <a:r>
              <a:rPr lang="ru-RU" sz="2400" b="1"/>
              <a:t>Продукт</a:t>
            </a:r>
            <a:r>
              <a:rPr lang="ru-RU" sz="2400"/>
              <a:t> — это потенциальный товар.</a:t>
            </a:r>
          </a:p>
          <a:p>
            <a:endParaRPr lang="ru-RU" sz="2400"/>
          </a:p>
          <a:p>
            <a:r>
              <a:rPr lang="ru-RU" sz="2400"/>
              <a:t>Обилие товаров, с которым приходится сталкиваться в реальной жизни, приводит к необходимости их классификации как с целью создания благоприятных условий для приобретения товаров покупателями, так и для облегчения работы людей, занимающихся исследованием рынка и разработкой товаров. С точки зрения типа рынка, на котором происходит реализация продукта, товары делятся на различные группы.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Заголовок 1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b="1" smtClean="0"/>
              <a:t>Потребительские товары</a:t>
            </a:r>
            <a:r>
              <a:rPr lang="ru-RU" sz="2400" smtClean="0"/>
              <a:t> — это товары и услуги, предназначенные для конечного потребителя (личного, семейного или домашнего использования).</a:t>
            </a:r>
          </a:p>
          <a:p>
            <a:pPr marL="0" indent="0">
              <a:buFontTx/>
              <a:buNone/>
            </a:pPr>
            <a:r>
              <a:rPr lang="ru-RU" sz="2400" smtClean="0"/>
              <a:t> Мы пользуемся ими в повседневной жизни (продукты питания, одежда, мебель, автомобили).</a:t>
            </a:r>
          </a:p>
          <a:p>
            <a:pPr marL="0" indent="0">
              <a:buFontTx/>
              <a:buNone/>
            </a:pPr>
            <a:r>
              <a:rPr lang="ru-RU" sz="2400" smtClean="0"/>
              <a:t> С точки зрения поведения покупателей, при покупке товаров и характера предъявляемого спроса потребительские товары делятся на четыре основные группы (табл. 1.4).</a:t>
            </a:r>
            <a:r>
              <a:rPr lang="ru-RU" sz="2400" b="1" smtClean="0"/>
              <a:t>Промышленные товары, или товары производственного назначения,</a:t>
            </a:r>
            <a:r>
              <a:rPr lang="ru-RU" sz="2400" smtClean="0"/>
              <a:t> — товары, приобретаемые частными лицами или организаци­ями для дальнейшей переработки или использования в хозяйственной деятельности.Товары производственного назначения делятся на сырье, материалы и комплектующие, капитальное имущество, вспомогательные материалы и услуги.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950" y="-15875"/>
            <a:ext cx="7704138" cy="6777038"/>
          </a:xfrm>
          <a:noFill/>
          <a:ln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Объект 2"/>
          <p:cNvSpPr>
            <a:spLocks noGrp="1"/>
          </p:cNvSpPr>
          <p:nvPr>
            <p:ph idx="1"/>
          </p:nvPr>
        </p:nvSpPr>
        <p:spPr bwMode="auto">
          <a:xfrm>
            <a:off x="0" y="-747713"/>
            <a:ext cx="9144000" cy="685800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r>
              <a:rPr lang="ru-RU" sz="2400" smtClean="0"/>
              <a:t>Под </a:t>
            </a:r>
            <a:r>
              <a:rPr lang="ru-RU" sz="2400" b="1" i="1" smtClean="0"/>
              <a:t>сырьем</a:t>
            </a:r>
            <a:r>
              <a:rPr lang="ru-RU" sz="2400" smtClean="0"/>
              <a:t> понимают сельскохозяйственную продукцию и природные продукты. </a:t>
            </a:r>
          </a:p>
          <a:p>
            <a:pPr marL="0" indent="0">
              <a:buFontTx/>
              <a:buNone/>
            </a:pPr>
            <a:r>
              <a:rPr lang="ru-RU" sz="2400" b="1" i="1" smtClean="0"/>
              <a:t>Готовые материалы и комплектующие</a:t>
            </a:r>
            <a:r>
              <a:rPr lang="ru-RU" sz="2400" b="1" smtClean="0"/>
              <a:t> </a:t>
            </a:r>
            <a:r>
              <a:rPr lang="ru-RU" sz="2400" smtClean="0"/>
              <a:t>включают в себя материальные составляющие (железо, пряжа, цемент, провод) и комплектующие (небольшие электродвигатели, шины, литые фасонные изделия).</a:t>
            </a:r>
          </a:p>
          <a:p>
            <a:pPr marL="0" indent="0">
              <a:buFontTx/>
              <a:buNone/>
            </a:pPr>
            <a:r>
              <a:rPr lang="ru-RU" sz="2400" smtClean="0"/>
              <a:t> </a:t>
            </a:r>
            <a:r>
              <a:rPr lang="ru-RU" sz="2400" b="1" i="1" smtClean="0"/>
              <a:t>Капитальное имущество</a:t>
            </a:r>
            <a:r>
              <a:rPr lang="ru-RU" sz="2400" smtClean="0"/>
              <a:t> — это товары промышленного назначения, которые помогают покупателю в его производственной деятельности или других операциях.</a:t>
            </a:r>
          </a:p>
          <a:p>
            <a:pPr marL="0" indent="0">
              <a:buFontTx/>
              <a:buNone/>
            </a:pPr>
            <a:r>
              <a:rPr lang="ru-RU" sz="2400" b="1" i="1" smtClean="0"/>
              <a:t>Вспомогательные материалы и услуги</a:t>
            </a:r>
            <a:r>
              <a:rPr lang="ru-RU" sz="2400" smtClean="0"/>
              <a:t> включают в себя рабочие материалы (смазочные материалы, уголь, бумагу, карандаши), а также материалы для технического обслуживания и ремонта (краски, гвозди, щетки).</a:t>
            </a:r>
          </a:p>
          <a:p>
            <a:pPr marL="0" indent="0">
              <a:buFontTx/>
              <a:buNone/>
            </a:pPr>
            <a:r>
              <a:rPr lang="ru-RU" sz="2400" b="1" i="1" smtClean="0"/>
              <a:t>Услуга</a:t>
            </a:r>
            <a:r>
              <a:rPr lang="ru-RU" sz="2400" b="1" smtClean="0"/>
              <a:t> </a:t>
            </a:r>
            <a:r>
              <a:rPr lang="ru-RU" sz="2400" smtClean="0"/>
              <a:t>— это объект продажи, полезность которого проявляется в виде определенных действий, выгод или удовлетворения требований.</a:t>
            </a:r>
          </a:p>
          <a:p>
            <a:pPr marL="0" indent="0">
              <a:buFontTx/>
              <a:buNone/>
            </a:pPr>
            <a:endParaRPr lang="ru-RU" sz="2400" smtClean="0"/>
          </a:p>
          <a:p>
            <a:pPr marL="0" indent="0" algn="ctr">
              <a:buFontTx/>
              <a:buNone/>
            </a:pPr>
            <a:r>
              <a:rPr lang="ru-RU" sz="2400" smtClean="0"/>
              <a:t/>
            </a:r>
            <a:br>
              <a:rPr lang="ru-RU" sz="2400" smtClean="0"/>
            </a:br>
            <a:endParaRPr lang="ru-RU" sz="2400" smtClean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Заголовок 1"/>
          <p:cNvSpPr>
            <a:spLocks noGrp="1"/>
          </p:cNvSpPr>
          <p:nvPr>
            <p:ph type="title"/>
          </p:nvPr>
        </p:nvSpPr>
        <p:spPr bwMode="auto">
          <a:xfrm>
            <a:off x="468313" y="115888"/>
            <a:ext cx="8291512" cy="63341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2400" b="1" smtClean="0"/>
              <a:t>1.5</a:t>
            </a:r>
            <a:r>
              <a:rPr lang="ru-RU" sz="2400" smtClean="0"/>
              <a:t>. </a:t>
            </a:r>
            <a:r>
              <a:rPr lang="ru-RU" sz="2400" b="1" smtClean="0"/>
              <a:t>КАНАЛЫ ТОВАРНОЙ РЕАЛИЗАЦИИ</a:t>
            </a:r>
            <a:r>
              <a:rPr lang="ru-RU" b="1" smtClean="0"/>
              <a:t/>
            </a:r>
            <a:br>
              <a:rPr lang="ru-RU" b="1" smtClean="0"/>
            </a:br>
            <a:endParaRPr lang="ru-RU" smtClean="0"/>
          </a:p>
        </p:txBody>
      </p:sp>
      <p:sp>
        <p:nvSpPr>
          <p:cNvPr id="70658" name="Объект 2"/>
          <p:cNvSpPr>
            <a:spLocks noGrp="1"/>
          </p:cNvSpPr>
          <p:nvPr>
            <p:ph idx="1"/>
          </p:nvPr>
        </p:nvSpPr>
        <p:spPr bwMode="auto">
          <a:xfrm>
            <a:off x="0" y="836613"/>
            <a:ext cx="9144000" cy="504031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r>
              <a:rPr lang="ru-RU" sz="2400" smtClean="0"/>
              <a:t>Реализация товарной продукции осуществляется в форме </a:t>
            </a:r>
            <a:r>
              <a:rPr lang="ru-RU" sz="2400" b="1" i="1" smtClean="0"/>
              <a:t>оптовой и розничной торговли.</a:t>
            </a:r>
            <a:endParaRPr lang="ru-RU" sz="2400" b="1" smtClean="0"/>
          </a:p>
          <a:p>
            <a:pPr marL="0" indent="0">
              <a:buFontTx/>
              <a:buNone/>
            </a:pPr>
            <a:r>
              <a:rPr lang="ru-RU" sz="2400" smtClean="0"/>
              <a:t>Оптовая торговля включает все виды деятельности по продаже товаров и услуг тем, кто их приобретает для перепродажи или использования в бизнесе.</a:t>
            </a:r>
          </a:p>
          <a:p>
            <a:pPr marL="0" indent="0">
              <a:buFontTx/>
              <a:buNone/>
            </a:pPr>
            <a:r>
              <a:rPr lang="ru-RU" sz="2400" b="1" i="1" smtClean="0"/>
              <a:t>Оптовый торговец </a:t>
            </a:r>
            <a:r>
              <a:rPr lang="ru-RU" sz="2400" i="1" smtClean="0"/>
              <a:t>—</a:t>
            </a:r>
            <a:r>
              <a:rPr lang="ru-RU" sz="2400" smtClean="0"/>
              <a:t> это организация или отдельное лицо, основным видом деятельности которого является оптовая торговля. </a:t>
            </a:r>
          </a:p>
          <a:p>
            <a:pPr marL="0" indent="0">
              <a:buFontTx/>
              <a:buNone/>
            </a:pPr>
            <a:r>
              <a:rPr lang="ru-RU" sz="2400" smtClean="0"/>
              <a:t>Оптовые торговцы подразделяются на три главные группы</a:t>
            </a:r>
            <a:r>
              <a:rPr lang="ru-RU" sz="2400" b="1" smtClean="0"/>
              <a:t>: </a:t>
            </a:r>
            <a:r>
              <a:rPr lang="ru-RU" sz="2400" b="1" i="1" smtClean="0"/>
              <a:t>коммерческие оптовые организации; брокеры и агенты; сбытовые конторы производителей.</a:t>
            </a:r>
            <a:endParaRPr lang="ru-RU" sz="2400" b="1" smtClean="0"/>
          </a:p>
          <a:p>
            <a:pPr marL="0" indent="0"/>
            <a:endParaRPr lang="ru-RU" smtClean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Объект 2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r>
              <a:rPr lang="ru-RU" sz="2400" b="1" i="1" smtClean="0"/>
              <a:t>Коммерческая оптовая организация</a:t>
            </a:r>
            <a:r>
              <a:rPr lang="ru-RU" sz="2400" b="1" smtClean="0"/>
              <a:t> </a:t>
            </a:r>
            <a:r>
              <a:rPr lang="ru-RU" sz="2400" smtClean="0"/>
              <a:t>является независимой коммерческой организацией, имеющей право собственности на продаваемые товары. Различают два типа таких организаций: коммерческие оптовые организации с полным обслуживанием и коммерческие оптовые организации с ограниченным обслужива­нием.</a:t>
            </a:r>
          </a:p>
          <a:p>
            <a:pPr marL="0" indent="0">
              <a:buFontTx/>
              <a:buNone/>
            </a:pPr>
            <a:r>
              <a:rPr lang="ru-RU" sz="2400" b="1" i="1" smtClean="0"/>
              <a:t>Коммерческая оптовая организация с полным обслуживанием</a:t>
            </a:r>
            <a:r>
              <a:rPr lang="ru-RU" sz="2400" smtClean="0"/>
              <a:t> предоставляет полный набор услуг по хранению и поставкам товаров, кредитованию, продвижению и сбыту товаров. Данные организации бывают двух типов: оптовые организации, обслуживающие розничных торговцев, и оптовые организации, обслуживающие произво­дителей продукции и услуг, — дистрибьюторы производственной продукции. </a:t>
            </a:r>
          </a:p>
          <a:p>
            <a:pPr marL="0" indent="0">
              <a:buFontTx/>
              <a:buNone/>
            </a:pPr>
            <a:r>
              <a:rPr lang="ru-RU" sz="2400" b="1" i="1" smtClean="0"/>
              <a:t>Коммерческая оптовая организация с ограниченным обслуживанием</a:t>
            </a:r>
            <a:r>
              <a:rPr lang="ru-RU" sz="2400" b="1" smtClean="0"/>
              <a:t> </a:t>
            </a:r>
            <a:r>
              <a:rPr lang="ru-RU" sz="2400" smtClean="0"/>
              <a:t>предоставляет своим поставщикам и потребителям ограниченный набор услуг. 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Объект 2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r>
              <a:rPr lang="ru-RU" sz="2400" smtClean="0"/>
              <a:t>Среди таких организаций можно выделить: оптовиков, продающих за наличность розничным торговцам товары ограниченного ассортимента; сбытовиков, которые продают за наличность и поставляют товары; сбытовиков, которые после получения заказа на продукцию находят производителя, непосредственно отгружающего товар потребителю, и т.д.</a:t>
            </a:r>
          </a:p>
          <a:p>
            <a:pPr marL="0" indent="0">
              <a:buFontTx/>
              <a:buNone/>
            </a:pPr>
            <a:r>
              <a:rPr lang="ru-RU" sz="2400" b="1" i="1" smtClean="0"/>
              <a:t>Брокер</a:t>
            </a:r>
            <a:r>
              <a:rPr lang="ru-RU" sz="2400" b="1" smtClean="0"/>
              <a:t> </a:t>
            </a:r>
            <a:r>
              <a:rPr lang="ru-RU" sz="2400" smtClean="0"/>
              <a:t>— это аккредитованный (зарегистрированный) посредник, функционирующий на фондовых и товарных биржах, валютных рынках. Брокер заключает сделки, как правило, по поручению и за счет клиентов, а также может действовать и от своего имени, но за счет доверителей. </a:t>
            </a:r>
            <a:r>
              <a:rPr lang="ru-RU" sz="2400" b="1" i="1" smtClean="0"/>
              <a:t>Агент,</a:t>
            </a:r>
            <a:r>
              <a:rPr lang="ru-RU" sz="2400" b="1" smtClean="0"/>
              <a:t> </a:t>
            </a:r>
            <a:r>
              <a:rPr lang="ru-RU" sz="2400" smtClean="0"/>
              <a:t>в отличие от брокера, представляет интересы продавцов или покупателей на достаточно постоянной основе; он не обладает правом собственности на продаваемые товары и получает комиссионные за организованные им сделки.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Объект 2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r>
              <a:rPr lang="ru-RU" sz="2400" b="1" i="1" smtClean="0"/>
              <a:t>Сбытовые конторы производителей</a:t>
            </a:r>
            <a:r>
              <a:rPr lang="ru-RU" sz="2400" b="1" smtClean="0"/>
              <a:t> </a:t>
            </a:r>
            <a:r>
              <a:rPr lang="ru-RU" sz="2400" smtClean="0"/>
              <a:t>используются тогда, когда производители решают взять на себя функцию оптового сбыта, а не осуществляют ее через независимых оптовиков. Сбытовые отделения имеют условия не только для продажи товаров, но и для их хранения. Сбытовые конторы располагаются у производителя или вблизи рынка сбыта.</a:t>
            </a:r>
          </a:p>
          <a:p>
            <a:pPr marL="0" indent="0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smtClean="0"/>
              <a:t>Завершающим уровнем канала товарной реализации потребительских товаров является розничная торговля. </a:t>
            </a:r>
          </a:p>
          <a:p>
            <a:pPr marL="0" indent="0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b="1" i="1" smtClean="0"/>
              <a:t>Розничная торговля </a:t>
            </a:r>
            <a:r>
              <a:rPr lang="ru-RU" sz="2400" i="1" smtClean="0"/>
              <a:t>—</a:t>
            </a:r>
            <a:r>
              <a:rPr lang="ru-RU" sz="2400" smtClean="0"/>
              <a:t> это все виды предпринимательской деятельности по продаже товаров и услуг конечным потребителям для их личного потребления.</a:t>
            </a:r>
          </a:p>
        </p:txBody>
      </p:sp>
      <p:pic>
        <p:nvPicPr>
          <p:cNvPr id="73730" name="Picture 2" descr="C:\Users\asus90\Downloads\news-sfu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3800" y="4797425"/>
            <a:ext cx="2592388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Объект 2"/>
          <p:cNvSpPr>
            <a:spLocks noGrp="1"/>
          </p:cNvSpPr>
          <p:nvPr>
            <p:ph idx="1"/>
          </p:nvPr>
        </p:nvSpPr>
        <p:spPr bwMode="auto">
          <a:xfrm>
            <a:off x="0" y="23813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Tx/>
              <a:buNone/>
            </a:pPr>
            <a:endParaRPr lang="ru-RU" sz="2400" b="1" i="1" smtClean="0"/>
          </a:p>
          <a:p>
            <a:pPr marL="0" indent="0">
              <a:buFontTx/>
              <a:buNone/>
            </a:pPr>
            <a:r>
              <a:rPr lang="ru-RU" sz="2400" b="1" i="1" smtClean="0"/>
              <a:t>Розничный торговец</a:t>
            </a:r>
            <a:r>
              <a:rPr lang="ru-RU" sz="2400" smtClean="0"/>
              <a:t> — это организация или отде­льное лицо, осуществляющее розничную торговлю. </a:t>
            </a:r>
          </a:p>
          <a:p>
            <a:pPr marL="0" indent="0">
              <a:buFontTx/>
              <a:buNone/>
            </a:pPr>
            <a:r>
              <a:rPr lang="ru-RU" sz="2400" smtClean="0"/>
              <a:t>Основной объем розничной торговли происходит через </a:t>
            </a:r>
            <a:r>
              <a:rPr lang="ru-RU" sz="2400" b="1" i="1" smtClean="0"/>
              <a:t>розничные магазины и путем внемагазинной розничной торговли.</a:t>
            </a:r>
            <a:r>
              <a:rPr lang="ru-RU" sz="2400" smtClean="0"/>
              <a:t> </a:t>
            </a:r>
          </a:p>
          <a:p>
            <a:pPr marL="0" indent="0">
              <a:buFontTx/>
              <a:buNone/>
            </a:pPr>
            <a:r>
              <a:rPr lang="ru-RU" sz="2400" smtClean="0"/>
              <a:t>Розничные магазины бывают различных типов, размеров и классифицируются по разным признакам.</a:t>
            </a:r>
          </a:p>
          <a:p>
            <a:pPr marL="0" indent="0">
              <a:buFontTx/>
              <a:buNone/>
            </a:pPr>
            <a:r>
              <a:rPr lang="ru-RU" sz="2400" smtClean="0"/>
              <a:t>По уровню предоставляемых услуг они подразделяются на: магазины самообслуживания; магазины с ограниченным обслу­живанием; магазины с полным обслуживанием и др.</a:t>
            </a:r>
          </a:p>
          <a:p>
            <a:pPr marL="0" indent="0">
              <a:buFontTx/>
              <a:buNone/>
            </a:pPr>
            <a:r>
              <a:rPr lang="ru-RU" sz="2400" b="1" i="1" smtClean="0"/>
              <a:t>В зависимости от предлагаемого ассортимента</a:t>
            </a:r>
            <a:r>
              <a:rPr lang="ru-RU" sz="2400" b="1" smtClean="0"/>
              <a:t> </a:t>
            </a:r>
            <a:r>
              <a:rPr lang="ru-RU" sz="2400" smtClean="0"/>
              <a:t>розничные магазины классифицируются следующим образом: специализированные магазины; универмаги; супермаркеты; дежурные магазины и т.д.</a:t>
            </a:r>
          </a:p>
          <a:p>
            <a:pPr marL="0" indent="0"/>
            <a:endParaRPr lang="ru-RU" smtClean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Объект 2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r>
              <a:rPr lang="ru-RU" sz="2400" b="1" i="1" smtClean="0"/>
              <a:t>В зависимости от уровня цен</a:t>
            </a:r>
            <a:r>
              <a:rPr lang="ru-RU" sz="2400" b="1" smtClean="0"/>
              <a:t> </a:t>
            </a:r>
            <a:r>
              <a:rPr lang="ru-RU" sz="2400" smtClean="0"/>
              <a:t>розничные магазины подразделяются на: магазины сниженных цен; магазины со значительно сниженными ценами; магазины продаж по каталогам.</a:t>
            </a:r>
          </a:p>
          <a:p>
            <a:pPr marL="0" indent="0">
              <a:buFontTx/>
              <a:buNone/>
            </a:pPr>
            <a:r>
              <a:rPr lang="ru-RU" sz="2400" b="1" smtClean="0"/>
              <a:t>С </a:t>
            </a:r>
            <a:r>
              <a:rPr lang="ru-RU" sz="2400" b="1" i="1" smtClean="0"/>
              <a:t>точки зрения форм собственности и контроля</a:t>
            </a:r>
            <a:r>
              <a:rPr lang="ru-RU" sz="2400" b="1" smtClean="0"/>
              <a:t> </a:t>
            </a:r>
            <a:r>
              <a:rPr lang="ru-RU" sz="2400" smtClean="0"/>
              <a:t>можно выделить следующие типы розничной торговли: магазины корпоративной торговли; кооперативы розничных торговцев; кооперативы потребителей; торговые конгломераты.</a:t>
            </a:r>
          </a:p>
          <a:p>
            <a:pPr marL="0" indent="0">
              <a:buFontTx/>
              <a:buNone/>
            </a:pPr>
            <a:r>
              <a:rPr lang="ru-RU" sz="2400" smtClean="0"/>
              <a:t>Внемагазинная розничная торговля включает прямой маркетинг, прямую продажу и продажу с помощью торговых автоматов.</a:t>
            </a:r>
          </a:p>
          <a:p>
            <a:pPr marL="0" indent="0">
              <a:buFontTx/>
              <a:buNone/>
            </a:pPr>
            <a:r>
              <a:rPr lang="ru-RU" sz="2400" smtClean="0"/>
              <a:t> </a:t>
            </a:r>
            <a:r>
              <a:rPr lang="ru-RU" sz="2400" b="1" i="1" smtClean="0"/>
              <a:t>Прямой маркетинг</a:t>
            </a:r>
            <a:r>
              <a:rPr lang="ru-RU" sz="2400" b="1" smtClean="0"/>
              <a:t> </a:t>
            </a:r>
            <a:r>
              <a:rPr lang="ru-RU" sz="2400" smtClean="0"/>
              <a:t>— это маркетинг через рекламу, который адресован непосредственно потребителям с целью получения от них прямого ответа на обращение рекламы. Существуют следующие формы прямого маркетинга: </a:t>
            </a:r>
            <a:r>
              <a:rPr lang="ru-RU" sz="2400" b="1" i="1" smtClean="0"/>
              <a:t>прямой маркетинг по почте, маркетинг по каталогам, телемаркетинг, телевизионный маркетинга, электронная торговля.</a:t>
            </a:r>
            <a:endParaRPr lang="ru-RU" sz="2400" b="1" smtClean="0"/>
          </a:p>
          <a:p>
            <a:pPr marL="0" indent="0"/>
            <a:endParaRPr lang="ru-RU" smtClean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Заголовок 1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r>
              <a:rPr lang="ru-RU" sz="2400" b="1" i="1" smtClean="0"/>
              <a:t>Прямой маркетинг по почте,</a:t>
            </a:r>
            <a:r>
              <a:rPr lang="ru-RU" sz="2400" b="1" smtClean="0"/>
              <a:t> </a:t>
            </a:r>
            <a:r>
              <a:rPr lang="ru-RU" sz="2400" smtClean="0"/>
              <a:t>или «директ-мейл», — это прямой маркетинг, осуществляемый путем рассылки почтовых отправлений (писем, рекламы, образцов, проспектов и др.) потенциальным клиентам.</a:t>
            </a:r>
          </a:p>
          <a:p>
            <a:pPr marL="0" indent="0">
              <a:buFontTx/>
              <a:buNone/>
            </a:pPr>
            <a:r>
              <a:rPr lang="ru-RU" sz="2400" b="1" i="1" smtClean="0"/>
              <a:t>Маркетинг по каталогам</a:t>
            </a:r>
            <a:r>
              <a:rPr lang="ru-RU" sz="2400" b="1" smtClean="0"/>
              <a:t> </a:t>
            </a:r>
            <a:r>
              <a:rPr lang="ru-RU" sz="2400" smtClean="0"/>
              <a:t>— это прямой маркетинг посредством каталогов, рассылаемых выбранным клиентам или предоставляе­мых им в магазинах.</a:t>
            </a:r>
          </a:p>
          <a:p>
            <a:pPr marL="0" indent="0">
              <a:buFontTx/>
              <a:buNone/>
            </a:pPr>
            <a:r>
              <a:rPr lang="ru-RU" sz="2400" b="1" i="1" smtClean="0"/>
              <a:t>Телемаркетинг </a:t>
            </a:r>
            <a:r>
              <a:rPr lang="ru-RU" sz="2400" i="1" smtClean="0"/>
              <a:t>—</a:t>
            </a:r>
            <a:r>
              <a:rPr lang="ru-RU" sz="2400" smtClean="0"/>
              <a:t> это использование телефона для непосред­ственной продажи товара потребителям. Представители фирм используют бесплатные для клиентов телефонные номера для по­лучения от них заказов на основе телевизионной и радиорекламы, почтовой рассылки, торговли по каталогам.</a:t>
            </a:r>
          </a:p>
          <a:p>
            <a:pPr marL="0" indent="0"/>
            <a:endParaRPr lang="ru-RU" smtClean="0"/>
          </a:p>
        </p:txBody>
      </p:sp>
      <p:pic>
        <p:nvPicPr>
          <p:cNvPr id="76802" name="Picture 2" descr="C:\Users\asus90\Downloads\mastermi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868863"/>
            <a:ext cx="2447925" cy="183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Объект 2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r>
              <a:rPr lang="ru-RU" sz="2400" b="1" i="1" smtClean="0"/>
              <a:t>Телевизионный маркетинг</a:t>
            </a:r>
            <a:r>
              <a:rPr lang="ru-RU" sz="2400" b="1" smtClean="0"/>
              <a:t>—это </a:t>
            </a:r>
            <a:r>
              <a:rPr lang="ru-RU" sz="2400" smtClean="0"/>
              <a:t>прямой маркетинг через телевидение путем показа рекламы прямого ответа (первые ответившие потребители имеют льготные условия покупки) или использования специальных телевизионных коммерческих каналов для продажи на дому по выгодным ценам.</a:t>
            </a:r>
            <a:r>
              <a:rPr lang="ru-RU" sz="2400" b="1" i="1" smtClean="0"/>
              <a:t> </a:t>
            </a:r>
          </a:p>
          <a:p>
            <a:pPr marL="0" indent="0">
              <a:buFontTx/>
              <a:buNone/>
            </a:pPr>
            <a:r>
              <a:rPr lang="ru-RU" sz="2400" b="1" i="1" smtClean="0"/>
              <a:t>Электронная торговля</a:t>
            </a:r>
            <a:r>
              <a:rPr lang="ru-RU" sz="2400" b="1" smtClean="0"/>
              <a:t> </a:t>
            </a:r>
            <a:r>
              <a:rPr lang="ru-RU" sz="2400" smtClean="0"/>
              <a:t>— это прямой маркетинг через двухка­нальную систему, которая связывает кабельной или телефонной линией потребителей с компьютеризированным каталогом продавца. В итоге потребитель может получить дополнительные све­дения о предмете покупки, его цене, условиях и сроках получения выбранного товара и др.</a:t>
            </a:r>
          </a:p>
          <a:p>
            <a:pPr marL="0" indent="0" algn="ctr">
              <a:buFontTx/>
              <a:buNone/>
            </a:pPr>
            <a:r>
              <a:rPr lang="ru-RU" sz="2400" smtClean="0"/>
              <a:t>	</a:t>
            </a:r>
          </a:p>
        </p:txBody>
      </p:sp>
      <p:pic>
        <p:nvPicPr>
          <p:cNvPr id="77826" name="Picture 2" descr="C:\Users\asus90\Downloads\imgpreview (8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11350" y="4879975"/>
            <a:ext cx="5056188" cy="1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Объект 2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endParaRPr lang="ru-RU" sz="2400" b="1" i="1" smtClean="0"/>
          </a:p>
          <a:p>
            <a:pPr marL="0" indent="0">
              <a:buFontTx/>
              <a:buNone/>
            </a:pPr>
            <a:r>
              <a:rPr lang="ru-RU" sz="2400" b="1" i="1" smtClean="0"/>
              <a:t>Прямая продажа</a:t>
            </a:r>
            <a:r>
              <a:rPr lang="ru-RU" sz="2400" b="1" smtClean="0"/>
              <a:t> </a:t>
            </a:r>
            <a:r>
              <a:rPr lang="ru-RU" sz="2400" smtClean="0"/>
              <a:t>осуществляется разъездными торговыми агентами (коммивояжерами) непосредственно на дому, в конторах клиентов или на специально организованных встречах на дому с группой потенциальных покупателей. Поскольку зачастую трудно отличить друг от друга отдельные инструменты комплекса продвижения и торговли, то прямую продажу можно рассматри­вать как частный случай более широкого понятия «персональный маркетинг».</a:t>
            </a:r>
          </a:p>
          <a:p>
            <a:pPr marL="0" indent="0">
              <a:buFontTx/>
              <a:buNone/>
            </a:pPr>
            <a:r>
              <a:rPr lang="ru-RU" sz="2400" smtClean="0"/>
              <a:t>К прямым продажам относится также </a:t>
            </a:r>
            <a:r>
              <a:rPr lang="ru-RU" sz="2400" b="1" i="1" smtClean="0"/>
              <a:t>сетевой маркетинг</a:t>
            </a:r>
            <a:r>
              <a:rPr lang="ru-RU" sz="2400" i="1" smtClean="0"/>
              <a:t>, </a:t>
            </a:r>
            <a:r>
              <a:rPr lang="ru-RU" sz="2400" smtClean="0"/>
              <a:t>который можно рассматривать как особую форму ведения внемагазинной розничной торговли, особый вид персональной продажи. В данном случае сбытовые агенты (дистрибьюторы) фирмы-производителя устанавливают, пользуясь в первую очередь личными связями, контакты с потенциальными покупателями.</a:t>
            </a:r>
          </a:p>
          <a:p>
            <a:pPr marL="0" indent="0"/>
            <a:endParaRPr lang="ru-RU" sz="3600" smtClean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Объект 2"/>
          <p:cNvSpPr>
            <a:spLocks noGrp="1"/>
          </p:cNvSpPr>
          <p:nvPr>
            <p:ph idx="1"/>
          </p:nvPr>
        </p:nvSpPr>
        <p:spPr bwMode="auto">
          <a:xfrm>
            <a:off x="0" y="-23813"/>
            <a:ext cx="9144000" cy="685800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smtClean="0"/>
              <a:t>С помощью </a:t>
            </a:r>
            <a:r>
              <a:rPr lang="ru-RU" sz="2400" b="1" i="1" smtClean="0"/>
              <a:t>торговых автоматов</a:t>
            </a:r>
            <a:r>
              <a:rPr lang="ru-RU" sz="2400" b="1" smtClean="0"/>
              <a:t> </a:t>
            </a:r>
            <a:r>
              <a:rPr lang="ru-RU" sz="2400" smtClean="0"/>
              <a:t>продается большое количество товаров: сигареты, напитки, сладости, газеты, продукты питания, косметика, осуществляются операции с деньгами и т.п.</a:t>
            </a:r>
          </a:p>
          <a:p>
            <a:pPr marL="0" indent="0">
              <a:buFontTx/>
              <a:buNone/>
            </a:pPr>
            <a:r>
              <a:rPr lang="ru-RU" sz="2400" smtClean="0"/>
              <a:t>Тенденции последних лет заключаются во все большем сближении оптовой и розничной торговли. Многие розничные торговцы начинают выполнять функции оптовой торговли, осуществляя, например, отгрузку со своих складов оптовых партий товара, оптовики же начинают заниматься розничной торговлей.</a:t>
            </a:r>
          </a:p>
          <a:p>
            <a:pPr marL="0" indent="0"/>
            <a:endParaRPr lang="ru-RU" smtClean="0"/>
          </a:p>
        </p:txBody>
      </p:sp>
      <p:pic>
        <p:nvPicPr>
          <p:cNvPr id="79874" name="Picture 2" descr="C:\Users\asus90\Downloads\imgpreview (10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149725"/>
            <a:ext cx="1516063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5" name="Picture 3" descr="C:\Users\asus90\Downloads\imgpreview (9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0025" y="4581525"/>
            <a:ext cx="1895475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Заголовок 1"/>
          <p:cNvSpPr>
            <a:spLocks noGrp="1"/>
          </p:cNvSpPr>
          <p:nvPr>
            <p:ph type="title"/>
          </p:nvPr>
        </p:nvSpPr>
        <p:spPr bwMode="auto">
          <a:xfrm>
            <a:off x="539750" y="0"/>
            <a:ext cx="8208963" cy="6096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2400" b="1" smtClean="0"/>
              <a:t>1.6. ЦИКЛ И ВИДЫ ТОВАРНЫХ ПРОДАЖ</a:t>
            </a:r>
            <a:r>
              <a:rPr lang="ru-RU" b="1" smtClean="0"/>
              <a:t/>
            </a:r>
            <a:br>
              <a:rPr lang="ru-RU" b="1" smtClean="0"/>
            </a:br>
            <a:endParaRPr lang="ru-RU" smtClean="0"/>
          </a:p>
        </p:txBody>
      </p:sp>
      <p:sp>
        <p:nvSpPr>
          <p:cNvPr id="80898" name="Объект 2"/>
          <p:cNvSpPr>
            <a:spLocks noGrp="1"/>
          </p:cNvSpPr>
          <p:nvPr>
            <p:ph idx="1"/>
          </p:nvPr>
        </p:nvSpPr>
        <p:spPr bwMode="auto">
          <a:xfrm>
            <a:off x="15875" y="476250"/>
            <a:ext cx="9144000" cy="58848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r>
              <a:rPr lang="ru-RU" sz="2400" b="1" smtClean="0"/>
              <a:t>Цикл товарных продаж — </a:t>
            </a:r>
            <a:r>
              <a:rPr lang="ru-RU" sz="2400" smtClean="0"/>
              <a:t>это процесс, состоящий из нескольких этапов, осуществляемых торговым персоналом для совершения продажи продукции.</a:t>
            </a:r>
          </a:p>
          <a:p>
            <a:pPr marL="0" indent="0" algn="ctr">
              <a:buFontTx/>
              <a:buNone/>
            </a:pPr>
            <a:r>
              <a:rPr lang="ru-RU" sz="2400" smtClean="0"/>
              <a:t>При рассмотрении цикла товарных продаж: </a:t>
            </a:r>
          </a:p>
          <a:p>
            <a:pPr marL="0" indent="0">
              <a:buFontTx/>
              <a:buNone/>
            </a:pPr>
            <a:r>
              <a:rPr lang="ru-RU" sz="2400" smtClean="0"/>
              <a:t>1) определяются внутренние составляющие процесса продаж; 2) выявляются и описываются непосредственно этапы продаж.</a:t>
            </a:r>
          </a:p>
          <a:p>
            <a:pPr marL="0" indent="0">
              <a:buFontTx/>
              <a:buNone/>
            </a:pPr>
            <a:r>
              <a:rPr lang="ru-RU" sz="2400" smtClean="0"/>
              <a:t>В первом случае специалисты выделяют шесть составляющих процесса продажи, к которым относят продукт (услугу), цену, ассортимент, продвижение продукта (услуги), каналы доставки и обслуживание. </a:t>
            </a:r>
          </a:p>
          <a:p>
            <a:pPr marL="0" indent="0">
              <a:buFontTx/>
              <a:buNone/>
            </a:pPr>
            <a:r>
              <a:rPr lang="ru-RU" sz="2400" smtClean="0"/>
              <a:t>Следующая составляющая процесса продаж касается каналов доставки продукта.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35150" y="582613"/>
            <a:ext cx="5761038" cy="6265862"/>
          </a:xfrm>
          <a:noFill/>
          <a:ln>
            <a:miter lim="800000"/>
            <a:headEnd/>
            <a:tailEnd/>
          </a:ln>
        </p:spPr>
      </p:pic>
      <p:sp>
        <p:nvSpPr>
          <p:cNvPr id="81922" name="Прямоугольник 5"/>
          <p:cNvSpPr>
            <a:spLocks noChangeArrowheads="1"/>
          </p:cNvSpPr>
          <p:nvPr/>
        </p:nvSpPr>
        <p:spPr bwMode="auto">
          <a:xfrm>
            <a:off x="395288" y="46038"/>
            <a:ext cx="87487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/>
              <a:t>Таблица 1.5</a:t>
            </a:r>
          </a:p>
          <a:p>
            <a:r>
              <a:rPr lang="ru-RU" b="1"/>
              <a:t>Составляющие процесса продажи продукции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Заголовок 1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Tx/>
              <a:buNone/>
            </a:pPr>
            <a:r>
              <a:rPr lang="ru-RU" sz="2400" smtClean="0"/>
              <a:t>Одной из важнейших составляющих цикла продаж является </a:t>
            </a:r>
            <a:r>
              <a:rPr lang="ru-RU" sz="2400" b="1" i="1" smtClean="0"/>
              <a:t>планирование продаж.</a:t>
            </a:r>
          </a:p>
          <a:p>
            <a:pPr marL="0" indent="0">
              <a:buFontTx/>
              <a:buNone/>
            </a:pPr>
            <a:r>
              <a:rPr lang="ru-RU" sz="2400" smtClean="0"/>
              <a:t> В плане продаж фиксируются ключевые показатели, которых организация должна достичь за определенный период работы. Уровень продаж, ожидаемый компанией, может быть определен с помощью анализа рынка в целом, на основании чего достижимый потенциал продаж должен соответствовать целям, возможностям и ресурсам компании.</a:t>
            </a:r>
          </a:p>
          <a:p>
            <a:pPr marL="0" indent="0" algn="ctr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smtClean="0"/>
              <a:t>Подход (сбор данных о покупателе) представляет собой этап сбора данных, используемых для получения сведений о покупателе, его нуждах и ситуации в отношении проблем или успехов фирмы, существующей покупательской практики, а также информации о людях, несущих ответственность за решения, касающиеся приобретения продукции.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Заголовок 1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50847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smtClean="0"/>
              <a:t>В продолжение всего процесса продажи торговый представитель думает об одной цели — получении заказа. </a:t>
            </a:r>
            <a:r>
              <a:rPr lang="ru-RU" sz="2400" b="1" smtClean="0"/>
              <a:t>Ключом к завершению продажи</a:t>
            </a:r>
            <a:r>
              <a:rPr lang="ru-RU" sz="2400" smtClean="0"/>
              <a:t> является получение устных или физических сигналов к покупке. Для успешного завершения продажи могут быть исполь­зованы различные методы:</a:t>
            </a:r>
          </a:p>
          <a:p>
            <a:pPr marL="0" indent="0">
              <a:buFont typeface="Wingdings" pitchFamily="2" charset="2"/>
              <a:buChar char="Ø"/>
            </a:pPr>
            <a:r>
              <a:rPr lang="ru-RU" sz="2400" smtClean="0"/>
              <a:t> </a:t>
            </a:r>
            <a:r>
              <a:rPr lang="ru-RU" sz="2400" b="1" i="1" smtClean="0"/>
              <a:t>просьба заказать товар.</a:t>
            </a:r>
            <a:r>
              <a:rPr lang="ru-RU" sz="2400" b="1" smtClean="0"/>
              <a:t> </a:t>
            </a:r>
            <a:r>
              <a:rPr lang="ru-RU" sz="2400" smtClean="0"/>
              <a:t>Прямой вопрос «Вы хотите это ку­пить?» может стать завершением продажи;</a:t>
            </a:r>
          </a:p>
          <a:p>
            <a:pPr marL="0" indent="0">
              <a:buFont typeface="Wingdings" pitchFamily="2" charset="2"/>
              <a:buChar char="Ø"/>
            </a:pPr>
            <a:r>
              <a:rPr lang="ru-RU" sz="2400" smtClean="0"/>
              <a:t> </a:t>
            </a:r>
            <a:r>
              <a:rPr lang="ru-RU" sz="2400" b="1" i="1" smtClean="0"/>
              <a:t>уступка при завершении.</a:t>
            </a:r>
            <a:r>
              <a:rPr lang="ru-RU" sz="2400" b="1" smtClean="0"/>
              <a:t> </a:t>
            </a:r>
            <a:r>
              <a:rPr lang="ru-RU" sz="2400" smtClean="0"/>
              <a:t>С помощью предложения уступки, например 10%-й скидки в цене, продавец может убедить нереши­тельного покупателя купить товар;</a:t>
            </a:r>
          </a:p>
          <a:p>
            <a:pPr marL="0" indent="0"/>
            <a:endParaRPr lang="ru-RU" smtClean="0"/>
          </a:p>
        </p:txBody>
      </p:sp>
      <p:pic>
        <p:nvPicPr>
          <p:cNvPr id="83970" name="Picture 2" descr="C:\Users\asus90\Downloads\imgpreview (19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3575" y="5100638"/>
            <a:ext cx="3262313" cy="157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Объект 2"/>
          <p:cNvSpPr>
            <a:spLocks noGrp="1"/>
          </p:cNvSpPr>
          <p:nvPr>
            <p:ph idx="1"/>
          </p:nvPr>
        </p:nvSpPr>
        <p:spPr bwMode="auto">
          <a:xfrm>
            <a:off x="0" y="0"/>
            <a:ext cx="9251950" cy="710088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b="1" smtClean="0"/>
              <a:t>Преодоление возражений</a:t>
            </a:r>
            <a:r>
              <a:rPr lang="ru-RU" sz="2400" smtClean="0"/>
              <a:t> — важная часть цикла продажи продукции. </a:t>
            </a:r>
          </a:p>
          <a:p>
            <a:pPr marL="0" indent="0">
              <a:buFontTx/>
              <a:buNone/>
            </a:pPr>
            <a:r>
              <a:rPr lang="ru-RU" sz="2400" smtClean="0"/>
              <a:t>Перспективные покупатели будут высказывать претензии почти при каждом показе продукции. Главное, что нужно при этом сделать — это разделить фактические и эмоциональные состав­ляющие претензии. Для того чтобы отреагировать на фактические составляющие претензий, необходимо хорошо знать характери­стики продукции и нужды перспективного покупателя. Для учета эмоциональной составляющей торговый представитель должен слушать, не перебивая, и применять соглашательно-противопоставительный метод ведения разговора, при котором он соглаша­ется с аргументом покупателя, а затем, в свою очередь, выдвигает альтернативный аргумент.</a:t>
            </a:r>
          </a:p>
          <a:p>
            <a:pPr marL="0" indent="0" algn="r"/>
            <a:endParaRPr lang="ru-RU" smtClean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Объект 2"/>
          <p:cNvSpPr>
            <a:spLocks noGrp="1"/>
          </p:cNvSpPr>
          <p:nvPr>
            <p:ph idx="1"/>
          </p:nvPr>
        </p:nvSpPr>
        <p:spPr bwMode="auto">
          <a:xfrm>
            <a:off x="-36513" y="0"/>
            <a:ext cx="9144001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 typeface="Wingdings" pitchFamily="2" charset="2"/>
              <a:buChar char="Ø"/>
            </a:pPr>
            <a:endParaRPr lang="ru-RU" sz="2400" b="1" i="1" smtClean="0"/>
          </a:p>
          <a:p>
            <a:pPr>
              <a:buFont typeface="Wingdings" pitchFamily="2" charset="2"/>
              <a:buChar char="Ø"/>
            </a:pPr>
            <a:r>
              <a:rPr lang="ru-RU" sz="2400" b="1" i="1" smtClean="0"/>
              <a:t>принятие соглашения.</a:t>
            </a:r>
            <a:r>
              <a:rPr lang="ru-RU" sz="2400" b="1" smtClean="0"/>
              <a:t> </a:t>
            </a:r>
            <a:r>
              <a:rPr lang="ru-RU" sz="2400" smtClean="0"/>
              <a:t>В ряде ситуаций неуместно пытаться завершать продажу, так как это может рассердить покупателя; тогда завершение может быть заменено соглашением. С помощью этого метода достигается сохранение отношений сторон, которые могут быть использованы на начальном этапе обсуждения при следующей встрече. </a:t>
            </a:r>
          </a:p>
          <a:p>
            <a:pPr>
              <a:buFontTx/>
              <a:buNone/>
            </a:pPr>
            <a:r>
              <a:rPr lang="ru-RU" sz="2400" smtClean="0"/>
              <a:t>Строгий контроль исполнения заказа после его размещения является основой для эффективного управления взаимоотношениями, обеспечивающими удовлетворение потребностей покупателей. Контролируя доставку, установку, эксплуатацию продукции и обучение персонала, продавец демонстрирует покупателю, что он заинтересован в удовлетворении его запросов, а не только в выполнении заказа.</a:t>
            </a:r>
          </a:p>
          <a:p>
            <a:pPr algn="ctr">
              <a:buFontTx/>
              <a:buNone/>
            </a:pPr>
            <a:endParaRPr lang="ru-RU" sz="2400" smtClean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Объект 2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b="1" smtClean="0"/>
              <a:t>Продажа </a:t>
            </a:r>
            <a:r>
              <a:rPr lang="ru-RU" sz="2400" smtClean="0"/>
              <a:t>— процесс убеждения потенциальных покупателей приобрести товар или услугу для удовлетворения их потребностей. Существуют различные виды продаж.</a:t>
            </a:r>
          </a:p>
          <a:p>
            <a:pPr marL="0" indent="0">
              <a:buFontTx/>
              <a:buNone/>
            </a:pPr>
            <a:r>
              <a:rPr lang="ru-RU" sz="2400" b="1" smtClean="0"/>
              <a:t>Продажа в рассрочку</a:t>
            </a:r>
            <a:r>
              <a:rPr lang="ru-RU" sz="2400" smtClean="0"/>
              <a:t> — это продажа с внесением оплаты за проданный товар отдельными взносами в течение определенного периода времени, от года до нескольких десятков лет; одна из форм кредитования покупателей.</a:t>
            </a:r>
          </a:p>
          <a:p>
            <a:pPr marL="0" indent="0">
              <a:buFontTx/>
              <a:buNone/>
            </a:pPr>
            <a:r>
              <a:rPr lang="ru-RU" sz="2400" b="1" smtClean="0"/>
              <a:t>Продажа в убыток</a:t>
            </a:r>
            <a:r>
              <a:rPr lang="ru-RU" sz="2400" smtClean="0"/>
              <a:t> —это продажа товара или услуги в убыток себе, т.е. по цене ниже собственных издержек. Применяется для привлечения покупателей в надежде, что с увеличением спроса можно будет повысить цену, окупить потери и получить прибыль.</a:t>
            </a:r>
          </a:p>
          <a:p>
            <a:pPr marL="0" indent="0"/>
            <a:endParaRPr lang="ru-RU" smtClean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Заголовок 1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r>
              <a:rPr lang="ru-RU" sz="2400" b="1" smtClean="0"/>
              <a:t>Продажа по образцам</a:t>
            </a:r>
            <a:r>
              <a:rPr lang="ru-RU" sz="2400" smtClean="0"/>
              <a:t> — это прием в маркетинге, при котором потенциальный покупатель получает сначала образец товара, а лишь затем составляется контракт на поставку всей партии, а также продажа на выставках, с помощью телемаркетинга.</a:t>
            </a:r>
          </a:p>
          <a:p>
            <a:pPr marL="0" indent="0">
              <a:buFontTx/>
              <a:buNone/>
            </a:pPr>
            <a:r>
              <a:rPr lang="ru-RU" sz="2400" b="1" smtClean="0"/>
              <a:t>Продажа по телефону</a:t>
            </a:r>
            <a:r>
              <a:rPr lang="ru-RU" sz="2400" smtClean="0"/>
              <a:t> — это прием прямого маркетинга, кото­рый предполагает использование в контрактах с потенциальными покупателями телефона с целью сокращения времени, которое потребовалось бы для нанесения личных визитов.</a:t>
            </a:r>
          </a:p>
          <a:p>
            <a:pPr marL="0" indent="0">
              <a:buFontTx/>
              <a:buNone/>
            </a:pPr>
            <a:r>
              <a:rPr lang="ru-RU" sz="2400" b="1" smtClean="0"/>
              <a:t>Продажа с премией</a:t>
            </a:r>
            <a:r>
              <a:rPr lang="ru-RU" sz="2400" smtClean="0"/>
              <a:t> — это продажа с небольшим подарком, обычно невысокой стоимости, прилагаемым к основной покупке.</a:t>
            </a:r>
          </a:p>
          <a:p>
            <a:pPr marL="0" indent="0">
              <a:buFontTx/>
              <a:buNone/>
            </a:pPr>
            <a:endParaRPr lang="ru-RU" sz="2400" smtClean="0"/>
          </a:p>
          <a:p>
            <a:pPr marL="0" indent="0"/>
            <a:endParaRPr lang="ru-RU" smtClean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Объект 1"/>
          <p:cNvSpPr>
            <a:spLocks noGrp="1"/>
          </p:cNvSpPr>
          <p:nvPr>
            <p:ph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endParaRPr lang="ru-RU" sz="2000" smtClean="0"/>
          </a:p>
          <a:p>
            <a:pPr marL="0" indent="0">
              <a:buFontTx/>
              <a:buNone/>
            </a:pPr>
            <a:endParaRPr lang="ru-RU" sz="2000" smtClean="0"/>
          </a:p>
          <a:p>
            <a:pPr marL="0" indent="0">
              <a:buFontTx/>
              <a:buNone/>
            </a:pPr>
            <a:endParaRPr lang="ru-RU" sz="2000" smtClean="0"/>
          </a:p>
          <a:p>
            <a:pPr marL="0" indent="0">
              <a:buFontTx/>
              <a:buNone/>
            </a:pPr>
            <a:endParaRPr lang="ru-RU" sz="2000" smtClean="0"/>
          </a:p>
          <a:p>
            <a:pPr marL="0" indent="0">
              <a:buFontTx/>
              <a:buNone/>
            </a:pPr>
            <a:endParaRPr lang="ru-RU" sz="2000" smtClean="0"/>
          </a:p>
          <a:p>
            <a:pPr marL="0" indent="0">
              <a:buFontTx/>
              <a:buNone/>
            </a:pPr>
            <a:endParaRPr lang="ru-RU" sz="2000" smtClean="0"/>
          </a:p>
          <a:p>
            <a:pPr marL="0" indent="0">
              <a:buFontTx/>
              <a:buNone/>
            </a:pPr>
            <a:endParaRPr lang="ru-RU" sz="2000" smtClean="0"/>
          </a:p>
          <a:p>
            <a:pPr marL="0" indent="0">
              <a:buFontTx/>
              <a:buNone/>
            </a:pPr>
            <a:endParaRPr lang="ru-RU" sz="2000" smtClean="0"/>
          </a:p>
          <a:p>
            <a:pPr marL="0" indent="0">
              <a:buFontTx/>
              <a:buNone/>
            </a:pPr>
            <a:endParaRPr lang="ru-RU" sz="2000" smtClean="0"/>
          </a:p>
          <a:p>
            <a:pPr marL="0" indent="0">
              <a:buFontTx/>
              <a:buNone/>
            </a:pPr>
            <a:endParaRPr lang="ru-RU" sz="2000" smtClean="0"/>
          </a:p>
          <a:p>
            <a:pPr marL="0" indent="0">
              <a:buFontTx/>
              <a:buNone/>
            </a:pPr>
            <a:endParaRPr lang="ru-RU" sz="2000" smtClean="0"/>
          </a:p>
          <a:p>
            <a:pPr marL="0" indent="0">
              <a:buFontTx/>
              <a:buNone/>
            </a:pPr>
            <a:endParaRPr lang="ru-RU" sz="2000" smtClean="0"/>
          </a:p>
          <a:p>
            <a:pPr marL="0" indent="0">
              <a:buFontTx/>
              <a:buNone/>
            </a:pPr>
            <a:endParaRPr lang="ru-RU" sz="2000" smtClean="0"/>
          </a:p>
          <a:p>
            <a:pPr marL="0" indent="0">
              <a:buFontTx/>
              <a:buNone/>
            </a:pPr>
            <a:r>
              <a:rPr lang="ru-RU" sz="2000" smtClean="0"/>
              <a:t>Рис 1.11. участники продаж</a:t>
            </a:r>
          </a:p>
          <a:p>
            <a:pPr marL="0" indent="0">
              <a:buFontTx/>
              <a:buNone/>
            </a:pPr>
            <a:endParaRPr lang="ru-RU" sz="2000" smtClean="0"/>
          </a:p>
          <a:p>
            <a:pPr marL="0" indent="0">
              <a:buFontTx/>
              <a:buNone/>
            </a:pPr>
            <a:endParaRPr lang="ru-RU" sz="2000" smtClean="0"/>
          </a:p>
        </p:txBody>
      </p:sp>
      <p:pic>
        <p:nvPicPr>
          <p:cNvPr id="8909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33375"/>
            <a:ext cx="7993063" cy="580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Заголовок 1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smtClean="0"/>
              <a:t>Существует три типа приемщиков: </a:t>
            </a:r>
            <a:r>
              <a:rPr lang="ru-RU" sz="2400" b="1" i="1" smtClean="0"/>
              <a:t>внутренние приемщики, агенты по доставке и внешние приемщики</a:t>
            </a:r>
            <a:r>
              <a:rPr lang="ru-RU" sz="2400" i="1" smtClean="0"/>
              <a:t>.</a:t>
            </a:r>
            <a:r>
              <a:rPr lang="ru-RU" sz="2400" smtClean="0"/>
              <a:t> </a:t>
            </a:r>
          </a:p>
          <a:p>
            <a:pPr marL="0" indent="0">
              <a:buFontTx/>
              <a:buNone/>
            </a:pPr>
            <a:r>
              <a:rPr lang="ru-RU" sz="2400" smtClean="0"/>
              <a:t>Понятие </a:t>
            </a:r>
            <a:r>
              <a:rPr lang="ru-RU" sz="2400" b="1" i="1" smtClean="0"/>
              <a:t>«посредник» </a:t>
            </a:r>
            <a:r>
              <a:rPr lang="ru-RU" sz="2400" i="1" smtClean="0"/>
              <a:t>в получении заказов</a:t>
            </a:r>
            <a:r>
              <a:rPr lang="ru-RU" sz="2400" smtClean="0"/>
              <a:t> относится к торговым представителям-миссионерам.</a:t>
            </a:r>
          </a:p>
          <a:p>
            <a:pPr marL="0" indent="0">
              <a:buFontTx/>
              <a:buNone/>
            </a:pPr>
            <a:r>
              <a:rPr lang="ru-RU" sz="2400" b="1" smtClean="0"/>
              <a:t> Торговые представители</a:t>
            </a:r>
            <a:r>
              <a:rPr lang="ru-RU" sz="2400" smtClean="0"/>
              <a:t> на местах — это либо торговые представители, которые работают с потенциальными клиентами, организациями и потребителями, либо специалисты по поддержке продаж, выполняющие обязанности и технических специалистов, и мерчендайзеров. Торговые представители, работающие на местах, действуют в ситуациях, где возможны прямые продажи.</a:t>
            </a:r>
          </a:p>
        </p:txBody>
      </p:sp>
      <p:pic>
        <p:nvPicPr>
          <p:cNvPr id="90114" name="Picture 2" descr="C:\Users\asus90\Downloads\imgpreview (20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4724400"/>
            <a:ext cx="3240087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Объект 2"/>
          <p:cNvSpPr>
            <a:spLocks noGrp="1"/>
          </p:cNvSpPr>
          <p:nvPr>
            <p:ph idx="1"/>
          </p:nvPr>
        </p:nvSpPr>
        <p:spPr bwMode="auto">
          <a:xfrm>
            <a:off x="0" y="0"/>
            <a:ext cx="9126538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r>
              <a:rPr lang="ru-RU" sz="2400" b="1" smtClean="0"/>
              <a:t>Типичным </a:t>
            </a:r>
            <a:r>
              <a:rPr lang="ru-RU" sz="2400" b="1" i="1" smtClean="0"/>
              <a:t>внутренним приемщиком</a:t>
            </a:r>
            <a:r>
              <a:rPr lang="ru-RU" sz="2400" b="1" smtClean="0"/>
              <a:t> </a:t>
            </a:r>
            <a:r>
              <a:rPr lang="ru-RU" sz="2400" smtClean="0"/>
              <a:t>заказов является помощник розничного торговца. При этом у потребителя есть полная свобода выбора продукта, которой он пользуется без опеки со стороны такого торгового представителя. Задача помощника в этом случае чисто операционная: принять деньги от потребителя и передать ему товар. Другим вариантом действий внутреннего приемщика заказов является работа в команде по телемаркетинговым продажам; он принимает заказы от потребителей по телефону.</a:t>
            </a:r>
          </a:p>
          <a:p>
            <a:pPr marL="0" indent="0" algn="ctr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b="1" smtClean="0"/>
              <a:t>Обязанностью </a:t>
            </a:r>
            <a:r>
              <a:rPr lang="ru-RU" sz="2400" b="1" i="1" smtClean="0"/>
              <a:t>агента по доставке</a:t>
            </a:r>
            <a:r>
              <a:rPr lang="ru-RU" sz="2400" b="1" smtClean="0"/>
              <a:t> </a:t>
            </a:r>
            <a:r>
              <a:rPr lang="ru-RU" sz="2400" smtClean="0"/>
              <a:t>является, главным образом, доставка продукта. Очевидно, что рост или сокращение числа за­казов в значительной степени зависит от надежности доставки</a:t>
            </a:r>
            <a:r>
              <a:rPr lang="ru-RU" smtClean="0"/>
              <a:t>.</a:t>
            </a:r>
          </a:p>
          <a:p>
            <a:pPr marL="0" indent="0">
              <a:buFontTx/>
              <a:buNone/>
            </a:pPr>
            <a:endParaRPr lang="ru-RU" smtClean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Заголовок 1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Tx/>
              <a:buNone/>
            </a:pPr>
            <a:endParaRPr lang="ru-RU" sz="2400" b="1" i="1" smtClean="0"/>
          </a:p>
          <a:p>
            <a:pPr marL="0" indent="0">
              <a:buFontTx/>
              <a:buNone/>
            </a:pPr>
            <a:r>
              <a:rPr lang="ru-RU" sz="2400" b="1" i="1" smtClean="0"/>
              <a:t>Внешние приемщики заказов,</a:t>
            </a:r>
            <a:r>
              <a:rPr lang="ru-RU" sz="2400" b="1" smtClean="0"/>
              <a:t> </a:t>
            </a:r>
            <a:r>
              <a:rPr lang="ru-RU" sz="2400" smtClean="0"/>
              <a:t>в отличие от внутренних приемщиков, идут к потребителю, но их основная функция в большей степени заключается в реагировании на запросы потребителя, а не в том, чтобы убедить потребителей приобрести товар или услугу. В отличие от агентов, занимающихся доставкой, внешние приемщики заказов доставкой продукции не занимаются.</a:t>
            </a:r>
          </a:p>
          <a:p>
            <a:pPr marL="0" indent="0">
              <a:buFontTx/>
              <a:buNone/>
            </a:pPr>
            <a:r>
              <a:rPr lang="ru-RU" sz="2400" smtClean="0"/>
              <a:t>В некоторых отраслях задача </a:t>
            </a:r>
            <a:r>
              <a:rPr lang="ru-RU" sz="2400" b="1" i="1" smtClean="0"/>
              <a:t>торговых представителей-миссионеров з</a:t>
            </a:r>
            <a:r>
              <a:rPr lang="ru-RU" sz="2400" smtClean="0"/>
              <a:t>аключается не столько в том, чтобы побудить заказчика разместить заказ, сколько в том, чтобы убедить его обратить вни­мание на предлагаемую продукцию. </a:t>
            </a:r>
          </a:p>
        </p:txBody>
      </p:sp>
      <p:pic>
        <p:nvPicPr>
          <p:cNvPr id="92162" name="Picture 2" descr="C:\Users\asus90\Downloads\imgpreview (2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4868863"/>
            <a:ext cx="3394075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Объект 2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smtClean="0"/>
              <a:t>Профессиональной задачей </a:t>
            </a:r>
            <a:r>
              <a:rPr lang="ru-RU" sz="2400" b="1" i="1" smtClean="0"/>
              <a:t>представителей для работы с потенциальными клиентами </a:t>
            </a:r>
            <a:r>
              <a:rPr lang="ru-RU" sz="2400" smtClean="0"/>
              <a:t>является привлечение новых клиентов, что они делают в ходе выявления потенциальных заказчиков (покупателей, которые ранее не приобретали продукцию у данной компании).</a:t>
            </a:r>
          </a:p>
          <a:p>
            <a:pPr marL="0" indent="0" algn="ctr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b="1" i="1" smtClean="0"/>
              <a:t>Торговые представители для работы с организациями</a:t>
            </a:r>
            <a:r>
              <a:rPr lang="ru-RU" sz="2400" b="1" smtClean="0"/>
              <a:t> </a:t>
            </a:r>
            <a:r>
              <a:rPr lang="ru-RU" sz="2400" smtClean="0"/>
              <a:t>выполняют свои служебные обязанности, поддерживая тесные долгосрочные взаимоотношения с профессиональными заказчиками (организациями). Среди выполняемых функций может быть продажа в соста­ве команды, когда торговым представителям при взаимодействии с представителями заказчика оказывают помощь специалисты по продукции и финансам.</a:t>
            </a:r>
          </a:p>
          <a:p>
            <a:pPr marL="0" indent="0"/>
            <a:endParaRPr lang="ru-RU" smtClean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Заголовок 1"/>
          <p:cNvSpPr>
            <a:spLocks noGrp="1"/>
          </p:cNvSpPr>
          <p:nvPr>
            <p:ph idx="1"/>
          </p:nvPr>
        </p:nvSpPr>
        <p:spPr bwMode="auto">
          <a:xfrm>
            <a:off x="0" y="0"/>
            <a:ext cx="9144000" cy="6858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endParaRPr lang="ru-RU" sz="2400" smtClean="0"/>
          </a:p>
          <a:p>
            <a:pPr marL="0" indent="0">
              <a:buFontTx/>
              <a:buNone/>
            </a:pPr>
            <a:r>
              <a:rPr lang="ru-RU" sz="2400" b="1" i="1" smtClean="0"/>
              <a:t>Мерчендайзер</a:t>
            </a:r>
            <a:r>
              <a:rPr lang="ru-RU" sz="2400" smtClean="0"/>
              <a:t> оказывает поддержку при продажах на уровне оптовых и розничных торговцев. Условия заказов могут обсуждаться на национальном уровне в штаб-квартире, однако продажи в отдельных точках осуществляются при поддержке мерчендайзеров, которые дают рекомендации торговым представителям о размещении продукции, стимулировании спроса, уровнях запаса продукции и поддержке контактов с менеджерами магазинов.</a:t>
            </a:r>
          </a:p>
          <a:p>
            <a:pPr marL="0" indent="0"/>
            <a:endParaRPr lang="ru-RU" smtClean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1"/>
  <p:tag name="ISPRING_SCORM_RATE_QUIZZES" val="0"/>
  <p:tag name="FLASHSPRING_BG_AUDIO_DURATION_TAG" val="0.0000000"/>
  <p:tag name="ISPRING_ULTRA_SCORM_SLIDE_COUNT" val="1"/>
  <p:tag name="ISPRING_SCORM_PASSING_SCORE" val="7.6900000000"/>
  <p:tag name="ISPRING_UUID" val="{251AC458-5680-446A-A03A-A773D4A72F79}"/>
  <p:tag name="ISPRING_RESOURCE_FOLDER" val="C:\Users\USER\Desktop\Новая папка\ispring_suite_ru_6_2_0_(6.2.0.3441)\Тема 7. Бизнес-план предпринимательской единицы\Тема 3\"/>
  <p:tag name="ISPRING_PRESENTATION_PATH" val="C:\Users\USER\Desktop\Новая папка\ispring_suite_ru_6_2_0_(6.2.0.3441)\Тема 7. Бизнес-план предпринимательской единицы\Тема 3.pptx"/>
  <p:tag name="ISPRING_RESOURCE_PATHS_HASH_2" val="6a3fbf9ba981cc83576dc378f479b82088a7f187"/>
</p:tagLst>
</file>

<file path=ppt/theme/theme1.xml><?xml version="1.0" encoding="utf-8"?>
<a:theme xmlns:a="http://schemas.openxmlformats.org/drawingml/2006/main" name="Тема1">
  <a:themeElements>
    <a:clrScheme name="Оформление по умолчанию 16">
      <a:dk1>
        <a:srgbClr val="000000"/>
      </a:dk1>
      <a:lt1>
        <a:srgbClr val="FFFFFF"/>
      </a:lt1>
      <a:dk2>
        <a:srgbClr val="333399"/>
      </a:dk2>
      <a:lt2>
        <a:srgbClr val="808080"/>
      </a:lt2>
      <a:accent1>
        <a:srgbClr val="FFFFFF"/>
      </a:accent1>
      <a:accent2>
        <a:srgbClr val="0F2BEC"/>
      </a:accent2>
      <a:accent3>
        <a:srgbClr val="FFFFFF"/>
      </a:accent3>
      <a:accent4>
        <a:srgbClr val="000000"/>
      </a:accent4>
      <a:accent5>
        <a:srgbClr val="FFFFFF"/>
      </a:accent5>
      <a:accent6>
        <a:srgbClr val="0C26D6"/>
      </a:accent6>
      <a:hlink>
        <a:srgbClr val="000000"/>
      </a:hlink>
      <a:folHlink>
        <a:srgbClr val="292929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333399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333399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29292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5">
        <a:dk1>
          <a:srgbClr val="000000"/>
        </a:dk1>
        <a:lt1>
          <a:srgbClr val="FFFFFF"/>
        </a:lt1>
        <a:dk2>
          <a:srgbClr val="333399"/>
        </a:dk2>
        <a:lt2>
          <a:srgbClr val="808080"/>
        </a:lt2>
        <a:accent1>
          <a:srgbClr val="FFFF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2D2D8A"/>
        </a:accent6>
        <a:hlink>
          <a:srgbClr val="000000"/>
        </a:hlink>
        <a:folHlink>
          <a:srgbClr val="29292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6">
        <a:dk1>
          <a:srgbClr val="000000"/>
        </a:dk1>
        <a:lt1>
          <a:srgbClr val="FFFFFF"/>
        </a:lt1>
        <a:dk2>
          <a:srgbClr val="333399"/>
        </a:dk2>
        <a:lt2>
          <a:srgbClr val="808080"/>
        </a:lt2>
        <a:accent1>
          <a:srgbClr val="FFFFFF"/>
        </a:accent1>
        <a:accent2>
          <a:srgbClr val="0F2BEC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0C26D6"/>
        </a:accent6>
        <a:hlink>
          <a:srgbClr val="000000"/>
        </a:hlink>
        <a:folHlink>
          <a:srgbClr val="29292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1579</TotalTime>
  <Words>3982</Words>
  <Application>Microsoft Office PowerPoint</Application>
  <PresentationFormat>Экран (4:3)</PresentationFormat>
  <Paragraphs>314</Paragraphs>
  <Slides>71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71</vt:i4>
      </vt:variant>
    </vt:vector>
  </HeadingPairs>
  <TitlesOfParts>
    <vt:vector size="76" baseType="lpstr">
      <vt:lpstr>Arial</vt:lpstr>
      <vt:lpstr>Calibri</vt:lpstr>
      <vt:lpstr>Times New Roman</vt:lpstr>
      <vt:lpstr>Wingdings</vt:lpstr>
      <vt:lpstr>Тема1</vt:lpstr>
      <vt:lpstr>Управление продажами   Лебединская Юлия Сергеевна, канд. экон. наук   Тема 1: Сущность управления продажами</vt:lpstr>
      <vt:lpstr>Тема 1 СУЩНОСТЬ УПРАВЛЕНИЯ ПРОДАЖАМИ  </vt:lpstr>
      <vt:lpstr>Слайд 3</vt:lpstr>
      <vt:lpstr>Слайд 4</vt:lpstr>
      <vt:lpstr>Слайд 5</vt:lpstr>
      <vt:lpstr>Слайд 6</vt:lpstr>
      <vt:lpstr> </vt:lpstr>
      <vt:lpstr>Слайд 8</vt:lpstr>
      <vt:lpstr> 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1.2 РОЛЬ УПРАВЛЕНИЯ ПРОДАЖАМИ В СИСТЕМЕ МАРКЕТИНГА </vt:lpstr>
      <vt:lpstr>Слайд 18</vt:lpstr>
      <vt:lpstr>Слайд 19</vt:lpstr>
      <vt:lpstr>Слайд 20</vt:lpstr>
      <vt:lpstr>Слайд 21</vt:lpstr>
      <vt:lpstr>Слайд 22</vt:lpstr>
      <vt:lpstr>1.3. СОЦИАЛЬНО-ЭКОНОМИЧЕСКАЯ СУЩНОСТЬ МЕНЕДЖМЕНТА ПРОДАЖ 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1.4. СУБЪЕКТЫ И ОБЪЕКТЫ ПРОДАЖ ТОВАРНОЙ ПРОДУКЦИИ 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1.5. КАНАЛЫ ТОВАРНОЙ РЕАЛИЗАЦИИ 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1.6. ЦИКЛ И ВИДЫ ТОВАРНЫХ ПРОДАЖ 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  <vt:lpstr>Слайд 66</vt:lpstr>
      <vt:lpstr>Слайд 67</vt:lpstr>
      <vt:lpstr>Слайд 68</vt:lpstr>
      <vt:lpstr>Слайд 69</vt:lpstr>
      <vt:lpstr>Слайд 70</vt:lpstr>
      <vt:lpstr>Слайд 71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7. Бизнес-план предпринимательской единицы</dc:title>
  <dc:creator>Home</dc:creator>
  <cp:lastModifiedBy>home</cp:lastModifiedBy>
  <cp:revision>195</cp:revision>
  <dcterms:created xsi:type="dcterms:W3CDTF">2013-05-26T11:37:02Z</dcterms:created>
  <dcterms:modified xsi:type="dcterms:W3CDTF">2018-06-13T00:14:29Z</dcterms:modified>
</cp:coreProperties>
</file>