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A22C5C-7893-48EA-AE18-E903FB5EA8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Методы отбора проектов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C9F2F2-A345-41CA-960D-F644C35BFE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8</a:t>
            </a:r>
          </a:p>
        </p:txBody>
      </p:sp>
    </p:spTree>
    <p:extLst>
      <p:ext uri="{BB962C8B-B14F-4D97-AF65-F5344CB8AC3E}">
        <p14:creationId xmlns:p14="http://schemas.microsoft.com/office/powerpoint/2010/main" val="1260169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4060E-DE8B-4635-8C4C-0D053BE63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D57555-36D9-4CF5-9D4D-A24AD9F49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Факторы, влияющие на выбор проекта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5869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CAC8B1-5A12-4ADE-9930-801289E2A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0815"/>
          </a:xfrm>
        </p:spPr>
        <p:txBody>
          <a:bodyPr/>
          <a:lstStyle/>
          <a:p>
            <a:r>
              <a:rPr lang="ru-RU" dirty="0"/>
              <a:t>Проект могут оценивать: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90E9AA-C453-427B-8DD1-B33B9C2B9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52575"/>
            <a:ext cx="8915400" cy="4681315"/>
          </a:xfrm>
        </p:spPr>
        <p:txBody>
          <a:bodyPr>
            <a:normAutofit/>
          </a:bodyPr>
          <a:lstStyle/>
          <a:p>
            <a:r>
              <a:rPr lang="ru-RU" dirty="0"/>
              <a:t>акционеры и топ-менеджеры предприятия; </a:t>
            </a:r>
          </a:p>
          <a:p>
            <a:r>
              <a:rPr lang="ru-RU" dirty="0"/>
              <a:t>потенциальный новый акционер (внешний инвестор);</a:t>
            </a:r>
          </a:p>
          <a:p>
            <a:r>
              <a:rPr lang="ru-RU" dirty="0"/>
              <a:t>финансирующие организации с целью определения возможности своего участия в его финансировании;</a:t>
            </a:r>
          </a:p>
          <a:p>
            <a:r>
              <a:rPr lang="ru-RU" dirty="0"/>
              <a:t> органы государственного и местного управления, например, в случаях, когда предполагается поддержка проекта на этих уровнях.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Решения принимаются на основе анализа доступных ресурсов, целей лица, принимающего решения, имеющихся способов достижения этих целей (проектов) и других факторов. </a:t>
            </a:r>
          </a:p>
          <a:p>
            <a:pPr marL="0" indent="0">
              <a:buNone/>
            </a:pPr>
            <a:r>
              <a:rPr lang="ru-RU" dirty="0"/>
              <a:t>Система методов отбора помогает сокращать затраты времени и средств на проведение анализа альтернатив путем последовательного применения к ним все более усложняющихся критериев отбора.</a:t>
            </a:r>
          </a:p>
        </p:txBody>
      </p:sp>
    </p:spTree>
    <p:extLst>
      <p:ext uri="{BB962C8B-B14F-4D97-AF65-F5344CB8AC3E}">
        <p14:creationId xmlns:p14="http://schemas.microsoft.com/office/powerpoint/2010/main" val="2991453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64F876-D92D-4A11-8FF5-533B1CE1F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8915"/>
          </a:xfrm>
        </p:spPr>
        <p:txBody>
          <a:bodyPr/>
          <a:lstStyle/>
          <a:p>
            <a:r>
              <a:rPr lang="ru-RU" dirty="0"/>
              <a:t>Основной подход к отбору проектов: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3CCDD4-A398-4A99-84EA-1208FC36E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7325"/>
            <a:ext cx="8915400" cy="4453897"/>
          </a:xfrm>
        </p:spPr>
        <p:txBody>
          <a:bodyPr/>
          <a:lstStyle/>
          <a:p>
            <a:r>
              <a:rPr lang="ru-RU" dirty="0"/>
              <a:t>формулируются цели и подходы к отбору проектов;</a:t>
            </a:r>
          </a:p>
          <a:p>
            <a:r>
              <a:rPr lang="ja-JP" altLang="en-US" dirty="0"/>
              <a:t> </a:t>
            </a:r>
            <a:r>
              <a:rPr lang="ru-RU" dirty="0"/>
              <a:t>разрабатывается система классификации проектов, отвечающая целям отбора и сложившейся практике в организации;</a:t>
            </a:r>
          </a:p>
          <a:p>
            <a:r>
              <a:rPr lang="ru-RU" dirty="0"/>
              <a:t>разрабатываются как общие для всех типов проектов критерии отбора, так и специфичные для каждого типа проектов;</a:t>
            </a:r>
          </a:p>
          <a:p>
            <a:r>
              <a:rPr lang="ru-RU" dirty="0"/>
              <a:t>разрабатывается иерархическая система методов отбора;</a:t>
            </a:r>
          </a:p>
          <a:p>
            <a:r>
              <a:rPr lang="ru-RU" dirty="0"/>
              <a:t>отбираются эксперты;</a:t>
            </a:r>
          </a:p>
          <a:p>
            <a:r>
              <a:rPr lang="ru-RU" dirty="0"/>
              <a:t>проводится оценка; </a:t>
            </a:r>
          </a:p>
          <a:p>
            <a:r>
              <a:rPr lang="ru-RU" dirty="0"/>
              <a:t>отбираются проекты, формально отвечающие всем критериям отбора;</a:t>
            </a:r>
          </a:p>
          <a:p>
            <a:r>
              <a:rPr lang="ru-RU" dirty="0"/>
              <a:t>формируется портфель проектов.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6698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FA230B-AA75-4D11-8BBC-F9DF8AD08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95510"/>
            <a:ext cx="8911687" cy="1280890"/>
          </a:xfrm>
        </p:spPr>
        <p:txBody>
          <a:bodyPr/>
          <a:lstStyle/>
          <a:p>
            <a:r>
              <a:rPr lang="ru-RU" dirty="0"/>
              <a:t>Требования к критериям оценки и отбора: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CA8306-1D00-4D43-888F-94BCCEDF9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6400"/>
            <a:ext cx="9126538" cy="485775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соответствовать целям оценки;</a:t>
            </a:r>
          </a:p>
          <a:p>
            <a:r>
              <a:rPr lang="ru-RU" dirty="0"/>
              <a:t>в основе критерия должна лежать доступная информация;</a:t>
            </a:r>
          </a:p>
          <a:p>
            <a:r>
              <a:rPr lang="ru-RU" dirty="0"/>
              <a:t>формулировка критерия должна исключать неоднозначные толкования;</a:t>
            </a:r>
          </a:p>
          <a:p>
            <a:r>
              <a:rPr lang="ru-RU" dirty="0"/>
              <a:t>по возможности должны снижать субъективность оценки, т.е. основываться на объективных данных.</a:t>
            </a:r>
          </a:p>
          <a:p>
            <a:pPr marL="0" indent="0">
              <a:buNone/>
            </a:pPr>
            <a:r>
              <a:rPr lang="ru-RU" dirty="0"/>
              <a:t>На практике предлагается использовать не очень большое количество критериев — не более 15–20.</a:t>
            </a:r>
          </a:p>
          <a:p>
            <a:pPr marL="0" indent="0">
              <a:buNone/>
            </a:pPr>
            <a:r>
              <a:rPr lang="ru-RU" dirty="0"/>
              <a:t>Основные критерии относятся к следующим областям: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цели корпорации, ее стратегия, политика и ценности;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маркетинг;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научно-технические критерии;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финансы;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производство;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прочие критерии.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2593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79419E-A09A-47DD-9083-92B5F4F13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7965"/>
          </a:xfrm>
        </p:spPr>
        <p:txBody>
          <a:bodyPr/>
          <a:lstStyle/>
          <a:p>
            <a:r>
              <a:rPr lang="ru-RU" dirty="0"/>
              <a:t>Иерархия методов отбора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720782-7BE0-4E8C-93C6-A156AC745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76375"/>
            <a:ext cx="8915400" cy="4434847"/>
          </a:xfrm>
        </p:spPr>
        <p:txBody>
          <a:bodyPr/>
          <a:lstStyle/>
          <a:p>
            <a:pPr>
              <a:buFont typeface="+mj-lt"/>
              <a:buAutoNum type="arabicParenR"/>
            </a:pPr>
            <a:r>
              <a:rPr lang="ru-RU" dirty="0"/>
              <a:t>проверочные списки;</a:t>
            </a:r>
          </a:p>
          <a:p>
            <a:pPr>
              <a:buFont typeface="+mj-lt"/>
              <a:buAutoNum type="arabicParenR"/>
            </a:pPr>
            <a:r>
              <a:rPr lang="ru-RU" dirty="0"/>
              <a:t>балльные модели;</a:t>
            </a:r>
          </a:p>
          <a:p>
            <a:pPr>
              <a:buFont typeface="+mj-lt"/>
              <a:buAutoNum type="arabicParenR"/>
            </a:pPr>
            <a:r>
              <a:rPr lang="ru-RU" dirty="0"/>
              <a:t>модели добавления ценности;</a:t>
            </a:r>
          </a:p>
          <a:p>
            <a:pPr>
              <a:buFont typeface="+mj-lt"/>
              <a:buAutoNum type="arabicParenR"/>
            </a:pPr>
            <a:r>
              <a:rPr lang="ru-RU" dirty="0"/>
              <a:t>модели на основе потоков денежной наличности:</a:t>
            </a:r>
          </a:p>
          <a:p>
            <a:pPr>
              <a:buFont typeface="+mj-lt"/>
              <a:buAutoNum type="arabicParenR"/>
            </a:pPr>
            <a:r>
              <a:rPr lang="ru-RU" dirty="0"/>
              <a:t>простые (бухгалтерские) методы;</a:t>
            </a:r>
          </a:p>
          <a:p>
            <a:pPr>
              <a:buFont typeface="+mj-lt"/>
              <a:buAutoNum type="arabicParenR"/>
            </a:pPr>
            <a:r>
              <a:rPr lang="ru-RU" dirty="0"/>
              <a:t>дисконтированные методы.</a:t>
            </a:r>
          </a:p>
          <a:p>
            <a:pPr>
              <a:buFont typeface="+mj-lt"/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Все альтернативные проекты проходят через систему начальной отбраковки, после чего уцелевшие проекты переходят на следующий уровень отбора.</a:t>
            </a:r>
          </a:p>
          <a:p>
            <a:pPr>
              <a:buFont typeface="+mj-lt"/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134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679158-B429-4FF5-9695-351D29F77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0340"/>
          </a:xfrm>
        </p:spPr>
        <p:txBody>
          <a:bodyPr/>
          <a:lstStyle/>
          <a:p>
            <a:r>
              <a:rPr lang="ru-RU" dirty="0"/>
              <a:t>Проверочные списки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8D2C01-8835-4A4E-B29E-6A19DD7D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2426" y="1314450"/>
            <a:ext cx="3838574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Основным преимуществом модели является ее предельная простота.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Достаточно часто подобную модель используют в качестве «отсекающего» фильтра.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3C9EE2-EFED-4BE1-BCA9-1E6C641E4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476152"/>
            <a:ext cx="5137312" cy="153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95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F8A8B-DB86-40F4-9E3C-A65BFC3B8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5590"/>
          </a:xfrm>
        </p:spPr>
        <p:txBody>
          <a:bodyPr/>
          <a:lstStyle/>
          <a:p>
            <a:r>
              <a:rPr lang="ru-RU" dirty="0"/>
              <a:t>Балльные модели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430150-E7B4-4F62-BEB3-D2D38299C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506" y="1409700"/>
            <a:ext cx="6680523" cy="42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00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C4CC27-2F04-4FF6-BD07-CF7FFDA0B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/>
          <a:lstStyle/>
          <a:p>
            <a:r>
              <a:rPr lang="ru-RU" dirty="0"/>
              <a:t>Модель добавления ценности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C83E86-8655-4ACA-9477-344D7164B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8275"/>
            <a:ext cx="8915400" cy="2181225"/>
          </a:xfrm>
        </p:spPr>
        <p:txBody>
          <a:bodyPr/>
          <a:lstStyle/>
          <a:p>
            <a:r>
              <a:rPr lang="ru-RU" dirty="0"/>
              <a:t>позволяет определить и проанализировать относительный вклад, который каждый из проектов способен внести в достижение тех или иных целей организации. Для разработки модели добавления ценности сначала следует определить иерархию целей организации.</a:t>
            </a:r>
          </a:p>
          <a:p>
            <a:r>
              <a:rPr lang="ru-RU" dirty="0"/>
              <a:t>подразумевает рассмотрение результатов проектов, ориентированных на достижение целей организации, и выбор наиболее полезного из них.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474A4-A805-4979-8685-A88442A6B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337" y="3686175"/>
            <a:ext cx="6759186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25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34116-0E61-46FC-B780-7C632314D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9390"/>
          </a:xfrm>
        </p:spPr>
        <p:txBody>
          <a:bodyPr/>
          <a:lstStyle/>
          <a:p>
            <a:r>
              <a:rPr lang="ru-RU" dirty="0"/>
              <a:t>Модели на основе денежных потоков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099865-BA37-4D3C-AC7C-F14655A44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333500"/>
            <a:ext cx="9307513" cy="5295900"/>
          </a:xfrm>
        </p:spPr>
        <p:txBody>
          <a:bodyPr numCol="2"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dirty="0"/>
              <a:t>Бухгалтерские методы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Окупаемость капиталовложений — это срок, в течение которого будут возвращены капитальные вложения в виде прибыли.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Точка безубыточности характеризует объем продаж, при кото ром выручка от реализации продукции совпадает с издержками производства.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Рентабельность капиталовложений определяют как отношение прибыли к сумме капиталовложений.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/>
              <a:t>Дисконтированные методы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ru-RU" dirty="0"/>
              <a:t> Дисконтирование позволяет привести стоимость будущих денежных потоков к сегодняшней стоимости.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ru-RU" dirty="0"/>
              <a:t>Критерии: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Чистый дисконтированный доход, Внутренняя норма доходности проекта, Дисконтированный срок окупаемости, </a:t>
            </a:r>
            <a:r>
              <a:rPr kumimoji="0" lang="ru-RU" sz="15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Индекс рентабельности.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7B762F-DF5D-4257-956F-25D63A6D2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99" y="2752725"/>
            <a:ext cx="4033497" cy="6762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4267AF-6802-4045-B9EC-3A65CE0F7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499" y="4848225"/>
            <a:ext cx="4467226" cy="8953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1164A1-8668-4303-8622-D270924ED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810" y="2481263"/>
            <a:ext cx="4359958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6357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145</TotalTime>
  <Words>477</Words>
  <Application>Microsoft Office PowerPoint</Application>
  <PresentationFormat>Широкоэкранный</PresentationFormat>
  <Paragraphs>68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Wingdings</vt:lpstr>
      <vt:lpstr>Wingdings 3</vt:lpstr>
      <vt:lpstr>Легкий дым</vt:lpstr>
      <vt:lpstr>Методы отбора проектов</vt:lpstr>
      <vt:lpstr>План</vt:lpstr>
      <vt:lpstr>Проект могут оценивать:</vt:lpstr>
      <vt:lpstr>Основной подход к отбору проектов:</vt:lpstr>
      <vt:lpstr>Требования к критериям оценки и отбора:</vt:lpstr>
      <vt:lpstr>Иерархия методов отбора</vt:lpstr>
      <vt:lpstr>Проверочные списки</vt:lpstr>
      <vt:lpstr>Балльные модели</vt:lpstr>
      <vt:lpstr>Модель добавления ценности</vt:lpstr>
      <vt:lpstr>Модели на основе денежных потоков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отбора проектов</dc:title>
  <dc:creator>Инна</dc:creator>
  <cp:lastModifiedBy>Инна</cp:lastModifiedBy>
  <cp:revision>9</cp:revision>
  <dcterms:created xsi:type="dcterms:W3CDTF">2020-11-06T08:21:17Z</dcterms:created>
  <dcterms:modified xsi:type="dcterms:W3CDTF">2020-11-06T10:47:09Z</dcterms:modified>
</cp:coreProperties>
</file>