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66" r:id="rId2"/>
    <p:sldId id="257" r:id="rId3"/>
    <p:sldId id="274" r:id="rId4"/>
    <p:sldId id="273" r:id="rId5"/>
    <p:sldId id="272" r:id="rId6"/>
    <p:sldId id="269" r:id="rId7"/>
    <p:sldId id="268" r:id="rId8"/>
    <p:sldId id="277" r:id="rId9"/>
    <p:sldId id="276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1843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3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1011FFC-8109-4C45-9075-0946A1CF96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A8EBC-6855-4AB2-8DB4-45867228A2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79D29-9AB7-492A-BB93-9133EFEB3A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25C4C-65EA-47F7-BA71-57194EFB1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CC4DB-1A15-4A86-B0A9-842453624F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7C7E4-D40E-4C58-8944-3EC40B8C4A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B9867-CDFB-4329-9F4B-17B7E70A46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503B3-9CE8-4169-B1D5-3166D205DC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9B140-3F07-47D5-8FB9-08BD4F52BF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33829-A66F-42EB-8964-F9647E5054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93BF9-09B4-4D21-9C90-42D4FFE63E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D3F4E8-C423-46EB-8DF7-6728B4F16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EAB551E-18A4-47A3-8BA8-6A513016D6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BAAC464-AC19-425E-B922-CFCB3DC358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1741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412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22922D-A5C9-478A-9838-EC33C29C61C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1752600"/>
          </a:xfrm>
        </p:spPr>
        <p:txBody>
          <a:bodyPr/>
          <a:lstStyle/>
          <a:p>
            <a:r>
              <a:rPr lang="ru-RU" sz="2800" b="1">
                <a:solidFill>
                  <a:schemeClr val="tx1"/>
                </a:solidFill>
                <a:effectLst/>
              </a:rPr>
              <a:t>Владивостокский государственный университет экономики и сервиса</a:t>
            </a:r>
            <a:br>
              <a:rPr lang="ru-RU" sz="2800" b="1">
                <a:solidFill>
                  <a:schemeClr val="tx1"/>
                </a:solidFill>
                <a:effectLst/>
              </a:rPr>
            </a:br>
            <a:r>
              <a:rPr lang="ru-RU" sz="2400" b="1">
                <a:solidFill>
                  <a:schemeClr val="tx1"/>
                </a:solidFill>
                <a:effectLst/>
              </a:rPr>
              <a:t/>
            </a:r>
            <a:br>
              <a:rPr lang="ru-RU" sz="2400" b="1">
                <a:solidFill>
                  <a:schemeClr val="tx1"/>
                </a:solidFill>
                <a:effectLst/>
              </a:rPr>
            </a:br>
            <a:r>
              <a:rPr lang="ru-RU" sz="2800" b="1">
                <a:solidFill>
                  <a:schemeClr val="tx1"/>
                </a:solidFill>
                <a:effectLst/>
              </a:rPr>
              <a:t>Кафедра менеджмента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381750" cy="1347788"/>
          </a:xfrm>
        </p:spPr>
        <p:txBody>
          <a:bodyPr/>
          <a:lstStyle/>
          <a:p>
            <a:r>
              <a:rPr lang="ru-RU" sz="2800" i="1" dirty="0"/>
              <a:t>Преподаватель:</a:t>
            </a:r>
          </a:p>
          <a:p>
            <a:r>
              <a:rPr lang="ru-RU" sz="2800" i="1" dirty="0" smtClean="0"/>
              <a:t>Копьёва Светлана Викторовна</a:t>
            </a:r>
            <a:endParaRPr lang="ru-RU" sz="2800" i="1" dirty="0"/>
          </a:p>
          <a:p>
            <a:r>
              <a:rPr lang="ru-RU" sz="2800" i="1" dirty="0" smtClean="0"/>
              <a:t>канд. </a:t>
            </a:r>
            <a:r>
              <a:rPr lang="ru-RU" sz="2800" i="1" dirty="0" err="1" smtClean="0"/>
              <a:t>экон</a:t>
            </a:r>
            <a:r>
              <a:rPr lang="ru-RU" sz="2800" i="1" dirty="0" smtClean="0"/>
              <a:t>. наук, доцент</a:t>
            </a:r>
            <a:endParaRPr lang="ru-RU" sz="2800" i="1" dirty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43000" y="2971800"/>
            <a:ext cx="68595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r>
              <a:rPr lang="ru-RU" sz="4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Международный менеджмент</a:t>
            </a:r>
            <a:endParaRPr lang="ru-RU" sz="4800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4341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1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dirty="0" smtClean="0"/>
              <a:t>                                     «В</a:t>
            </a:r>
            <a:r>
              <a:rPr lang="ru-RU" sz="2000" b="1" i="1" dirty="0" smtClean="0"/>
              <a:t>ведение в курс международного менеджмента (ММ)»</a:t>
            </a:r>
          </a:p>
          <a:p>
            <a:endParaRPr lang="ru-RU" sz="2000" dirty="0" smtClean="0"/>
          </a:p>
          <a:p>
            <a:r>
              <a:rPr lang="ru-RU" sz="1800" dirty="0" smtClean="0"/>
              <a:t>Предмет, цель, задачи курса, </a:t>
            </a:r>
            <a:r>
              <a:rPr lang="ru-RU" sz="1800" dirty="0" err="1" smtClean="0"/>
              <a:t>межпредметная</a:t>
            </a:r>
            <a:r>
              <a:rPr lang="ru-RU" sz="1800" dirty="0" smtClean="0"/>
              <a:t> связь и роль в подготовке специалистов в области менеджмента. Основные понятия и категории ММ. Их сущность и взаимосвязь. Концепции международного бизнеса и управления, современные тенденции развития.</a:t>
            </a:r>
          </a:p>
          <a:p>
            <a:endParaRPr lang="ru-RU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000" dirty="0" smtClean="0"/>
              <a:t>КОНТРОЛЬНЫЕ 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endParaRPr lang="ru-RU" sz="2000" dirty="0" smtClean="0"/>
          </a:p>
          <a:p>
            <a:pPr lvl="0"/>
            <a:r>
              <a:rPr lang="ru-RU" sz="1800" dirty="0" smtClean="0"/>
              <a:t>Основные понятия и категории международного менеджмента, их сущность и взаимосвязь.</a:t>
            </a:r>
          </a:p>
          <a:p>
            <a:r>
              <a:rPr lang="ru-RU" sz="1800" dirty="0" smtClean="0"/>
              <a:t>Концепции международного бизнеса и управления, современные тенденции развития </a:t>
            </a:r>
            <a:endParaRPr lang="ru-RU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2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904780" cy="5876925"/>
          </a:xfrm>
        </p:spPr>
        <p:txBody>
          <a:bodyPr/>
          <a:lstStyle/>
          <a:p>
            <a:pPr>
              <a:buNone/>
            </a:pPr>
            <a:r>
              <a:rPr lang="ru-RU" sz="2000" b="1" i="1" dirty="0" smtClean="0"/>
              <a:t>«МНК – основной субъект международного               менеджмента»</a:t>
            </a:r>
          </a:p>
          <a:p>
            <a:r>
              <a:rPr lang="ru-RU" sz="1600" dirty="0" smtClean="0"/>
              <a:t>Понятие «многонациональной компании» (МНК). Критерии отнесения компании к МНК. Причины возникновения и роста МНК. Основные особенности деятельности МНК. Экономическая природа МНК. Этапы развития МНК и эволюция менеджмента.  Характеристика видов МНК. МНК на современном этапе. Причины перестройки МНК. </a:t>
            </a:r>
          </a:p>
          <a:p>
            <a:r>
              <a:rPr lang="ru-RU" sz="2000" dirty="0" smtClean="0"/>
              <a:t>КОНТРОЛЬНЫЕ 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pPr lvl="0"/>
            <a:r>
              <a:rPr lang="ru-RU" sz="1600" dirty="0" smtClean="0"/>
              <a:t>Роль многонациональных компаний (МНК) в развитии процесса глобализации мировой экономики.</a:t>
            </a:r>
          </a:p>
          <a:p>
            <a:r>
              <a:rPr lang="ru-RU" sz="1600" dirty="0" smtClean="0"/>
              <a:t>Эволюция становления и развития многонациональных  компаний. Конкурентные преимущества МНК.</a:t>
            </a:r>
          </a:p>
          <a:p>
            <a:pPr lvl="0"/>
            <a:r>
              <a:rPr lang="ru-RU" sz="1600" dirty="0" smtClean="0"/>
              <a:t>МНК и национальная среда бизнеса.</a:t>
            </a:r>
          </a:p>
          <a:p>
            <a:pPr lvl="0"/>
            <a:r>
              <a:rPr lang="ru-RU" sz="1600" dirty="0" smtClean="0"/>
              <a:t>МНК и глобальная конкуренция. </a:t>
            </a:r>
          </a:p>
          <a:p>
            <a:pPr lvl="0"/>
            <a:r>
              <a:rPr lang="ru-RU" sz="1600" dirty="0" smtClean="0"/>
              <a:t>МНК, как пример интегрированных групповых структур.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3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1800" b="1" i="1" dirty="0" smtClean="0"/>
              <a:t>                   «Формы международного бизнеса, как основной объект ММ»</a:t>
            </a:r>
          </a:p>
          <a:p>
            <a:r>
              <a:rPr lang="ru-RU" sz="1600" dirty="0" smtClean="0"/>
              <a:t>Виды и формы международного бизнеса. Внешняя торговля. Зарубежные инвестиции. Организация «новых» форм международного бизнеса, «стратегические альянсы». Деловые операции, осуществляемые МНК (или ТНК). Характерные черты современного бизнеса. Процесс глобализации экономики. </a:t>
            </a:r>
          </a:p>
          <a:p>
            <a:endParaRPr lang="ru-RU" sz="1600" dirty="0" smtClean="0"/>
          </a:p>
          <a:p>
            <a:r>
              <a:rPr lang="ru-RU" sz="2000" dirty="0" smtClean="0"/>
              <a:t> КОНТРОЛЬНЫЕ 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pPr lvl="0"/>
            <a:r>
              <a:rPr lang="ru-RU" sz="1600" dirty="0" smtClean="0"/>
              <a:t>Сущность, развитие и характерные черты международного бизнеса. Основные периоды развития международного бизнеса.</a:t>
            </a:r>
          </a:p>
          <a:p>
            <a:pPr lvl="0"/>
            <a:r>
              <a:rPr lang="ru-RU" sz="1600" dirty="0" smtClean="0"/>
              <a:t>Сфера международного бизнеса. Виды и формы международного бизнеса.</a:t>
            </a:r>
          </a:p>
          <a:p>
            <a:pPr lvl="0"/>
            <a:r>
              <a:rPr lang="ru-RU" sz="1600" dirty="0" smtClean="0"/>
              <a:t>Внешняя торговля. Деловые операции, осуществляемые МНК (или ТНК).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4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b="1" i="1" dirty="0" smtClean="0"/>
              <a:t>               «Внешняя и внутренняя среды        международного бизнеса»    </a:t>
            </a:r>
          </a:p>
          <a:p>
            <a:r>
              <a:rPr lang="ru-RU" sz="1600" dirty="0" smtClean="0"/>
              <a:t>Правовые, политические, экономические среды. Международное регулирование, государственное регулирование глобального бизнеса на местном, региональном и национальном уровнях, мировая финансовая среда, отношения бизнеса и правительства. Человеческая и культурная среды ВТД, Факторы. влияющие на внутреннюю среду: физические особенности людей, специфические характеристики поведения, национальные и международные различия.</a:t>
            </a:r>
          </a:p>
          <a:p>
            <a:r>
              <a:rPr lang="ru-RU" sz="2000" dirty="0" smtClean="0"/>
              <a:t>КОНТРОЛЬНЫЕ ВОПРОСЫ ДЛЯ </a:t>
            </a:r>
          </a:p>
          <a:p>
            <a:r>
              <a:rPr lang="ru-RU" sz="2000" dirty="0" smtClean="0"/>
              <a:t>САМОСТОЯТЕЛЬНОЙ ОЦЕНКИ КАЧЕСТВА ОСВОЕНИЯ ДИСЦИПЛИНЫ:</a:t>
            </a:r>
          </a:p>
          <a:p>
            <a:pPr lvl="0"/>
            <a:r>
              <a:rPr lang="ru-RU" sz="1600" dirty="0" smtClean="0"/>
              <a:t>Международное регулирование, государственное регулирование глобального бизнеса на местном, региональном и национальном уровнях.</a:t>
            </a:r>
          </a:p>
          <a:p>
            <a:pPr lvl="0"/>
            <a:r>
              <a:rPr lang="ru-RU" sz="1600" dirty="0" smtClean="0"/>
              <a:t>Мировая финансовая среда, отношения бизнеса и правительства.</a:t>
            </a:r>
          </a:p>
          <a:p>
            <a:endParaRPr lang="ru-RU" sz="2000" dirty="0" smtClean="0"/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5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981075"/>
            <a:ext cx="5832475" cy="5876925"/>
          </a:xfrm>
        </p:spPr>
        <p:txBody>
          <a:bodyPr/>
          <a:lstStyle/>
          <a:p>
            <a:r>
              <a:rPr lang="ru-RU" sz="2000" b="1" i="1" dirty="0" smtClean="0"/>
              <a:t>           </a:t>
            </a:r>
            <a:r>
              <a:rPr lang="ru-RU" sz="1800" b="1" i="1" dirty="0" smtClean="0"/>
              <a:t>«Общие функции международного менеджмента»</a:t>
            </a:r>
            <a:endParaRPr lang="ru-RU" sz="1800" b="1" dirty="0" smtClean="0"/>
          </a:p>
          <a:p>
            <a:r>
              <a:rPr lang="ru-RU" sz="1600" dirty="0" smtClean="0"/>
              <a:t>Стратегическое управление и организация в МНК. Стратегическое планирование в международной фирме. Организационно-правовые формы международного бизнеса. Интегрированные корпоративные структуры в международном бизнесе. Мотивация международного бизнеса. Организационное построение МНК. Особенности процесса планирования в МНК. Мотивация и стимулирование международной деятельности в МНК. Системы контроля в МНК.</a:t>
            </a:r>
          </a:p>
          <a:p>
            <a:r>
              <a:rPr lang="ru-RU" sz="1800" i="1" dirty="0" smtClean="0"/>
              <a:t>КОНТРОЛЬНЫЕ ВОПРОСЫ ДЛЯ </a:t>
            </a:r>
          </a:p>
          <a:p>
            <a:r>
              <a:rPr lang="ru-RU" sz="1800" i="1" dirty="0" smtClean="0"/>
              <a:t>САМОСТОЯТЕЛЬНОЙ ОЦЕНКИ КАЧЕСТВА ОСВОЕНИЯ ДИСЦИПЛИНЫ:</a:t>
            </a:r>
          </a:p>
          <a:p>
            <a:pPr lvl="0"/>
            <a:r>
              <a:rPr lang="ru-RU" sz="1400" dirty="0" smtClean="0"/>
              <a:t>Система стратегического планирования в МНК.</a:t>
            </a:r>
          </a:p>
          <a:p>
            <a:pPr lvl="0"/>
            <a:r>
              <a:rPr lang="ru-RU" sz="1400" dirty="0" smtClean="0"/>
              <a:t>Организационное построение МНК.</a:t>
            </a:r>
          </a:p>
          <a:p>
            <a:pPr lvl="0"/>
            <a:r>
              <a:rPr lang="ru-RU" sz="1400" dirty="0" smtClean="0"/>
              <a:t>МНК как пример интегрированных групповых структур.</a:t>
            </a:r>
          </a:p>
          <a:p>
            <a:pPr lvl="0"/>
            <a:r>
              <a:rPr lang="ru-RU" sz="1400" dirty="0" smtClean="0"/>
              <a:t>Механизм подчинения и контроля в МНК.</a:t>
            </a:r>
          </a:p>
          <a:p>
            <a:pPr lvl="0"/>
            <a:r>
              <a:rPr lang="ru-RU" sz="1400" dirty="0" smtClean="0"/>
              <a:t>Особенности современных организационных структур управления в МНК.</a:t>
            </a:r>
          </a:p>
          <a:p>
            <a:pPr lvl="0"/>
            <a:r>
              <a:rPr lang="ru-RU" sz="1400" dirty="0" smtClean="0"/>
              <a:t>Мотивация и стимулирование международной деятельности </a:t>
            </a:r>
          </a:p>
          <a:p>
            <a:endParaRPr lang="ru-RU" sz="1400" dirty="0" smtClean="0"/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6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b="1" i="1" dirty="0" smtClean="0"/>
              <a:t>             «Частные функции и связующие процессы ММ»</a:t>
            </a:r>
          </a:p>
          <a:p>
            <a:r>
              <a:rPr lang="ru-RU" sz="1800" dirty="0" smtClean="0"/>
              <a:t>Управление международной деятельностью в МНК. Управление человеческими ресурсами в МНК. Управление финансами и инвестициями в МНК. Процесс коммуникации в международном бизнесе. Процесс принятия управленческих решений в ММ. Управление знаниями, интеллектуальной собственностью  и НИОКР</a:t>
            </a:r>
          </a:p>
          <a:p>
            <a:endParaRPr lang="ru-RU" sz="1800" dirty="0" smtClean="0"/>
          </a:p>
          <a:p>
            <a:r>
              <a:rPr lang="ru-RU" sz="2000" i="1" dirty="0" smtClean="0"/>
              <a:t>КОНТРОЛЬНЫЕ ВОПРОСЫ ДЛЯ </a:t>
            </a:r>
          </a:p>
          <a:p>
            <a:r>
              <a:rPr lang="ru-RU" sz="2000" i="1" dirty="0" smtClean="0"/>
              <a:t>САМОСТОЯТЕЛЬНОЙ ОЦЕНКИ КАЧЕСТВА ОСВОЕНИЯ ДИСЦИПЛИНЫ:</a:t>
            </a:r>
          </a:p>
          <a:p>
            <a:pPr lvl="0"/>
            <a:r>
              <a:rPr lang="ru-RU" sz="1800" dirty="0" smtClean="0"/>
              <a:t>Управления международной деятельностью в МНК.</a:t>
            </a:r>
          </a:p>
          <a:p>
            <a:pPr lvl="0"/>
            <a:r>
              <a:rPr lang="ru-RU" sz="1800" dirty="0" smtClean="0"/>
              <a:t>Управление финансами и инвестициями в МНК.</a:t>
            </a:r>
          </a:p>
          <a:p>
            <a:pPr lvl="0"/>
            <a:r>
              <a:rPr lang="ru-RU" sz="1800" dirty="0" smtClean="0"/>
              <a:t>Управление знаниями, интеллектуальной собственностью  и НИОКР.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7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b="1" i="1" dirty="0" smtClean="0"/>
              <a:t>                       «Современные технологии международного менеджмента»</a:t>
            </a:r>
          </a:p>
          <a:p>
            <a:r>
              <a:rPr lang="ru-RU" sz="1800" dirty="0" smtClean="0"/>
              <a:t>Технологическая политика МНК. Управление человеческими ресурсами и этика в международном бизнесе. Технологии международных инвестиций. Глобализация бизнеса. Интегрированные корпоративные структуры и стратегические альянсы. Процесс слияний и поглощений в МНК.</a:t>
            </a:r>
          </a:p>
          <a:p>
            <a:r>
              <a:rPr lang="ru-RU" sz="2000" i="1" dirty="0" smtClean="0"/>
              <a:t>КОНТРОЛЬНЫЕ ВОПРОСЫ ДЛЯ </a:t>
            </a:r>
          </a:p>
          <a:p>
            <a:r>
              <a:rPr lang="ru-RU" sz="2000" i="1" dirty="0" smtClean="0"/>
              <a:t>САМОСТОЯТЕЛЬНОЙ ОЦЕНКИ КАЧЕСТВА ОСВОЕНИЯ ДИСЦИПЛИНЫ:</a:t>
            </a:r>
          </a:p>
          <a:p>
            <a:pPr lvl="0"/>
            <a:r>
              <a:rPr lang="ru-RU" sz="1600" dirty="0" smtClean="0"/>
              <a:t>Построение корпоративной культуры в МНК.</a:t>
            </a:r>
          </a:p>
          <a:p>
            <a:pPr lvl="0"/>
            <a:r>
              <a:rPr lang="ru-RU" sz="1600" dirty="0" smtClean="0"/>
              <a:t>Принципы формирования кадровых стратегий в МНК.</a:t>
            </a:r>
          </a:p>
          <a:p>
            <a:pPr lvl="0"/>
            <a:r>
              <a:rPr lang="ru-RU" sz="1600" dirty="0" smtClean="0"/>
              <a:t>Стратегические альянсы, как модель вхождения на мировые рынки.</a:t>
            </a:r>
          </a:p>
          <a:p>
            <a:pPr lvl="0"/>
            <a:r>
              <a:rPr lang="ru-RU" sz="1600" dirty="0" smtClean="0"/>
              <a:t>Слияния и поглощения, как способ  вхождения на мировые рынки.</a:t>
            </a:r>
          </a:p>
          <a:p>
            <a:pPr lvl="0"/>
            <a:r>
              <a:rPr lang="ru-RU" sz="1600" dirty="0" smtClean="0"/>
              <a:t>Технологии международных инвестиций.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ЛЕКЦИЯ 8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000" b="1" i="1" dirty="0" smtClean="0"/>
              <a:t>                       «Практика международного          менеджмента»                           </a:t>
            </a:r>
          </a:p>
          <a:p>
            <a:r>
              <a:rPr lang="ru-RU" sz="1800" dirty="0" smtClean="0"/>
              <a:t>Менеджмент в компании </a:t>
            </a:r>
            <a:r>
              <a:rPr lang="en-US" sz="1800" dirty="0" smtClean="0"/>
              <a:t>Minnesota, Mining &amp; Manufacturing Company (3</a:t>
            </a:r>
            <a:r>
              <a:rPr lang="ru-RU" sz="1800" dirty="0" smtClean="0"/>
              <a:t>М</a:t>
            </a:r>
            <a:r>
              <a:rPr lang="en-US" sz="1800" dirty="0" smtClean="0"/>
              <a:t>). </a:t>
            </a:r>
            <a:r>
              <a:rPr lang="ru-RU" sz="1800" dirty="0" smtClean="0"/>
              <a:t>Менеджмент в компании </a:t>
            </a:r>
            <a:r>
              <a:rPr lang="ru-RU" sz="1800" dirty="0" err="1" smtClean="0"/>
              <a:t>Ford</a:t>
            </a:r>
            <a:r>
              <a:rPr lang="ru-RU" sz="1800" dirty="0" smtClean="0"/>
              <a:t> </a:t>
            </a:r>
            <a:r>
              <a:rPr lang="ru-RU" sz="1800" dirty="0" err="1" smtClean="0"/>
              <a:t>Motor</a:t>
            </a:r>
            <a:r>
              <a:rPr lang="ru-RU" sz="1800" dirty="0" smtClean="0"/>
              <a:t>. Менеджмент в компании </a:t>
            </a:r>
            <a:r>
              <a:rPr lang="en-US" sz="1800" dirty="0" smtClean="0"/>
              <a:t>General Electric</a:t>
            </a:r>
            <a:r>
              <a:rPr lang="ru-RU" sz="1800" dirty="0" smtClean="0"/>
              <a:t>. Менеджмент в российских МНК, в том числе на Дальнем Востоке</a:t>
            </a:r>
          </a:p>
          <a:p>
            <a:endParaRPr lang="ru-RU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000" i="1" dirty="0" smtClean="0"/>
              <a:t>КОНТРОЛЬНЫЕ ВОПРОСЫ ДЛЯ </a:t>
            </a:r>
          </a:p>
          <a:p>
            <a:r>
              <a:rPr lang="ru-RU" sz="2000" i="1" dirty="0" smtClean="0"/>
              <a:t>САМОСТОЯТЕЛЬНОЙ ОЦЕНКИ КАЧЕСТВА ОСВОЕНИЯ ДИСЦИПЛИНЫ:</a:t>
            </a:r>
          </a:p>
          <a:p>
            <a:pPr lvl="0"/>
            <a:r>
              <a:rPr lang="ru-RU" sz="1800" dirty="0" smtClean="0"/>
              <a:t>Перспективы развития менеджмента в МНК.</a:t>
            </a:r>
          </a:p>
          <a:p>
            <a:pPr lvl="0"/>
            <a:r>
              <a:rPr lang="ru-RU" sz="1800" dirty="0" smtClean="0"/>
              <a:t>Зарождение и становление МНК в России.</a:t>
            </a:r>
          </a:p>
          <a:p>
            <a:pPr lvl="0"/>
            <a:r>
              <a:rPr lang="ru-RU" sz="1800" dirty="0" smtClean="0"/>
              <a:t>Опишите стратегии развития и особенности менеджмента в компании ООО «</a:t>
            </a:r>
            <a:r>
              <a:rPr lang="ru-RU" sz="1800" dirty="0" err="1" smtClean="0"/>
              <a:t>Соллерс</a:t>
            </a:r>
            <a:r>
              <a:rPr lang="ru-RU" sz="1800" dirty="0" smtClean="0"/>
              <a:t> – Дальний Восток»</a:t>
            </a:r>
          </a:p>
          <a:p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5486400" cy="3200400"/>
          </a:xfrm>
        </p:spPr>
        <p:txBody>
          <a:bodyPr/>
          <a:lstStyle/>
          <a:p>
            <a:pPr algn="l"/>
            <a:r>
              <a:rPr lang="ru-RU" sz="6000" i="1">
                <a:solidFill>
                  <a:schemeClr val="folHlink"/>
                </a:solidFill>
              </a:rPr>
              <a:t>УСПЕХОВ </a:t>
            </a:r>
            <a:br>
              <a:rPr lang="ru-RU" sz="6000" i="1">
                <a:solidFill>
                  <a:schemeClr val="folHlink"/>
                </a:solidFill>
              </a:rPr>
            </a:br>
            <a:r>
              <a:rPr lang="ru-RU" sz="6000" i="1">
                <a:solidFill>
                  <a:schemeClr val="folHlink"/>
                </a:solidFill>
              </a:rPr>
              <a:t>	И УДАЧИ </a:t>
            </a:r>
            <a:br>
              <a:rPr lang="ru-RU" sz="6000" i="1">
                <a:solidFill>
                  <a:schemeClr val="folHlink"/>
                </a:solidFill>
              </a:rPr>
            </a:br>
            <a:r>
              <a:rPr lang="ru-RU" sz="6000" i="1">
                <a:solidFill>
                  <a:schemeClr val="folHlink"/>
                </a:solidFill>
              </a:rPr>
              <a:t>		ВСЕМ!!! </a:t>
            </a:r>
          </a:p>
        </p:txBody>
      </p:sp>
      <p:pic>
        <p:nvPicPr>
          <p:cNvPr id="13317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  <p:pic>
        <p:nvPicPr>
          <p:cNvPr id="13318" name="Picture 6" descr="C:\Users\1\Desktop\Documents\Розалия\Мои рисунки\PicsDesktop.net_136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861048"/>
            <a:ext cx="2553296" cy="2398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Designs\Синий обелиск.pot</Template>
  <TotalTime>202</TotalTime>
  <Words>774</Words>
  <Application>Microsoft Office PowerPoint</Application>
  <PresentationFormat>Экран (4:3)</PresentationFormat>
  <Paragraphs>81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Синий обелиск</vt:lpstr>
      <vt:lpstr>Владивостокский государственный университет экономики и сервиса  Кафедра менеджмента</vt:lpstr>
      <vt:lpstr>ЛЕКЦИЯ 1</vt:lpstr>
      <vt:lpstr>ЛЕКЦИЯ 2</vt:lpstr>
      <vt:lpstr>ЛЕКЦИЯ 3</vt:lpstr>
      <vt:lpstr>ЛЕКЦИЯ 4</vt:lpstr>
      <vt:lpstr>ЛЕКЦИЯ 5</vt:lpstr>
      <vt:lpstr>ЛЕКЦИЯ 6</vt:lpstr>
      <vt:lpstr>ЛЕКЦИЯ 7</vt:lpstr>
      <vt:lpstr>ЛЕКЦИЯ 8</vt:lpstr>
      <vt:lpstr>УСПЕХОВ   И УДАЧИ    ВСЕМ!!!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1</cp:lastModifiedBy>
  <cp:revision>26</cp:revision>
  <dcterms:created xsi:type="dcterms:W3CDTF">1601-01-01T00:00:00Z</dcterms:created>
  <dcterms:modified xsi:type="dcterms:W3CDTF">2013-03-21T12:40:04Z</dcterms:modified>
</cp:coreProperties>
</file>