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5" r:id="rId2"/>
    <p:sldId id="271" r:id="rId3"/>
    <p:sldId id="275" r:id="rId4"/>
    <p:sldId id="276" r:id="rId5"/>
    <p:sldId id="289" r:id="rId6"/>
    <p:sldId id="290" r:id="rId7"/>
    <p:sldId id="281" r:id="rId8"/>
    <p:sldId id="278" r:id="rId9"/>
    <p:sldId id="277" r:id="rId10"/>
    <p:sldId id="279" r:id="rId11"/>
    <p:sldId id="280" r:id="rId12"/>
    <p:sldId id="291" r:id="rId13"/>
    <p:sldId id="285" r:id="rId14"/>
    <p:sldId id="286" r:id="rId15"/>
    <p:sldId id="287" r:id="rId16"/>
    <p:sldId id="282" r:id="rId17"/>
    <p:sldId id="292" r:id="rId18"/>
    <p:sldId id="283" r:id="rId19"/>
    <p:sldId id="264" r:id="rId20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66"/>
    <a:srgbClr val="5990D6"/>
    <a:srgbClr val="EFF4F9"/>
    <a:srgbClr val="C6D9F1"/>
    <a:srgbClr val="4F81BD"/>
    <a:srgbClr val="00CC00"/>
    <a:srgbClr val="007000"/>
    <a:srgbClr val="FFFFFF"/>
    <a:srgbClr val="6296D7"/>
    <a:srgbClr val="5E9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20.09.2021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marL="0" indent="0" algn="l"/>
            <a:r>
              <a:rPr lang="ru-RU" dirty="0"/>
              <a:t>Тема 1. Сущность и назначение  корпоративных финансов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/>
              <a:t>20</a:t>
            </a:r>
            <a:r>
              <a:rPr lang="en-US" sz="1600" dirty="0"/>
              <a:t>2</a:t>
            </a:r>
            <a:r>
              <a:rPr lang="ru-RU" sz="1600" dirty="0"/>
              <a:t>1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000" dirty="0">
                <a:solidFill>
                  <a:prstClr val="white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pPr lvl="0"/>
            <a:r>
              <a:rPr lang="ru-RU" dirty="0">
                <a:solidFill>
                  <a:prstClr val="white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13510" y="1259840"/>
            <a:ext cx="8525690" cy="4592320"/>
          </a:xfrm>
        </p:spPr>
        <p:txBody>
          <a:bodyPr>
            <a:normAutofit/>
          </a:bodyPr>
          <a:lstStyle/>
          <a:p>
            <a:pPr marL="342900" indent="-342900"/>
            <a:r>
              <a:rPr lang="ru-RU" b="1" dirty="0">
                <a:solidFill>
                  <a:srgbClr val="FF0000"/>
                </a:solidFill>
              </a:rPr>
              <a:t>    </a:t>
            </a:r>
            <a:r>
              <a:rPr lang="ru-RU" sz="2200" b="1" dirty="0">
                <a:solidFill>
                  <a:srgbClr val="FF0000"/>
                </a:solidFill>
              </a:rPr>
              <a:t>Система финансов экономики</a:t>
            </a:r>
            <a:r>
              <a:rPr lang="ru-RU" sz="2200" b="1" dirty="0"/>
              <a:t> </a:t>
            </a:r>
            <a:r>
              <a:rPr lang="ru-RU" sz="2200" dirty="0"/>
              <a:t>объединяет денежные отношения и процессы образования и использования доходов в экономике, принимающих форму финансовых ресурсов.</a:t>
            </a:r>
          </a:p>
          <a:p>
            <a:pPr marL="342900" indent="-342900"/>
            <a:endParaRPr lang="ru-RU" sz="2200" dirty="0"/>
          </a:p>
          <a:p>
            <a:pPr marL="342900" indent="-342900"/>
            <a:r>
              <a:rPr lang="ru-RU" sz="2200" b="1" dirty="0">
                <a:solidFill>
                  <a:srgbClr val="FF0000"/>
                </a:solidFill>
              </a:rPr>
              <a:t>    Финансовые ресурсы </a:t>
            </a:r>
            <a:r>
              <a:rPr lang="ru-RU" sz="2200" dirty="0"/>
              <a:t>— это та совокупность денежных средств в экономике, которая используется для выполнения любых денежных операций участниками рынка (органами государственной власти, местного самоуправления, субъектами хозяйствования).</a:t>
            </a:r>
          </a:p>
          <a:p>
            <a:pPr marL="342900" indent="-342900"/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284480"/>
            <a:ext cx="857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1.1. Корпоративные финансы в системе финансов экономики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457200"/>
            <a:ext cx="7886808" cy="5562599"/>
          </a:xfrm>
        </p:spPr>
        <p:txBody>
          <a:bodyPr/>
          <a:lstStyle/>
          <a:p>
            <a:pPr algn="ctr"/>
            <a:r>
              <a:rPr lang="ru-RU" sz="2200" b="1" dirty="0">
                <a:solidFill>
                  <a:srgbClr val="7030A0"/>
                </a:solidFill>
              </a:rPr>
              <a:t>В системе финансов экономики выделяют :</a:t>
            </a:r>
          </a:p>
          <a:p>
            <a:endParaRPr lang="ru-RU" sz="2200" dirty="0"/>
          </a:p>
          <a:p>
            <a:pPr marL="457200" indent="-457200">
              <a:spcAft>
                <a:spcPts val="1200"/>
              </a:spcAft>
              <a:buFontTx/>
              <a:buAutoNum type="arabicParenR"/>
            </a:pPr>
            <a:r>
              <a:rPr lang="ru-RU" sz="2200" b="1" dirty="0">
                <a:solidFill>
                  <a:srgbClr val="FF0000"/>
                </a:solidFill>
              </a:rPr>
              <a:t>государственные и муниципальные финансы  - </a:t>
            </a:r>
            <a:r>
              <a:rPr lang="ru-RU" sz="2200" dirty="0"/>
              <a:t>совокупность отношений в рамках образования и распределения денежных потоков, необходимых государству на разных уровнях управления (федеральный, региональный, муниципальный) для содержания его органов и выполнения присущих ему функций;</a:t>
            </a:r>
          </a:p>
          <a:p>
            <a:pPr marL="450850" indent="-365125"/>
            <a:r>
              <a:rPr lang="ru-RU" sz="2200" b="1" dirty="0">
                <a:solidFill>
                  <a:srgbClr val="FF0000"/>
                </a:solidFill>
              </a:rPr>
              <a:t>2) </a:t>
            </a:r>
            <a:r>
              <a:rPr lang="ru-RU" sz="2200" b="1" dirty="0" err="1">
                <a:solidFill>
                  <a:srgbClr val="FF0000"/>
                </a:solidFill>
              </a:rPr>
              <a:t>частнохозяйственные</a:t>
            </a:r>
            <a:r>
              <a:rPr lang="ru-RU" sz="2200" b="1" dirty="0">
                <a:solidFill>
                  <a:srgbClr val="FF0000"/>
                </a:solidFill>
              </a:rPr>
              <a:t> финансы - </a:t>
            </a:r>
            <a:r>
              <a:rPr lang="ru-RU" sz="2200" dirty="0"/>
              <a:t>совокупность денежных отношений, возникающих в процессе движения финансовых ресурсов в частноправовой форме организаций и домашних хозяйств.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96240" y="223520"/>
            <a:ext cx="8119165" cy="29464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ru-RU" sz="4200" b="1" dirty="0">
                <a:solidFill>
                  <a:srgbClr val="7030A0"/>
                </a:solidFill>
                <a:latin typeface="Arial" pitchFamily="34" charset="0"/>
              </a:rPr>
              <a:t>В структуре </a:t>
            </a:r>
            <a:r>
              <a:rPr lang="ru-RU" sz="4200" b="1" dirty="0" err="1">
                <a:solidFill>
                  <a:srgbClr val="7030A0"/>
                </a:solidFill>
                <a:latin typeface="Arial" pitchFamily="34" charset="0"/>
              </a:rPr>
              <a:t>частнохозяйственных</a:t>
            </a:r>
            <a:r>
              <a:rPr lang="ru-RU" sz="4200" b="1" dirty="0">
                <a:solidFill>
                  <a:srgbClr val="7030A0"/>
                </a:solidFill>
                <a:latin typeface="Arial" pitchFamily="34" charset="0"/>
              </a:rPr>
              <a:t> финансов</a:t>
            </a:r>
            <a:r>
              <a:rPr lang="ru-RU" sz="4200" dirty="0">
                <a:solidFill>
                  <a:srgbClr val="7030A0"/>
                </a:solidFill>
                <a:latin typeface="Arial" pitchFamily="34" charset="0"/>
              </a:rPr>
              <a:t> </a:t>
            </a:r>
            <a:r>
              <a:rPr lang="ru-RU" sz="4200" dirty="0">
                <a:latin typeface="Arial" pitchFamily="34" charset="0"/>
              </a:rPr>
              <a:t>особую роль играют </a:t>
            </a:r>
            <a:r>
              <a:rPr lang="ru-RU" sz="4200" b="1" dirty="0">
                <a:solidFill>
                  <a:srgbClr val="FF0000"/>
                </a:solidFill>
                <a:latin typeface="Arial" pitchFamily="34" charset="0"/>
              </a:rPr>
              <a:t>корпоративные финансы</a:t>
            </a:r>
            <a:r>
              <a:rPr lang="ru-RU" sz="4200" dirty="0">
                <a:latin typeface="Arial" pitchFamily="34" charset="0"/>
              </a:rPr>
              <a:t>, как система финансовых отношений, действующая в определенной среде (рыночной) и конкретной организационно-правовой форме.</a:t>
            </a:r>
            <a:r>
              <a:rPr lang="ru-RU" sz="4200" dirty="0">
                <a:solidFill>
                  <a:srgbClr val="7030A0"/>
                </a:solidFill>
                <a:latin typeface="Arial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endParaRPr lang="ru-RU" sz="4200" dirty="0">
              <a:solidFill>
                <a:srgbClr val="7030A0"/>
              </a:solidFill>
              <a:latin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4200" b="1" dirty="0">
                <a:solidFill>
                  <a:srgbClr val="FF0000"/>
                </a:solidFill>
                <a:latin typeface="Arial" pitchFamily="34" charset="0"/>
              </a:rPr>
              <a:t>Корпорация</a:t>
            </a:r>
            <a:r>
              <a:rPr lang="ru-RU" sz="4200" dirty="0">
                <a:latin typeface="Arial" pitchFamily="34" charset="0"/>
              </a:rPr>
              <a:t> это – форма владения собственностью, предполагающая объединение материальных и иных ресурсов для достижения стратегических экономических целей.</a:t>
            </a:r>
            <a:endParaRPr lang="ru-RU" sz="4200" dirty="0">
              <a:solidFill>
                <a:srgbClr val="7030A0"/>
              </a:solidFill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007360"/>
            <a:ext cx="86766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3050"/>
            <a:r>
              <a:rPr lang="ru-RU" sz="2000" b="1" dirty="0">
                <a:solidFill>
                  <a:srgbClr val="FF0000"/>
                </a:solidFill>
              </a:rPr>
              <a:t>Финансы корпорации </a:t>
            </a:r>
            <a:r>
              <a:rPr lang="ru-RU" sz="2000" dirty="0"/>
              <a:t>– это денежные отношения, связанные с формированием и расширением денежных ресурсов, их использованием для текущего и долгосрочного финансирования, а также для выполнения внешних и внутренних обязательств.</a:t>
            </a:r>
          </a:p>
          <a:p>
            <a:pPr indent="273050"/>
            <a:endParaRPr lang="ru-RU" sz="2000" dirty="0"/>
          </a:p>
          <a:p>
            <a:pPr indent="273050"/>
            <a:r>
              <a:rPr lang="ru-RU" sz="2000" b="1" dirty="0">
                <a:solidFill>
                  <a:srgbClr val="FF0000"/>
                </a:solidFill>
              </a:rPr>
              <a:t>Функции финансов корпорации:</a:t>
            </a:r>
          </a:p>
          <a:p>
            <a:pPr>
              <a:buFontTx/>
              <a:buChar char="-"/>
            </a:pPr>
            <a:r>
              <a:rPr lang="ru-RU" sz="2000" dirty="0"/>
              <a:t> формирование капитала, доходов и денежных фондов;</a:t>
            </a:r>
          </a:p>
          <a:p>
            <a:pPr>
              <a:buFontTx/>
              <a:buChar char="-"/>
            </a:pPr>
            <a:r>
              <a:rPr lang="ru-RU" sz="2000" dirty="0"/>
              <a:t> использование капитала, доходов и денежных фондов;</a:t>
            </a:r>
          </a:p>
          <a:p>
            <a:pPr>
              <a:buFontTx/>
              <a:buChar char="-"/>
            </a:pPr>
            <a:r>
              <a:rPr lang="ru-RU" sz="2000" dirty="0"/>
              <a:t> финансовый контроль.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/>
          </p:nvPr>
        </p:nvSpPr>
        <p:spPr>
          <a:xfrm>
            <a:off x="628597" y="284480"/>
            <a:ext cx="7886808" cy="5735319"/>
          </a:xfrm>
        </p:spPr>
        <p:txBody>
          <a:bodyPr/>
          <a:lstStyle/>
          <a:p>
            <a:pPr indent="263525">
              <a:lnSpc>
                <a:spcPct val="120000"/>
              </a:lnSpc>
            </a:pPr>
            <a:r>
              <a:rPr lang="ru-RU" dirty="0"/>
              <a:t>С помощью функции </a:t>
            </a:r>
            <a:r>
              <a:rPr lang="ru-RU" b="1" dirty="0">
                <a:solidFill>
                  <a:srgbClr val="C00000"/>
                </a:solidFill>
              </a:rPr>
              <a:t>«формирование капитала, доходов и денежных фондов» </a:t>
            </a:r>
            <a:r>
              <a:rPr lang="ru-RU" dirty="0"/>
              <a:t>осуществляются следующие финансово-хозяйственные  операции: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образование и пополнение уставного и резервного капитала АО;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привлечение источников финансирования с фондового рынка на цели развития;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мобилизация кредитов и займов с рынка ссудного капитала;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аккумуляция денежных фондов, образуемых в составе выручки от продаж товаров;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формирование всех видов прибыли;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привлечение специальных целевых средств;</a:t>
            </a:r>
          </a:p>
          <a:p>
            <a:pPr indent="263525">
              <a:lnSpc>
                <a:spcPct val="120000"/>
              </a:lnSpc>
            </a:pPr>
            <a:r>
              <a:rPr lang="ru-RU" dirty="0"/>
              <a:t>- учет и анализ движения денежных средств  по основным видам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436881"/>
            <a:ext cx="7886808" cy="3911600"/>
          </a:xfrm>
        </p:spPr>
        <p:txBody>
          <a:bodyPr/>
          <a:lstStyle/>
          <a:p>
            <a:pPr indent="263525"/>
            <a:r>
              <a:rPr lang="ru-RU" dirty="0"/>
              <a:t>Функция </a:t>
            </a:r>
            <a:r>
              <a:rPr lang="ru-RU" b="1" dirty="0">
                <a:solidFill>
                  <a:srgbClr val="C00000"/>
                </a:solidFill>
              </a:rPr>
              <a:t>«использование капитала, доходов и денежных фондов»</a:t>
            </a:r>
            <a:r>
              <a:rPr lang="ru-RU" dirty="0"/>
              <a:t> осуществляется через следующие экономические процессы:</a:t>
            </a:r>
          </a:p>
          <a:p>
            <a:pPr indent="263525"/>
            <a:r>
              <a:rPr lang="ru-RU" dirty="0"/>
              <a:t>- оптимизация вложения капитала (собственного и заемного) во </a:t>
            </a:r>
            <a:r>
              <a:rPr lang="ru-RU" dirty="0" err="1"/>
              <a:t>внеоборотные</a:t>
            </a:r>
            <a:r>
              <a:rPr lang="ru-RU" dirty="0"/>
              <a:t> и оборотные активы;</a:t>
            </a:r>
          </a:p>
          <a:p>
            <a:pPr indent="263525"/>
            <a:r>
              <a:rPr lang="ru-RU" dirty="0"/>
              <a:t>- обеспечение налоговых платежей;</a:t>
            </a:r>
          </a:p>
          <a:p>
            <a:pPr indent="263525"/>
            <a:r>
              <a:rPr lang="ru-RU" dirty="0"/>
              <a:t>- вложение свободных денежных средств в наиболее ликвидные активы;</a:t>
            </a:r>
          </a:p>
          <a:p>
            <a:pPr indent="263525"/>
            <a:r>
              <a:rPr lang="ru-RU" dirty="0"/>
              <a:t>- использование доходов на цели потребления, развития и создания резервов;</a:t>
            </a:r>
          </a:p>
          <a:p>
            <a:pPr indent="263525"/>
            <a:r>
              <a:rPr lang="ru-RU" dirty="0"/>
              <a:t>- учет (бухгалтерский и управленческий) и анализ.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9920" y="4135120"/>
            <a:ext cx="81991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>
              <a:lnSpc>
                <a:spcPct val="120000"/>
              </a:lnSpc>
            </a:pPr>
            <a:r>
              <a:rPr lang="ru-RU" sz="2000" b="1" dirty="0">
                <a:solidFill>
                  <a:srgbClr val="C00000"/>
                </a:solidFill>
              </a:rPr>
              <a:t>Контрольная функция финансов </a:t>
            </a:r>
            <a:r>
              <a:rPr lang="ru-RU" sz="2000" dirty="0"/>
              <a:t>вытекает из объективного характера процессов использования денежных доходов и денежных фондов, что требует осуществления механизма контроля за этими потоками на разных управленческих уровнях.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332656"/>
            <a:ext cx="871296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200" b="1" dirty="0">
                <a:solidFill>
                  <a:srgbClr val="C00000"/>
                </a:solidFill>
              </a:rPr>
              <a:t>Основные конкурентные преимущества корпораций          </a:t>
            </a:r>
            <a:r>
              <a:rPr lang="ru-RU" sz="2200" dirty="0"/>
              <a:t>над другими формами организации бизнеса:</a:t>
            </a:r>
          </a:p>
          <a:p>
            <a:pPr>
              <a:spcAft>
                <a:spcPts val="1200"/>
              </a:spcAft>
              <a:buFontTx/>
              <a:buChar char="-"/>
            </a:pPr>
            <a:r>
              <a:rPr lang="ru-RU" sz="2200" dirty="0"/>
              <a:t> ограниченная ответственность (</a:t>
            </a:r>
            <a:r>
              <a:rPr lang="ru-RU" sz="2200" dirty="0" err="1"/>
              <a:t>limited</a:t>
            </a:r>
            <a:r>
              <a:rPr lang="ru-RU" sz="2200" dirty="0"/>
              <a:t> </a:t>
            </a:r>
            <a:r>
              <a:rPr lang="ru-RU" sz="2200" dirty="0" err="1"/>
              <a:t>liability</a:t>
            </a:r>
            <a:r>
              <a:rPr lang="ru-RU" sz="2200" dirty="0"/>
              <a:t>) акционеров, которые не отвечают своим имуществом по  обязательствам (долгам) компании;</a:t>
            </a:r>
          </a:p>
          <a:p>
            <a:pPr>
              <a:buFontTx/>
              <a:buChar char="-"/>
            </a:pPr>
            <a:r>
              <a:rPr lang="ru-RU" sz="2200" dirty="0"/>
              <a:t> доступность и возможность быстрого привлечения капитала с  рынка.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3058160"/>
            <a:ext cx="8712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Уязвимые конкурентные позиции:</a:t>
            </a:r>
          </a:p>
          <a:p>
            <a:pPr>
              <a:spcAft>
                <a:spcPts val="1200"/>
              </a:spcAft>
            </a:pPr>
            <a:r>
              <a:rPr lang="ru-RU" sz="2200" dirty="0"/>
              <a:t>- конфликтность интересов между наемным менеджментом и собственниками;</a:t>
            </a:r>
          </a:p>
          <a:p>
            <a:r>
              <a:rPr lang="ru-RU" sz="2200" dirty="0"/>
              <a:t>- двойное налогообложение в отношении собственников (налог на прибыль, подоходный налог с дивидендов).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6" name="Текст 5"/>
          <p:cNvSpPr txBox="1">
            <a:spLocks noGrp="1"/>
          </p:cNvSpPr>
          <p:nvPr>
            <p:ph type="body" sz="quarter" idx="15"/>
          </p:nvPr>
        </p:nvSpPr>
        <p:spPr>
          <a:xfrm>
            <a:off x="406400" y="132081"/>
            <a:ext cx="8503920" cy="405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200" b="1" dirty="0">
                <a:solidFill>
                  <a:srgbClr val="C00000"/>
                </a:solidFill>
                <a:latin typeface="+mj-lt"/>
              </a:rPr>
              <a:t>Основные типы корпораций</a:t>
            </a:r>
          </a:p>
          <a:p>
            <a:pPr>
              <a:lnSpc>
                <a:spcPct val="120000"/>
              </a:lnSpc>
            </a:pPr>
            <a:endParaRPr lang="ru-RU" sz="2200" b="1" dirty="0">
              <a:solidFill>
                <a:srgbClr val="7030A0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ru-RU" sz="2200" b="1" dirty="0">
                <a:solidFill>
                  <a:srgbClr val="7030A0"/>
                </a:solidFill>
                <a:latin typeface="+mj-lt"/>
              </a:rPr>
              <a:t>В развитых зарубежных странах </a:t>
            </a:r>
            <a:r>
              <a:rPr lang="ru-RU" sz="2200" dirty="0">
                <a:latin typeface="+mj-lt"/>
              </a:rPr>
              <a:t>большинство коммерческих организаций представлено акционерными обществами и термин «корпорация»  относится там практически ко всем хозяйствующим субъектам – юридическим лицам.</a:t>
            </a:r>
          </a:p>
          <a:p>
            <a:pPr>
              <a:lnSpc>
                <a:spcPct val="120000"/>
              </a:lnSpc>
            </a:pPr>
            <a:endParaRPr lang="ru-RU" sz="2200" dirty="0">
              <a:solidFill>
                <a:srgbClr val="7030A0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ru-RU" sz="2200" b="1" dirty="0">
                <a:solidFill>
                  <a:srgbClr val="7030A0"/>
                </a:solidFill>
                <a:latin typeface="+mj-lt"/>
              </a:rPr>
              <a:t>В России </a:t>
            </a:r>
            <a:r>
              <a:rPr lang="ru-RU" sz="2200" dirty="0">
                <a:latin typeface="+mj-lt"/>
              </a:rPr>
              <a:t>к корпорациям следует относить крупные компании, ведущие публичную финансово-хозяйственную деятельность. 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6240" y="4196080"/>
            <a:ext cx="8534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200" dirty="0"/>
              <a:t>В зависимости от специфики функционирования в классической экономической теории корпорации условно разделяются на два  типа:</a:t>
            </a:r>
          </a:p>
          <a:p>
            <a:pPr>
              <a:lnSpc>
                <a:spcPct val="120000"/>
              </a:lnSpc>
            </a:pPr>
            <a:r>
              <a:rPr lang="ru-RU" sz="2200" dirty="0"/>
              <a:t> </a:t>
            </a:r>
            <a:r>
              <a:rPr lang="ru-RU" sz="2200" b="1" dirty="0">
                <a:solidFill>
                  <a:srgbClr val="FF0000"/>
                </a:solidFill>
              </a:rPr>
              <a:t>-</a:t>
            </a:r>
            <a:r>
              <a:rPr lang="ru-RU" sz="2200" dirty="0"/>
              <a:t> </a:t>
            </a:r>
            <a:r>
              <a:rPr lang="ru-RU" sz="2200" b="1" dirty="0">
                <a:solidFill>
                  <a:srgbClr val="FF0000"/>
                </a:solidFill>
              </a:rPr>
              <a:t>англо-американский тип;</a:t>
            </a:r>
          </a:p>
          <a:p>
            <a:pPr>
              <a:lnSpc>
                <a:spcPct val="120000"/>
              </a:lnSpc>
            </a:pPr>
            <a:r>
              <a:rPr lang="ru-RU" sz="2200" b="1" dirty="0">
                <a:solidFill>
                  <a:srgbClr val="FF0000"/>
                </a:solidFill>
              </a:rPr>
              <a:t>- континентально-европейский.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2326640"/>
            <a:ext cx="7886808" cy="3693159"/>
          </a:xfrm>
        </p:spPr>
        <p:txBody>
          <a:bodyPr/>
          <a:lstStyle/>
          <a:p>
            <a:pPr>
              <a:spcAft>
                <a:spcPts val="1200"/>
              </a:spcAft>
              <a:buFontTx/>
              <a:buChar char="-"/>
            </a:pPr>
            <a:r>
              <a:rPr lang="ru-RU" sz="2200" dirty="0"/>
              <a:t> наличие в структуре собственников инвестиционных компаний, паевых фондов;</a:t>
            </a:r>
          </a:p>
          <a:p>
            <a:pPr>
              <a:buFontTx/>
              <a:buChar char="-"/>
            </a:pPr>
            <a:r>
              <a:rPr lang="ru-RU" sz="2200" dirty="0"/>
              <a:t> высокая степень защиты прав собственников, что позволяет безболезненно разделить права контроля и владения; </a:t>
            </a:r>
          </a:p>
          <a:p>
            <a:endParaRPr lang="ru-RU" sz="2200" dirty="0"/>
          </a:p>
          <a:p>
            <a:pPr>
              <a:buFontTx/>
              <a:buChar char="-"/>
            </a:pPr>
            <a:r>
              <a:rPr lang="ru-RU" sz="2200" dirty="0"/>
              <a:t> преобладающей  формой финансирования является дистанционное финансирование через фондовые инструменты (акции, корпоративные облигации).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0"/>
            <a:ext cx="82089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</a:rPr>
              <a:t>Характерные особенности англо-американского типа корпораций: </a:t>
            </a:r>
          </a:p>
          <a:p>
            <a:pPr algn="ctr"/>
            <a:endParaRPr lang="ru-RU" sz="2200" b="1" dirty="0">
              <a:solidFill>
                <a:srgbClr val="7030A0"/>
              </a:solidFill>
            </a:endParaRPr>
          </a:p>
          <a:p>
            <a:pPr>
              <a:buFontTx/>
              <a:buChar char="-"/>
            </a:pPr>
            <a:r>
              <a:rPr lang="ru-RU" sz="2200" dirty="0"/>
              <a:t> распыленная  структура собственников (акционеров) и, соответственно, низкая концентрация капитала в одних руках;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75920" y="2072641"/>
            <a:ext cx="8139485" cy="2082799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ru-RU" sz="2200" dirty="0"/>
              <a:t> распространено совмещение управления, контроля и владения собственностью; </a:t>
            </a:r>
          </a:p>
          <a:p>
            <a:pPr>
              <a:buFontTx/>
              <a:buChar char="-"/>
            </a:pPr>
            <a:endParaRPr lang="ru-RU" sz="2200" dirty="0"/>
          </a:p>
          <a:p>
            <a:pPr>
              <a:buFontTx/>
              <a:buChar char="-"/>
            </a:pPr>
            <a:r>
              <a:rPr lang="ru-RU" sz="2200" dirty="0"/>
              <a:t> недостаточная защищенность  прав собственности, что порождает существенные ограничения в информации  о финансово-хозяйственной деятельности корпорации;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16632"/>
            <a:ext cx="88204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</a:rPr>
              <a:t>Характерные особенности континентально-европейского типа корпораций: </a:t>
            </a:r>
          </a:p>
          <a:p>
            <a:pPr algn="ctr"/>
            <a:endParaRPr lang="ru-RU" sz="2400" b="1" dirty="0">
              <a:solidFill>
                <a:srgbClr val="7030A0"/>
              </a:solidFill>
            </a:endParaRPr>
          </a:p>
          <a:p>
            <a:pPr>
              <a:buFontTx/>
              <a:buChar char="-"/>
            </a:pPr>
            <a:r>
              <a:rPr lang="ru-RU" sz="2200" dirty="0"/>
              <a:t> концентрированная структура собственности, нередко с участием в капитале государства;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6880" y="4206240"/>
            <a:ext cx="831158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преобладающей формой финансирования является «контактное» финансирование (банковское  кредитование, закрытое или по списку размещение акций и облигаций,  привлечение ресурсов «материнских» компаний и государства).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35280" y="3281678"/>
            <a:ext cx="8180125" cy="2280025"/>
          </a:xfrm>
        </p:spPr>
        <p:txBody>
          <a:bodyPr>
            <a:normAutofit/>
          </a:bodyPr>
          <a:lstStyle/>
          <a:p>
            <a:pPr indent="263525">
              <a:spcAft>
                <a:spcPts val="1200"/>
              </a:spcAft>
            </a:pPr>
            <a:r>
              <a:rPr lang="ru-RU" sz="2200" dirty="0"/>
              <a:t>Наибольшую известность в настоящее время получили три фундаментальные теории: </a:t>
            </a:r>
          </a:p>
          <a:p>
            <a:pPr indent="263525" algn="l"/>
            <a:r>
              <a:rPr lang="ru-RU" sz="2200" dirty="0">
                <a:latin typeface="Palatino Linotype"/>
              </a:rPr>
              <a:t>▪ </a:t>
            </a:r>
            <a:r>
              <a:rPr lang="ru-RU" sz="2200" b="1" dirty="0">
                <a:solidFill>
                  <a:srgbClr val="0070C0"/>
                </a:solidFill>
              </a:rPr>
              <a:t>классическая теория рационального поведения инвесторов</a:t>
            </a:r>
          </a:p>
          <a:p>
            <a:pPr indent="263525"/>
            <a:r>
              <a:rPr lang="ru-RU" sz="2200" b="1" dirty="0">
                <a:solidFill>
                  <a:srgbClr val="0070C0"/>
                </a:solidFill>
                <a:latin typeface="Palatino Linotype"/>
              </a:rPr>
              <a:t>▪ </a:t>
            </a:r>
            <a:r>
              <a:rPr lang="ru-RU" sz="2200" b="1" dirty="0">
                <a:solidFill>
                  <a:srgbClr val="0070C0"/>
                </a:solidFill>
              </a:rPr>
              <a:t>теория поведенческих финансов</a:t>
            </a:r>
          </a:p>
          <a:p>
            <a:pPr indent="263525"/>
            <a:r>
              <a:rPr lang="ru-RU" sz="2200" b="1" dirty="0">
                <a:solidFill>
                  <a:srgbClr val="0070C0"/>
                </a:solidFill>
                <a:latin typeface="Palatino Linotype"/>
              </a:rPr>
              <a:t>▪ </a:t>
            </a:r>
            <a:r>
              <a:rPr lang="ru-RU" sz="2200" b="1" dirty="0">
                <a:solidFill>
                  <a:srgbClr val="0070C0"/>
                </a:solidFill>
              </a:rPr>
              <a:t>концепция </a:t>
            </a:r>
            <a:r>
              <a:rPr lang="ru-RU" sz="2200" b="1" dirty="0" err="1">
                <a:solidFill>
                  <a:srgbClr val="0070C0"/>
                </a:solidFill>
              </a:rPr>
              <a:t>стейкхолдеров</a:t>
            </a:r>
            <a:r>
              <a:rPr lang="ru-RU" sz="2200" dirty="0"/>
              <a:t>. </a:t>
            </a:r>
          </a:p>
          <a:p>
            <a:pPr indent="263525"/>
            <a:endParaRPr lang="ru-RU" sz="2200" dirty="0"/>
          </a:p>
          <a:p>
            <a:pPr indent="263525"/>
            <a:endParaRPr lang="ru-RU" sz="2200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74320" y="233680"/>
            <a:ext cx="841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1.2. Современные теории (концепции) 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корпоративных финансов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5920" y="1137920"/>
            <a:ext cx="85885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   </a:t>
            </a:r>
            <a:r>
              <a:rPr lang="ru-RU" sz="2200" dirty="0"/>
              <a:t>Ключевые вопросы, на которые отвечают эти теории:   </a:t>
            </a:r>
          </a:p>
          <a:p>
            <a:r>
              <a:rPr lang="ar-AE" sz="2200" b="1" dirty="0">
                <a:latin typeface="Times New Roman"/>
                <a:cs typeface="Times New Roman"/>
              </a:rPr>
              <a:t>۷</a:t>
            </a:r>
            <a:r>
              <a:rPr lang="ru-RU" sz="2200" dirty="0">
                <a:latin typeface="Times New Roman"/>
                <a:cs typeface="Times New Roman"/>
              </a:rPr>
              <a:t> </a:t>
            </a:r>
            <a:r>
              <a:rPr lang="ru-RU" sz="2200" dirty="0"/>
              <a:t> как выглядит финансовый рынок (</a:t>
            </a:r>
            <a:r>
              <a:rPr lang="ru-RU" sz="2200" dirty="0" err="1"/>
              <a:t>рынок</a:t>
            </a:r>
            <a:r>
              <a:rPr lang="ru-RU" sz="2200" dirty="0"/>
              <a:t> капитала), </a:t>
            </a:r>
          </a:p>
          <a:p>
            <a:r>
              <a:rPr lang="ar-AE" sz="2200" b="1" dirty="0">
                <a:latin typeface="Times New Roman"/>
              </a:rPr>
              <a:t>۷ </a:t>
            </a:r>
            <a:r>
              <a:rPr lang="ru-RU" sz="2200" b="1" dirty="0">
                <a:latin typeface="Times New Roman"/>
              </a:rPr>
              <a:t> </a:t>
            </a:r>
            <a:r>
              <a:rPr lang="ru-RU" sz="2200" dirty="0"/>
              <a:t>как на этом рынке ведут себя участники, </a:t>
            </a:r>
          </a:p>
          <a:p>
            <a:pPr marL="360363" indent="-360363"/>
            <a:r>
              <a:rPr lang="ru-RU" sz="2200" b="1" dirty="0">
                <a:latin typeface="Times New Roman"/>
              </a:rPr>
              <a:t> </a:t>
            </a:r>
            <a:r>
              <a:rPr lang="ar-AE" sz="2200" b="1" dirty="0">
                <a:latin typeface="Times New Roman"/>
              </a:rPr>
              <a:t>۷ </a:t>
            </a:r>
            <a:r>
              <a:rPr lang="ru-RU" sz="2200" b="1" dirty="0">
                <a:latin typeface="Times New Roman"/>
              </a:rPr>
              <a:t> </a:t>
            </a:r>
            <a:r>
              <a:rPr lang="ru-RU" sz="2200" dirty="0"/>
              <a:t>каким принципам они следуют, принимая   инвестиционные и финансовые решения.</a:t>
            </a:r>
            <a:r>
              <a:rPr lang="ru-RU" sz="2400" dirty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72720" y="375920"/>
            <a:ext cx="8686799" cy="5643879"/>
          </a:xfrm>
        </p:spPr>
        <p:txBody>
          <a:bodyPr/>
          <a:lstStyle/>
          <a:p>
            <a:pPr indent="263525"/>
            <a:r>
              <a:rPr lang="ru-RU" b="1" dirty="0">
                <a:solidFill>
                  <a:srgbClr val="7030A0"/>
                </a:solidFill>
              </a:rPr>
              <a:t>Теория рационального поведения инвесторов </a:t>
            </a:r>
            <a:r>
              <a:rPr lang="ru-RU" dirty="0"/>
              <a:t>утверждает, что экономические агенты полностью рациональны в своих оценках ожиданий и осуществляют инвестиционный выбор  через сопоставление предполагаемых выгод и величины принимаемого риска.</a:t>
            </a:r>
          </a:p>
          <a:p>
            <a:pPr indent="263525"/>
            <a:endParaRPr lang="ru-RU" dirty="0"/>
          </a:p>
          <a:p>
            <a:pPr indent="263525"/>
            <a:r>
              <a:rPr lang="ru-RU" dirty="0"/>
              <a:t>Рациональный инвестор опирается на классические принципы инвестиционного (фундаментального) анализа и справедливой стоимости различных активов (финансовых, недвижимости и др.). </a:t>
            </a:r>
          </a:p>
          <a:p>
            <a:pPr indent="263525"/>
            <a:endParaRPr lang="ru-RU" dirty="0"/>
          </a:p>
          <a:p>
            <a:pPr indent="263525"/>
            <a:r>
              <a:rPr lang="ru-RU" dirty="0"/>
              <a:t>Справедливая (истинная, подлинная) стоимость акций и других активов формируется на основе ожиданий инвесторов о потоках доходов (выгод). </a:t>
            </a:r>
          </a:p>
          <a:p>
            <a:pPr indent="263525"/>
            <a:r>
              <a:rPr lang="ru-RU" dirty="0"/>
              <a:t>Процесс оценки и решения об инвестировании — это процесс прогнозирования будущих денежных выгод, рисков их получения и сопоставление с требуемыми инвестициями в текущий момент времени.</a:t>
            </a:r>
          </a:p>
          <a:p>
            <a:pPr indent="263525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84480" y="3677920"/>
            <a:ext cx="8230925" cy="2540000"/>
          </a:xfrm>
        </p:spPr>
        <p:txBody>
          <a:bodyPr>
            <a:normAutofit/>
          </a:bodyPr>
          <a:lstStyle/>
          <a:p>
            <a:r>
              <a:rPr lang="ru-RU" sz="2200" b="1" i="1" dirty="0">
                <a:solidFill>
                  <a:srgbClr val="C00000"/>
                </a:solidFill>
              </a:rPr>
              <a:t>2. Принцип совершенности рынка капитала</a:t>
            </a:r>
            <a:r>
              <a:rPr lang="ru-RU" sz="2200" b="1" i="1" dirty="0"/>
              <a:t> </a:t>
            </a:r>
            <a:r>
              <a:rPr lang="ru-RU" dirty="0"/>
              <a:t>– такой рынок характеризируется :</a:t>
            </a:r>
          </a:p>
          <a:p>
            <a:pPr fontAlgn="base"/>
            <a:r>
              <a:rPr lang="ru-RU" dirty="0"/>
              <a:t>а) большим количеством участников (конкурентный рынок);  </a:t>
            </a:r>
          </a:p>
          <a:p>
            <a:pPr fontAlgn="base"/>
            <a:r>
              <a:rPr lang="ru-RU" dirty="0"/>
              <a:t>б) делимыми активами и однородностью ожиданий инвесторов;  </a:t>
            </a:r>
          </a:p>
          <a:p>
            <a:pPr fontAlgn="base"/>
            <a:r>
              <a:rPr lang="ru-RU" dirty="0"/>
              <a:t>в)  рациональным поведением инвесторов; </a:t>
            </a:r>
          </a:p>
          <a:p>
            <a:pPr fontAlgn="base"/>
            <a:r>
              <a:rPr lang="ru-RU" dirty="0"/>
              <a:t>г)  отсутствием возможности для арбитража;</a:t>
            </a:r>
          </a:p>
          <a:p>
            <a:r>
              <a:rPr lang="ru-RU" dirty="0" err="1"/>
              <a:t>д</a:t>
            </a:r>
            <a:r>
              <a:rPr lang="ru-RU" dirty="0"/>
              <a:t>) отсутствием входных барьеров, комиссий и налогов.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188640"/>
            <a:ext cx="85267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Рациональный инвестор при расчетах эффективности инвестиционных решений руководствуется несколькими принципами.</a:t>
            </a:r>
          </a:p>
          <a:p>
            <a:endParaRPr lang="ru-RU" sz="2200" dirty="0"/>
          </a:p>
          <a:p>
            <a:r>
              <a:rPr lang="ru-RU" sz="2200" b="1" i="1" dirty="0">
                <a:solidFill>
                  <a:srgbClr val="C00000"/>
                </a:solidFill>
              </a:rPr>
              <a:t>1. Принцип временной стоимости денег </a:t>
            </a:r>
            <a:r>
              <a:rPr lang="ru-RU" sz="2000" b="1" i="1" dirty="0">
                <a:solidFill>
                  <a:srgbClr val="C00000"/>
                </a:solidFill>
              </a:rPr>
              <a:t>- </a:t>
            </a:r>
            <a:r>
              <a:rPr lang="ru-RU" sz="2000" dirty="0"/>
              <a:t>предполагается, что стоимость денежной единицы на текущий момент всегда выше, чем номинальная стоимость такой же величины через некий временной промежуток (месяц, квартал, год и т.п.). Эта неравноценность денег во времени связана не только с инфляцией , но и с потерей возможностей получения дохода.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26720" y="4043680"/>
            <a:ext cx="8088685" cy="1976119"/>
          </a:xfrm>
        </p:spPr>
        <p:txBody>
          <a:bodyPr/>
          <a:lstStyle/>
          <a:p>
            <a:r>
              <a:rPr lang="ru-RU" sz="2200" b="1" i="1" dirty="0">
                <a:solidFill>
                  <a:srgbClr val="C00000"/>
                </a:solidFill>
              </a:rPr>
              <a:t>4. Принцип сопоставления выгод с принимаемым риском - </a:t>
            </a:r>
            <a:r>
              <a:rPr lang="ru-RU" dirty="0"/>
              <a:t>инвестор принимает большую часть решений в ситуации неопределенности и риска.</a:t>
            </a:r>
            <a:endParaRPr lang="ru-RU" b="1" i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260648"/>
            <a:ext cx="842493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rgbClr val="C00000"/>
                </a:solidFill>
              </a:rPr>
              <a:t>3. Принцип информационной эффективности рынков</a:t>
            </a:r>
            <a:r>
              <a:rPr lang="ru-RU" sz="2200" b="1" dirty="0"/>
              <a:t> </a:t>
            </a:r>
            <a:r>
              <a:rPr lang="ru-RU" sz="2200" dirty="0"/>
              <a:t>– </a:t>
            </a:r>
            <a:r>
              <a:rPr lang="ru-RU" sz="2000" dirty="0"/>
              <a:t>каждому  инвестору доступна информация о финансовом состоянии эмитента в сценариях развития макросреды и отраслевых прогнозов. </a:t>
            </a:r>
          </a:p>
          <a:p>
            <a:r>
              <a:rPr lang="ru-RU" sz="2000" dirty="0"/>
              <a:t>Приходящая к инвесторам информация является полной и симметричной, поведение участников рынка рациональное, ценообразование активов справедливое (в текущей цене любого актива уже отражена вся прошлая информация и заработать прибыль можно только через обработку вновь приходящей информации, цена должна определяться приведенной величиной будущих выгод).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06400" y="2011680"/>
            <a:ext cx="8109005" cy="4008119"/>
          </a:xfrm>
        </p:spPr>
        <p:txBody>
          <a:bodyPr/>
          <a:lstStyle/>
          <a:p>
            <a:pPr indent="182563"/>
            <a:r>
              <a:rPr lang="ru-RU" sz="2200" dirty="0"/>
              <a:t>Поведенческая теория отказывается от постулатов индивидуальной рациональности и от теории рациональных ожиданий: индивиды не обязательно усваивают всю новую информацию и могут принимать противоречивые решения, нарушающие теорию ожидаемой полезности. Поведенческая теория исходит из того, что в реальной жизни у экономических агентов время на получение и обработку новой информации ограничено. Поэтому участники рынка вырабатывают определенные алгоритмы («ментальные модули» ), которые позволяют быстро реагировать на сигналы, поступающие извне.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0"/>
            <a:ext cx="88204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   </a:t>
            </a:r>
            <a:r>
              <a:rPr lang="ru-RU" sz="2200" b="1" dirty="0">
                <a:solidFill>
                  <a:srgbClr val="7030A0"/>
                </a:solidFill>
              </a:rPr>
              <a:t>Теория поведенческих финансов (</a:t>
            </a:r>
            <a:r>
              <a:rPr lang="ru-RU" sz="2200" b="1" dirty="0" err="1">
                <a:solidFill>
                  <a:srgbClr val="7030A0"/>
                </a:solidFill>
              </a:rPr>
              <a:t>бихевиористическая</a:t>
            </a:r>
            <a:r>
              <a:rPr lang="ru-RU" sz="2200" b="1" dirty="0">
                <a:solidFill>
                  <a:srgbClr val="7030A0"/>
                </a:solidFill>
              </a:rPr>
              <a:t> теория) </a:t>
            </a:r>
            <a:r>
              <a:rPr lang="ru-RU" sz="2200" dirty="0"/>
              <a:t>– является альтернативной традиционной финансовой теории с рациональными агентами и их рациональными ожиданиями.</a:t>
            </a:r>
          </a:p>
          <a:p>
            <a:r>
              <a:rPr lang="ru-RU" sz="2200" b="1" dirty="0"/>
              <a:t>  </a:t>
            </a:r>
            <a:r>
              <a:rPr lang="vi-VN" sz="2200" b="1" dirty="0"/>
              <a:t>Бихевиори́зм</a:t>
            </a:r>
            <a:r>
              <a:rPr lang="vi-VN" sz="2200" dirty="0"/>
              <a:t> (англ. </a:t>
            </a:r>
            <a:r>
              <a:rPr lang="en-US" sz="2200" dirty="0"/>
              <a:t>behavior — </a:t>
            </a:r>
            <a:r>
              <a:rPr lang="vi-VN" sz="2200" dirty="0"/>
              <a:t>поведение)</a:t>
            </a:r>
            <a:r>
              <a:rPr lang="ru-RU" sz="22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2425" y="209709"/>
            <a:ext cx="85689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    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200" b="1" dirty="0">
                <a:solidFill>
                  <a:srgbClr val="7030A0"/>
                </a:solidFill>
              </a:rPr>
              <a:t>Концепция заинтересованных сторон (</a:t>
            </a:r>
            <a:r>
              <a:rPr lang="ru-RU" sz="2200" b="1" dirty="0" err="1" smtClean="0">
                <a:solidFill>
                  <a:srgbClr val="7030A0"/>
                </a:solidFill>
              </a:rPr>
              <a:t>стейкхолдеров</a:t>
            </a:r>
            <a:r>
              <a:rPr lang="en-US" sz="2200" b="1" dirty="0" smtClean="0">
                <a:solidFill>
                  <a:srgbClr val="7030A0"/>
                </a:solidFill>
              </a:rPr>
              <a:t>)</a:t>
            </a:r>
            <a:r>
              <a:rPr lang="ru-RU" sz="2200" b="1" dirty="0" smtClean="0">
                <a:solidFill>
                  <a:srgbClr val="7030A0"/>
                </a:solidFill>
              </a:rPr>
              <a:t> – </a:t>
            </a:r>
            <a:r>
              <a:rPr lang="en-US" sz="2200" b="1" dirty="0" smtClean="0">
                <a:solidFill>
                  <a:srgbClr val="7030A0"/>
                </a:solidFill>
              </a:rPr>
              <a:t>(</a:t>
            </a:r>
            <a:r>
              <a:rPr lang="en-US" sz="2200" dirty="0" smtClean="0"/>
              <a:t>Stakeholder)</a:t>
            </a:r>
            <a:r>
              <a:rPr lang="ru-RU" sz="2200" b="1" dirty="0" smtClean="0">
                <a:solidFill>
                  <a:srgbClr val="7030A0"/>
                </a:solidFill>
              </a:rPr>
              <a:t> </a:t>
            </a:r>
            <a:r>
              <a:rPr lang="ru-RU" sz="2200" dirty="0" smtClean="0">
                <a:solidFill>
                  <a:srgbClr val="7030A0"/>
                </a:solidFill>
              </a:rPr>
              <a:t> </a:t>
            </a:r>
            <a:r>
              <a:rPr lang="ru-RU" sz="2200" dirty="0"/>
              <a:t>-  </a:t>
            </a:r>
            <a:r>
              <a:rPr lang="ru-RU" sz="2200" b="1" dirty="0" smtClean="0">
                <a:solidFill>
                  <a:srgbClr val="7030A0"/>
                </a:solidFill>
              </a:rPr>
              <a:t>Ресурсная концепция</a:t>
            </a:r>
          </a:p>
          <a:p>
            <a:pPr algn="ctr">
              <a:spcBef>
                <a:spcPts val="600"/>
              </a:spcBef>
            </a:pPr>
            <a:r>
              <a:rPr lang="ru-RU" sz="2000" b="1" dirty="0" smtClean="0"/>
              <a:t>Книга </a:t>
            </a:r>
            <a:r>
              <a:rPr lang="ru-RU" sz="2000" b="1" dirty="0" err="1"/>
              <a:t>Э.Фридмена</a:t>
            </a:r>
            <a:r>
              <a:rPr lang="ru-RU" sz="2000" b="1" dirty="0"/>
              <a:t> – «Стратегически менеджмент: концепция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заинтересованных </a:t>
            </a:r>
            <a:r>
              <a:rPr lang="ru-RU" sz="2000" b="1" dirty="0"/>
              <a:t>сторон»</a:t>
            </a:r>
          </a:p>
          <a:p>
            <a:pPr>
              <a:spcBef>
                <a:spcPts val="600"/>
              </a:spcBef>
            </a:pPr>
            <a:r>
              <a:rPr lang="ru-RU" sz="2000" dirty="0" smtClean="0"/>
              <a:t>    Компания  </a:t>
            </a:r>
            <a:r>
              <a:rPr lang="ru-RU" sz="2000" dirty="0"/>
              <a:t>рассматривается как система отношений между ее </a:t>
            </a:r>
            <a:r>
              <a:rPr lang="ru-RU" sz="2000" dirty="0" err="1"/>
              <a:t>стейкхолдерами</a:t>
            </a:r>
            <a:r>
              <a:rPr lang="ru-RU" sz="2000" dirty="0"/>
              <a:t> (</a:t>
            </a:r>
            <a:r>
              <a:rPr lang="ru-RU" sz="2000" dirty="0" smtClean="0"/>
              <a:t>владельцами, инвесторами, ключевыми контрагентами, менеджментом компании), </a:t>
            </a:r>
            <a:r>
              <a:rPr lang="ru-RU" sz="2000" dirty="0"/>
              <a:t>которые предоставляют компании определенные ресурсы и рассчитывают на возмещение прямых и альтернативных затрат  каждой группы </a:t>
            </a:r>
            <a:r>
              <a:rPr lang="ru-RU" sz="2000" dirty="0" err="1"/>
              <a:t>стейкхолдеров</a:t>
            </a:r>
            <a:r>
              <a:rPr lang="ru-RU" sz="2000" dirty="0"/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6092" y="3318252"/>
            <a:ext cx="84734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/>
            <a:r>
              <a:rPr lang="ru-RU" sz="2000" dirty="0" smtClean="0"/>
              <a:t>Согласно </a:t>
            </a:r>
            <a:r>
              <a:rPr lang="ru-RU" sz="2000" dirty="0"/>
              <a:t>концепции </a:t>
            </a:r>
            <a:r>
              <a:rPr lang="ru-RU" sz="2000" dirty="0" err="1"/>
              <a:t>стейкхолдеров</a:t>
            </a:r>
            <a:r>
              <a:rPr lang="ru-RU" sz="2000" dirty="0"/>
              <a:t> компания — это не только экономическая целостность и инструмент для извлечения прибыли, но и элемент той среды, в которой она действует, а также система, которая влияет и сама испытывает влияние своего окружения: местных сообществ, потребителей, поставщиков, общественных организаций, а также персонала, инвесторов и акционеров. </a:t>
            </a:r>
            <a:endParaRPr lang="ru-RU" sz="2000" dirty="0" smtClean="0"/>
          </a:p>
          <a:p>
            <a:pPr indent="355600"/>
            <a:r>
              <a:rPr lang="ru-RU" sz="2000" dirty="0">
                <a:solidFill>
                  <a:srgbClr val="7030A0"/>
                </a:solidFill>
              </a:rPr>
              <a:t>Держатели ресурсов – главные </a:t>
            </a:r>
            <a:r>
              <a:rPr lang="ru-RU" sz="2000" dirty="0" err="1">
                <a:solidFill>
                  <a:srgbClr val="7030A0"/>
                </a:solidFill>
              </a:rPr>
              <a:t>стейкхолдеры</a:t>
            </a:r>
            <a:r>
              <a:rPr lang="ru-RU" sz="2000" dirty="0">
                <a:solidFill>
                  <a:srgbClr val="7030A0"/>
                </a:solidFill>
              </a:rPr>
              <a:t>.</a:t>
            </a:r>
            <a:endParaRPr lang="ru-RU" sz="2000" dirty="0"/>
          </a:p>
          <a:p>
            <a:pPr indent="355600"/>
            <a:r>
              <a:rPr lang="ru-RU" sz="2000" dirty="0" smtClean="0"/>
              <a:t>В </a:t>
            </a:r>
            <a:r>
              <a:rPr lang="ru-RU" sz="2000" dirty="0"/>
              <a:t>современной экономике ключевая роль принадлежит финансовым </a:t>
            </a:r>
            <a:r>
              <a:rPr lang="ru-RU" sz="2000" dirty="0" err="1"/>
              <a:t>стейкхолдерам</a:t>
            </a:r>
            <a:r>
              <a:rPr lang="ru-RU" sz="2000" dirty="0"/>
              <a:t> — кредиторам и инвесторам компании.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5" name="Текст 3"/>
          <p:cNvSpPr>
            <a:spLocks noGrp="1"/>
          </p:cNvSpPr>
          <p:nvPr>
            <p:ph type="body" sz="quarter" idx="15"/>
          </p:nvPr>
        </p:nvSpPr>
        <p:spPr>
          <a:xfrm>
            <a:off x="274320" y="1036319"/>
            <a:ext cx="8676640" cy="2082801"/>
          </a:xfrm>
        </p:spPr>
        <p:txBody>
          <a:bodyPr>
            <a:normAutofit/>
          </a:bodyPr>
          <a:lstStyle/>
          <a:p>
            <a:pPr indent="355600"/>
            <a:r>
              <a:rPr lang="ru-RU" sz="2200" b="1" dirty="0">
                <a:solidFill>
                  <a:srgbClr val="7030A0"/>
                </a:solidFill>
              </a:rPr>
              <a:t>Концепция транзакционных издержек - </a:t>
            </a:r>
            <a:r>
              <a:rPr lang="ru-RU" dirty="0"/>
              <a:t>предполагается, что в реальной экономике любой акт обмена (включая сделки на финансовом рынке) связан с определенными издержками, но каждому экономическому агенту доступна лишь ограниченная информация о реальном уровне этих издержек у контрагентов и на основе такой разной информации на рынке происходит обмен и формируются цены.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203200"/>
            <a:ext cx="8453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>
                <a:solidFill>
                  <a:srgbClr val="C00000"/>
                </a:solidFill>
              </a:rPr>
              <a:t>Прочие (дополняющие) концепции (теории) </a:t>
            </a:r>
          </a:p>
          <a:p>
            <a:pPr algn="ctr"/>
            <a:r>
              <a:rPr lang="ru-RU" sz="2200" b="1" i="1" dirty="0">
                <a:solidFill>
                  <a:srgbClr val="C00000"/>
                </a:solidFill>
              </a:rPr>
              <a:t>корпоративных финансов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480" y="3291840"/>
            <a:ext cx="86969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/>
            <a:r>
              <a:rPr lang="ru-RU" sz="2200" b="1" dirty="0">
                <a:solidFill>
                  <a:srgbClr val="7030A0"/>
                </a:solidFill>
              </a:rPr>
              <a:t>Теория </a:t>
            </a:r>
            <a:r>
              <a:rPr lang="ru-RU" sz="2200" b="1" dirty="0" err="1">
                <a:solidFill>
                  <a:srgbClr val="7030A0"/>
                </a:solidFill>
              </a:rPr>
              <a:t>сигнализирования</a:t>
            </a:r>
            <a:r>
              <a:rPr lang="ru-RU" sz="2200" b="1" dirty="0">
                <a:solidFill>
                  <a:srgbClr val="7030A0"/>
                </a:solidFill>
              </a:rPr>
              <a:t>  </a:t>
            </a:r>
            <a:r>
              <a:rPr lang="ru-RU" dirty="0"/>
              <a:t>- </a:t>
            </a:r>
            <a:r>
              <a:rPr lang="ru-RU" sz="2000" dirty="0"/>
              <a:t>суть сигнальных эффектов заключается в том, что «слабые» участники рынка в отличие от «сильных» не могут создать и отправить на рынок качественный сигнал, для них он становится слишком дорогим, затратным. Именно по подаваемым сигналам  на рынке принимаются финансовые решения.</a:t>
            </a:r>
          </a:p>
          <a:p>
            <a:pPr indent="355600"/>
            <a:r>
              <a:rPr lang="ru-RU" sz="2000" b="1" dirty="0">
                <a:solidFill>
                  <a:srgbClr val="7030A0"/>
                </a:solidFill>
              </a:rPr>
              <a:t>Важнейшие сигналы</a:t>
            </a:r>
            <a:r>
              <a:rPr lang="ru-RU" sz="2000" b="1" dirty="0"/>
              <a:t>, </a:t>
            </a:r>
            <a:r>
              <a:rPr lang="ru-RU" sz="2000" dirty="0"/>
              <a:t>подаваемые корпорациями рынку – выпуск акций, размещение облигаций, дивидендный доход и т.п.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26720" y="345441"/>
            <a:ext cx="8088685" cy="2733040"/>
          </a:xfrm>
        </p:spPr>
        <p:txBody>
          <a:bodyPr/>
          <a:lstStyle/>
          <a:p>
            <a:pPr indent="263525"/>
            <a:r>
              <a:rPr lang="ru-RU" sz="2200" b="1" dirty="0">
                <a:solidFill>
                  <a:srgbClr val="7030A0"/>
                </a:solidFill>
              </a:rPr>
              <a:t>Теория ограниченного арбитража </a:t>
            </a:r>
            <a:r>
              <a:rPr lang="ru-RU" sz="2200" dirty="0"/>
              <a:t>- </a:t>
            </a:r>
            <a:r>
              <a:rPr lang="ru-RU" dirty="0"/>
              <a:t>утверждает, что на рынке можно выделить две большие группы инвесторов: нерациональных и рациональных (профессиональных). Нерационально действующие инвесторы на рынке ориентируются на поведение других игроков, руководствуются в большей степени эмоциями, настроениями. Работу рыночных сил как «невидимой руки рынка» обеспечивают </a:t>
            </a:r>
            <a:r>
              <a:rPr lang="ru-RU" dirty="0" err="1"/>
              <a:t>арбитражеры</a:t>
            </a:r>
            <a:r>
              <a:rPr lang="ru-RU" dirty="0"/>
              <a:t>, которые собственно и являются рациональными игроками на рынке.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45440" y="3078480"/>
            <a:ext cx="8229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 fontAlgn="base"/>
            <a:r>
              <a:rPr lang="ru-RU" sz="2000" b="1" dirty="0" err="1">
                <a:solidFill>
                  <a:srgbClr val="7030A0"/>
                </a:solidFill>
              </a:rPr>
              <a:t>Арбитражер</a:t>
            </a:r>
            <a:r>
              <a:rPr lang="ru-RU" sz="2000" dirty="0"/>
              <a:t> — участник рынка (скорее всего профессиональный, обладающий доступом к информации и возможностью ее обработки), который действует рационально на рынке и зарабатывает через использование любых отклонений цен активов на рынке из-за операций нерациональных игроков.</a:t>
            </a:r>
          </a:p>
          <a:p>
            <a:pPr indent="355600" fontAlgn="base"/>
            <a:r>
              <a:rPr lang="ru-RU" sz="2000" b="1" dirty="0">
                <a:solidFill>
                  <a:srgbClr val="7030A0"/>
                </a:solidFill>
              </a:rPr>
              <a:t>Арбитраж</a:t>
            </a:r>
            <a:r>
              <a:rPr lang="ru-RU" sz="2000" dirty="0"/>
              <a:t> — процесс одновременного заключения двух противоположных сделок на разных рынках или сегментах одного рынка с получением </a:t>
            </a:r>
            <a:r>
              <a:rPr lang="ru-RU" sz="2000" dirty="0" err="1"/>
              <a:t>безрисковой</a:t>
            </a:r>
            <a:r>
              <a:rPr lang="ru-RU" sz="2000" dirty="0"/>
              <a:t> прибыли.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ru-RU" dirty="0"/>
              <a:t>Адрес: г. Владивосток, ул. Гоголя, д. 41</a:t>
            </a:r>
          </a:p>
          <a:p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mail: viktor.savaley@vvsu.ru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4555</TotalTime>
  <Words>1693</Words>
  <Application>Microsoft Office PowerPoint</Application>
  <PresentationFormat>Экран (4:3)</PresentationFormat>
  <Paragraphs>150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Palatino Linotype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179</cp:revision>
  <dcterms:created xsi:type="dcterms:W3CDTF">2013-03-28T05:50:20Z</dcterms:created>
  <dcterms:modified xsi:type="dcterms:W3CDTF">2021-09-20T02:16:41Z</dcterms:modified>
</cp:coreProperties>
</file>