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1" r:id="rId2"/>
  </p:sldMasterIdLst>
  <p:sldIdLst>
    <p:sldId id="256" r:id="rId3"/>
    <p:sldId id="259" r:id="rId4"/>
    <p:sldId id="281" r:id="rId5"/>
    <p:sldId id="260" r:id="rId6"/>
    <p:sldId id="293" r:id="rId7"/>
    <p:sldId id="262" r:id="rId8"/>
    <p:sldId id="263" r:id="rId9"/>
    <p:sldId id="270" r:id="rId10"/>
    <p:sldId id="271" r:id="rId11"/>
    <p:sldId id="282" r:id="rId12"/>
    <p:sldId id="285" r:id="rId13"/>
    <p:sldId id="294" r:id="rId14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29" autoAdjust="0"/>
  </p:normalViewPr>
  <p:slideViewPr>
    <p:cSldViewPr>
      <p:cViewPr varScale="1">
        <p:scale>
          <a:sx n="80" d="100"/>
          <a:sy n="80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0180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0181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4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5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6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1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0206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020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0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1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2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22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0225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022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2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3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02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4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024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024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C5F5A13D-B322-4F6F-A12D-FB164272BCD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024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4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3B8C3-2E56-4EFD-8127-77A7E4337D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841719-0163-4EBC-B797-BC4E55BD4E1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2D45A-A7DE-4670-AB91-180C22ED50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58C67-CBE9-4A5B-84B5-35F5D5E153B4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4C57-E7F3-49B2-BF74-D1ED1F57E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9946DE-45F1-4276-8A89-E548C9F873D0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8904-7ECA-4191-B731-EDA64BEB7C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B430F4-62BD-4A1F-A515-DD4E1D86511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CECE1-8586-4692-9375-D3294FB6C6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F086F-7445-40C4-8C78-C4DD6F2D6EA9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9CDE9-F71F-4AB2-AC83-611072FC50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701793-9098-420A-AB72-765D1089905E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25EC7-B500-4030-BA26-11EB217322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3E2314-F7A5-4467-9C8B-82E05712AAFA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169AC-9EF3-42F4-B841-49B0B68953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5DE91-1BB6-4F5E-9A17-5F439039CAB5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53B01-3422-4D0D-9ECA-2530C6C28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FB9B55-0CBA-40AF-B551-F762DB9ABDCB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58A79-C14D-4A26-B150-14A2D1E5F9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C85B3-C77B-48DA-8D6C-6637A0F07E08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F78B6-7EDF-4BDA-8E6D-C9F2506A35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Прямоугольник 1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Прямоугольник 18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6405ED9-6764-4082-A0A3-E48767FD7916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F0BF16-E683-492C-9FB7-C23C30947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9" name="Скругленный прямоугольник 8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28AA-4A05-4589-8FCF-A7F40CD62A12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1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7BB3-F962-4711-BCCC-99E2BDA6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49155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5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49157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8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59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0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1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2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3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4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5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6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7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8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9182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49183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4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5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6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7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8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89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0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1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2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3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4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5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6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97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198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4919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920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9202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3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4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5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6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7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8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09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10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211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2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3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4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5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6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7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218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2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220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F9D3398-E569-41A2-AD0C-06BE06630312}" type="datetimeFigureOut">
              <a:rPr lang="en-US"/>
              <a:pPr/>
              <a:t>9/3/2018</a:t>
            </a:fld>
            <a:endParaRPr lang="ru-RU"/>
          </a:p>
        </p:txBody>
      </p:sp>
      <p:sp>
        <p:nvSpPr>
          <p:cNvPr id="49221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9222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07065BD-F3C7-47B0-B26F-78371879786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223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7262" cy="457200"/>
          </a:xfrm>
          <a:prstGeom prst="rect">
            <a:avLst/>
          </a:prstGeom>
        </p:spPr>
        <p:txBody>
          <a:bodyPr vert="horz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668C8-8D9C-44BC-B0CC-55AA744A81EA}" type="datetimeFigureOut">
              <a:rPr lang="en-US"/>
              <a:pPr>
                <a:defRPr/>
              </a:pPr>
              <a:t>9/3/2018</a:t>
            </a:fld>
            <a:endParaRPr lang="en-US"/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BDFAB6-2915-49EE-9CD2-AA719AD25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57200" y="914400"/>
            <a:ext cx="8458200" cy="1470025"/>
          </a:xfrm>
        </p:spPr>
        <p:txBody>
          <a:bodyPr anchor="b" anchorCtr="0"/>
          <a:lstStyle/>
          <a:p>
            <a:r>
              <a:rPr lang="ru-RU" sz="6000" dirty="0" smtClean="0">
                <a:solidFill>
                  <a:schemeClr val="tx1"/>
                </a:solidFill>
              </a:rPr>
              <a:t>Метод и методика </a:t>
            </a:r>
            <a:r>
              <a:rPr lang="ru-RU" sz="6000" dirty="0" smtClean="0">
                <a:solidFill>
                  <a:schemeClr val="tx1"/>
                </a:solidFill>
              </a:rPr>
              <a:t>ЭА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55613" y="3316288"/>
            <a:ext cx="4951412" cy="1822450"/>
          </a:xfrm>
        </p:spPr>
        <p:txBody>
          <a:bodyPr/>
          <a:lstStyle/>
          <a:p>
            <a:pPr marL="63500" indent="0">
              <a:buFont typeface="Arial" charset="0"/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Самарина Н.С. </a:t>
            </a:r>
            <a:endParaRPr lang="ru-RU" sz="2800" dirty="0">
              <a:solidFill>
                <a:schemeClr val="tx2"/>
              </a:solidFill>
            </a:endParaRPr>
          </a:p>
          <a:p>
            <a:pPr marL="63500" indent="0">
              <a:buFont typeface="Arial" charset="0"/>
              <a:buNone/>
            </a:pPr>
            <a:r>
              <a:rPr lang="ru-RU" sz="2800" dirty="0">
                <a:solidFill>
                  <a:schemeClr val="tx2"/>
                </a:solidFill>
              </a:rPr>
              <a:t>Кафедра </a:t>
            </a:r>
            <a:r>
              <a:rPr lang="ru-RU" sz="2800" dirty="0" smtClean="0">
                <a:solidFill>
                  <a:schemeClr val="tx2"/>
                </a:solidFill>
              </a:rPr>
              <a:t>Экономика и управление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1066800"/>
            <a:ext cx="861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u="sng" dirty="0"/>
              <a:t>Метод </a:t>
            </a:r>
            <a:r>
              <a:rPr lang="ru-RU" sz="3600" b="1" u="sng" dirty="0" smtClean="0"/>
              <a:t>ЭА </a:t>
            </a:r>
            <a:r>
              <a:rPr lang="ru-RU" sz="3600" dirty="0" smtClean="0"/>
              <a:t>представляет </a:t>
            </a:r>
            <a:r>
              <a:rPr lang="ru-RU" sz="3600" dirty="0"/>
              <a:t>собой системное, комплексное изучение, измерение и обобщение влияния факторов на результаты деятельности организации с помощью обработки системы показателей с использованием специальных приемов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363915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/>
              <a:t>Основные черты метода </a:t>
            </a:r>
            <a:r>
              <a:rPr lang="ru-RU" sz="3200" b="1" u="sng" dirty="0" smtClean="0"/>
              <a:t>ЭА</a:t>
            </a:r>
            <a:r>
              <a:rPr lang="ru-RU" sz="3200" dirty="0" smtClean="0"/>
              <a:t>:</a:t>
            </a:r>
            <a:endParaRPr lang="ru-RU" sz="3200" dirty="0"/>
          </a:p>
          <a:p>
            <a:r>
              <a:rPr lang="ru-RU" sz="3200" dirty="0"/>
              <a:t>1) хозяйственные процессы изучаются в становлении и развитии;</a:t>
            </a:r>
          </a:p>
          <a:p>
            <a:r>
              <a:rPr lang="ru-RU" sz="3200" dirty="0"/>
              <a:t>2) процессы должны изучаться в их взаимообусловленности, взаимосвязи и взаимозависимости;</a:t>
            </a:r>
          </a:p>
          <a:p>
            <a:r>
              <a:rPr lang="ru-RU" sz="3200" dirty="0"/>
              <a:t>3) использование системы показателей при изучении хозяйственных процессов. Анализ должен проводиться на основе подлинных фактов, объективных данных;</a:t>
            </a:r>
          </a:p>
          <a:p>
            <a:r>
              <a:rPr lang="ru-RU" sz="3200" dirty="0"/>
              <a:t>4) изучение причин, вызвавших изменение тех или иных показателей.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9946" y="762000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u="sng" dirty="0"/>
              <a:t>Важной методологической чертой анализа </a:t>
            </a:r>
            <a:r>
              <a:rPr lang="ru-RU" sz="3600" dirty="0"/>
              <a:t>является то, что он способен не только устанавливать причинно-следственные связи, но и давать им количественную характеристику, то есть обеспечивать измерение влияния факторов на результаты деятельности. Это делает анализ точным, а выводы обоснованными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304800"/>
            <a:ext cx="86106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2413"/>
            <a:r>
              <a:rPr lang="ru-RU" sz="3600" u="sng" dirty="0"/>
              <a:t>Узловым элементом методики </a:t>
            </a:r>
            <a:r>
              <a:rPr lang="ru-RU" sz="3600" u="sng" dirty="0" smtClean="0"/>
              <a:t>ЭА </a:t>
            </a:r>
            <a:r>
              <a:rPr lang="ru-RU" sz="3600" dirty="0" smtClean="0"/>
              <a:t>является </a:t>
            </a:r>
            <a:r>
              <a:rPr lang="ru-RU" sz="3600" b="1" u="sng" dirty="0"/>
              <a:t>выбор системы показателей </a:t>
            </a:r>
            <a:r>
              <a:rPr lang="ru-RU" sz="3600" dirty="0"/>
              <a:t>для исследования объектов и предмета анализа, а также разработка моделей их взаимосвязи. </a:t>
            </a:r>
            <a:endParaRPr lang="ru-RU" sz="3600" dirty="0" smtClean="0"/>
          </a:p>
          <a:p>
            <a:pPr lvl="0" indent="252413"/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  <a:p>
            <a:pPr lvl="0" indent="252413" algn="ctr"/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itchFamily="18" charset="0"/>
              </a:rPr>
              <a:t>Так как в анализе используется большое количество разнокачественных показателей, необходима их группировка и систематизация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81000"/>
            <a:ext cx="870724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smtClean="0"/>
              <a:t>1. По </a:t>
            </a:r>
            <a:r>
              <a:rPr lang="ru-RU" sz="3200" b="1" i="1" u="sng" dirty="0"/>
              <a:t>своему содержанию показатели делятся </a:t>
            </a:r>
            <a:r>
              <a:rPr lang="ru-RU" sz="3200" b="1" i="1" u="sng" dirty="0" smtClean="0"/>
              <a:t>на:</a:t>
            </a:r>
          </a:p>
          <a:p>
            <a:r>
              <a:rPr lang="ru-RU" sz="3200" b="1" i="1" dirty="0" smtClean="0"/>
              <a:t>- </a:t>
            </a:r>
            <a:r>
              <a:rPr lang="ru-RU" sz="3200" b="1" u="sng" dirty="0" smtClean="0"/>
              <a:t>Количественные</a:t>
            </a:r>
            <a:r>
              <a:rPr lang="ru-RU" sz="3200" b="1" i="1" dirty="0" smtClean="0"/>
              <a:t>: </a:t>
            </a:r>
            <a:r>
              <a:rPr lang="ru-RU" sz="3200" dirty="0" smtClean="0"/>
              <a:t>объем </a:t>
            </a:r>
            <a:r>
              <a:rPr lang="ru-RU" sz="3200" dirty="0"/>
              <a:t>изготовленной продукции, количество работников и т.д</a:t>
            </a:r>
            <a:r>
              <a:rPr lang="ru-RU" sz="3200" dirty="0" smtClean="0"/>
              <a:t>.</a:t>
            </a:r>
            <a:r>
              <a:rPr lang="ru-RU" sz="3200" b="1" i="1" dirty="0" smtClean="0"/>
              <a:t> </a:t>
            </a:r>
          </a:p>
          <a:p>
            <a:r>
              <a:rPr lang="ru-RU" sz="3200" b="1" i="1" dirty="0" smtClean="0"/>
              <a:t>- </a:t>
            </a:r>
            <a:r>
              <a:rPr lang="ru-RU" sz="3200" b="1" u="sng" dirty="0" smtClean="0"/>
              <a:t>Качественные</a:t>
            </a:r>
            <a:r>
              <a:rPr lang="ru-RU" sz="3200" b="1" i="1" dirty="0" smtClean="0"/>
              <a:t> -</a:t>
            </a:r>
            <a:r>
              <a:rPr lang="ru-RU" sz="3200" dirty="0" smtClean="0"/>
              <a:t> </a:t>
            </a:r>
            <a:r>
              <a:rPr lang="ru-RU" sz="3200" dirty="0"/>
              <a:t>показывают существенные особенности и свойства изучаемых </a:t>
            </a:r>
            <a:r>
              <a:rPr lang="ru-RU" sz="3200" dirty="0" smtClean="0"/>
              <a:t>объектов, например: производительность </a:t>
            </a:r>
            <a:r>
              <a:rPr lang="ru-RU" sz="3200" dirty="0"/>
              <a:t>труда, себестоимость, рентабельность и др.</a:t>
            </a:r>
          </a:p>
          <a:p>
            <a:endParaRPr lang="ru-RU" sz="2800" dirty="0" smtClean="0"/>
          </a:p>
          <a:p>
            <a:pPr algn="ctr"/>
            <a:r>
              <a:rPr lang="ru-RU" sz="2800" dirty="0" smtClean="0"/>
              <a:t>Изменение </a:t>
            </a:r>
            <a:r>
              <a:rPr lang="ru-RU" sz="2800" dirty="0"/>
              <a:t>количественных показателей обязательно приводит к изменению качественных, и наоборот.</a:t>
            </a:r>
            <a:r>
              <a:rPr lang="ru-RU" sz="3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914400"/>
            <a:ext cx="8763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smtClean="0"/>
              <a:t>2. Аналитические </a:t>
            </a:r>
            <a:r>
              <a:rPr lang="ru-RU" sz="3200" b="1" i="1" u="sng" dirty="0"/>
              <a:t>показатели делятся </a:t>
            </a:r>
            <a:r>
              <a:rPr lang="ru-RU" sz="3200" b="1" i="1" u="sng" dirty="0" smtClean="0"/>
              <a:t>на</a:t>
            </a:r>
            <a:r>
              <a:rPr lang="ru-RU" sz="3200" dirty="0" smtClean="0"/>
              <a:t>: </a:t>
            </a:r>
          </a:p>
          <a:p>
            <a:pPr marL="457200" indent="-457200">
              <a:buFontTx/>
              <a:buChar char="-"/>
            </a:pPr>
            <a:r>
              <a:rPr lang="ru-RU" sz="3200" b="1" u="sng" dirty="0" smtClean="0"/>
              <a:t>Абсолютные</a:t>
            </a:r>
            <a:r>
              <a:rPr lang="ru-RU" sz="3200" dirty="0" smtClean="0"/>
              <a:t> - </a:t>
            </a:r>
            <a:r>
              <a:rPr lang="ru-RU" sz="3200" dirty="0"/>
              <a:t>выражаются в денежных, натуральных измерителях или через трудоемкость. </a:t>
            </a:r>
            <a:endParaRPr lang="ru-RU" sz="3200" dirty="0" smtClean="0"/>
          </a:p>
          <a:p>
            <a:pPr marL="457200" indent="-457200">
              <a:buFontTx/>
              <a:buChar char="-"/>
            </a:pPr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b="1" u="sng" dirty="0" smtClean="0"/>
              <a:t>Относительные</a:t>
            </a:r>
            <a:r>
              <a:rPr lang="ru-RU" sz="3200" dirty="0" smtClean="0"/>
              <a:t> - </a:t>
            </a:r>
            <a:r>
              <a:rPr lang="ru-RU" sz="3200" dirty="0"/>
              <a:t>показывают соотношения каких-либо двух абсолютных показателей. Они определяются в процентах, коэффициентах или индексах.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61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/>
              <a:t>Абсолютные показатели в свою очередь подразделяются </a:t>
            </a:r>
            <a:r>
              <a:rPr lang="ru-RU" sz="2800" b="1" i="1" u="sng" dirty="0" smtClean="0"/>
              <a:t>на:</a:t>
            </a:r>
          </a:p>
          <a:p>
            <a:pPr marL="285750" indent="-285750">
              <a:buFontTx/>
              <a:buChar char="-"/>
            </a:pPr>
            <a:r>
              <a:rPr lang="ru-RU" sz="2800" b="1" u="sng" dirty="0" smtClean="0"/>
              <a:t>Натураль­ные</a:t>
            </a:r>
            <a:r>
              <a:rPr lang="ru-RU" sz="2800" dirty="0" smtClean="0"/>
              <a:t> - выражают </a:t>
            </a:r>
            <a:r>
              <a:rPr lang="ru-RU" sz="2800" dirty="0"/>
              <a:t>величину явления в физических единицах измерения (масса, длина, объем и т.д.). </a:t>
            </a:r>
            <a:endParaRPr lang="ru-RU" sz="2800" dirty="0" smtClean="0"/>
          </a:p>
          <a:p>
            <a:pPr marL="285750" indent="-285750">
              <a:buFontTx/>
              <a:buChar char="-"/>
            </a:pPr>
            <a:r>
              <a:rPr lang="ru-RU" sz="2800" b="1" u="sng" dirty="0" smtClean="0"/>
              <a:t>Условно-натуральные</a:t>
            </a:r>
            <a:r>
              <a:rPr lang="ru-RU" sz="2800" dirty="0" smtClean="0"/>
              <a:t> - </a:t>
            </a:r>
            <a:r>
              <a:rPr lang="ru-RU" sz="2800" dirty="0"/>
              <a:t>применяются для обобщенной характеристики объемов производства и </a:t>
            </a:r>
            <a:r>
              <a:rPr lang="ru-RU" sz="2800" dirty="0" smtClean="0"/>
              <a:t>продажи </a:t>
            </a:r>
            <a:r>
              <a:rPr lang="ru-RU" sz="2800" dirty="0"/>
              <a:t>продукции разнообразного ассортимента (например, условные пары обуви в обувной промышленности). </a:t>
            </a:r>
            <a:endParaRPr lang="ru-RU" sz="2800" dirty="0" smtClean="0"/>
          </a:p>
          <a:p>
            <a:pPr marL="285750" indent="-285750">
              <a:buFontTx/>
              <a:buChar char="-"/>
            </a:pPr>
            <a:r>
              <a:rPr lang="ru-RU" sz="2800" b="1" u="sng" dirty="0" smtClean="0"/>
              <a:t>Стоимостные</a:t>
            </a:r>
            <a:r>
              <a:rPr lang="ru-RU" sz="2800" dirty="0" smtClean="0"/>
              <a:t> - </a:t>
            </a:r>
            <a:r>
              <a:rPr lang="ru-RU" sz="2800" dirty="0"/>
              <a:t>показывают величину сложных по составу явлений в денежном измерении.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762000"/>
            <a:ext cx="8610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/>
              <a:t>При изучении причинно-следственных связей показатели делятся </a:t>
            </a:r>
            <a:r>
              <a:rPr lang="ru-RU" sz="3200" b="1" i="1" u="sng" dirty="0" smtClean="0"/>
              <a:t>на: </a:t>
            </a:r>
          </a:p>
          <a:p>
            <a:endParaRPr lang="ru-RU" sz="3200" dirty="0" smtClean="0"/>
          </a:p>
          <a:p>
            <a:r>
              <a:rPr lang="ru-RU" sz="3200" dirty="0" smtClean="0"/>
              <a:t>- </a:t>
            </a:r>
            <a:r>
              <a:rPr lang="ru-RU" sz="3200" b="1" u="sng" dirty="0" smtClean="0"/>
              <a:t>Факторные</a:t>
            </a:r>
            <a:r>
              <a:rPr lang="ru-RU" sz="3200" dirty="0" smtClean="0"/>
              <a:t> - </a:t>
            </a:r>
            <a:r>
              <a:rPr lang="ru-RU" sz="3200" dirty="0"/>
              <a:t>показатели, которые определяют поведение результативно­го показателя и выступают в качестве причин изменения его </a:t>
            </a:r>
            <a:r>
              <a:rPr lang="ru-RU" sz="3200" dirty="0" smtClean="0"/>
              <a:t>величины. </a:t>
            </a:r>
          </a:p>
          <a:p>
            <a:r>
              <a:rPr lang="ru-RU" sz="3200" dirty="0" smtClean="0"/>
              <a:t>- </a:t>
            </a:r>
            <a:r>
              <a:rPr lang="ru-RU" sz="3200" b="1" u="sng" dirty="0" smtClean="0"/>
              <a:t>Результативные</a:t>
            </a:r>
            <a:r>
              <a:rPr lang="ru-RU" sz="3200" dirty="0" smtClean="0"/>
              <a:t> – показатели, которые рассматриваются </a:t>
            </a:r>
            <a:r>
              <a:rPr lang="ru-RU" sz="3200" dirty="0"/>
              <a:t>как результат воздействия одной или нескольких причин и </a:t>
            </a:r>
            <a:r>
              <a:rPr lang="ru-RU" sz="3200" dirty="0" smtClean="0"/>
              <a:t>выступают </a:t>
            </a:r>
            <a:r>
              <a:rPr lang="ru-RU" sz="3200" dirty="0"/>
              <a:t>в качестве объекта </a:t>
            </a:r>
            <a:r>
              <a:rPr lang="ru-RU" sz="3200" dirty="0" smtClean="0"/>
              <a:t>исследования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307" y="152400"/>
            <a:ext cx="8763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/>
              <a:t>По способу формирования различают </a:t>
            </a:r>
            <a:r>
              <a:rPr lang="ru-RU" sz="2800" b="1" i="1" u="sng" dirty="0" smtClean="0"/>
              <a:t>показатели: </a:t>
            </a:r>
          </a:p>
          <a:p>
            <a:r>
              <a:rPr lang="ru-RU" sz="2800" dirty="0" smtClean="0"/>
              <a:t>- </a:t>
            </a:r>
            <a:r>
              <a:rPr lang="ru-RU" sz="2800" b="1" u="sng" dirty="0" smtClean="0"/>
              <a:t>нормативные</a:t>
            </a:r>
            <a:r>
              <a:rPr lang="ru-RU" sz="2800" dirty="0" smtClean="0"/>
              <a:t> - нормы </a:t>
            </a:r>
            <a:r>
              <a:rPr lang="ru-RU" sz="2800" dirty="0"/>
              <a:t>расхода сырья, материалов, топлива, энергии, нормы амортизации, цены и др</a:t>
            </a:r>
            <a:r>
              <a:rPr lang="ru-RU" sz="2800" dirty="0" smtClean="0"/>
              <a:t>.; </a:t>
            </a:r>
          </a:p>
          <a:p>
            <a:r>
              <a:rPr lang="ru-RU" sz="2800" dirty="0" smtClean="0"/>
              <a:t>- </a:t>
            </a:r>
            <a:r>
              <a:rPr lang="ru-RU" sz="2800" b="1" u="sng" dirty="0" smtClean="0"/>
              <a:t>плановые</a:t>
            </a:r>
            <a:r>
              <a:rPr lang="ru-RU" sz="2800" dirty="0" smtClean="0"/>
              <a:t> - данные </a:t>
            </a:r>
            <a:r>
              <a:rPr lang="ru-RU" sz="2800" dirty="0"/>
              <a:t>планов экономического развития </a:t>
            </a:r>
            <a:r>
              <a:rPr lang="ru-RU" sz="2800" dirty="0" smtClean="0"/>
              <a:t>предприятия; </a:t>
            </a:r>
          </a:p>
          <a:p>
            <a:r>
              <a:rPr lang="ru-RU" sz="2800" dirty="0" smtClean="0"/>
              <a:t>- </a:t>
            </a:r>
            <a:r>
              <a:rPr lang="ru-RU" sz="2800" b="1" u="sng" dirty="0" smtClean="0"/>
              <a:t>учетные</a:t>
            </a:r>
            <a:r>
              <a:rPr lang="ru-RU" sz="2800" dirty="0" smtClean="0"/>
              <a:t> - данные </a:t>
            </a:r>
            <a:r>
              <a:rPr lang="ru-RU" sz="2800" dirty="0"/>
              <a:t>бухгалтерского, статистического, оперативного </a:t>
            </a:r>
            <a:r>
              <a:rPr lang="ru-RU" sz="2800" dirty="0" smtClean="0"/>
              <a:t>учета; </a:t>
            </a:r>
          </a:p>
          <a:p>
            <a:r>
              <a:rPr lang="ru-RU" sz="2800" dirty="0" smtClean="0"/>
              <a:t>- </a:t>
            </a:r>
            <a:r>
              <a:rPr lang="ru-RU" sz="2800" b="1" u="sng" dirty="0" smtClean="0"/>
              <a:t>отчетные</a:t>
            </a:r>
            <a:r>
              <a:rPr lang="ru-RU" sz="2800" dirty="0" smtClean="0"/>
              <a:t> - данные </a:t>
            </a:r>
            <a:r>
              <a:rPr lang="ru-RU" sz="2800" dirty="0"/>
              <a:t>бухгалтерской, статистической и оперативной </a:t>
            </a:r>
            <a:r>
              <a:rPr lang="ru-RU" sz="2800" dirty="0" smtClean="0"/>
              <a:t>отчетности; </a:t>
            </a:r>
          </a:p>
          <a:p>
            <a:r>
              <a:rPr lang="ru-RU" sz="2800" dirty="0" smtClean="0"/>
              <a:t>- </a:t>
            </a:r>
            <a:r>
              <a:rPr lang="ru-RU" sz="2800" b="1" u="sng" dirty="0" smtClean="0"/>
              <a:t>аналитические </a:t>
            </a:r>
            <a:r>
              <a:rPr lang="ru-RU" sz="2800" b="1" u="sng" dirty="0"/>
              <a:t>(оценочные)</a:t>
            </a:r>
            <a:r>
              <a:rPr lang="ru-RU" sz="2800" dirty="0"/>
              <a:t>, которые ис­числяются в ходе самого анализа для оценки результатов и эффективности работы предприятия.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685800"/>
            <a:ext cx="8686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Экономический анализ хозяйственной деятельности целесообразно начинать с общего изучения объекта: его состава, структуры, показателей их изменения за отчетный период. После этого анализ углубляется в необходимых направлениях. После всестороннего изучения объекта переходят к обобщению полученных данных. Делают выводы об итогах работы, о наличии резервов ее </a:t>
            </a:r>
            <a:r>
              <a:rPr lang="ru-RU" sz="3200" dirty="0" smtClean="0"/>
              <a:t>улучшения.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 txBox="1">
            <a:spLocks noChangeArrowheads="1" noChangeShapeType="1" noTextEdit="1"/>
          </p:cNvSpPr>
          <p:nvPr/>
        </p:nvSpPr>
        <p:spPr bwMode="auto">
          <a:xfrm>
            <a:off x="533400" y="914400"/>
            <a:ext cx="8226425" cy="4497387"/>
          </a:xfrm>
          <a:prstGeom prst="rect">
            <a:avLst/>
          </a:prstGeom>
        </p:spPr>
        <p:txBody>
          <a:bodyPr wrap="none" numCol="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>
              <a:defRPr/>
            </a:pPr>
            <a:r>
              <a:rPr lang="ru-RU" sz="3600" kern="10" spc="-36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спасибо   за  внимание</a:t>
            </a:r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9459009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 с тенью">
  <a:themeElements>
    <a:clrScheme name="Сетка с тенью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4_Городс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392</TotalTime>
  <Words>509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Сетка с тенью</vt:lpstr>
      <vt:lpstr>4_Городская</vt:lpstr>
      <vt:lpstr>Метод и методика ЭА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основных средств</dc:title>
  <dc:creator>Юлия Хомик</dc:creator>
  <cp:lastModifiedBy>Samarina</cp:lastModifiedBy>
  <cp:revision>47</cp:revision>
  <dcterms:created xsi:type="dcterms:W3CDTF">2008-10-30T09:59:59Z</dcterms:created>
  <dcterms:modified xsi:type="dcterms:W3CDTF">2018-09-03T11:40:00Z</dcterms:modified>
</cp:coreProperties>
</file>