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custDataLst>
    <p:tags r:id="rId2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328F-1445-4BCA-8738-D4301095387A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A0AFC-DF58-43D7-9C2B-1D52973D2463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328F-1445-4BCA-8738-D4301095387A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A0AFC-DF58-43D7-9C2B-1D52973D24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328F-1445-4BCA-8738-D4301095387A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A0AFC-DF58-43D7-9C2B-1D52973D2463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328F-1445-4BCA-8738-D4301095387A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A0AFC-DF58-43D7-9C2B-1D52973D24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328F-1445-4BCA-8738-D4301095387A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A0AFC-DF58-43D7-9C2B-1D52973D24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328F-1445-4BCA-8738-D4301095387A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A0AFC-DF58-43D7-9C2B-1D52973D24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328F-1445-4BCA-8738-D4301095387A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A0AFC-DF58-43D7-9C2B-1D52973D24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328F-1445-4BCA-8738-D4301095387A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A0AFC-DF58-43D7-9C2B-1D52973D24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328F-1445-4BCA-8738-D4301095387A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78A0AFC-DF58-43D7-9C2B-1D52973D2463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328F-1445-4BCA-8738-D4301095387A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A0AFC-DF58-43D7-9C2B-1D52973D24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328F-1445-4BCA-8738-D4301095387A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A0AFC-DF58-43D7-9C2B-1D52973D24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732328F-1445-4BCA-8738-D4301095387A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78A0AFC-DF58-43D7-9C2B-1D52973D2463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Тема 2. Структура и технические средства ИИС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r>
              <a:rPr lang="ru-RU" dirty="0" smtClean="0"/>
              <a:t>.4 Выбор ЭВМ</a:t>
            </a:r>
          </a:p>
          <a:p>
            <a:r>
              <a:rPr lang="ru-RU" dirty="0" smtClean="0"/>
              <a:t>2.5 Каналы связи и интерфейсы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591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Выбор ЭВМ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ЭВМ в составе ИИС выполняет следующие основные функ­ции:</a:t>
            </a:r>
          </a:p>
          <a:p>
            <a:pPr lvl="0"/>
            <a:r>
              <a:rPr lang="ru-RU" dirty="0"/>
              <a:t> управление процессом сбора первичной измерительной информации путем подачи соответствующих команд на АЦП, вторичные преобразователи и устройства, оказываю­щие воздействие на исследуемый объект;</a:t>
            </a:r>
          </a:p>
          <a:p>
            <a:pPr lvl="0"/>
            <a:r>
              <a:rPr lang="ru-RU" dirty="0"/>
              <a:t> обработка первичной измерительной информации в со­ответствии с алгоритмом, определяемым целевым назначе­нием ИИС;</a:t>
            </a:r>
          </a:p>
          <a:p>
            <a:pPr lvl="0"/>
            <a:r>
              <a:rPr lang="ru-RU" dirty="0"/>
              <a:t> отображение результатов обработки в форме, удобной пользователю;</a:t>
            </a:r>
          </a:p>
          <a:p>
            <a:pPr lvl="0"/>
            <a:r>
              <a:rPr lang="ru-RU" dirty="0"/>
              <a:t> хранение массивов первичной измерительной инфор­мации и результатов измерений и их дальнейшая обработка при постановке задач более высокого уровня.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73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76064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u="sng" dirty="0"/>
              <a:t>Функциональные возможности</a:t>
            </a:r>
            <a:endParaRPr lang="ru-RU" dirty="0"/>
          </a:p>
          <a:p>
            <a:r>
              <a:rPr lang="ru-RU" dirty="0"/>
              <a:t>Современные ПК обладают весьма широкими функци­ональными возможностями, достаточными для решения большинства практических задач. Однако специализирован­ные вычислительные устройства, создаваемые в настоящее время на базе микропроцессоров и других больших интег­ральных схем, также имеют практически неограниченные функциональные возможности. При необходимости они мо­гут сопрягаться с различными устройствами отображения и иметь многообразные интерфейсы. Поэтому по отношению к функциональным возможностям оба варианта эквивалент­ны. При этом следует отметить, что функциональные воз­можности ПК (быстродействие, объемы памяти и др.) более чем на 90% используются на обеспечение сервиса (простоты программирования, удобства общения, наглядности отобра­жения и т. п.). Для решения чисто инженерных задач доста­точно нескольких процентов ресурса современных ПК.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118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8863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i="1" u="sng" dirty="0"/>
              <a:t>Условия эксплуатации</a:t>
            </a:r>
            <a:endParaRPr lang="ru-RU" dirty="0"/>
          </a:p>
          <a:p>
            <a:r>
              <a:rPr lang="ru-RU" dirty="0"/>
              <a:t>Большинство ПК предназначено для работы в условиях офисов, могут использоваться и в лабораториях. Однако для производственных и других сложных условий, где может по­надобиться защита от воздействия пыли, влаги, электромаг­нитных помех и других внешних факторов, они мало при­годны. Ряд фирм выпускает ПК для неблагоприятных условий эксплуатации. Такие промышленные компьютеры используются, например, в координатно-измерительных ма­шинах и в автоматизированных приборах для контроля вы­сокоточных зубчатых колес. Однако они дороги и их номен­клатура ограничена. Поэтому во многих случаях целесооб­разнее использовать специализированные вычислительные устройства, для которых проще обеспечить надежную рабо­ту в жестких условиях эксплуатации. Примером таких спе­циализированных серийно выпускаемых устройств являют­ся электронные блоки систем числового программного уп­равления металлообрабатывающим оборудованием.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766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i="1" u="sng" dirty="0"/>
              <a:t>Эргономичность</a:t>
            </a:r>
            <a:endParaRPr lang="ru-RU" dirty="0"/>
          </a:p>
          <a:p>
            <a:r>
              <a:rPr lang="ru-RU" dirty="0"/>
              <a:t>ПК имеют хорошо развитую систему органов управления и отображения. Это свойство, безусловно положительное при работе в офисе или лаборатории, для производственных ус­ловий может оказаться отрицательным. Большое количест­во клавиш затрудняет работу оператора и может привести к субъективным сбоям. В специализированном устройстве можно предусмотреть только те органы управления и ото­бражения, которые необходимы для данной ИИС, и обеспе­чить большее удобство эксплуатации по сравнению с универ­сальными ЭВМ.</a:t>
            </a:r>
          </a:p>
          <a:p>
            <a:r>
              <a:rPr lang="ru-RU" dirty="0"/>
              <a:t>В производственных условиях на клавиатуру иногда ставят дополнительный кожух, закрывающий неиспользуемые клавиши.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117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178155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u="sng" dirty="0"/>
              <a:t>Возможность наращивания числа решаемых задач</a:t>
            </a:r>
            <a:endParaRPr lang="ru-RU" dirty="0"/>
          </a:p>
          <a:p>
            <a:r>
              <a:rPr lang="ru-RU" dirty="0"/>
              <a:t>Гибкие ИИС, у которых число решаемых задач наращива­ется при эксплуатации, можно создавать только на персональ­ных ЭВМ. Обеспечить такую гибкость при использовании спе­циализированных устройств практически невозможно.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111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97666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i="1" u="sng" dirty="0"/>
              <a:t>Стоимость</a:t>
            </a:r>
            <a:endParaRPr lang="ru-RU" dirty="0"/>
          </a:p>
          <a:p>
            <a:r>
              <a:rPr lang="ru-RU" dirty="0"/>
              <a:t>Стоимость крупносерийной продукции ниже, чем еди­ничного или мелкосерийного изделия. Поэтому стоимость ПК, несмотря на его избыточность, может оказаться сопоста­вимой или даже ниже, чем стоимость более простого спе­циализированного устройства, выпускаемого в небольших количествах. Однако стоимость компьютеров с высокой сте­пенью защиты в несколько раз больше стоимости компьюте­ра для работы в нормальных условиях. Объемы выпуска та­ких компьютеров на несколько порядков ниже. Поэтому преимущества за счет большой серийности для них отсутст­вуют. В стоимость специализированного устройства часто приходится включать стоимость его разработки или доработ­ки базового исполнения. Перечисленные факторы действуют в противоположных направлениях. Поэтому с точки зрения стоимости в общем случае нельзя сделать однозначный вы­вод о предпочтительности одного варианта перед другим.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276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4461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i="1" u="sng" dirty="0"/>
              <a:t>Обслуживание</a:t>
            </a:r>
            <a:endParaRPr lang="ru-RU" dirty="0"/>
          </a:p>
          <a:p>
            <a:r>
              <a:rPr lang="ru-RU" dirty="0"/>
              <a:t>Обслуживание и замена крупносерийного изделия всегда проще, чем специализированного. В этом смысле преимуще­ство персональной ЭВМ бесспорно. Однако надежность сов­ременных электронных компонентов настолько высока, что заменять их приходится довольно редко. Из изложенного следует, что в каждом конкретном случае выбор между се­рийным ПК и специализированной ЭВМ производится инди­видуально с учетом всех влияющих факторов. </a:t>
            </a:r>
            <a:r>
              <a:rPr lang="ru-RU" b="1" dirty="0"/>
              <a:t>Относительно общий характер имеют только два вывода:</a:t>
            </a:r>
          </a:p>
          <a:p>
            <a:pPr lvl="0"/>
            <a:r>
              <a:rPr lang="ru-RU" dirty="0"/>
              <a:t> в гибких ИИС, используемых, как правило, при науч­ных исследованиях, следует использовать ПК;</a:t>
            </a:r>
          </a:p>
          <a:p>
            <a:r>
              <a:rPr lang="ru-RU" dirty="0"/>
              <a:t> для производственных условий, особенно при небла­гоприятном характере внешних факторов, следует использо­вать или промышленные ПК, или специализированные вы­числительные устройства.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198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pPr lvl="0" algn="ctr"/>
            <a:r>
              <a:rPr lang="ru-RU" sz="3200" b="1" dirty="0"/>
              <a:t>Каналы связи и </a:t>
            </a:r>
            <a:r>
              <a:rPr lang="ru-RU" sz="3200" b="1" dirty="0" smtClean="0"/>
              <a:t>интерфейсы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Организацию связи для любых применений, в том числе и в ИИС, следует рассматривать в различных аспектах </a:t>
            </a:r>
            <a:r>
              <a:rPr lang="ru-RU" dirty="0" smtClean="0"/>
              <a:t>: </a:t>
            </a:r>
            <a:r>
              <a:rPr lang="ru-RU" dirty="0"/>
              <a:t>ап­паратная реализация каналов, структура системы связи и обеспечение информационной совместимости источников и по­требителей информации (интерфейсы).</a:t>
            </a:r>
          </a:p>
          <a:p>
            <a:pPr marL="0" indent="0">
              <a:buNone/>
            </a:pPr>
            <a:r>
              <a:rPr lang="ru-RU" dirty="0" err="1"/>
              <a:t>Аппаратно</a:t>
            </a:r>
            <a:r>
              <a:rPr lang="ru-RU" dirty="0"/>
              <a:t> используются в основном три вида каналов:</a:t>
            </a:r>
          </a:p>
          <a:p>
            <a:pPr lvl="0"/>
            <a:r>
              <a:rPr lang="ru-RU" dirty="0"/>
              <a:t> проводные каналы, применяемые в локально сосредо­точенных ИИС, когда длина каналов не превышает десятков метров;</a:t>
            </a:r>
          </a:p>
          <a:p>
            <a:pPr lvl="0"/>
            <a:r>
              <a:rPr lang="ru-RU" dirty="0"/>
              <a:t> радиоканалы, в основном в УКВ диапазоне с частотной модуляцией, к которым примыкают и мобильные телефон­ные каналы;</a:t>
            </a:r>
          </a:p>
          <a:p>
            <a:pPr lvl="0"/>
            <a:r>
              <a:rPr lang="ru-RU" dirty="0"/>
              <a:t> оптоволоконные каналы.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493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8863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Радиоканалы и оптоволоконные каналы используются в </a:t>
            </a:r>
            <a:r>
              <a:rPr lang="ru-RU" dirty="0" err="1"/>
              <a:t>пространственно</a:t>
            </a:r>
            <a:r>
              <a:rPr lang="ru-RU" dirty="0"/>
              <a:t> распределенных ИИС. </a:t>
            </a:r>
            <a:endParaRPr lang="en-US" dirty="0" smtClean="0"/>
          </a:p>
          <a:p>
            <a:r>
              <a:rPr lang="ru-RU" dirty="0" smtClean="0"/>
              <a:t>Оптоволоконные </a:t>
            </a:r>
            <a:r>
              <a:rPr lang="ru-RU" dirty="0"/>
              <a:t>ка­налы более помехоустойчивы и имеют меньшую стоимость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 smtClean="0"/>
              <a:t>Однако </a:t>
            </a:r>
            <a:r>
              <a:rPr lang="ru-RU" dirty="0"/>
              <a:t>радиоканалы удобнее для связи с перемещающими­ся объектами. </a:t>
            </a:r>
            <a:endParaRPr lang="en-US" dirty="0" smtClean="0"/>
          </a:p>
          <a:p>
            <a:r>
              <a:rPr lang="ru-RU" dirty="0" smtClean="0"/>
              <a:t>Эти </a:t>
            </a:r>
            <a:r>
              <a:rPr lang="ru-RU" dirty="0"/>
              <a:t>два вида каналов используются и в теле­измерительных системах, которые по определению являют­ся </a:t>
            </a:r>
            <a:r>
              <a:rPr lang="ru-RU" dirty="0" err="1"/>
              <a:t>пространственно</a:t>
            </a:r>
            <a:r>
              <a:rPr lang="ru-RU" dirty="0"/>
              <a:t> распределенными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/>
              <a:t>В рамках одной ИИС могут использоваться различные каналы; например, активные ПИП, не формирующие ника­кого выходного сигнала, могут быть связаны с ВИП только проводами. В этой системе для связи АЦП как с вторичными преобразователями, так и с ЭВМ могут использоваться кана­лы других видов.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405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76064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В зависимости от того, какой параметр несущего сигнала используется для передачи информации, различают следую­щие виды систем передачи:</a:t>
            </a:r>
          </a:p>
          <a:p>
            <a:pPr lvl="0"/>
            <a:r>
              <a:rPr lang="ru-RU" dirty="0"/>
              <a:t> системы интенсивности, в которых несущим парамет­ром является значение тока или напряжения;</a:t>
            </a:r>
          </a:p>
          <a:p>
            <a:pPr lvl="0"/>
            <a:r>
              <a:rPr lang="ru-RU" dirty="0"/>
              <a:t> частотные (частотно-импульсные), в которых переда­ваемая величина меняет частоту синусоидального сигнала или частоту следования импульсов;</a:t>
            </a:r>
          </a:p>
          <a:p>
            <a:pPr lvl="0"/>
            <a:r>
              <a:rPr lang="ru-RU" dirty="0"/>
              <a:t> времяимпульсные, в которых несущим параметром яв­ляется длительность импульсов; к ним же относятся фазо­вые системы, в которых передаваемая величина меняет фазу синусоидального сигнала или сдвиг во времени между двумя импульсами;</a:t>
            </a:r>
          </a:p>
          <a:p>
            <a:pPr lvl="0"/>
            <a:r>
              <a:rPr lang="ru-RU" dirty="0"/>
              <a:t> кодовые (кодоимпульсные), в которых передаваемая величина передается какими-либо кодовыми комбинациями.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077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Системы интенсивности </a:t>
            </a:r>
            <a:r>
              <a:rPr lang="ru-RU" dirty="0"/>
              <a:t>подразделяются на системы </a:t>
            </a:r>
            <a:r>
              <a:rPr lang="ru-RU" u="sng" dirty="0"/>
              <a:t>тока и системы напряжения </a:t>
            </a:r>
            <a:r>
              <a:rPr lang="ru-RU" dirty="0"/>
              <a:t>в зависимости от того, какой вид сиг­нала используется для передачи информации по проводным каналам. Эти системы, передающие аналоговые сигналы, имеют сравнительно низкую помехоустойчивость, что приво­дит к дополнительным погрешностям передаваемой информа­ции. Такие системы наиболее часто используются для связи первичных и вторичных преобразователей и для связи послед­них с АЦП. При этом приходится применять обычные методы повышения помехоустойчивости: использование витых пар и экранированных проводов, постановка блокировочных кон­денсаторов, развязка земли и нулевого провода и т. д.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574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8912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Частотные, времяимпульсные и кодовые системы пере­дачи имеют существенно большую помехоустойчивость и практически не вносят погрешности в передаваемую инфор­мацию.</a:t>
            </a:r>
          </a:p>
          <a:p>
            <a:r>
              <a:rPr lang="ru-RU" dirty="0"/>
              <a:t>При согласовании информационных потоков и пропуск­ной способности каналов широко используются методы те­ории </a:t>
            </a:r>
            <a:r>
              <a:rPr lang="ru-RU" dirty="0" smtClean="0"/>
              <a:t>информации, </a:t>
            </a:r>
            <a:r>
              <a:rPr lang="ru-RU" dirty="0"/>
              <a:t>которая появилась именно в связи с потребностями теории связи. </a:t>
            </a:r>
            <a:endParaRPr lang="en-US" dirty="0" smtClean="0"/>
          </a:p>
          <a:p>
            <a:r>
              <a:rPr lang="ru-RU" dirty="0" smtClean="0"/>
              <a:t>При </a:t>
            </a:r>
            <a:r>
              <a:rPr lang="ru-RU" dirty="0"/>
              <a:t>этом следует с осторожно­стью применять теоретико-информационные понятия в тех сферах, для которых они не предназначены, например при оценке неопределенности результатов измерения.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191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18457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Для обозначения унифицированных сис­тем сопряжения устройств, участвующих в обмене информа­ции, используется термин интерфейс. </a:t>
            </a:r>
            <a:endParaRPr lang="en-US" dirty="0" smtClean="0"/>
          </a:p>
          <a:p>
            <a:r>
              <a:rPr lang="ru-RU" b="1" dirty="0" smtClean="0"/>
              <a:t>Под </a:t>
            </a:r>
            <a:r>
              <a:rPr lang="ru-RU" b="1" dirty="0"/>
              <a:t>интерфейсом </a:t>
            </a:r>
            <a:r>
              <a:rPr lang="ru-RU" dirty="0"/>
              <a:t>(или сопряжением) понимают совокупность схемотехнических средств, обеспечивающих непосредственное взаимодействие составных элементов системы. </a:t>
            </a:r>
            <a:endParaRPr lang="en-US" dirty="0" smtClean="0"/>
          </a:p>
          <a:p>
            <a:r>
              <a:rPr lang="ru-RU" dirty="0" smtClean="0"/>
              <a:t>Понятие </a:t>
            </a:r>
            <a:r>
              <a:rPr lang="ru-RU" dirty="0"/>
              <a:t>интерфейса в прин­ципе применимо и к системам интенсивности. Однако в этом простейшем случае оно включает в себя лишь требования к уровням сигналов и входным и выходным </a:t>
            </a:r>
            <a:r>
              <a:rPr lang="ru-RU" dirty="0" err="1"/>
              <a:t>импедансам</a:t>
            </a:r>
            <a:r>
              <a:rPr lang="ru-RU" dirty="0"/>
              <a:t> уст­ройств приема-передачи. </a:t>
            </a:r>
            <a:endParaRPr lang="en-US" dirty="0" smtClean="0"/>
          </a:p>
          <a:p>
            <a:r>
              <a:rPr lang="ru-RU" dirty="0" smtClean="0"/>
              <a:t>Основное </a:t>
            </a:r>
            <a:r>
              <a:rPr lang="ru-RU" dirty="0"/>
              <a:t>же применение это поня­тие находит при организации передачи информации в кодо­вых системах. В этом случае различают два понятия: интер­фейсные системы и интерфейсные устройства.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767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365728"/>
          </a:xfrm>
        </p:spPr>
        <p:txBody>
          <a:bodyPr>
            <a:normAutofit fontScale="92500"/>
          </a:bodyPr>
          <a:lstStyle/>
          <a:p>
            <a:r>
              <a:rPr lang="ru-RU" dirty="0"/>
              <a:t>Под интерфейсной системой понимают совокупность ло­гических устройств, объединенных унифицированным набо­ром связей и предназначенных для обеспечения информа­ционной, электрической и конструктивной совместимости. </a:t>
            </a:r>
            <a:endParaRPr lang="en-US" dirty="0" smtClean="0"/>
          </a:p>
          <a:p>
            <a:r>
              <a:rPr lang="ru-RU" dirty="0" smtClean="0"/>
              <a:t>Интерфейсная </a:t>
            </a:r>
            <a:r>
              <a:rPr lang="ru-RU" dirty="0"/>
              <a:t>система также реализует алгоритмы взаимо­действия функциональных модулей в соответствии с уста­новленными нормами и правилами.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47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29372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Интерфейсные устройства подсоединяются к шине сис­темы сопряжения и объединяются по определенным прави­лам, относящимся к физической реализации сопряжения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 smtClean="0"/>
              <a:t>Конструктивное </a:t>
            </a:r>
            <a:r>
              <a:rPr lang="ru-RU" dirty="0"/>
              <a:t>исполнение этих устройств, характеристики вырабатываемых и принимаемых блоками сигналов и согла­сование их последовательности во времени позволяют упоря­дочить обмен информацией между отдельными блоками.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177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38912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Используются два подхода к организации взаимодейст­вия элементов системы и построению материальных связей между ними:</a:t>
            </a:r>
          </a:p>
          <a:p>
            <a:pPr lvl="0"/>
            <a:r>
              <a:rPr lang="ru-RU" dirty="0"/>
              <a:t> жесткая унификация и стандартизация входных и вы­ходных параметров элементов системы;</a:t>
            </a:r>
          </a:p>
          <a:p>
            <a:pPr lvl="0"/>
            <a:r>
              <a:rPr lang="ru-RU" dirty="0"/>
              <a:t> использование функциональных блоков с адаптивны­ми характеристиками по входам-выходам.</a:t>
            </a:r>
          </a:p>
          <a:p>
            <a:r>
              <a:rPr lang="ru-RU" dirty="0"/>
              <a:t>Применение развитых стандартных интерфейсов при ор­ганизации ИИС позволяет обеспечить быструю компоновку системы и разработку программ управления.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76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36572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Между блоками ИИС осуществляется обмен информаци­онными и управляющими сообщениями. </a:t>
            </a:r>
            <a:endParaRPr lang="en-US" dirty="0" smtClean="0"/>
          </a:p>
          <a:p>
            <a:r>
              <a:rPr lang="ru-RU" dirty="0" smtClean="0"/>
              <a:t>Информационное </a:t>
            </a:r>
            <a:r>
              <a:rPr lang="ru-RU" dirty="0"/>
              <a:t>сообщение содержит сведения о значении измеряемой вели­чины, диапазоне измерения, времени измерения, результа­тах контроля состояния ИК и др. </a:t>
            </a:r>
            <a:endParaRPr lang="en-US" dirty="0" smtClean="0"/>
          </a:p>
          <a:p>
            <a:r>
              <a:rPr lang="ru-RU" dirty="0" smtClean="0"/>
              <a:t>Управляющее </a:t>
            </a:r>
            <a:r>
              <a:rPr lang="ru-RU" dirty="0"/>
              <a:t>сообщение содержит сведения о режиме работы блоков, о последова­тельности выполнения ими операций и др.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429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8912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Наиболее распространенные интерфейсы определены международными, государственными </a:t>
            </a:r>
            <a:r>
              <a:rPr lang="ru-RU" dirty="0" smtClean="0"/>
              <a:t>и </a:t>
            </a:r>
            <a:r>
              <a:rPr lang="ru-RU" dirty="0"/>
              <a:t>отраслевыми стандартами.</a:t>
            </a:r>
          </a:p>
          <a:p>
            <a:pPr marL="0" indent="0">
              <a:buNone/>
            </a:pPr>
            <a:r>
              <a:rPr lang="ru-RU" dirty="0"/>
              <a:t>Существует четыре основных признака классификации интерфейсов:</a:t>
            </a:r>
          </a:p>
          <a:p>
            <a:pPr lvl="0"/>
            <a:r>
              <a:rPr lang="ru-RU" dirty="0"/>
              <a:t> способ соединения элементов системы (магистраль­ный, радиальный, цепочечный, комбинированный);</a:t>
            </a:r>
          </a:p>
          <a:p>
            <a:pPr lvl="0"/>
            <a:r>
              <a:rPr lang="ru-RU" dirty="0"/>
              <a:t> способ передачи информации (параллельный, последо­вательный, параллельно-последовательный);</a:t>
            </a:r>
          </a:p>
          <a:p>
            <a:pPr lvl="0"/>
            <a:r>
              <a:rPr lang="ru-RU" dirty="0"/>
              <a:t> принцип обмена информацией (асинхронный, син­хронный);</a:t>
            </a:r>
          </a:p>
          <a:p>
            <a:r>
              <a:rPr lang="ru-RU" dirty="0"/>
              <a:t> режим передачи информации (двусторонняя одновре­менная передача, двусторонняя поочередная передача, одно­сторонняя передача).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217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90465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По принципу обмена информацией интерфейсы подраз­деляют на </a:t>
            </a:r>
            <a:r>
              <a:rPr lang="ru-RU" b="1" dirty="0"/>
              <a:t>параллельные, последовательные и </a:t>
            </a:r>
            <a:r>
              <a:rPr lang="ru-RU" b="1" dirty="0" smtClean="0"/>
              <a:t>параллельно-последовательные</a:t>
            </a:r>
            <a:r>
              <a:rPr lang="ru-RU" b="1" dirty="0"/>
              <a:t>. </a:t>
            </a:r>
            <a:endParaRPr lang="en-US" b="1" dirty="0" smtClean="0"/>
          </a:p>
          <a:p>
            <a:r>
              <a:rPr lang="ru-RU" dirty="0" smtClean="0"/>
              <a:t>При </a:t>
            </a:r>
            <a:r>
              <a:rPr lang="ru-RU" dirty="0"/>
              <a:t>параллельной передаче цифро­вых данных каждый бит передаваемого численного значе­ния транслируют по отдельной информационной линии. Это сообщение одновременно и полностью может быть введено в интерфейс, а также воспринято приемником. Интерфейсные устройства параллельного ввода-вывода информации позво­ляют согласовать во времени процесс обмена данными между ЭВМ и периферийным устройством. </a:t>
            </a:r>
            <a:endParaRPr lang="en-US" dirty="0" smtClean="0"/>
          </a:p>
          <a:p>
            <a:r>
              <a:rPr lang="ru-RU" dirty="0" smtClean="0"/>
              <a:t>При </a:t>
            </a:r>
            <a:r>
              <a:rPr lang="ru-RU" dirty="0"/>
              <a:t>последовательной передаче все биты передаются по одной информационной ли­нии в разные интервалы времени. </a:t>
            </a:r>
            <a:endParaRPr lang="en-US" dirty="0" smtClean="0"/>
          </a:p>
          <a:p>
            <a:r>
              <a:rPr lang="ru-RU" dirty="0" smtClean="0"/>
              <a:t>При </a:t>
            </a:r>
            <a:r>
              <a:rPr lang="ru-RU" dirty="0"/>
              <a:t>параллельно-последо­вательной передаче передаваемое число разбивается на час­ти (обычно байты), которые передаются последовательно, а каждая часть передается параллельно.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571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Основными характеристиками интерфейса являются:</a:t>
            </a:r>
          </a:p>
          <a:p>
            <a:pPr lvl="0"/>
            <a:r>
              <a:rPr lang="ru-RU" dirty="0"/>
              <a:t> функциональное назначение;</a:t>
            </a:r>
          </a:p>
          <a:p>
            <a:pPr lvl="0"/>
            <a:r>
              <a:rPr lang="ru-RU" dirty="0"/>
              <a:t> номенклатура шин и сигналов;</a:t>
            </a:r>
          </a:p>
          <a:p>
            <a:pPr lvl="0"/>
            <a:r>
              <a:rPr lang="ru-RU" dirty="0"/>
              <a:t> общее количество линий;</a:t>
            </a:r>
          </a:p>
          <a:p>
            <a:pPr lvl="0"/>
            <a:r>
              <a:rPr lang="ru-RU" dirty="0"/>
              <a:t> количество линий для передачи данных;</a:t>
            </a:r>
          </a:p>
          <a:p>
            <a:pPr lvl="0"/>
            <a:r>
              <a:rPr lang="ru-RU" dirty="0"/>
              <a:t> количество адресов;</a:t>
            </a:r>
          </a:p>
          <a:p>
            <a:pPr lvl="0"/>
            <a:r>
              <a:rPr lang="ru-RU" dirty="0"/>
              <a:t> количество команд;</a:t>
            </a:r>
          </a:p>
          <a:p>
            <a:pPr lvl="0"/>
            <a:r>
              <a:rPr lang="ru-RU" dirty="0"/>
              <a:t> быстродействие;</a:t>
            </a:r>
          </a:p>
          <a:p>
            <a:pPr lvl="0"/>
            <a:r>
              <a:rPr lang="ru-RU" dirty="0"/>
              <a:t> длина линий связи;</a:t>
            </a:r>
          </a:p>
          <a:p>
            <a:pPr lvl="0"/>
            <a:r>
              <a:rPr lang="ru-RU" dirty="0"/>
              <a:t> число подключаемых устройств;</a:t>
            </a:r>
          </a:p>
          <a:p>
            <a:pPr lvl="0"/>
            <a:r>
              <a:rPr lang="ru-RU" dirty="0"/>
              <a:t> тип линий связи.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619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5989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Основные функции интерфейса заключаются в обеспече­нии информационной, электрической и конструктивной сов­местимости между функциональными элементами систе­мы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b="1" dirty="0" smtClean="0"/>
              <a:t>Информационная </a:t>
            </a:r>
            <a:r>
              <a:rPr lang="ru-RU" b="1" dirty="0"/>
              <a:t>совместимость </a:t>
            </a:r>
            <a:r>
              <a:rPr lang="ru-RU" dirty="0"/>
              <a:t>— это согласованность взаимодействий функциональных элементов системы в соот­ветствии с совокупностью логических условий. Эти условия определяют функциональную и структурную организацию интерфейса и для большинства интерфейсов стандартизиру­ются. </a:t>
            </a:r>
            <a:endParaRPr lang="en-US" dirty="0" smtClean="0"/>
          </a:p>
          <a:p>
            <a:r>
              <a:rPr lang="ru-RU" dirty="0" smtClean="0"/>
              <a:t>Условия </a:t>
            </a:r>
            <a:r>
              <a:rPr lang="ru-RU" dirty="0"/>
              <a:t>информационной совместимости определяют объем и сложность схемотехнического оборудования и про­граммного обеспечения, а также основные технико-экономи­ческие показатели, пропускную способность и надежность интерфейса.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587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68863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Электрическая совместимость </a:t>
            </a:r>
            <a:r>
              <a:rPr lang="ru-RU" dirty="0"/>
              <a:t>— это согласованность статических и динамических параметров передаваемых электрических сигналов в системе шин, с учетом используе­мой логики и нагрузочной способности элементов. 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Условия </a:t>
            </a:r>
            <a:r>
              <a:rPr lang="ru-RU" dirty="0"/>
              <a:t>электрической совместимости определяют:</a:t>
            </a:r>
          </a:p>
          <a:p>
            <a:pPr lvl="0"/>
            <a:r>
              <a:rPr lang="ru-RU" dirty="0"/>
              <a:t> тип приемопередающих элементов;</a:t>
            </a:r>
          </a:p>
          <a:p>
            <a:pPr lvl="0"/>
            <a:r>
              <a:rPr lang="ru-RU" dirty="0"/>
              <a:t> соотношение между логическим и электрическим со­стояниями сигналов и пределы их изменения;</a:t>
            </a:r>
          </a:p>
          <a:p>
            <a:pPr lvl="0"/>
            <a:r>
              <a:rPr lang="ru-RU" dirty="0"/>
              <a:t> коэффициенты нагрузочной способности приемопере­дающих элементов (число внешних устройств, которое мож­но к ним подключить);</a:t>
            </a:r>
          </a:p>
          <a:p>
            <a:pPr lvl="0"/>
            <a:r>
              <a:rPr lang="ru-RU" dirty="0"/>
              <a:t> схему согласования линии;</a:t>
            </a:r>
          </a:p>
          <a:p>
            <a:pPr lvl="0"/>
            <a:r>
              <a:rPr lang="ru-RU" dirty="0"/>
              <a:t> допускаемую длину линии и порядок подключения ли­ний к разъемам;</a:t>
            </a:r>
          </a:p>
          <a:p>
            <a:pPr lvl="0"/>
            <a:r>
              <a:rPr lang="ru-RU" dirty="0"/>
              <a:t> требования к источникам и цепям электрического пи­тания, к помехоустойчивости и заземлению.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228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Условия конструктивной совместимости определяют ти­пы соединительных элементов (разъем, штекер); распреде­ление сигналов интерфейса по контактам соединительных элементов; типы конструкции платы, каркаса, стойки; кон­струкции кабельного соединения.</a:t>
            </a:r>
          </a:p>
          <a:p>
            <a:r>
              <a:rPr lang="ru-RU" dirty="0"/>
              <a:t>Выполнение информационных, электрических и конст­руктивных условий совместимости необходимо, но не доста­точно для взаимного сопряжения устройств и обмена данны­ми между ними. Эти устройства должны выполнять опреде­ленную последовательность операций, связанных с обменом информацией: распознавать адрес сообщения, подключаться к линиям интерфейса, передавать сообщение в интерфейс, принимать его из интерфейса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617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04056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Основные функции интерфейса, которые необходимо ре­ализовать для обеспечения информационной совместимости, определяются функциональной организацией интерфейса. На канал управления возложены функции селекции инфор­мационного канала, синхронизации обмена информацией, координации взаимодействия, а на информационный канал возлагаются функции буферного хранения информации, преобразования формы представления информации и др.</a:t>
            </a:r>
          </a:p>
          <a:p>
            <a:r>
              <a:rPr lang="ru-RU" dirty="0"/>
              <a:t>Селекция (арбитраж) информационного канала обеспе­чивает однозначность выполнения процессов взаимодейст­вия сопрягаемых элементов системы. </a:t>
            </a:r>
            <a:endParaRPr lang="en-US" dirty="0" smtClean="0"/>
          </a:p>
          <a:p>
            <a:r>
              <a:rPr lang="ru-RU" dirty="0" smtClean="0"/>
              <a:t>Селекция </a:t>
            </a:r>
            <a:r>
              <a:rPr lang="ru-RU" dirty="0"/>
              <a:t>включает в себя следующие операции: инициирование запроса, выделе­ние приоритетного запроса, идентификация запроса.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9141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Функция синхронизации определяет временное согла­сование процессов взаимодействия между устройствами сис­темы.</a:t>
            </a:r>
          </a:p>
          <a:p>
            <a:r>
              <a:rPr lang="ru-RU" dirty="0"/>
              <a:t>Функция координации определяет совокупность проце­дур по организации и контролю процессов взаимодействия устройств системы. Основными операциями координации являются настройка на взаимодействие, контроль взаимо­действия, передача функций управления (настройки).</a:t>
            </a:r>
          </a:p>
          <a:p>
            <a:r>
              <a:rPr lang="ru-RU" dirty="0"/>
              <a:t>Повышение надежности достигается резервированием управления (при отключении питания или отказе интер­фейсного модуля, выполняющего функции управления ин­терфейсом).</a:t>
            </a:r>
          </a:p>
          <a:p>
            <a:r>
              <a:rPr lang="ru-RU" dirty="0"/>
              <a:t>Повышение эффективности использования оборудова­ния системы достигается исключением дублирования доро­гостоящих устройств путем доступа к ним с разделением времени двух и более контроллеров и ЭВМ.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131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Информационный канал интерфейса предназначен для реализации функции обмена и преобразования информации. Основными процедурами функции обмена являются прием и выдача информации (данных, состояния, команд, адресов) регистрами входящих в системы устройств.</a:t>
            </a:r>
          </a:p>
          <a:p>
            <a:r>
              <a:rPr lang="ru-RU" dirty="0"/>
              <a:t>Основные процедуры функции преобразования следую­щие: преобразование последовательного кода в параллель­ный и наоборот; перекодирование информации; дешифра­ция команд, адресов; логические действия над содержимым регистра состояния.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812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693092ad480cfc535d5e952a8c46ad2b4a248f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35</TotalTime>
  <Words>2118</Words>
  <Application>Microsoft Office PowerPoint</Application>
  <PresentationFormat>Экран (4:3)</PresentationFormat>
  <Paragraphs>102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Поток</vt:lpstr>
      <vt:lpstr>Тема 2. Структура и технические средства ИИС</vt:lpstr>
      <vt:lpstr>Выбор ЭВМ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Каналы связи и интерфейсы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2. Структура и технические средства ИИС</dc:title>
  <dc:creator>1</dc:creator>
  <cp:lastModifiedBy>1</cp:lastModifiedBy>
  <cp:revision>10</cp:revision>
  <dcterms:created xsi:type="dcterms:W3CDTF">2015-10-15T02:02:07Z</dcterms:created>
  <dcterms:modified xsi:type="dcterms:W3CDTF">2015-10-15T02:37:41Z</dcterms:modified>
</cp:coreProperties>
</file>