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9"/>
  </p:notesMasterIdLst>
  <p:sldIdLst>
    <p:sldId id="256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</p:sldIdLst>
  <p:sldSz cx="9144000" cy="6858000" type="screen4x3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7D3B9CE-2AA4-46F5-9CBB-93E265D3DE99}">
          <p14:sldIdLst>
            <p14:sldId id="256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7433" autoAdjust="0"/>
  </p:normalViewPr>
  <p:slideViewPr>
    <p:cSldViewPr>
      <p:cViewPr varScale="1">
        <p:scale>
          <a:sx n="61" d="100"/>
          <a:sy n="61" d="100"/>
        </p:scale>
        <p:origin x="154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D4C56-DDD9-4A1A-A91B-71F784D6EABF}" type="datetimeFigureOut">
              <a:rPr lang="ru-RU" smtClean="0"/>
              <a:t>05.02.2016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89112-7680-492C-8602-C40942CB7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54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24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69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49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4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62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355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7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536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836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657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600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439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154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00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118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992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447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234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418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395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833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993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194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5332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159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792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4821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474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7828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1809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9526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195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90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135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7676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71F47-774C-466A-8471-7DBF6E4D1B3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66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9DBD-1197-4BF1-B34D-4F8B78E7D219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487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457200" algn="just">
              <a:buNone/>
              <a:defRPr/>
            </a:lvl1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1023E-882A-4266-9E26-AD462D621AA1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Первухин Михаил Александрович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C9997-AA40-43B1-AA98-7283E1931149}" type="slidenum">
              <a:rPr lang="ru-RU" smtClean="0"/>
              <a:pPr/>
              <a:t>‹#›</a:t>
            </a:fld>
            <a:r>
              <a:rPr lang="ru-RU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040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993E0-D76D-411A-A1F6-5F55F4DC5EE1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081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61D3-F4F8-4962-908A-A646F737EFAB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33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7C57-6C4A-41C0-A4F9-643A5E78BB11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787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986B0-50F9-4495-A2D5-6EB6A8EF93BA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4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AE5D2-65A4-48DC-8B04-CA596C1A8ED8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8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473D-79EB-4ACC-89A6-40E8FD4CFA52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0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E0AA-0953-4DDB-A2B0-CDE9690B22A8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55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E4BE-73C5-4223-9B6D-C65CBC20DF4F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00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53E3-EB80-42BB-ACB5-DA2056D64C34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42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2269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717275"/>
            <a:ext cx="8229600" cy="46073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dirty="0" smtClean="0"/>
              <a:t>Образец текста</a:t>
            </a:r>
          </a:p>
          <a:p>
            <a:pPr lvl="1" eaLnBrk="1" latinLnBrk="0" hangingPunct="1"/>
            <a:r>
              <a:rPr kumimoji="0" lang="ru-RU" dirty="0" smtClean="0"/>
              <a:t>Второй уровень</a:t>
            </a:r>
          </a:p>
          <a:p>
            <a:pPr lvl="2" eaLnBrk="1" latinLnBrk="0" hangingPunct="1"/>
            <a:r>
              <a:rPr kumimoji="0" lang="ru-RU" dirty="0" smtClean="0"/>
              <a:t>Третий уровень</a:t>
            </a:r>
          </a:p>
          <a:p>
            <a:pPr lvl="3" eaLnBrk="1" latinLnBrk="0" hangingPunct="1"/>
            <a:r>
              <a:rPr kumimoji="0" lang="ru-RU" dirty="0" smtClean="0"/>
              <a:t>Четвертый уровень</a:t>
            </a:r>
          </a:p>
          <a:p>
            <a:pPr lvl="4" eaLnBrk="1" latinLnBrk="0" hangingPunct="1"/>
            <a:r>
              <a:rPr kumimoji="0" lang="ru-RU" dirty="0" smtClean="0"/>
              <a:t>Пятый уровень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27996B-2A80-4146-9D94-92D63CD73052}" type="datetime8">
              <a:rPr lang="ru-RU" smtClean="0"/>
              <a:t>05.02.2016 22:20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 i="1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dirty="0" smtClean="0"/>
              <a:t>Первухин Михаил Александрович</a:t>
            </a:r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09E268-3E01-4280-AC7E-6173AFC73A5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700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0" indent="457200" algn="just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None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6448" y="692696"/>
            <a:ext cx="7851648" cy="133732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Дисциплина</a:t>
            </a:r>
            <a:r>
              <a:rPr lang="ru-RU" sz="4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: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Теория принятия решений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48" y="4293096"/>
            <a:ext cx="7854696" cy="1408120"/>
          </a:xfrm>
        </p:spPr>
        <p:txBody>
          <a:bodyPr>
            <a:normAutofit fontScale="85000" lnSpcReduction="20000"/>
          </a:bodyPr>
          <a:lstStyle/>
          <a:p>
            <a:r>
              <a:rPr lang="ru-RU" sz="3100" dirty="0" smtClean="0"/>
              <a:t>Первухин Михаил Александрович</a:t>
            </a:r>
          </a:p>
          <a:p>
            <a:endParaRPr lang="ru-RU" dirty="0" smtClean="0"/>
          </a:p>
          <a:p>
            <a:r>
              <a:rPr lang="ru-RU" sz="2400" i="1" dirty="0" smtClean="0"/>
              <a:t>Доцент кафедры </a:t>
            </a:r>
          </a:p>
          <a:p>
            <a:r>
              <a:rPr lang="ru-RU" sz="2400" i="1" dirty="0" smtClean="0"/>
              <a:t>математики и моделирования</a:t>
            </a: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33400" y="2364329"/>
            <a:ext cx="7854696" cy="1408120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</a:t>
            </a:r>
            <a:r>
              <a:rPr lang="ru-RU" sz="3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ru-RU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</a:t>
            </a:r>
            <a:r>
              <a:rPr lang="en-US" sz="3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</a:t>
            </a:r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i="1" dirty="0" smtClean="0"/>
              <a:t>Игры с природой.</a:t>
            </a:r>
            <a:endParaRPr lang="ru-RU" sz="3200" i="1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Первухин Михаил Александрович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9E268-3E01-4280-AC7E-6173AFC73A56}" type="slidenum">
              <a:rPr lang="ru-RU" smtClean="0"/>
              <a:t>1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57B3-7AA9-4B56-A00B-7D494AF77650}" type="datetime8">
              <a:rPr lang="ru-RU" smtClean="0"/>
              <a:t>05.02.2016 22:20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45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Autofit/>
          </a:bodyPr>
          <a:lstStyle/>
          <a:p>
            <a:r>
              <a:rPr lang="ru-RU" sz="4400" dirty="0"/>
              <a:t>Принятие решений в условиях полной </a:t>
            </a:r>
            <a:r>
              <a:rPr lang="ru-RU" sz="4400" dirty="0" smtClean="0"/>
              <a:t>неопределённости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2160240"/>
          </a:xfrm>
        </p:spPr>
        <p:txBody>
          <a:bodyPr/>
          <a:lstStyle/>
          <a:p>
            <a:pPr algn="just"/>
            <a:r>
              <a:rPr lang="ru-RU" i="1" dirty="0"/>
              <a:t>Природа </a:t>
            </a:r>
            <a:r>
              <a:rPr lang="ru-RU" dirty="0"/>
              <a:t>— объективно существующие условия или обстановка, в ко­торых приходится принимать решение, на которые человек никак не мо­жет воздействовать и которые наступают независимо от его действий.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45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Объект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70013898"/>
                  </p:ext>
                </p:extLst>
              </p:nvPr>
            </p:nvGraphicFramePr>
            <p:xfrm>
              <a:off x="1166936" y="2132856"/>
              <a:ext cx="6645424" cy="2494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4560"/>
                    <a:gridCol w="1656184"/>
                    <a:gridCol w="1388760"/>
                    <a:gridCol w="1645920"/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ru-RU" dirty="0" smtClean="0"/>
                            <a:t>Альтернативы</a:t>
                          </a:r>
                          <a:endParaRPr lang="ru-RU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Платежи при различных состояниях</a:t>
                          </a:r>
                          <a:r>
                            <a:rPr lang="ru-RU" baseline="0" dirty="0" smtClean="0"/>
                            <a:t> природы</a:t>
                          </a:r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С</m:t>
                                    </m:r>
                                  </m:e>
                                  <m:sub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𝑚𝑛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Объект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71062182"/>
                  </p:ext>
                </p:extLst>
              </p:nvPr>
            </p:nvGraphicFramePr>
            <p:xfrm>
              <a:off x="1166936" y="2132856"/>
              <a:ext cx="6645424" cy="2494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4560"/>
                    <a:gridCol w="1656184"/>
                    <a:gridCol w="1388760"/>
                    <a:gridCol w="1645920"/>
                  </a:tblGrid>
                  <a:tr h="640080">
                    <a:tc rowSpan="2">
                      <a:txBody>
                        <a:bodyPr/>
                        <a:lstStyle/>
                        <a:p>
                          <a:r>
                            <a:rPr lang="ru-RU" dirty="0" smtClean="0"/>
                            <a:t>Альтернативы</a:t>
                          </a:r>
                          <a:endParaRPr lang="ru-RU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Платежи при различных состояниях</a:t>
                          </a:r>
                          <a:r>
                            <a:rPr lang="ru-RU" baseline="0" dirty="0" smtClean="0"/>
                            <a:t> природы</a:t>
                          </a:r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18015" t="-180328" r="-183088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0088" t="-180328" r="-11842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4074" t="-180328" b="-4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80328" r="-23987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18015" t="-280328" r="-18308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0088" t="-280328" r="-11842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4074" t="-280328" b="-3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86667" r="-239875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18015" t="-386667" r="-183088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0088" t="-386667" r="-118421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4074" t="-386667" b="-205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78689" r="-239875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18015" t="-478689" r="-183088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0088" t="-478689" r="-118421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4074" t="-478689" b="-101639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578689" r="-239875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18015" t="-578689" r="-183088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0088" t="-578689" r="-118421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4074" t="-578689" b="-163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Заголовок 1"/>
          <p:cNvSpPr txBox="1">
            <a:spLocks/>
          </p:cNvSpPr>
          <p:nvPr/>
        </p:nvSpPr>
        <p:spPr>
          <a:xfrm>
            <a:off x="467544" y="992120"/>
            <a:ext cx="8229600" cy="70868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dirty="0" smtClean="0"/>
              <a:t>Платёжная матрица</a:t>
            </a:r>
            <a:endParaRPr lang="ru-RU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592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356760"/>
          </a:xfrm>
        </p:spPr>
        <p:txBody>
          <a:bodyPr>
            <a:noAutofit/>
          </a:bodyPr>
          <a:lstStyle/>
          <a:p>
            <a:r>
              <a:rPr lang="ru-RU" sz="4400" dirty="0" smtClean="0"/>
              <a:t>Алгоритм составления </a:t>
            </a:r>
            <a:br>
              <a:rPr lang="ru-RU" sz="4400" dirty="0" smtClean="0"/>
            </a:br>
            <a:r>
              <a:rPr lang="ru-RU" sz="4400" dirty="0" smtClean="0"/>
              <a:t>платёжной матрицы</a:t>
            </a:r>
            <a:endParaRPr lang="ru-RU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88840"/>
                <a:ext cx="8229600" cy="4608512"/>
              </a:xfrm>
            </p:spPr>
            <p:txBody>
              <a:bodyPr>
                <a:normAutofit fontScale="92500" lnSpcReduction="10000"/>
              </a:bodyPr>
              <a:lstStyle/>
              <a:p>
                <a:pPr marL="514350" indent="-514350" algn="just">
                  <a:buFont typeface="+mj-lt"/>
                  <a:buAutoNum type="arabicPeriod"/>
                </a:pPr>
                <a:r>
                  <a:rPr lang="ru-RU" dirty="0" smtClean="0"/>
                  <a:t>исходя из проводимой операции или мероприятия определяется понятие природы</a:t>
                </a:r>
                <a:r>
                  <a:rPr lang="en-US" dirty="0" smtClean="0"/>
                  <a:t>;</a:t>
                </a:r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определяются все возможные состояния природы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;</a:t>
                </a:r>
                <a:endParaRPr lang="ru-RU" dirty="0"/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вырабатываются все возможные варианты решений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;</m:t>
                    </m:r>
                  </m:oMath>
                </a14:m>
                <a:endParaRPr lang="en-US" dirty="0" smtClean="0"/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 smtClean="0"/>
                  <a:t>определяется </a:t>
                </a:r>
                <a:r>
                  <a:rPr lang="ru-RU" dirty="0"/>
                  <a:t>формула для </a:t>
                </a:r>
                <a:r>
                  <a:rPr lang="ru-RU" dirty="0" smtClean="0"/>
                  <a:t>расчёта </a:t>
                </a:r>
                <a:r>
                  <a:rPr lang="ru-RU" dirty="0"/>
                  <a:t>величины платежа (выигрыша или убытка),</a:t>
                </a:r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последовательно, одно за другим, начиная с первого, просматривается каждое решение при каждом состоянии природы и определяются значения </a:t>
                </a:r>
                <a:r>
                  <a:rPr lang="ru-RU" dirty="0" smtClean="0"/>
                  <a:t>платежей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i="1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  <m:r>
                      <a:rPr lang="ru-RU" i="1" dirty="0">
                        <a:latin typeface="Cambria Math"/>
                      </a:rPr>
                      <m:t>= 1,2</m:t>
                    </m:r>
                    <m:r>
                      <a:rPr lang="en-US" b="0" i="1" dirty="0" smtClean="0">
                        <a:latin typeface="Cambria Math"/>
                      </a:rPr>
                      <m:t>,…,</m:t>
                    </m:r>
                    <m:r>
                      <a:rPr lang="en-US" b="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ru-RU" dirty="0" smtClean="0"/>
                  <a:t>,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/>
                      </a:rPr>
                      <m:t>     </m:t>
                    </m:r>
                    <m:r>
                      <a:rPr lang="en-US" i="1" dirty="0" smtClean="0">
                        <a:latin typeface="Cambria Math"/>
                      </a:rPr>
                      <m:t>𝑗</m:t>
                    </m:r>
                    <m:r>
                      <a:rPr lang="en-US" i="1" dirty="0" smtClean="0">
                        <a:latin typeface="Cambria Math"/>
                      </a:rPr>
                      <m:t> = 1,2,	…,</m:t>
                    </m:r>
                    <m:r>
                      <a:rPr lang="en-US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ru-RU" i="1" dirty="0"/>
                  <a:t>.</a:t>
                </a:r>
                <a:endParaRPr lang="ru-RU" dirty="0"/>
              </a:p>
              <a:p>
                <a:pPr algn="just"/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88840"/>
                <a:ext cx="8229600" cy="4608512"/>
              </a:xfrm>
              <a:blipFill rotWithShape="0">
                <a:blip r:embed="rId3"/>
                <a:stretch>
                  <a:fillRect l="-1111" t="-1852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078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Модель торговца прохладительными напитками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Сезонный торговец прохладительными напитками </a:t>
            </a:r>
            <a:r>
              <a:rPr lang="ru-RU" dirty="0" smtClean="0"/>
              <a:t>продаёт </a:t>
            </a:r>
            <a:r>
              <a:rPr lang="ru-RU" dirty="0"/>
              <a:t>напитки в сезон (в августе), а заказать их поставку от оптовика и оплатить заказ он должен уже в марте. Оптовик поставляет прохладительные напитки только малыми (1000 л), средними (2000 л) или крупными (3000 л) партиями.</a:t>
            </a:r>
          </a:p>
          <a:p>
            <a:pPr marL="0" indent="457200" algn="just">
              <a:buNone/>
            </a:pPr>
            <a:r>
              <a:rPr lang="ru-RU" dirty="0"/>
              <a:t>Торговец закупает напитки в марте по цене 1 </a:t>
            </a:r>
            <a:r>
              <a:rPr lang="ru-RU" i="1" dirty="0" err="1"/>
              <a:t>ден</a:t>
            </a:r>
            <a:r>
              <a:rPr lang="ru-RU" i="1" dirty="0"/>
              <a:t>. ед./л, </a:t>
            </a:r>
            <a:r>
              <a:rPr lang="ru-RU" dirty="0" smtClean="0"/>
              <a:t>продаёт </a:t>
            </a:r>
            <a:r>
              <a:rPr lang="ru-RU" dirty="0"/>
              <a:t>их в августе по цене 1,5 </a:t>
            </a:r>
            <a:r>
              <a:rPr lang="ru-RU" i="1" dirty="0" err="1"/>
              <a:t>ден</a:t>
            </a:r>
            <a:r>
              <a:rPr lang="ru-RU" i="1" dirty="0"/>
              <a:t>. ед./л, </a:t>
            </a:r>
            <a:r>
              <a:rPr lang="ru-RU" dirty="0"/>
              <a:t>а если к концу сезона (к сентябрю) у него остаются нераспроданные напитки, он возвращает их оптовику, но уже по цене 0,7 </a:t>
            </a:r>
            <a:r>
              <a:rPr lang="ru-RU" i="1" dirty="0" err="1"/>
              <a:t>ден</a:t>
            </a:r>
            <a:r>
              <a:rPr lang="ru-RU" i="1" dirty="0"/>
              <a:t>. ед./л. 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03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По своему прошлому опыту торговец знает, что </a:t>
            </a:r>
            <a:r>
              <a:rPr lang="ru-RU" dirty="0" smtClean="0"/>
              <a:t>объёмы </a:t>
            </a:r>
            <a:r>
              <a:rPr lang="ru-RU" dirty="0"/>
              <a:t>продаж прохладительных напитков зависят от состояния погоды в августе. Так, если в августе будет холодно, то </a:t>
            </a:r>
            <a:r>
              <a:rPr lang="ru-RU" dirty="0" smtClean="0"/>
              <a:t>объ</a:t>
            </a:r>
            <a:r>
              <a:rPr lang="ru-RU" dirty="0"/>
              <a:t>ё</a:t>
            </a:r>
            <a:r>
              <a:rPr lang="ru-RU" dirty="0" smtClean="0"/>
              <a:t>м </a:t>
            </a:r>
            <a:r>
              <a:rPr lang="ru-RU" dirty="0"/>
              <a:t>продаж составит </a:t>
            </a:r>
            <a:r>
              <a:rPr lang="ru-RU" dirty="0" smtClean="0"/>
              <a:t>скорее </a:t>
            </a:r>
            <a:r>
              <a:rPr lang="ru-RU" dirty="0"/>
              <a:t>всего 500 л, если прохладно </a:t>
            </a:r>
            <a:r>
              <a:rPr lang="ru-RU" b="1" dirty="0"/>
              <a:t>— </a:t>
            </a:r>
            <a:r>
              <a:rPr lang="ru-RU" dirty="0"/>
              <a:t>900 л, если тепло </a:t>
            </a:r>
            <a:r>
              <a:rPr lang="ru-RU" b="1" dirty="0"/>
              <a:t>— </a:t>
            </a:r>
            <a:r>
              <a:rPr lang="ru-RU" dirty="0"/>
              <a:t>2000 л и если жарко </a:t>
            </a:r>
            <a:r>
              <a:rPr lang="ru-RU" b="1" dirty="0"/>
              <a:t>— </a:t>
            </a:r>
            <a:r>
              <a:rPr lang="ru-RU" dirty="0"/>
              <a:t>2800 л.</a:t>
            </a:r>
          </a:p>
          <a:p>
            <a:pPr marL="0" indent="457200" algn="just">
              <a:buNone/>
            </a:pPr>
            <a:r>
              <a:rPr lang="ru-RU" dirty="0" smtClean="0"/>
              <a:t>Торговцу </a:t>
            </a:r>
            <a:r>
              <a:rPr lang="ru-RU" dirty="0"/>
              <a:t>необходимо принять решение о том, какую партию прохладительных напитков ему следует заказать у оптовика в марте, чтобы получить наибольшую прибыль от их продажи в августе.</a:t>
            </a:r>
          </a:p>
          <a:p>
            <a:pPr marL="0" indent="0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588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4158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 smtClean="0"/>
                  <a:t>Природа – состояние погоды в августе.</a:t>
                </a:r>
              </a:p>
              <a:p>
                <a:r>
                  <a:rPr lang="ru-RU" dirty="0" smtClean="0"/>
                  <a:t>Холодно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) – низкий спрос (500 л)</a:t>
                </a:r>
                <a:r>
                  <a:rPr lang="en-US" dirty="0" smtClean="0"/>
                  <a:t>.</a:t>
                </a:r>
                <a:endParaRPr lang="ru-RU" dirty="0" smtClean="0"/>
              </a:p>
              <a:p>
                <a:r>
                  <a:rPr lang="ru-RU" dirty="0" smtClean="0"/>
                  <a:t>Прохладно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) – средний спрос (900 л)</a:t>
                </a:r>
                <a:r>
                  <a:rPr lang="en-US" dirty="0" smtClean="0"/>
                  <a:t>.</a:t>
                </a:r>
                <a:endParaRPr lang="ru-RU" dirty="0" smtClean="0"/>
              </a:p>
              <a:p>
                <a:r>
                  <a:rPr lang="ru-RU" dirty="0" smtClean="0"/>
                  <a:t>Тепло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ru-RU" dirty="0" smtClean="0"/>
                  <a:t>) – хороший спрос (2000 л)</a:t>
                </a:r>
                <a:r>
                  <a:rPr lang="en-US" dirty="0" smtClean="0"/>
                  <a:t>.</a:t>
                </a:r>
                <a:endParaRPr lang="ru-RU" dirty="0" smtClean="0"/>
              </a:p>
              <a:p>
                <a:r>
                  <a:rPr lang="ru-RU" dirty="0" smtClean="0"/>
                  <a:t>Жарко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ru-RU" dirty="0" smtClean="0"/>
                  <a:t>) – отличный спрос (2800 л)</a:t>
                </a:r>
                <a:r>
                  <a:rPr lang="en-US" dirty="0" smtClean="0"/>
                  <a:t>.</a:t>
                </a:r>
                <a:endParaRPr lang="ru-RU" dirty="0" smtClean="0"/>
              </a:p>
              <a:p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Возможные решения:</a:t>
                </a:r>
              </a:p>
              <a:p>
                <a:r>
                  <a:rPr lang="ru-RU" dirty="0" smtClean="0"/>
                  <a:t>закупить 1000 л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 smtClean="0"/>
                  <a:t>)</a:t>
                </a:r>
                <a:r>
                  <a:rPr lang="en-US" dirty="0" smtClean="0"/>
                  <a:t>;</a:t>
                </a:r>
              </a:p>
              <a:p>
                <a:r>
                  <a:rPr lang="ru-RU" dirty="0" smtClean="0"/>
                  <a:t>закупить </a:t>
                </a:r>
                <a:r>
                  <a:rPr lang="en-US" dirty="0" smtClean="0"/>
                  <a:t>2</a:t>
                </a:r>
                <a:r>
                  <a:rPr lang="ru-RU" dirty="0" smtClean="0"/>
                  <a:t>000 </a:t>
                </a:r>
                <a:r>
                  <a:rPr lang="ru-RU" dirty="0"/>
                  <a:t>л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)</a:t>
                </a:r>
                <a:r>
                  <a:rPr lang="en-US" dirty="0" smtClean="0"/>
                  <a:t>;</a:t>
                </a:r>
              </a:p>
              <a:p>
                <a:r>
                  <a:rPr lang="ru-RU" dirty="0" smtClean="0"/>
                  <a:t>закупить </a:t>
                </a:r>
                <a:r>
                  <a:rPr lang="en-US" dirty="0" smtClean="0"/>
                  <a:t>3</a:t>
                </a:r>
                <a:r>
                  <a:rPr lang="ru-RU" dirty="0" smtClean="0"/>
                  <a:t>000 </a:t>
                </a:r>
                <a:r>
                  <a:rPr lang="ru-RU" dirty="0"/>
                  <a:t>л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ru-RU" dirty="0" smtClean="0"/>
                  <a:t>)</a:t>
                </a:r>
                <a:r>
                  <a:rPr lang="en-US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415880"/>
              </a:xfrm>
              <a:blipFill rotWithShape="1">
                <a:blip r:embed="rId4"/>
                <a:stretch>
                  <a:fillRect l="-1259" t="-9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2106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18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 smtClean="0"/>
              <a:t>{</a:t>
            </a:r>
            <a:r>
              <a:rPr lang="ru-RU" i="1" dirty="0" smtClean="0"/>
              <a:t>Платёж</a:t>
            </a:r>
            <a:r>
              <a:rPr lang="en-US" i="1" dirty="0" smtClean="0"/>
              <a:t>}</a:t>
            </a:r>
            <a:r>
              <a:rPr lang="ru-RU" i="1" dirty="0" smtClean="0"/>
              <a:t>=</a:t>
            </a:r>
            <a:r>
              <a:rPr lang="en-US" i="1" dirty="0" smtClean="0"/>
              <a:t>{</a:t>
            </a:r>
            <a:r>
              <a:rPr lang="ru-RU" i="1" dirty="0"/>
              <a:t>Д</a:t>
            </a:r>
            <a:r>
              <a:rPr lang="ru-RU" i="1" dirty="0" smtClean="0"/>
              <a:t>оходы от продажи</a:t>
            </a:r>
            <a:r>
              <a:rPr lang="en-US" i="1" dirty="0" smtClean="0"/>
              <a:t>}</a:t>
            </a:r>
            <a:r>
              <a:rPr lang="ru-RU" i="1" dirty="0" smtClean="0"/>
              <a:t>-</a:t>
            </a:r>
            <a:r>
              <a:rPr lang="en-US" i="1" dirty="0" smtClean="0"/>
              <a:t>{</a:t>
            </a:r>
            <a:r>
              <a:rPr lang="ru-RU" i="1" dirty="0" smtClean="0"/>
              <a:t>Затраты</a:t>
            </a:r>
            <a:r>
              <a:rPr lang="en-US" i="1" dirty="0" smtClean="0"/>
              <a:t>}</a:t>
            </a:r>
            <a:r>
              <a:rPr lang="ru-RU" i="1" dirty="0" smtClean="0"/>
              <a:t>+ </a:t>
            </a:r>
            <a:r>
              <a:rPr lang="en-US" i="1" dirty="0" smtClean="0"/>
              <a:t>{</a:t>
            </a:r>
            <a:r>
              <a:rPr lang="ru-RU" i="1" dirty="0" smtClean="0"/>
              <a:t>Выручка от возврата нераспроданных напитков</a:t>
            </a:r>
            <a:r>
              <a:rPr lang="en-US" i="1" dirty="0" smtClean="0"/>
              <a:t>}</a:t>
            </a:r>
            <a:endParaRPr lang="ru-RU" i="1" dirty="0" smtClean="0"/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sz="2200" dirty="0" smtClean="0"/>
              <a:t>Платёжная матрица торговца прохладительными напитками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Таблица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5775304"/>
                  </p:ext>
                </p:extLst>
              </p:nvPr>
            </p:nvGraphicFramePr>
            <p:xfrm>
              <a:off x="611560" y="2780928"/>
              <a:ext cx="8280920" cy="2713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5802"/>
                    <a:gridCol w="1685497"/>
                    <a:gridCol w="1905344"/>
                    <a:gridCol w="1788093"/>
                    <a:gridCol w="1656184"/>
                  </a:tblGrid>
                  <a:tr h="518458">
                    <a:tc rowSpan="2">
                      <a:txBody>
                        <a:bodyPr/>
                        <a:lstStyle/>
                        <a:p>
                          <a:r>
                            <a:rPr lang="ru-RU" dirty="0" smtClean="0"/>
                            <a:t>Альтер-</a:t>
                          </a:r>
                          <a:r>
                            <a:rPr lang="ru-RU" dirty="0" err="1" smtClean="0"/>
                            <a:t>нативы</a:t>
                          </a:r>
                          <a:endParaRPr lang="ru-RU" dirty="0"/>
                        </a:p>
                      </a:txBody>
                      <a:tcPr anchor="ctr"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Прибыль</a:t>
                          </a:r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518458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Холодно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</a:t>
                          </a:r>
                        </a:p>
                        <a:p>
                          <a:pPr algn="ctr"/>
                          <a:r>
                            <a:rPr lang="ru-RU" dirty="0" smtClean="0"/>
                            <a:t>(спрос 500 л)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Прохладно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  (спрос 900 л)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Тепло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 (спрос 2000 л)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 algn="ctr"/>
                          <a:r>
                            <a:rPr lang="ru-RU" dirty="0" smtClean="0"/>
                            <a:t>Жарко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 (спрос 2800 л)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420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ru-RU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-200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120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ru-RU" sz="24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-500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-180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700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1340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Таблица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0148626"/>
                  </p:ext>
                </p:extLst>
              </p:nvPr>
            </p:nvGraphicFramePr>
            <p:xfrm>
              <a:off x="611560" y="2780928"/>
              <a:ext cx="8280920" cy="2713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5802"/>
                    <a:gridCol w="1685497"/>
                    <a:gridCol w="1905344"/>
                    <a:gridCol w="1788093"/>
                    <a:gridCol w="1656184"/>
                  </a:tblGrid>
                  <a:tr h="518458">
                    <a:tc rowSpan="2">
                      <a:txBody>
                        <a:bodyPr/>
                        <a:lstStyle/>
                        <a:p>
                          <a:r>
                            <a:rPr lang="ru-RU" dirty="0" smtClean="0"/>
                            <a:t>Альтер-</a:t>
                          </a:r>
                          <a:r>
                            <a:rPr lang="ru-RU" dirty="0" err="1" smtClean="0"/>
                            <a:t>нативы</a:t>
                          </a:r>
                          <a:endParaRPr lang="ru-RU" dirty="0"/>
                        </a:p>
                      </a:txBody>
                      <a:tcPr anchor="ctr"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Прибыль</a:t>
                          </a:r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74007" t="-85714" r="-318412" b="-2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53994" t="-85714" r="-181789" b="-2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71331" t="-85714" r="-94198" b="-2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00000" t="-85714" r="-1471" b="-255238"/>
                          </a:stretch>
                        </a:blipFill>
                      </a:tcPr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90" t="-226744" r="-568137" b="-2116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420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90" t="-330588" r="-568137" b="-11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-200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120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1000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90" t="-430588" r="-568137" b="-1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-500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-180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700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1340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9745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Пример расчёта платежа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6" y="1700808"/>
            <a:ext cx="8229600" cy="4389120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ru-RU" dirty="0"/>
              <a:t>Е</a:t>
            </a:r>
            <a:r>
              <a:rPr lang="ru-RU" dirty="0" smtClean="0"/>
              <a:t>сли </a:t>
            </a:r>
            <a:r>
              <a:rPr lang="ru-RU" dirty="0"/>
              <a:t>в августе будет </a:t>
            </a:r>
            <a:r>
              <a:rPr lang="ru-RU" dirty="0" smtClean="0"/>
              <a:t>холодно, то</a:t>
            </a:r>
            <a:r>
              <a:rPr lang="ru-RU" i="1" dirty="0" smtClean="0"/>
              <a:t> </a:t>
            </a:r>
            <a:r>
              <a:rPr lang="ru-RU" dirty="0"/>
              <a:t>д</a:t>
            </a:r>
            <a:r>
              <a:rPr lang="ru-RU" dirty="0" smtClean="0"/>
              <a:t>оход </a:t>
            </a:r>
            <a:r>
              <a:rPr lang="ru-RU" dirty="0"/>
              <a:t>продавца составит </a:t>
            </a:r>
            <a:endParaRPr lang="ru-RU" dirty="0" smtClean="0"/>
          </a:p>
          <a:p>
            <a:pPr marL="0" lvl="0" indent="0" algn="ctr">
              <a:buNone/>
            </a:pPr>
            <a:r>
              <a:rPr lang="ru-RU" dirty="0" smtClean="0"/>
              <a:t>1,5 </a:t>
            </a:r>
            <a:r>
              <a:rPr lang="ru-RU" i="1" dirty="0" err="1"/>
              <a:t>ден</a:t>
            </a:r>
            <a:r>
              <a:rPr lang="ru-RU" i="1" dirty="0"/>
              <a:t>. ед./л х </a:t>
            </a:r>
            <a:r>
              <a:rPr lang="ru-RU" dirty="0"/>
              <a:t>500 л = 750 </a:t>
            </a:r>
            <a:r>
              <a:rPr lang="ru-RU" i="1" dirty="0" err="1"/>
              <a:t>ден</a:t>
            </a:r>
            <a:r>
              <a:rPr lang="ru-RU" i="1" dirty="0"/>
              <a:t>. ед., </a:t>
            </a:r>
            <a:endParaRPr lang="ru-RU" i="1" dirty="0" smtClean="0"/>
          </a:p>
          <a:p>
            <a:pPr marL="0" lvl="0" indent="0" algn="just">
              <a:buNone/>
            </a:pPr>
            <a:r>
              <a:rPr lang="ru-RU" dirty="0" smtClean="0"/>
              <a:t>выручка </a:t>
            </a:r>
            <a:r>
              <a:rPr lang="ru-RU" dirty="0"/>
              <a:t>от возврата напитков </a:t>
            </a:r>
            <a:endParaRPr lang="ru-RU" dirty="0" smtClean="0"/>
          </a:p>
          <a:p>
            <a:pPr marL="0" lvl="0" indent="0" algn="ctr">
              <a:buNone/>
            </a:pPr>
            <a:r>
              <a:rPr lang="ru-RU" dirty="0" smtClean="0"/>
              <a:t>0,7 </a:t>
            </a:r>
            <a:r>
              <a:rPr lang="ru-RU" i="1" dirty="0" err="1"/>
              <a:t>ден</a:t>
            </a:r>
            <a:r>
              <a:rPr lang="ru-RU" i="1" dirty="0"/>
              <a:t>. ед./л </a:t>
            </a:r>
            <a:r>
              <a:rPr lang="ru-RU" dirty="0"/>
              <a:t>х 1500 л = 1050 </a:t>
            </a:r>
            <a:r>
              <a:rPr lang="ru-RU" i="1" dirty="0" err="1"/>
              <a:t>ден</a:t>
            </a:r>
            <a:r>
              <a:rPr lang="ru-RU" i="1" dirty="0"/>
              <a:t>. ед. </a:t>
            </a:r>
            <a:endParaRPr lang="ru-RU" i="1" dirty="0" smtClean="0"/>
          </a:p>
          <a:p>
            <a:pPr marL="0" lvl="0" indent="0" algn="just">
              <a:buNone/>
            </a:pPr>
            <a:r>
              <a:rPr lang="ru-RU" dirty="0" smtClean="0"/>
              <a:t>и </a:t>
            </a:r>
            <a:r>
              <a:rPr lang="ru-RU" dirty="0"/>
              <a:t>прибыль (точнее убыток), составит </a:t>
            </a:r>
            <a:endParaRPr lang="ru-RU" dirty="0" smtClean="0"/>
          </a:p>
          <a:p>
            <a:pPr marL="0" lvl="0" indent="0" algn="ctr">
              <a:buNone/>
            </a:pPr>
            <a:r>
              <a:rPr lang="ru-RU" dirty="0" smtClean="0"/>
              <a:t>750 </a:t>
            </a:r>
            <a:r>
              <a:rPr lang="ru-RU" dirty="0"/>
              <a:t>- 2000 </a:t>
            </a:r>
            <a:r>
              <a:rPr lang="ru-RU" i="1" dirty="0" err="1"/>
              <a:t>ден</a:t>
            </a:r>
            <a:r>
              <a:rPr lang="ru-RU" i="1" dirty="0"/>
              <a:t>. ед. </a:t>
            </a:r>
            <a:r>
              <a:rPr lang="ru-RU" dirty="0"/>
              <a:t>+ 1050 </a:t>
            </a:r>
            <a:r>
              <a:rPr lang="ru-RU" i="1" dirty="0" err="1"/>
              <a:t>ден</a:t>
            </a:r>
            <a:r>
              <a:rPr lang="ru-RU" i="1" dirty="0"/>
              <a:t>. ед. = </a:t>
            </a:r>
            <a:r>
              <a:rPr lang="ru-RU" dirty="0"/>
              <a:t>= -200 </a:t>
            </a:r>
            <a:r>
              <a:rPr lang="ru-RU" i="1" dirty="0" err="1"/>
              <a:t>ден</a:t>
            </a:r>
            <a:r>
              <a:rPr lang="ru-RU" i="1" dirty="0"/>
              <a:t>. ед</a:t>
            </a:r>
            <a:r>
              <a:rPr lang="ru-RU" i="1" dirty="0" smtClean="0"/>
              <a:t>.</a:t>
            </a:r>
          </a:p>
          <a:p>
            <a:pPr marL="0" lvl="0" indent="0" algn="just">
              <a:buNone/>
            </a:pPr>
            <a:r>
              <a:rPr lang="ru-RU" dirty="0" smtClean="0"/>
              <a:t>Это </a:t>
            </a:r>
            <a:r>
              <a:rPr lang="ru-RU" dirty="0"/>
              <a:t>значение заносится в матрицу </a:t>
            </a:r>
            <a:r>
              <a:rPr lang="ru-RU" dirty="0" smtClean="0"/>
              <a:t>платежей </a:t>
            </a:r>
            <a:r>
              <a:rPr lang="ru-RU" dirty="0"/>
              <a:t>в ячейку, образованную пересечением второй строки и первого </a:t>
            </a:r>
            <a:r>
              <a:rPr lang="ru-RU" dirty="0" smtClean="0"/>
              <a:t>столбца.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49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Матрица рисков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Матрица рисков показывает, насколько рискует ЛПР, приняв неоптимальное решение при данном состоянии природы, и насколько при этом будут велики его убытки. Чем сильнее отличается принятое решение от оптимального, тем значительнее будет величина убытков и степень риска.</a:t>
            </a:r>
          </a:p>
        </p:txBody>
      </p:sp>
    </p:spTree>
    <p:extLst>
      <p:ext uri="{BB962C8B-B14F-4D97-AF65-F5344CB8AC3E}">
        <p14:creationId xmlns:p14="http://schemas.microsoft.com/office/powerpoint/2010/main" val="65337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0736"/>
          </a:xfrm>
        </p:spPr>
        <p:txBody>
          <a:bodyPr>
            <a:noAutofit/>
          </a:bodyPr>
          <a:lstStyle/>
          <a:p>
            <a:r>
              <a:rPr lang="ru-RU" sz="4400" dirty="0" smtClean="0"/>
              <a:t>Алгоритм составления </a:t>
            </a:r>
            <a:br>
              <a:rPr lang="ru-RU" sz="4400" dirty="0" smtClean="0"/>
            </a:br>
            <a:r>
              <a:rPr lang="ru-RU" sz="4400" dirty="0" smtClean="0"/>
              <a:t>матрицы рисков</a:t>
            </a:r>
            <a:endParaRPr lang="ru-RU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88840"/>
                <a:ext cx="8229600" cy="4607325"/>
              </a:xfrm>
            </p:spPr>
            <p:txBody>
              <a:bodyPr>
                <a:normAutofit lnSpcReduction="10000"/>
              </a:bodyPr>
              <a:lstStyle/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 smtClean="0"/>
                  <a:t>в </a:t>
                </a:r>
                <a:r>
                  <a:rPr lang="ru-RU" dirty="0"/>
                  <a:t>каждом столбце матрицы </a:t>
                </a:r>
                <a:r>
                  <a:rPr lang="ru-RU" dirty="0" smtClean="0"/>
                  <a:t>платежей </a:t>
                </a:r>
                <a:r>
                  <a:rPr lang="ru-RU" dirty="0"/>
                  <a:t>найти максимальное значение платежа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𝑚</m:t>
                    </m:r>
                    <m:r>
                      <a:rPr lang="en-US" b="0" i="1" dirty="0" smtClean="0">
                        <a:latin typeface="Cambria Math"/>
                      </a:rPr>
                      <m:t>𝑎𝑥</m:t>
                    </m:r>
                    <m:r>
                      <a:rPr lang="ru-RU" i="1" dirty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ru-RU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ru-RU" i="1" dirty="0" smtClean="0"/>
                  <a:t>,</a:t>
                </a:r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𝑗</m:t>
                    </m:r>
                    <m:r>
                      <a:rPr lang="ru-RU" i="1" dirty="0" smtClean="0">
                        <a:latin typeface="Cambria Math"/>
                      </a:rPr>
                      <m:t> </m:t>
                    </m:r>
                    <m:r>
                      <a:rPr lang="ru-RU" i="1" dirty="0">
                        <a:latin typeface="Cambria Math"/>
                      </a:rPr>
                      <m:t>= </m:t>
                    </m:r>
                    <m:r>
                      <a:rPr lang="ru-RU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i="1" dirty="0">
                        <a:latin typeface="Cambria Math"/>
                      </a:rPr>
                      <m:t>1, 2, …,</m:t>
                    </m:r>
                    <m:r>
                      <a:rPr lang="ru-RU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ru-RU" i="1" dirty="0" smtClean="0"/>
                  <a:t>,</a:t>
                </a:r>
                <a:endParaRPr lang="ru-RU" dirty="0"/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на пересечении каждой строки </a:t>
                </a:r>
                <a:r>
                  <a:rPr lang="en-US" i="1" dirty="0" err="1"/>
                  <a:t>i</a:t>
                </a:r>
                <a:r>
                  <a:rPr lang="ru-RU" i="1" dirty="0"/>
                  <a:t>, </a:t>
                </a:r>
                <a:r>
                  <a:rPr lang="ru-RU" dirty="0"/>
                  <a:t>соответствующей данной альтернативе, и каждого столбца </a:t>
                </a:r>
                <a:r>
                  <a:rPr lang="en-US" i="1" dirty="0"/>
                  <a:t>j</a:t>
                </a:r>
                <a:r>
                  <a:rPr lang="ru-RU" i="1" dirty="0"/>
                  <a:t>, </a:t>
                </a:r>
                <a:r>
                  <a:rPr lang="ru-RU" dirty="0"/>
                  <a:t>вычисляется значение риска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ij</m:t>
                        </m:r>
                      </m:sub>
                    </m:sSub>
                    <m:r>
                      <a:rPr lang="ru-RU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𝑚𝑎𝑥</m:t>
                    </m:r>
                    <m:r>
                      <a:rPr lang="ru-RU" i="1" dirty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ru-RU" i="1" dirty="0">
                        <a:latin typeface="Cambria Math"/>
                      </a:rPr>
                      <m:t>} −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i="1" dirty="0" smtClean="0"/>
                  <a:t>,</a:t>
                </a:r>
                <a:r>
                  <a:rPr lang="en-US" dirty="0"/>
                  <a:t> </a:t>
                </a:r>
                <a:r>
                  <a:rPr lang="ru-RU" dirty="0" smtClean="0"/>
                  <a:t>равное </a:t>
                </a:r>
                <a:r>
                  <a:rPr lang="ru-RU" dirty="0"/>
                  <a:t>разности между максимальным значением платежа в данном столбце и платежом, соответствующем данному решению,</a:t>
                </a:r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предыдущий этап вычисления рисков повторить для всех столбцов </a:t>
                </a:r>
                <a:r>
                  <a:rPr lang="ru-RU" dirty="0" smtClean="0"/>
                  <a:t>матрицы</a:t>
                </a:r>
                <a:r>
                  <a:rPr lang="en-US" dirty="0" smtClean="0"/>
                  <a:t> </a:t>
                </a:r>
                <a:r>
                  <a:rPr lang="ru-RU" dirty="0" smtClean="0"/>
                  <a:t>платежей.</a:t>
                </a: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88840"/>
                <a:ext cx="8229600" cy="4607325"/>
              </a:xfrm>
              <a:blipFill rotWithShape="0">
                <a:blip r:embed="rId3"/>
                <a:stretch>
                  <a:fillRect l="-1259" t="-1984" r="-1333" b="-31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861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147248" cy="158417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2400" dirty="0" smtClean="0"/>
              <a:t>Матрица рисков торговца </a:t>
            </a:r>
            <a:r>
              <a:rPr lang="ru-RU" sz="2400" dirty="0"/>
              <a:t>прохладительными напитками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7953700"/>
                  </p:ext>
                </p:extLst>
              </p:nvPr>
            </p:nvGraphicFramePr>
            <p:xfrm>
              <a:off x="467544" y="2348880"/>
              <a:ext cx="8280920" cy="2713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5802"/>
                    <a:gridCol w="1685497"/>
                    <a:gridCol w="1905344"/>
                    <a:gridCol w="1788093"/>
                    <a:gridCol w="1656184"/>
                  </a:tblGrid>
                  <a:tr h="518458">
                    <a:tc rowSpan="2">
                      <a:txBody>
                        <a:bodyPr/>
                        <a:lstStyle/>
                        <a:p>
                          <a:r>
                            <a:rPr lang="ru-RU" dirty="0" smtClean="0"/>
                            <a:t>Альтер-</a:t>
                          </a:r>
                          <a:r>
                            <a:rPr lang="ru-RU" dirty="0" err="1" smtClean="0"/>
                            <a:t>нативы</a:t>
                          </a:r>
                          <a:endParaRPr lang="ru-RU" dirty="0"/>
                        </a:p>
                      </a:txBody>
                      <a:tcPr anchor="ctr"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Риски</a:t>
                          </a:r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518458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Холодно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</a:t>
                          </a:r>
                        </a:p>
                        <a:p>
                          <a:pPr algn="ctr"/>
                          <a:r>
                            <a:rPr lang="ru-RU" dirty="0" smtClean="0"/>
                            <a:t>(спрос 500 л)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Прохладно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  (спрос 900 л)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Тепло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 (спрос 2000 л)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 algn="ctr"/>
                          <a:r>
                            <a:rPr lang="ru-RU" dirty="0" smtClean="0"/>
                            <a:t>Жарко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/>
                                    </a:rPr>
                                    <m:t>С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dirty="0" smtClean="0"/>
                            <a:t>) (спрос 2800 л)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840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ru-RU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340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ru-RU" sz="24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600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600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6123676"/>
                  </p:ext>
                </p:extLst>
              </p:nvPr>
            </p:nvGraphicFramePr>
            <p:xfrm>
              <a:off x="467544" y="2348880"/>
              <a:ext cx="8280920" cy="2713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5802"/>
                    <a:gridCol w="1685497"/>
                    <a:gridCol w="1905344"/>
                    <a:gridCol w="1788093"/>
                    <a:gridCol w="1656184"/>
                  </a:tblGrid>
                  <a:tr h="518458">
                    <a:tc rowSpan="2">
                      <a:txBody>
                        <a:bodyPr/>
                        <a:lstStyle/>
                        <a:p>
                          <a:r>
                            <a:rPr lang="ru-RU" dirty="0" smtClean="0"/>
                            <a:t>Альтер-</a:t>
                          </a:r>
                          <a:r>
                            <a:rPr lang="ru-RU" dirty="0" err="1" smtClean="0"/>
                            <a:t>нативы</a:t>
                          </a:r>
                          <a:endParaRPr lang="ru-RU" dirty="0"/>
                        </a:p>
                      </a:txBody>
                      <a:tcPr anchor="ctr"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Риски</a:t>
                          </a:r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74638" t="-85714" r="-319928" b="-2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53994" t="-85714" r="-182109" b="-2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70408" t="-85714" r="-93878" b="-2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00368" t="-85714" r="-1471" b="-255238"/>
                          </a:stretch>
                        </a:blipFill>
                      </a:tcPr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88" t="-226744" r="-565366" b="-2116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500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840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88" t="-330588" r="-565366" b="-11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340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  <a:tr h="5184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488" t="-430588" r="-565366" b="-1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600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600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300</a:t>
                          </a:r>
                          <a:endParaRPr lang="ru-RU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/>
                            <a:t>0</a:t>
                          </a:r>
                          <a:endParaRPr lang="ru-RU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3958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Пример</a:t>
            </a:r>
            <a:r>
              <a:rPr lang="ru-RU" sz="4400" dirty="0"/>
              <a:t>ы</a:t>
            </a:r>
            <a:r>
              <a:rPr lang="ru-RU" sz="4400" dirty="0" smtClean="0"/>
              <a:t> расчёта рисков</a:t>
            </a:r>
            <a:endParaRPr lang="ru-RU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92896"/>
                <a:ext cx="8229600" cy="3831704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=100−100=0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=100−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−200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30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ru-RU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=100−</m:t>
                      </m:r>
                      <m:r>
                        <a:rPr lang="en-US" b="0" i="1" smtClean="0">
                          <a:latin typeface="Cambria Math"/>
                        </a:rPr>
                        <m:t>(−500)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60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92896"/>
                <a:ext cx="8229600" cy="383170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0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Модель выбора акций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Инвестор </a:t>
            </a:r>
            <a:r>
              <a:rPr lang="ru-RU" dirty="0"/>
              <a:t>желает инвестировать свои деньги в акции одной из </a:t>
            </a:r>
            <a:r>
              <a:rPr lang="ru-RU" dirty="0" smtClean="0"/>
              <a:t>трёх </a:t>
            </a:r>
            <a:r>
              <a:rPr lang="ru-RU" dirty="0"/>
              <a:t>фирм, </a:t>
            </a:r>
            <a:r>
              <a:rPr lang="en-US" dirty="0"/>
              <a:t>W</a:t>
            </a:r>
            <a:r>
              <a:rPr lang="ru-RU" dirty="0"/>
              <a:t>, V и </a:t>
            </a:r>
            <a:r>
              <a:rPr lang="en-US" dirty="0"/>
              <a:t>U</a:t>
            </a:r>
            <a:r>
              <a:rPr lang="ru-RU" dirty="0"/>
              <a:t>. Прогнозируемые доходы на одну акцию </a:t>
            </a:r>
            <a:r>
              <a:rPr lang="ru-RU" dirty="0" smtClean="0"/>
              <a:t>(см. табл.) </a:t>
            </a:r>
            <a:r>
              <a:rPr lang="ru-RU" dirty="0"/>
              <a:t>зависят от состояния экономики в будущем (например, через месяц, квартал, год и т. д.), которые инвестор оценивает как неблагоприятное, благоприятное и отличное.</a:t>
            </a:r>
          </a:p>
          <a:p>
            <a:pPr marL="0" indent="0" algn="just">
              <a:buNone/>
            </a:pPr>
            <a:r>
              <a:rPr lang="ru-RU" dirty="0"/>
              <a:t>Акции какой фирмы следует выбрать инвестору?</a:t>
            </a:r>
          </a:p>
          <a:p>
            <a:pPr marL="0" indent="457200" algn="just">
              <a:buNone/>
            </a:pP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41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2538" y="1587570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Платёжная </a:t>
            </a:r>
            <a:r>
              <a:rPr lang="ru-RU" sz="2000" i="1" dirty="0"/>
              <a:t>матрица операции инвестиций в акции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903644"/>
              </p:ext>
            </p:extLst>
          </p:nvPr>
        </p:nvGraphicFramePr>
        <p:xfrm>
          <a:off x="592538" y="2276872"/>
          <a:ext cx="7579863" cy="288752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87174"/>
                <a:gridCol w="2520280"/>
                <a:gridCol w="2189486"/>
                <a:gridCol w="1482923"/>
              </a:tblGrid>
              <a:tr h="812255">
                <a:tc rowSpan="2"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Акции </a:t>
                      </a:r>
                      <a:endParaRPr lang="en-US" sz="20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фирм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>
                          <a:effectLst/>
                        </a:rPr>
                        <a:t>Доход на одну акцию при различных 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состояниях </a:t>
                      </a:r>
                      <a:r>
                        <a:rPr lang="ru-RU" sz="2000" spc="120" dirty="0">
                          <a:effectLst/>
                        </a:rPr>
                        <a:t>экономики в будущем, %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3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Неблагоприятное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(С</a:t>
                      </a:r>
                      <a:r>
                        <a:rPr lang="ru-RU" sz="1800" spc="120" baseline="-25000" dirty="0" smtClean="0">
                          <a:effectLst/>
                        </a:rPr>
                        <a:t>1</a:t>
                      </a:r>
                      <a:r>
                        <a:rPr lang="ru-RU" sz="2000" spc="120" dirty="0" smtClean="0">
                          <a:effectLst/>
                        </a:rPr>
                        <a:t>)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Благоприятное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 </a:t>
                      </a:r>
                      <a:r>
                        <a:rPr lang="ru-RU" sz="2000" spc="120" dirty="0">
                          <a:effectLst/>
                        </a:rPr>
                        <a:t>(С</a:t>
                      </a:r>
                      <a:r>
                        <a:rPr lang="ru-RU" sz="2000" spc="120" baseline="-25000" dirty="0">
                          <a:effectLst/>
                        </a:rPr>
                        <a:t>2</a:t>
                      </a:r>
                      <a:r>
                        <a:rPr lang="ru-RU" sz="2000" spc="120" dirty="0">
                          <a:effectLst/>
                        </a:rPr>
                        <a:t>)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Отличное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(</a:t>
                      </a:r>
                      <a:r>
                        <a:rPr lang="ru-RU" sz="2000" spc="120" dirty="0">
                          <a:effectLst/>
                        </a:rPr>
                        <a:t>С</a:t>
                      </a:r>
                      <a:r>
                        <a:rPr lang="ru-RU" sz="2000" spc="120" baseline="-25000" dirty="0">
                          <a:effectLst/>
                        </a:rPr>
                        <a:t>3</a:t>
                      </a:r>
                      <a:r>
                        <a:rPr lang="ru-RU" sz="2000" spc="120" dirty="0">
                          <a:effectLst/>
                        </a:rPr>
                        <a:t>)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9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W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24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9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V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4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9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U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</a:t>
                      </a:r>
                      <a:endParaRPr lang="ru-RU" sz="24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6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371296"/>
              </p:ext>
            </p:extLst>
          </p:nvPr>
        </p:nvGraphicFramePr>
        <p:xfrm>
          <a:off x="727042" y="2420888"/>
          <a:ext cx="7579863" cy="288752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87174"/>
                <a:gridCol w="2520280"/>
                <a:gridCol w="2189486"/>
                <a:gridCol w="1482923"/>
              </a:tblGrid>
              <a:tr h="812255">
                <a:tc rowSpan="2"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Акции </a:t>
                      </a:r>
                      <a:endParaRPr lang="en-US" sz="20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фирм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Риск инвестора </a:t>
                      </a:r>
                      <a:r>
                        <a:rPr lang="ru-RU" sz="2000" spc="120" dirty="0">
                          <a:effectLst/>
                        </a:rPr>
                        <a:t>на одну акцию при различных </a:t>
                      </a:r>
                      <a:r>
                        <a:rPr lang="ru-RU" sz="2000" spc="120" dirty="0" smtClean="0">
                          <a:effectLst/>
                        </a:rPr>
                        <a:t>состояниях </a:t>
                      </a:r>
                      <a:r>
                        <a:rPr lang="ru-RU" sz="2000" spc="120" dirty="0">
                          <a:effectLst/>
                        </a:rPr>
                        <a:t>экономики в будущем, %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3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Неблагоприятное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(С</a:t>
                      </a:r>
                      <a:r>
                        <a:rPr lang="ru-RU" sz="1800" spc="120" baseline="-25000" dirty="0" smtClean="0">
                          <a:effectLst/>
                        </a:rPr>
                        <a:t>1</a:t>
                      </a:r>
                      <a:r>
                        <a:rPr lang="ru-RU" sz="2000" spc="120" dirty="0" smtClean="0">
                          <a:effectLst/>
                        </a:rPr>
                        <a:t>)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Благоприятное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 </a:t>
                      </a:r>
                      <a:r>
                        <a:rPr lang="ru-RU" sz="2000" spc="120" dirty="0">
                          <a:effectLst/>
                        </a:rPr>
                        <a:t>(С</a:t>
                      </a:r>
                      <a:r>
                        <a:rPr lang="ru-RU" sz="2000" spc="120" baseline="-25000" dirty="0">
                          <a:effectLst/>
                        </a:rPr>
                        <a:t>2</a:t>
                      </a:r>
                      <a:r>
                        <a:rPr lang="ru-RU" sz="2000" spc="120" dirty="0">
                          <a:effectLst/>
                        </a:rPr>
                        <a:t>)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Отличное</a:t>
                      </a:r>
                      <a:endParaRPr lang="en-US" sz="2000" spc="12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pc="120" dirty="0" smtClean="0">
                          <a:effectLst/>
                        </a:rPr>
                        <a:t>(</a:t>
                      </a:r>
                      <a:r>
                        <a:rPr lang="ru-RU" sz="2000" spc="120" dirty="0">
                          <a:effectLst/>
                        </a:rPr>
                        <a:t>С</a:t>
                      </a:r>
                      <a:r>
                        <a:rPr lang="ru-RU" sz="2000" spc="120" baseline="-25000" dirty="0">
                          <a:effectLst/>
                        </a:rPr>
                        <a:t>3</a:t>
                      </a:r>
                      <a:r>
                        <a:rPr lang="ru-RU" sz="2000" spc="120" dirty="0">
                          <a:effectLst/>
                        </a:rPr>
                        <a:t>)</a:t>
                      </a:r>
                      <a:endParaRPr lang="ru-RU" sz="20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9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W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9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V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39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U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92538" y="1587570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Матрица рисков </a:t>
            </a:r>
            <a:r>
              <a:rPr lang="ru-RU" sz="2000" i="1" dirty="0"/>
              <a:t>инвестиций в акции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2713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Критерий Лапласа</a:t>
            </a:r>
            <a:endParaRPr lang="ru-RU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68052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ru-RU" dirty="0" smtClean="0"/>
                  <a:t> </a:t>
                </a:r>
                <a:r>
                  <a:rPr lang="ru-RU" dirty="0"/>
                  <a:t>Для принятия решения по критерию Лапласа, по матрице платежей и для каждой альтернативы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вычисляется значение ожидаемого платежа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которое с </a:t>
                </a:r>
                <a:r>
                  <a:rPr lang="ru-RU" dirty="0" smtClean="0"/>
                  <a:t>учётом </a:t>
                </a:r>
                <a:r>
                  <a:rPr lang="ru-RU" dirty="0"/>
                  <a:t>равенства вероятностей </a:t>
                </a:r>
                <a:r>
                  <a:rPr lang="ru-RU" i="1" dirty="0"/>
                  <a:t>(р) </a:t>
                </a:r>
                <a:r>
                  <a:rPr lang="ru-RU" dirty="0"/>
                  <a:t>наступления всех состояний природы равно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m:rPr>
                          <m:nor/>
                        </m:rP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 …+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ru-RU" dirty="0"/>
                  <a:t>Множитель </a:t>
                </a:r>
                <a:r>
                  <a:rPr lang="ru-RU" i="1" dirty="0"/>
                  <a:t>р </a:t>
                </a:r>
                <a:r>
                  <a:rPr lang="ru-RU" dirty="0"/>
                  <a:t>одинаков для всех альтернатив, поэтому его можно опустить и просто вычислить сумму платежей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(критерий Лапласа) </a:t>
                </a:r>
                <a:r>
                  <a:rPr lang="ru-RU" dirty="0" smtClean="0"/>
                  <a:t>для</a:t>
                </a:r>
                <a:r>
                  <a:rPr lang="en-US" dirty="0" smtClean="0"/>
                  <a:t> </a:t>
                </a:r>
                <a:r>
                  <a:rPr lang="ru-RU" dirty="0" smtClean="0"/>
                  <a:t>каждой </a:t>
                </a:r>
                <a:r>
                  <a:rPr lang="ru-RU" dirty="0"/>
                  <a:t>альтернативы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dirty="0"/>
                  <a:t> по всем состояниям природы, т. е.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 …+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680520"/>
              </a:xfrm>
              <a:blipFill rotWithShape="0">
                <a:blip r:embed="rId3"/>
                <a:stretch>
                  <a:fillRect l="-1333" t="-1042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85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35480"/>
                <a:ext cx="8229600" cy="2429624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 </a:t>
                </a:r>
                <a:r>
                  <a:rPr lang="ru-RU" dirty="0"/>
                  <a:t>Наилучшему решению соответствует та </a:t>
                </a:r>
                <a:r>
                  <a:rPr lang="ru-RU" dirty="0" err="1" smtClean="0"/>
                  <a:t>альтерна</a:t>
                </a:r>
                <a:r>
                  <a:rPr lang="en-US" dirty="0" smtClean="0"/>
                  <a:t>-</a:t>
                </a:r>
                <a:r>
                  <a:rPr lang="ru-RU" dirty="0" err="1" smtClean="0"/>
                  <a:t>тива</a:t>
                </a:r>
                <a:r>
                  <a:rPr lang="ru-RU" dirty="0"/>
                  <a:t>, которая имеет максимальное значение критерия Лапласа </a:t>
                </a: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𝑙</m:t>
                      </m:r>
                      <m:r>
                        <a:rPr lang="en-US" i="1" baseline="-25000" dirty="0" err="1">
                          <a:latin typeface="Cambria Math"/>
                        </a:rPr>
                        <m:t>𝑚𝑎</m:t>
                      </m:r>
                      <m:r>
                        <a:rPr lang="en-US" b="0" i="1" baseline="-25000" dirty="0" smtClean="0">
                          <a:latin typeface="Cambria Math"/>
                        </a:rPr>
                        <m:t>𝑥</m:t>
                      </m:r>
                      <m:r>
                        <a:rPr lang="ru-RU" i="1" dirty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dirty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/>
                                </a:rPr>
                                <m:t>𝑖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dirty="0" smtClean="0"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35480"/>
                <a:ext cx="8229600" cy="2429624"/>
              </a:xfrm>
              <a:blipFill rotWithShape="1">
                <a:blip r:embed="rId3"/>
                <a:stretch>
                  <a:fillRect l="-1259" t="-2010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ru-RU" sz="4400" dirty="0" smtClean="0"/>
              <a:t>Алгоритм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</p:spPr>
            <p:txBody>
              <a:bodyPr/>
              <a:lstStyle/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 smtClean="0"/>
                  <a:t>в </a:t>
                </a:r>
                <a:r>
                  <a:rPr lang="ru-RU" dirty="0"/>
                  <a:t>каждой строке </a:t>
                </a:r>
                <a:r>
                  <a:rPr lang="ru-RU" dirty="0" smtClean="0"/>
                  <a:t>платёжной </a:t>
                </a:r>
                <a:r>
                  <a:rPr lang="ru-RU" dirty="0"/>
                  <a:t>матрицы вычислить сумму платежей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 …+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ru-RU" dirty="0" smtClean="0"/>
                  <a:t>;</a:t>
                </a:r>
                <a:endParaRPr lang="ru-RU" dirty="0"/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среди всех значений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𝑖</m:t>
                    </m:r>
                    <m:r>
                      <a:rPr lang="ru-RU" i="1" dirty="0">
                        <a:latin typeface="Cambria Math"/>
                      </a:rPr>
                      <m:t> = 1, 2, </m:t>
                    </m:r>
                    <m:r>
                      <a:rPr lang="en-US" i="1" dirty="0">
                        <a:latin typeface="Cambria Math"/>
                      </a:rPr>
                      <m:t>…,</m:t>
                    </m:r>
                    <m:r>
                      <a:rPr lang="en-US" i="1" dirty="0">
                        <a:latin typeface="Cambria Math"/>
                      </a:rPr>
                      <m:t>𝑚</m:t>
                    </m:r>
                  </m:oMath>
                </a14:m>
                <a:r>
                  <a:rPr lang="ru-RU" i="1" dirty="0"/>
                  <a:t> </a:t>
                </a:r>
                <a:r>
                  <a:rPr lang="ru-RU" dirty="0"/>
                  <a:t>выбрать максимальное значение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𝑙</m:t>
                    </m:r>
                    <m:r>
                      <a:rPr lang="en-US" i="1" baseline="-25000" dirty="0" err="1">
                        <a:latin typeface="Cambria Math"/>
                      </a:rPr>
                      <m:t>𝑚𝑎</m:t>
                    </m:r>
                    <m:r>
                      <a:rPr lang="en-US" i="1" baseline="-25000" dirty="0">
                        <a:latin typeface="Cambria Math"/>
                      </a:rPr>
                      <m:t>𝑥</m:t>
                    </m:r>
                    <m:r>
                      <a:rPr lang="ru-RU" i="1" dirty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ru-RU" i="1" dirty="0"/>
                  <a:t>;</a:t>
                </a:r>
                <a:endParaRPr lang="ru-RU" dirty="0"/>
              </a:p>
              <a:p>
                <a:pPr marL="514350" lvl="0" indent="-514350" algn="just">
                  <a:buFont typeface="+mj-lt"/>
                  <a:buAutoNum type="arabicPeriod"/>
                </a:pPr>
                <a:r>
                  <a:rPr lang="ru-RU" dirty="0"/>
                  <a:t>наилучшим считается решение, соответствующее максимальному значению ожидаемого платежа </a:t>
                </a:r>
                <a:r>
                  <a:rPr lang="ru-RU" i="1" dirty="0"/>
                  <a:t>(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/>
                      </a:rPr>
                      <m:t>𝑙</m:t>
                    </m:r>
                    <m:r>
                      <a:rPr lang="en-US" b="0" i="1" baseline="-25000" dirty="0" err="1">
                        <a:latin typeface="Cambria Math"/>
                      </a:rPr>
                      <m:t>𝑚𝑎</m:t>
                    </m:r>
                    <m:r>
                      <a:rPr lang="en-US" b="0" i="1" baseline="-25000" dirty="0">
                        <a:latin typeface="Cambria Math"/>
                      </a:rPr>
                      <m:t>𝑥</m:t>
                    </m:r>
                  </m:oMath>
                </a14:m>
                <a:r>
                  <a:rPr lang="ru-RU" i="1" dirty="0"/>
                  <a:t>).</a:t>
                </a:r>
              </a:p>
              <a:p>
                <a:pPr marL="0" indent="0" algn="just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  <a:blipFill rotWithShape="0">
                <a:blip r:embed="rId3"/>
                <a:stretch>
                  <a:fillRect l="-1259" t="-1038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890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0736"/>
          </a:xfrm>
        </p:spPr>
        <p:txBody>
          <a:bodyPr>
            <a:noAutofit/>
          </a:bodyPr>
          <a:lstStyle/>
          <a:p>
            <a:r>
              <a:rPr lang="ru-RU" sz="4000" dirty="0" smtClean="0"/>
              <a:t>Применение критерия Лапласа </a:t>
            </a:r>
            <a:br>
              <a:rPr lang="ru-RU" sz="4000" dirty="0" smtClean="0"/>
            </a:br>
            <a:r>
              <a:rPr lang="ru-RU" sz="4000" dirty="0" smtClean="0"/>
              <a:t>к модели выбора акций </a:t>
            </a:r>
            <a:endParaRPr lang="ru-RU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4051900"/>
                  </p:ext>
                </p:extLst>
              </p:nvPr>
            </p:nvGraphicFramePr>
            <p:xfrm>
              <a:off x="827584" y="2348881"/>
              <a:ext cx="7488832" cy="1800199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2181168"/>
                    <a:gridCol w="5307664"/>
                  </a:tblGrid>
                  <a:tr h="41059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Акции фирм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Критерий </a:t>
                          </a:r>
                          <a:r>
                            <a:rPr lang="ru-RU" sz="2000" dirty="0" smtClean="0">
                              <a:effectLst/>
                            </a:rPr>
                            <a:t>Лапласа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</a:tr>
                  <a:tr h="4117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W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dirty="0">
                              <a:effectLst/>
                            </a:rPr>
                            <a:t>= (-9)+ 15 + 28 = 34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4117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</a:rPr>
                            <a:t>V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spc="-100" dirty="0">
                              <a:effectLst/>
                            </a:rPr>
                            <a:t>=</a:t>
                          </a:r>
                          <a:r>
                            <a:rPr lang="ru-RU" sz="2000" dirty="0">
                              <a:effectLst/>
                            </a:rPr>
                            <a:t> </a:t>
                          </a:r>
                          <a:r>
                            <a:rPr lang="ru-RU" sz="2000" spc="200" dirty="0">
                              <a:effectLst/>
                            </a:rPr>
                            <a:t>2+</a:t>
                          </a:r>
                          <a:r>
                            <a:rPr lang="ru-RU" sz="2000" dirty="0">
                              <a:effectLst/>
                            </a:rPr>
                            <a:t> </a:t>
                          </a:r>
                          <a:r>
                            <a:rPr lang="ru-RU" sz="2000" spc="200" dirty="0">
                              <a:effectLst/>
                            </a:rPr>
                            <a:t>12+</a:t>
                          </a:r>
                          <a:r>
                            <a:rPr lang="ru-RU" sz="2000" dirty="0">
                              <a:effectLst/>
                            </a:rPr>
                            <a:t> 18 = 32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</a:tr>
                  <a:tr h="5660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(-7)+ 10 + 30 = 33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6993837"/>
                  </p:ext>
                </p:extLst>
              </p:nvPr>
            </p:nvGraphicFramePr>
            <p:xfrm>
              <a:off x="827584" y="2348881"/>
              <a:ext cx="7488832" cy="1800199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2181168"/>
                    <a:gridCol w="5307664"/>
                  </a:tblGrid>
                  <a:tr h="41059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Акции фирм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Критерий </a:t>
                          </a:r>
                          <a:r>
                            <a:rPr lang="ru-RU" sz="2000" dirty="0" smtClean="0">
                              <a:effectLst/>
                            </a:rPr>
                            <a:t>Лапласа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</a:tr>
                  <a:tr h="4117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W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ctr">
                        <a:blipFill rotWithShape="1">
                          <a:blip r:embed="rId3"/>
                          <a:stretch>
                            <a:fillRect l="-41264" t="-107463" r="-115" b="-246269"/>
                          </a:stretch>
                        </a:blipFill>
                      </a:tcPr>
                    </a:tc>
                  </a:tr>
                  <a:tr h="4117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</a:rPr>
                            <a:t>V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ctr">
                        <a:blipFill rotWithShape="1">
                          <a:blip r:embed="rId3"/>
                          <a:stretch>
                            <a:fillRect l="-41264" t="-204412" r="-115" b="-142647"/>
                          </a:stretch>
                        </a:blipFill>
                      </a:tcPr>
                    </a:tc>
                  </a:tr>
                  <a:tr h="5660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ctr">
                        <a:blipFill rotWithShape="1">
                          <a:blip r:embed="rId3"/>
                          <a:stretch>
                            <a:fillRect l="-41264" t="-222581" r="-115" b="-430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97762"/>
              </p:ext>
            </p:extLst>
          </p:nvPr>
        </p:nvGraphicFramePr>
        <p:xfrm>
          <a:off x="2555776" y="4509120"/>
          <a:ext cx="4248472" cy="158417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41450"/>
                <a:gridCol w="1130758"/>
                <a:gridCol w="1224136"/>
                <a:gridCol w="1152128"/>
              </a:tblGrid>
              <a:tr h="67902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Акции </a:t>
                      </a:r>
                      <a:endParaRPr lang="en-US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фирм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>
                          <a:effectLst/>
                        </a:rPr>
                        <a:t>Доход на одну акцию при различных </a:t>
                      </a:r>
                      <a:endParaRPr lang="en-US" sz="1200" spc="12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smtClean="0">
                          <a:effectLst/>
                        </a:rPr>
                        <a:t>состояниях </a:t>
                      </a:r>
                      <a:r>
                        <a:rPr lang="ru-RU" sz="1200" spc="120" dirty="0">
                          <a:effectLst/>
                        </a:rPr>
                        <a:t>экономики в будущем, %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err="1" smtClean="0">
                          <a:effectLst/>
                        </a:rPr>
                        <a:t>Небл</a:t>
                      </a:r>
                      <a:r>
                        <a:rPr lang="ru-RU" sz="1200" spc="120" dirty="0" smtClean="0">
                          <a:effectLst/>
                        </a:rPr>
                        <a:t>. (С</a:t>
                      </a:r>
                      <a:r>
                        <a:rPr lang="ru-RU" sz="1200" spc="120" baseline="-25000" dirty="0" smtClean="0">
                          <a:effectLst/>
                        </a:rPr>
                        <a:t>1</a:t>
                      </a:r>
                      <a:r>
                        <a:rPr lang="ru-RU" sz="1200" spc="120" dirty="0" smtClean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smtClean="0">
                          <a:effectLst/>
                        </a:rPr>
                        <a:t>Благ. (С</a:t>
                      </a:r>
                      <a:r>
                        <a:rPr lang="ru-RU" sz="1200" spc="120" baseline="-25000" dirty="0" smtClean="0">
                          <a:effectLst/>
                        </a:rPr>
                        <a:t>2</a:t>
                      </a:r>
                      <a:r>
                        <a:rPr lang="ru-RU" sz="1200" spc="120" dirty="0" smtClean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err="1" smtClean="0">
                          <a:effectLst/>
                        </a:rPr>
                        <a:t>Отл</a:t>
                      </a:r>
                      <a:r>
                        <a:rPr lang="ru-RU" sz="1200" spc="120" dirty="0" smtClean="0">
                          <a:effectLst/>
                        </a:rPr>
                        <a:t>. (</a:t>
                      </a:r>
                      <a:r>
                        <a:rPr lang="ru-RU" sz="1200" spc="120" dirty="0">
                          <a:effectLst/>
                        </a:rPr>
                        <a:t>С</a:t>
                      </a:r>
                      <a:r>
                        <a:rPr lang="ru-RU" sz="1200" spc="120" baseline="-25000" dirty="0">
                          <a:effectLst/>
                        </a:rPr>
                        <a:t>3</a:t>
                      </a:r>
                      <a:r>
                        <a:rPr lang="ru-RU" sz="1200" spc="120" dirty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V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U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3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i="1" dirty="0" err="1"/>
              <a:t>Максиминный</a:t>
            </a:r>
            <a:r>
              <a:rPr lang="ru-RU" sz="4400" i="1" dirty="0"/>
              <a:t> критерий </a:t>
            </a:r>
            <a:r>
              <a:rPr lang="en-US" sz="4400" i="1" dirty="0" smtClean="0"/>
              <a:t>(</a:t>
            </a:r>
            <a:r>
              <a:rPr lang="ru-RU" sz="4400" i="1" dirty="0" smtClean="0"/>
              <a:t>критерий </a:t>
            </a:r>
            <a:r>
              <a:rPr lang="ru-RU" sz="4400" i="1" dirty="0" err="1"/>
              <a:t>Вальда</a:t>
            </a:r>
            <a:r>
              <a:rPr lang="ru-RU" sz="4400" i="1" dirty="0" smtClean="0"/>
              <a:t>)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Критерий </a:t>
            </a:r>
            <a:r>
              <a:rPr lang="ru-RU" dirty="0"/>
              <a:t>позволяет принимать такое решение, которое гарантирует некоторый выигрыш даже при наступлении самого неблагоприятного состояния природы, так что при реализации более благоприятных состояний природы ЛПР получит больший выигрыш. </a:t>
            </a:r>
            <a:endParaRPr lang="en-US" dirty="0" smtClean="0"/>
          </a:p>
          <a:p>
            <a:endParaRPr lang="en-US" dirty="0"/>
          </a:p>
          <a:p>
            <a:pPr marL="0" indent="0" algn="just">
              <a:buNone/>
            </a:pPr>
            <a:r>
              <a:rPr lang="ru-RU" dirty="0" smtClean="0"/>
              <a:t>Применение </a:t>
            </a:r>
            <a:r>
              <a:rPr lang="ru-RU" dirty="0" err="1"/>
              <a:t>максиминного</a:t>
            </a:r>
            <a:r>
              <a:rPr lang="ru-RU" dirty="0"/>
              <a:t> критерия оправдано для осторожного, не склонного к риску ЛПР, а также в ситуациях, в которых получение отрицательного результата недопустимо, например, когда речь </a:t>
            </a:r>
            <a:r>
              <a:rPr lang="ru-RU" dirty="0" smtClean="0"/>
              <a:t>идёт </a:t>
            </a:r>
            <a:r>
              <a:rPr lang="ru-RU" dirty="0"/>
              <a:t>о безопасности людей и их здоровье.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7524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Алгоритм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12776"/>
                <a:ext cx="8229600" cy="4911824"/>
              </a:xfrm>
            </p:spPr>
            <p:txBody>
              <a:bodyPr>
                <a:normAutofit/>
              </a:bodyPr>
              <a:lstStyle/>
              <a:p>
                <a:pPr lvl="0" indent="0" algn="just"/>
                <a:r>
                  <a:rPr lang="ru-RU" dirty="0" smtClean="0"/>
                  <a:t>1. в </a:t>
                </a:r>
                <a:r>
                  <a:rPr lang="ru-RU" dirty="0"/>
                  <a:t>каждой </a:t>
                </a:r>
                <a:r>
                  <a:rPr lang="ru-RU" dirty="0" smtClean="0"/>
                  <a:t>строке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платёжной </a:t>
                </a:r>
                <a:r>
                  <a:rPr lang="ru-RU" dirty="0"/>
                  <a:t>матрицы </a:t>
                </a:r>
                <a:r>
                  <a:rPr lang="ru-RU" dirty="0" smtClean="0"/>
                  <a:t>выбрать </a:t>
                </a:r>
                <a:r>
                  <a:rPr lang="ru-RU" dirty="0"/>
                  <a:t>минимальную величину пла­тежа </a:t>
                </a:r>
                <a:endParaRPr lang="en-US" dirty="0" smtClean="0"/>
              </a:p>
              <a:p>
                <a:pPr lv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ru-RU" i="1" dirty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i="1" dirty="0">
                                  <a:latin typeface="Cambria Math"/>
                                </a:rPr>
                                <m:t>𝑗</m:t>
                              </m:r>
                            </m:lim>
                          </m:limLow>
                        </m:fName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{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/>
                            </a:rPr>
                            <m:t>}</m:t>
                          </m:r>
                        </m:e>
                      </m:func>
                      <m:r>
                        <a:rPr lang="en-US" b="0" i="1" dirty="0" smtClean="0">
                          <a:latin typeface="Cambria Math"/>
                        </a:rPr>
                        <m:t>,</m:t>
                      </m:r>
                      <m:r>
                        <a:rPr lang="ru-RU" i="1" dirty="0">
                          <a:latin typeface="Cambria Math"/>
                        </a:rPr>
                        <m:t> </m:t>
                      </m:r>
                      <m:r>
                        <a:rPr 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b="0" i="1" dirty="0" smtClean="0">
                          <a:latin typeface="Cambria Math"/>
                        </a:rPr>
                        <m:t>𝑖</m:t>
                      </m:r>
                      <m:r>
                        <a:rPr lang="en-US" b="0" i="1" dirty="0" smtClean="0">
                          <a:latin typeface="Cambria Math"/>
                        </a:rPr>
                        <m:t>=1, 2,…,</m:t>
                      </m:r>
                      <m:r>
                        <a:rPr lang="en-US" b="0" i="1" dirty="0" smtClean="0">
                          <a:latin typeface="Cambria Math"/>
                        </a:rPr>
                        <m:t>𝑚</m:t>
                      </m:r>
                      <m:r>
                        <a:rPr lang="ru-RU" i="1" dirty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  <a:p>
                <a:pPr lvl="0" indent="0" algn="just"/>
                <a:r>
                  <a:rPr lang="ru-RU" dirty="0" smtClean="0"/>
                  <a:t>2. из </a:t>
                </a:r>
                <a:r>
                  <a:rPr lang="ru-RU" dirty="0"/>
                  <a:t>всех найденных минимальных платежей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dirty="0"/>
                  <a:t>,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=1, 2,…,</m:t>
                    </m:r>
                    <m:r>
                      <a:rPr lang="en-US" i="1" dirty="0">
                        <a:latin typeface="Cambria Math"/>
                      </a:rPr>
                      <m:t>𝑚</m:t>
                    </m:r>
                  </m:oMath>
                </a14:m>
                <a:r>
                  <a:rPr lang="ru-RU" i="1" dirty="0"/>
                  <a:t> </a:t>
                </a:r>
                <a:r>
                  <a:rPr lang="ru-RU" dirty="0"/>
                  <a:t>выбрать максимальное значение </a:t>
                </a:r>
                <a:endParaRPr lang="ru-RU" dirty="0" smtClean="0"/>
              </a:p>
              <a:p>
                <a:pPr lvl="0" indent="0" algn="ctr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𝑣</m:t>
                    </m:r>
                    <m:r>
                      <a:rPr lang="en-US" i="1" baseline="-25000" dirty="0" err="1">
                        <a:latin typeface="Cambria Math"/>
                      </a:rPr>
                      <m:t>𝑚𝑎𝑥</m:t>
                    </m:r>
                    <m:r>
                      <a:rPr lang="ru-RU" i="1" dirty="0">
                        <a:latin typeface="Cambria Math"/>
                      </a:rPr>
                      <m:t> </m:t>
                    </m:r>
                    <m:r>
                      <a:rPr lang="ru-RU" b="1" i="1" cap="small" dirty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dirty="0" smtClean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b="0" i="1" dirty="0" smtClean="0">
                            <a:latin typeface="Cambria Math"/>
                          </a:rPr>
                          <m:t>=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dirty="0" smtClean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lang="en-US" b="0" i="0" dirty="0" smtClean="0">
                                    <a:latin typeface="Cambria Math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/>
                                  </a:rPr>
                                  <m:t>m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/>
                                  </a:rPr>
                                  <m:t>in</m:t>
                                </m:r>
                              </m:e>
                              <m:lim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{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/>
                              </a:rPr>
                              <m:t>}}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dirty="0" smtClean="0"/>
                  <a:t>;</a:t>
                </a:r>
                <a:endParaRPr lang="ru-RU" dirty="0" smtClean="0"/>
              </a:p>
              <a:p>
                <a:pPr indent="0" algn="just"/>
                <a:r>
                  <a:rPr lang="ru-RU" dirty="0" smtClean="0"/>
                  <a:t>3.  решение</a:t>
                </a:r>
                <a:r>
                  <a:rPr lang="ru-RU" dirty="0"/>
                  <a:t>, которому соответствует найденная на предыдущем этапе величина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𝑣</m:t>
                    </m:r>
                    <m:r>
                      <a:rPr lang="en-US" i="1" baseline="-25000" dirty="0" err="1">
                        <a:latin typeface="Cambria Math"/>
                      </a:rPr>
                      <m:t>𝑚𝑎𝑥</m:t>
                    </m:r>
                  </m:oMath>
                </a14:m>
                <a:r>
                  <a:rPr lang="ru-RU" dirty="0"/>
                  <a:t>и будет наилучшим</a:t>
                </a:r>
                <a:r>
                  <a:rPr lang="en-US" dirty="0"/>
                  <a:t>.</a:t>
                </a:r>
                <a:endParaRPr lang="ru-RU" dirty="0"/>
              </a:p>
              <a:p>
                <a:pPr lvl="0" algn="just"/>
                <a:endParaRPr lang="ru-RU" dirty="0"/>
              </a:p>
              <a:p>
                <a:endParaRPr lang="ru-RU" dirty="0" smtClean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12776"/>
                <a:ext cx="8229600" cy="4911824"/>
              </a:xfrm>
              <a:blipFill rotWithShape="0">
                <a:blip r:embed="rId3"/>
                <a:stretch>
                  <a:fillRect l="-1333" t="-993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39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3367664"/>
                  </p:ext>
                </p:extLst>
              </p:nvPr>
            </p:nvGraphicFramePr>
            <p:xfrm>
              <a:off x="971600" y="2420888"/>
              <a:ext cx="7416824" cy="1955902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2232248"/>
                    <a:gridCol w="5184576"/>
                  </a:tblGrid>
                  <a:tr h="87577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Акции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фирм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marL="219710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Минимальное значение </a:t>
                          </a:r>
                          <a:r>
                            <a:rPr lang="ru-RU" sz="2000" dirty="0" smtClean="0">
                              <a:effectLst/>
                            </a:rPr>
                            <a:t>платежа </a:t>
                          </a:r>
                          <a:br>
                            <a:rPr lang="ru-RU" sz="2000" dirty="0" smtClean="0">
                              <a:effectLst/>
                            </a:rPr>
                          </a:b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ru-RU" sz="2000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dirty="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sz="2000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lim>
                                  </m:limLow>
                                </m:fName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{</m:t>
                                  </m:r>
                                  <m:sSub>
                                    <m:sSub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dirty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000" dirty="0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e>
                              </m:func>
                            </m:oMath>
                          </a14:m>
                          <a:r>
                            <a:rPr lang="ru-RU" sz="2000" dirty="0" smtClean="0">
                              <a:effectLst/>
                            </a:rPr>
                            <a:t>  для </a:t>
                          </a:r>
                          <a:r>
                            <a:rPr lang="ru-RU" sz="2000" dirty="0">
                              <a:effectLst/>
                            </a:rPr>
                            <a:t>каждой альтернативы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 anchor="ctr"/>
                    </a:tc>
                  </a:tr>
                  <a:tr h="3446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W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 smtClean="0">
                              <a:effectLst/>
                            </a:rPr>
                            <a:t>= -</a:t>
                          </a:r>
                          <a:r>
                            <a:rPr lang="ru-RU" sz="2000" dirty="0" smtClean="0">
                              <a:effectLst/>
                            </a:rPr>
                            <a:t>9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</a:tr>
                  <a:tr h="3446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V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r>
                            <a:rPr lang="ru-RU" sz="2000" dirty="0">
                              <a:effectLst/>
                            </a:rPr>
                            <a:t>= 2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37908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000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cap="small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 smtClean="0">
                              <a:effectLst/>
                            </a:rPr>
                            <a:t>= </a:t>
                          </a:r>
                          <a:r>
                            <a:rPr lang="en-US" sz="2000" dirty="0">
                              <a:effectLst/>
                            </a:rPr>
                            <a:t>-7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2252885"/>
                  </p:ext>
                </p:extLst>
              </p:nvPr>
            </p:nvGraphicFramePr>
            <p:xfrm>
              <a:off x="971600" y="2420888"/>
              <a:ext cx="7416824" cy="1955902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2232248"/>
                    <a:gridCol w="5184576"/>
                  </a:tblGrid>
                  <a:tr h="87577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Акции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 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фирм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ctr">
                        <a:blipFill rotWithShape="0">
                          <a:blip r:embed="rId3"/>
                          <a:stretch>
                            <a:fillRect l="-43243" t="-6250" r="-235" b="-134722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W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0">
                          <a:blip r:embed="rId3"/>
                          <a:stretch>
                            <a:fillRect l="-43243" t="-268421" r="-235" b="-240351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V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0">
                          <a:blip r:embed="rId3"/>
                          <a:stretch>
                            <a:fillRect l="-43243" t="-362069" r="-235" b="-136207"/>
                          </a:stretch>
                        </a:blipFill>
                      </a:tcPr>
                    </a:tc>
                  </a:tr>
                  <a:tr h="37908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0">
                          <a:blip r:embed="rId3"/>
                          <a:stretch>
                            <a:fillRect l="-43243" t="-432258" r="-235" b="-2741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611193"/>
              </p:ext>
            </p:extLst>
          </p:nvPr>
        </p:nvGraphicFramePr>
        <p:xfrm>
          <a:off x="2483768" y="4941168"/>
          <a:ext cx="4051469" cy="158417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41450"/>
                <a:gridCol w="1347101"/>
                <a:gridCol w="1170290"/>
                <a:gridCol w="792628"/>
              </a:tblGrid>
              <a:tr h="67902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Акции </a:t>
                      </a:r>
                      <a:endParaRPr lang="en-US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фирм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>
                          <a:effectLst/>
                        </a:rPr>
                        <a:t>Доход на одну акцию при различных </a:t>
                      </a:r>
                      <a:endParaRPr lang="en-US" sz="1200" spc="12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smtClean="0">
                          <a:effectLst/>
                        </a:rPr>
                        <a:t>состояниях </a:t>
                      </a:r>
                      <a:r>
                        <a:rPr lang="ru-RU" sz="1200" spc="120" dirty="0">
                          <a:effectLst/>
                        </a:rPr>
                        <a:t>экономики в будущем, %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err="1" smtClean="0">
                          <a:effectLst/>
                        </a:rPr>
                        <a:t>Небл</a:t>
                      </a:r>
                      <a:r>
                        <a:rPr lang="ru-RU" sz="1200" spc="120" dirty="0" smtClean="0">
                          <a:effectLst/>
                        </a:rPr>
                        <a:t>. (С</a:t>
                      </a:r>
                      <a:r>
                        <a:rPr lang="ru-RU" sz="1200" spc="120" baseline="-25000" dirty="0" smtClean="0">
                          <a:effectLst/>
                        </a:rPr>
                        <a:t>1</a:t>
                      </a:r>
                      <a:r>
                        <a:rPr lang="ru-RU" sz="1200" spc="120" dirty="0" smtClean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smtClean="0">
                          <a:effectLst/>
                        </a:rPr>
                        <a:t>Благ. (С</a:t>
                      </a:r>
                      <a:r>
                        <a:rPr lang="ru-RU" sz="1200" spc="120" baseline="-25000" dirty="0" smtClean="0">
                          <a:effectLst/>
                        </a:rPr>
                        <a:t>2</a:t>
                      </a:r>
                      <a:r>
                        <a:rPr lang="ru-RU" sz="1200" spc="120" dirty="0" smtClean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err="1" smtClean="0">
                          <a:effectLst/>
                        </a:rPr>
                        <a:t>Отл</a:t>
                      </a:r>
                      <a:r>
                        <a:rPr lang="ru-RU" sz="1200" spc="120" dirty="0" smtClean="0">
                          <a:effectLst/>
                        </a:rPr>
                        <a:t>. (</a:t>
                      </a:r>
                      <a:r>
                        <a:rPr lang="ru-RU" sz="1200" spc="120" dirty="0">
                          <a:effectLst/>
                        </a:rPr>
                        <a:t>С</a:t>
                      </a:r>
                      <a:r>
                        <a:rPr lang="ru-RU" sz="1200" spc="120" baseline="-25000" dirty="0">
                          <a:effectLst/>
                        </a:rPr>
                        <a:t>3</a:t>
                      </a:r>
                      <a:r>
                        <a:rPr lang="ru-RU" sz="1200" spc="120" dirty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V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U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Применение критерия </a:t>
            </a:r>
            <a:r>
              <a:rPr lang="ru-RU" sz="4000" dirty="0" err="1" smtClean="0"/>
              <a:t>Вальда</a:t>
            </a:r>
            <a:r>
              <a:rPr lang="ru-RU" sz="4000" dirty="0" smtClean="0"/>
              <a:t>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к модели выбора акций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308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ru-RU" sz="4400" i="1" dirty="0" err="1"/>
              <a:t>Максимаксный</a:t>
            </a:r>
            <a:r>
              <a:rPr lang="ru-RU" sz="4400" i="1" dirty="0"/>
              <a:t> </a:t>
            </a:r>
            <a:r>
              <a:rPr lang="ru-RU" sz="4400" i="1" dirty="0" smtClean="0"/>
              <a:t>критерий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61568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ЛПР</a:t>
            </a:r>
            <a:r>
              <a:rPr lang="ru-RU" dirty="0"/>
              <a:t>, применяющий </a:t>
            </a:r>
            <a:r>
              <a:rPr lang="ru-RU" dirty="0" err="1"/>
              <a:t>максимаксный</a:t>
            </a:r>
            <a:r>
              <a:rPr lang="ru-RU" dirty="0"/>
              <a:t> критерий, склонен к риску и верит, что наступит такое состояние природы, при котором его выигрыш будет наибольшим. Для такого ЛПР выигрыш имеет большую значимость, чем проигрыш (выигрыш — все, проигрыш — ничто).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39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Алгоритм</a:t>
            </a:r>
            <a:endParaRPr lang="ru-RU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229600" cy="4824536"/>
              </a:xfrm>
            </p:spPr>
            <p:txBody>
              <a:bodyPr>
                <a:normAutofit/>
              </a:bodyPr>
              <a:lstStyle/>
              <a:p>
                <a:pPr lvl="0" indent="0" algn="just"/>
                <a:r>
                  <a:rPr lang="ru-RU" dirty="0" smtClean="0"/>
                  <a:t>1. в </a:t>
                </a:r>
                <a:r>
                  <a:rPr lang="ru-RU" dirty="0"/>
                  <a:t>каждой </a:t>
                </a:r>
                <a:r>
                  <a:rPr lang="ru-RU" dirty="0" smtClean="0"/>
                  <a:t>строке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платёжной </a:t>
                </a:r>
                <a:r>
                  <a:rPr lang="ru-RU" dirty="0"/>
                  <a:t>матрицы </a:t>
                </a:r>
                <a:r>
                  <a:rPr lang="ru-RU" dirty="0" smtClean="0"/>
                  <a:t>выбрать максимальную </a:t>
                </a:r>
                <a:r>
                  <a:rPr lang="ru-RU" dirty="0"/>
                  <a:t>величину пла­тежа </a:t>
                </a:r>
                <a:endParaRPr lang="en-US" dirty="0"/>
              </a:p>
              <a:p>
                <a:pPr lv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ru-RU" i="1" dirty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/>
                                </a:rPr>
                                <m:t>ax</m:t>
                              </m:r>
                            </m:e>
                            <m:lim>
                              <m:r>
                                <a:rPr lang="en-US" i="1" dirty="0">
                                  <a:latin typeface="Cambria Math"/>
                                </a:rPr>
                                <m:t>𝑗</m:t>
                              </m:r>
                            </m:lim>
                          </m:limLow>
                        </m:fName>
                        <m:e>
                          <m:r>
                            <a:rPr lang="en-US" i="1" dirty="0">
                              <a:latin typeface="Cambria Math"/>
                            </a:rPr>
                            <m:t>{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i="1" dirty="0">
                              <a:latin typeface="Cambria Math"/>
                            </a:rPr>
                            <m:t>}</m:t>
                          </m:r>
                        </m:e>
                      </m:func>
                      <m:r>
                        <a:rPr lang="en-US" i="1" dirty="0">
                          <a:latin typeface="Cambria Math"/>
                        </a:rPr>
                        <m:t>,</m:t>
                      </m:r>
                      <m:r>
                        <a:rPr lang="ru-RU" i="1" dirty="0">
                          <a:latin typeface="Cambria Math"/>
                        </a:rPr>
                        <m:t> 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i="1" dirty="0">
                          <a:latin typeface="Cambria Math"/>
                        </a:rPr>
                        <m:t>𝑖</m:t>
                      </m:r>
                      <m:r>
                        <a:rPr lang="en-US" i="1" dirty="0">
                          <a:latin typeface="Cambria Math"/>
                        </a:rPr>
                        <m:t>=1, 2,…,</m:t>
                      </m:r>
                      <m:r>
                        <a:rPr lang="en-US" i="1" dirty="0">
                          <a:latin typeface="Cambria Math"/>
                        </a:rPr>
                        <m:t>𝑚</m:t>
                      </m:r>
                      <m:r>
                        <a:rPr lang="ru-RU" i="1" dirty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 smtClean="0"/>
              </a:p>
              <a:p>
                <a:pPr lvl="0" indent="0"/>
                <a:r>
                  <a:rPr lang="ru-RU" dirty="0" smtClean="0"/>
                  <a:t>2. из </a:t>
                </a:r>
                <a:r>
                  <a:rPr lang="ru-RU" dirty="0"/>
                  <a:t>всех найденных максимальных платежей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,  </m:t>
                    </m:r>
                  </m:oMath>
                </a14:m>
                <a:r>
                  <a:rPr lang="ru-RU" b="0" i="1" dirty="0" smtClean="0">
                    <a:latin typeface="Cambria Math"/>
                  </a:rPr>
                  <a:t/>
                </a:r>
                <a:br>
                  <a:rPr lang="ru-RU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=1, 2,…,</m:t>
                    </m:r>
                    <m:r>
                      <a:rPr lang="en-US" i="1" dirty="0">
                        <a:latin typeface="Cambria Math"/>
                      </a:rPr>
                      <m:t>𝑚</m:t>
                    </m:r>
                  </m:oMath>
                </a14:m>
                <a:r>
                  <a:rPr lang="ru-RU" i="1" dirty="0" smtClean="0"/>
                  <a:t> </a:t>
                </a:r>
                <a:r>
                  <a:rPr lang="ru-RU" dirty="0"/>
                  <a:t>вы­брать максимальное </a:t>
                </a:r>
                <a:r>
                  <a:rPr lang="ru-RU" dirty="0" smtClean="0"/>
                  <a:t>значение</a:t>
                </a:r>
                <a:r>
                  <a:rPr lang="en-US" dirty="0" smtClean="0"/>
                  <a:t> </a:t>
                </a:r>
              </a:p>
              <a:p>
                <a:pPr lvl="0" indent="0" algn="ctr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𝑚</m:t>
                    </m:r>
                    <m:r>
                      <a:rPr lang="en-US" i="1" baseline="-25000" dirty="0">
                        <a:latin typeface="Cambria Math"/>
                      </a:rPr>
                      <m:t>𝑚𝑎𝑥</m:t>
                    </m:r>
                    <m:r>
                      <a:rPr lang="ru-RU" b="1" i="1" cap="small" dirty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=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lang="en-US" dirty="0">
                                    <a:latin typeface="Cambria Math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 dirty="0">
                                    <a:latin typeface="Cambria Math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 dirty="0">
                                <a:latin typeface="Cambria Math"/>
                              </a:rPr>
                              <m:t>{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/>
                              </a:rPr>
                              <m:t>}}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dirty="0"/>
                  <a:t>;</a:t>
                </a:r>
                <a:endParaRPr lang="ru-RU" dirty="0"/>
              </a:p>
              <a:p>
                <a:pPr lvl="0" indent="0" algn="just"/>
                <a:r>
                  <a:rPr lang="ru-RU" dirty="0" smtClean="0"/>
                  <a:t>3. решение</a:t>
                </a:r>
                <a:r>
                  <a:rPr lang="ru-RU" dirty="0"/>
                  <a:t>, которому соответствует найденная на </a:t>
                </a:r>
                <a:r>
                  <a:rPr lang="ru-RU" dirty="0" smtClean="0"/>
                  <a:t>предыдущем </a:t>
                </a:r>
                <a:r>
                  <a:rPr lang="ru-RU" dirty="0"/>
                  <a:t>этапе </a:t>
                </a:r>
                <a:r>
                  <a:rPr lang="ru-RU" dirty="0" smtClean="0"/>
                  <a:t>величина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𝑚</m:t>
                    </m:r>
                    <m:r>
                      <a:rPr lang="en-US" i="1" baseline="-25000" dirty="0">
                        <a:latin typeface="Cambria Math"/>
                      </a:rPr>
                      <m:t>𝑚𝑎𝑥</m:t>
                    </m:r>
                  </m:oMath>
                </a14:m>
                <a:r>
                  <a:rPr lang="ru-RU" dirty="0" smtClean="0"/>
                  <a:t> и будет наилучшим.</a:t>
                </a: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229600" cy="4824536"/>
              </a:xfrm>
              <a:blipFill rotWithShape="0">
                <a:blip r:embed="rId3"/>
                <a:stretch>
                  <a:fillRect l="-1333" t="-1138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3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Autofit/>
          </a:bodyPr>
          <a:lstStyle/>
          <a:p>
            <a:r>
              <a:rPr lang="ru-RU" sz="4000" dirty="0"/>
              <a:t>Определение наилучшего решения по </a:t>
            </a:r>
            <a:r>
              <a:rPr lang="ru-RU" sz="4000" dirty="0" err="1" smtClean="0"/>
              <a:t>максимаксному</a:t>
            </a:r>
            <a:r>
              <a:rPr lang="ru-RU" sz="4000" dirty="0" smtClean="0"/>
              <a:t> </a:t>
            </a:r>
            <a:r>
              <a:rPr lang="ru-RU" sz="4000" dirty="0"/>
              <a:t>критерию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Таблица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0236139"/>
                  </p:ext>
                </p:extLst>
              </p:nvPr>
            </p:nvGraphicFramePr>
            <p:xfrm>
              <a:off x="1043608" y="2348880"/>
              <a:ext cx="7056784" cy="2232247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1505448"/>
                    <a:gridCol w="5551336"/>
                  </a:tblGrid>
                  <a:tr h="10843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Акции 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фирм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marL="179705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Максимальное значение платежа</a:t>
                          </a:r>
                          <a:r>
                            <a:rPr lang="ru-RU" sz="2000" baseline="0" dirty="0" smtClean="0">
                              <a:effectLst/>
                            </a:rPr>
                            <a:t> </a:t>
                          </a:r>
                          <a:endParaRPr lang="ru-RU" sz="2000" i="1" dirty="0" smtClean="0">
                            <a:latin typeface="Cambria Math"/>
                          </a:endParaRPr>
                        </a:p>
                        <a:p>
                          <a:pPr marL="179705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000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000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m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dirty="0" smtClean="0">
                                            <a:latin typeface="Cambria Math" panose="02040503050406030204" pitchFamily="18" charset="0"/>
                                          </a:rPr>
                                          <m:t>ax</m:t>
                                        </m:r>
                                      </m:e>
                                      <m:lim>
                                        <m: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sz="2000" dirty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2000" dirty="0">
                                        <a:latin typeface="Cambria Math" panose="02040503050406030204" pitchFamily="18" charset="0"/>
                                      </a:rPr>
                                      <m:t>}</m:t>
                                    </m:r>
                                  </m:e>
                                </m:func>
                                <m:r>
                                  <a:rPr lang="en-US" sz="2000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ru-RU" sz="2000" dirty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ru-RU" sz="2000" dirty="0">
                            <a:effectLst/>
                          </a:endParaRPr>
                        </a:p>
                        <a:p>
                          <a:pPr marL="179705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для </a:t>
                          </a:r>
                          <a:r>
                            <a:rPr lang="ru-RU" sz="2000" dirty="0">
                              <a:effectLst/>
                            </a:rPr>
                            <a:t>каждой альтернативы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</a:tr>
                  <a:tr h="3644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W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b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28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b"/>
                    </a:tc>
                  </a:tr>
                  <a:tr h="3644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</a:rPr>
                            <a:t>V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18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</a:tr>
                  <a:tr h="4189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30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Таблица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4029798"/>
                  </p:ext>
                </p:extLst>
              </p:nvPr>
            </p:nvGraphicFramePr>
            <p:xfrm>
              <a:off x="1043608" y="2348880"/>
              <a:ext cx="7056784" cy="2232247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1505448"/>
                    <a:gridCol w="5551336"/>
                  </a:tblGrid>
                  <a:tr h="108436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Акции 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фирм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ctr">
                        <a:blipFill rotWithShape="1">
                          <a:blip r:embed="rId3"/>
                          <a:stretch>
                            <a:fillRect l="-27113" t="-5056" b="-111798"/>
                          </a:stretch>
                        </a:blipFill>
                      </a:tcPr>
                    </a:tc>
                  </a:tr>
                  <a:tr h="3644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W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b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b">
                        <a:blipFill rotWithShape="1">
                          <a:blip r:embed="rId3"/>
                          <a:stretch>
                            <a:fillRect l="-27113" t="-311667" b="-231667"/>
                          </a:stretch>
                        </a:blipFill>
                      </a:tcPr>
                    </a:tc>
                  </a:tr>
                  <a:tr h="3644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</a:rPr>
                            <a:t>V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1">
                          <a:blip r:embed="rId3"/>
                          <a:stretch>
                            <a:fillRect l="-27113" t="-418644" b="-135593"/>
                          </a:stretch>
                        </a:blipFill>
                      </a:tcPr>
                    </a:tc>
                  </a:tr>
                  <a:tr h="4189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1">
                          <a:blip r:embed="rId3"/>
                          <a:stretch>
                            <a:fillRect l="-27113" t="-443478" b="-1594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279641"/>
              </p:ext>
            </p:extLst>
          </p:nvPr>
        </p:nvGraphicFramePr>
        <p:xfrm>
          <a:off x="2483768" y="4941168"/>
          <a:ext cx="4051469" cy="158417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41450"/>
                <a:gridCol w="1347101"/>
                <a:gridCol w="1170290"/>
                <a:gridCol w="792628"/>
              </a:tblGrid>
              <a:tr h="67902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Акции </a:t>
                      </a:r>
                      <a:endParaRPr lang="en-US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фирм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>
                          <a:effectLst/>
                        </a:rPr>
                        <a:t>Доход на одну акцию при различных </a:t>
                      </a:r>
                      <a:endParaRPr lang="en-US" sz="1200" spc="12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smtClean="0">
                          <a:effectLst/>
                        </a:rPr>
                        <a:t>состояниях </a:t>
                      </a:r>
                      <a:r>
                        <a:rPr lang="ru-RU" sz="1200" spc="120" dirty="0">
                          <a:effectLst/>
                        </a:rPr>
                        <a:t>экономики в будущем, %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err="1" smtClean="0">
                          <a:effectLst/>
                        </a:rPr>
                        <a:t>Небл</a:t>
                      </a:r>
                      <a:r>
                        <a:rPr lang="ru-RU" sz="1200" spc="120" dirty="0" smtClean="0">
                          <a:effectLst/>
                        </a:rPr>
                        <a:t>. (С</a:t>
                      </a:r>
                      <a:r>
                        <a:rPr lang="ru-RU" sz="1200" spc="120" baseline="-25000" dirty="0" smtClean="0">
                          <a:effectLst/>
                        </a:rPr>
                        <a:t>1</a:t>
                      </a:r>
                      <a:r>
                        <a:rPr lang="ru-RU" sz="1200" spc="120" dirty="0" smtClean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smtClean="0">
                          <a:effectLst/>
                        </a:rPr>
                        <a:t>Благ. (С</a:t>
                      </a:r>
                      <a:r>
                        <a:rPr lang="ru-RU" sz="1200" spc="120" baseline="-25000" dirty="0" smtClean="0">
                          <a:effectLst/>
                        </a:rPr>
                        <a:t>2</a:t>
                      </a:r>
                      <a:r>
                        <a:rPr lang="ru-RU" sz="1200" spc="120" dirty="0" smtClean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120" dirty="0" err="1" smtClean="0">
                          <a:effectLst/>
                        </a:rPr>
                        <a:t>Отл</a:t>
                      </a:r>
                      <a:r>
                        <a:rPr lang="ru-RU" sz="1200" spc="120" dirty="0" smtClean="0">
                          <a:effectLst/>
                        </a:rPr>
                        <a:t>. (</a:t>
                      </a:r>
                      <a:r>
                        <a:rPr lang="ru-RU" sz="1200" spc="120" dirty="0">
                          <a:effectLst/>
                        </a:rPr>
                        <a:t>С</a:t>
                      </a:r>
                      <a:r>
                        <a:rPr lang="ru-RU" sz="1200" spc="120" baseline="-25000" dirty="0">
                          <a:effectLst/>
                        </a:rPr>
                        <a:t>3</a:t>
                      </a:r>
                      <a:r>
                        <a:rPr lang="ru-RU" sz="1200" spc="120" dirty="0">
                          <a:effectLst/>
                        </a:rPr>
                        <a:t>)</a:t>
                      </a:r>
                      <a:endParaRPr lang="ru-RU" sz="12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V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1874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U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33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7401" y="1052736"/>
            <a:ext cx="8229600" cy="792269"/>
          </a:xfrm>
        </p:spPr>
        <p:txBody>
          <a:bodyPr>
            <a:noAutofit/>
          </a:bodyPr>
          <a:lstStyle/>
          <a:p>
            <a:r>
              <a:rPr lang="ru-RU" sz="4400" dirty="0" smtClean="0"/>
              <a:t>Критерий</a:t>
            </a:r>
            <a:r>
              <a:rPr lang="en-US" sz="4400" dirty="0" smtClean="0"/>
              <a:t> </a:t>
            </a:r>
            <a:r>
              <a:rPr lang="ru-RU" sz="4400" dirty="0" smtClean="0"/>
              <a:t>минимаксного </a:t>
            </a:r>
            <a:r>
              <a:rPr lang="ru-RU" sz="4400" dirty="0"/>
              <a:t>риска </a:t>
            </a:r>
            <a:r>
              <a:rPr lang="ru-RU" sz="4400" dirty="0" smtClean="0"/>
              <a:t>(критерий </a:t>
            </a:r>
            <a:r>
              <a:rPr lang="ru-RU" sz="4400" dirty="0" err="1" smtClean="0"/>
              <a:t>Сэвид</a:t>
            </a:r>
            <a:r>
              <a:rPr lang="ru-RU" sz="4400" dirty="0" err="1"/>
              <a:t>ж</a:t>
            </a:r>
            <a:r>
              <a:rPr lang="ru-RU" sz="4400" dirty="0" err="1" smtClean="0"/>
              <a:t>а</a:t>
            </a:r>
            <a:r>
              <a:rPr lang="ru-RU" sz="4400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Критерий сожалеющего пессимиста предполагает минимизацию наибольшей потерянной прибыли, иными словами минимизируется наибольшее сожаление по потерянной </a:t>
            </a:r>
            <a:r>
              <a:rPr lang="ru-RU" dirty="0" smtClean="0"/>
              <a:t>прибыли.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48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Наилучшее </a:t>
            </a:r>
            <a:r>
              <a:rPr lang="ru-RU" dirty="0"/>
              <a:t>решение по критерию </a:t>
            </a:r>
            <a:r>
              <a:rPr lang="ru-RU" dirty="0" err="1"/>
              <a:t>Сэвиджа</a:t>
            </a:r>
            <a:r>
              <a:rPr lang="ru-RU" dirty="0"/>
              <a:t> гарантирует получение наименьших потерь в наихудших условиях. Другими словами, критерий </a:t>
            </a:r>
            <a:r>
              <a:rPr lang="ru-RU" dirty="0" err="1"/>
              <a:t>Сэвиджа</a:t>
            </a:r>
            <a:r>
              <a:rPr lang="ru-RU" dirty="0"/>
              <a:t> выбирает то решение, при котором </a:t>
            </a:r>
            <a:r>
              <a:rPr lang="ru-RU" dirty="0" smtClean="0"/>
              <a:t>минимизируются </a:t>
            </a:r>
            <a:r>
              <a:rPr lang="ru-RU" dirty="0"/>
              <a:t>риски (потери) при возможном наступлении наихудших состояний природы.</a:t>
            </a:r>
          </a:p>
          <a:p>
            <a:pPr marL="0" lv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2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Алгоритм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</p:spPr>
            <p:txBody>
              <a:bodyPr>
                <a:normAutofit lnSpcReduction="10000"/>
              </a:bodyPr>
              <a:lstStyle/>
              <a:p>
                <a:pPr lvl="0" indent="0"/>
                <a:r>
                  <a:rPr lang="ru-RU" dirty="0" smtClean="0"/>
                  <a:t>1. по </a:t>
                </a:r>
                <a:r>
                  <a:rPr lang="ru-RU" dirty="0" smtClean="0"/>
                  <a:t>платёжной </a:t>
                </a:r>
                <a:r>
                  <a:rPr lang="ru-RU" dirty="0"/>
                  <a:t>матрице построить матрицу рисков;</a:t>
                </a:r>
              </a:p>
              <a:p>
                <a:pPr lvl="0" indent="0" algn="just"/>
                <a:r>
                  <a:rPr lang="ru-RU" dirty="0" smtClean="0"/>
                  <a:t>2. в </a:t>
                </a:r>
                <a:r>
                  <a:rPr lang="ru-RU" dirty="0"/>
                  <a:t>каждой </a:t>
                </a:r>
                <a:r>
                  <a:rPr lang="ru-RU" dirty="0" smtClean="0"/>
                  <a:t>строке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матрицы рисков </a:t>
                </a:r>
                <a:r>
                  <a:rPr lang="ru-RU" dirty="0" smtClean="0"/>
                  <a:t>выбрать максимальный риск</a:t>
                </a:r>
                <a:endParaRPr lang="en-US" dirty="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ru-RU" i="1" dirty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 dirty="0">
                                  <a:latin typeface="Cambria Math"/>
                                </a:rPr>
                                <m:t>𝑗</m:t>
                              </m:r>
                            </m:lim>
                          </m:limLow>
                        </m:fName>
                        <m:e>
                          <m:r>
                            <a:rPr lang="en-US" i="1" dirty="0">
                              <a:latin typeface="Cambria Math"/>
                            </a:rPr>
                            <m:t>{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i="1" dirty="0">
                              <a:latin typeface="Cambria Math"/>
                            </a:rPr>
                            <m:t>}</m:t>
                          </m:r>
                        </m:e>
                      </m:func>
                      <m:r>
                        <a:rPr lang="en-US" i="1" dirty="0">
                          <a:latin typeface="Cambria Math"/>
                        </a:rPr>
                        <m:t>,</m:t>
                      </m:r>
                      <m:r>
                        <a:rPr lang="ru-RU" i="1" dirty="0">
                          <a:latin typeface="Cambria Math"/>
                        </a:rPr>
                        <m:t> 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i="1" dirty="0">
                          <a:latin typeface="Cambria Math"/>
                        </a:rPr>
                        <m:t>𝑖</m:t>
                      </m:r>
                      <m:r>
                        <a:rPr lang="en-US" i="1" dirty="0">
                          <a:latin typeface="Cambria Math"/>
                        </a:rPr>
                        <m:t>=1, 2,…,</m:t>
                      </m:r>
                      <m:r>
                        <a:rPr lang="en-US" i="1" dirty="0">
                          <a:latin typeface="Cambria Math"/>
                        </a:rPr>
                        <m:t>𝑚</m:t>
                      </m:r>
                      <m:r>
                        <a:rPr lang="ru-RU" i="1" dirty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  <a:p>
                <a:pPr lvl="0" indent="0" algn="just"/>
                <a:r>
                  <a:rPr lang="ru-RU" dirty="0" smtClean="0"/>
                  <a:t>3. из </a:t>
                </a:r>
                <a:r>
                  <a:rPr lang="ru-RU" dirty="0"/>
                  <a:t>всех найденных максимальных </a:t>
                </a:r>
                <a:r>
                  <a:rPr lang="ru-RU" dirty="0" smtClean="0"/>
                  <a:t>рисков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,  </m:t>
                    </m:r>
                  </m:oMath>
                </a14:m>
                <a:r>
                  <a:rPr lang="ru-RU" i="1" dirty="0" smtClean="0">
                    <a:latin typeface="Cambria Math"/>
                  </a:rPr>
                  <a:t/>
                </a:r>
                <a:br>
                  <a:rPr lang="ru-RU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=1, 2,…,</m:t>
                    </m:r>
                    <m:r>
                      <a:rPr lang="en-US" i="1" dirty="0">
                        <a:latin typeface="Cambria Math"/>
                      </a:rPr>
                      <m:t>𝑚</m:t>
                    </m:r>
                  </m:oMath>
                </a14:m>
                <a:r>
                  <a:rPr lang="ru-RU" i="1" dirty="0"/>
                  <a:t> </a:t>
                </a:r>
                <a:r>
                  <a:rPr lang="ru-RU" dirty="0"/>
                  <a:t>вы­брать </a:t>
                </a:r>
                <a:r>
                  <a:rPr lang="ru-RU" dirty="0" smtClean="0"/>
                  <a:t>минимальное </a:t>
                </a:r>
                <a:r>
                  <a:rPr lang="ru-RU" dirty="0"/>
                  <a:t>значение</a:t>
                </a:r>
                <a:r>
                  <a:rPr lang="en-US" dirty="0"/>
                  <a:t> </a:t>
                </a:r>
              </a:p>
              <a:p>
                <a:pPr marL="0" lv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𝑠</m:t>
                    </m:r>
                    <m:r>
                      <a:rPr lang="en-US" b="0" i="1" baseline="-25000" dirty="0">
                        <a:latin typeface="Cambria Math"/>
                      </a:rPr>
                      <m:t>𝑚</m:t>
                    </m:r>
                    <m:r>
                      <a:rPr lang="en-US" b="0" i="1" baseline="-25000" dirty="0" smtClean="0">
                        <a:latin typeface="Cambria Math"/>
                      </a:rPr>
                      <m:t>𝑖𝑛</m:t>
                    </m:r>
                    <m:r>
                      <a:rPr lang="ru-RU" b="1" i="1" cap="small" dirty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in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=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in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lang="en-US" dirty="0">
                                    <a:latin typeface="Cambria Math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 dirty="0">
                                    <a:latin typeface="Cambria Math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 dirty="0">
                                <a:latin typeface="Cambria Math"/>
                              </a:rPr>
                              <m:t>{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/>
                              </a:rPr>
                              <m:t>}}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dirty="0"/>
                  <a:t>;</a:t>
                </a:r>
                <a:endParaRPr lang="ru-RU" dirty="0" smtClean="0"/>
              </a:p>
              <a:p>
                <a:pPr indent="0" algn="just"/>
                <a:r>
                  <a:rPr lang="ru-RU" dirty="0" smtClean="0"/>
                  <a:t>4. решение</a:t>
                </a:r>
                <a:r>
                  <a:rPr lang="ru-RU" dirty="0"/>
                  <a:t>, которому соответствует найденная на предыдущем этапе величина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𝑠</m:t>
                    </m:r>
                    <m:r>
                      <a:rPr lang="en-US" i="1" baseline="-25000" dirty="0" err="1">
                        <a:latin typeface="Cambria Math"/>
                      </a:rPr>
                      <m:t>𝑚𝑖</m:t>
                    </m:r>
                    <m:r>
                      <a:rPr lang="en-US" i="1" baseline="-25000" dirty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/>
                  <a:t> </a:t>
                </a:r>
                <a:r>
                  <a:rPr lang="ru-RU" dirty="0"/>
                  <a:t>и будет наилучшим.</a:t>
                </a:r>
                <a:r>
                  <a:rPr lang="en-US" dirty="0"/>
                  <a:t> </a:t>
                </a:r>
                <a:endParaRPr lang="ru-RU" dirty="0"/>
              </a:p>
              <a:p>
                <a:pPr marL="0" lvl="0" indent="0" algn="ctr">
                  <a:buNone/>
                </a:pPr>
                <a:endParaRPr lang="ru-RU" dirty="0" smtClean="0"/>
              </a:p>
              <a:p>
                <a:pPr marL="0" lvl="0" indent="0" algn="ctr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  <a:blipFill rotWithShape="0">
                <a:blip r:embed="rId3"/>
                <a:stretch>
                  <a:fillRect l="-1333" t="-1946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37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Таблица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0485249"/>
                  </p:ext>
                </p:extLst>
              </p:nvPr>
            </p:nvGraphicFramePr>
            <p:xfrm>
              <a:off x="1259632" y="2204864"/>
              <a:ext cx="6696744" cy="2171645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1697854"/>
                    <a:gridCol w="4998890"/>
                  </a:tblGrid>
                  <a:tr h="9720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Акции 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фирм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pPr marL="179705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Максимальное значение </a:t>
                          </a:r>
                          <a:r>
                            <a:rPr lang="ru-RU" sz="2000" dirty="0" smtClean="0">
                              <a:effectLst/>
                            </a:rPr>
                            <a:t>риска</a:t>
                          </a:r>
                        </a:p>
                        <a:p>
                          <a:pPr marL="179705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000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sz="2000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max</m:t>
                                        </m:r>
                                      </m:e>
                                      <m:lim>
                                        <m: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sz="2000" dirty="0">
                                        <a:latin typeface="Cambria Math" panose="02040503050406030204" pitchFamily="18" charset="0"/>
                                      </a:rPr>
                                      <m:t>{</m:t>
                                    </m:r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000" dirty="0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2000" dirty="0">
                                        <a:latin typeface="Cambria Math" panose="02040503050406030204" pitchFamily="18" charset="0"/>
                                      </a:rPr>
                                      <m:t>}</m:t>
                                    </m:r>
                                  </m:e>
                                </m:func>
                                <m:r>
                                  <a:rPr lang="en-US" sz="2000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ru-RU" sz="2000" dirty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000" dirty="0" smtClean="0">
                            <a:effectLst/>
                          </a:endParaRPr>
                        </a:p>
                        <a:p>
                          <a:pPr marL="179705"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для </a:t>
                          </a:r>
                          <a:r>
                            <a:rPr lang="ru-RU" sz="2000" dirty="0">
                              <a:effectLst/>
                            </a:rPr>
                            <a:t>каждой альтернативы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</a:tr>
                  <a:tr h="3442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W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b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</a:t>
                          </a:r>
                          <a:r>
                            <a:rPr lang="en-US" sz="2000" dirty="0" smtClean="0">
                              <a:effectLst/>
                            </a:rPr>
                            <a:t>11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b"/>
                    </a:tc>
                  </a:tr>
                  <a:tr h="3442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</a:rPr>
                            <a:t>V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</a:t>
                          </a:r>
                          <a:r>
                            <a:rPr lang="en-US" sz="2000" dirty="0" smtClean="0">
                              <a:effectLst/>
                            </a:rPr>
                            <a:t>12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</a:tr>
                  <a:tr h="4277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000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2000" dirty="0">
                              <a:effectLst/>
                            </a:rPr>
                            <a:t>= </a:t>
                          </a:r>
                          <a:r>
                            <a:rPr lang="en-US" sz="2000" dirty="0" smtClean="0">
                              <a:effectLst/>
                            </a:rPr>
                            <a:t>9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Таблица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993954"/>
                  </p:ext>
                </p:extLst>
              </p:nvPr>
            </p:nvGraphicFramePr>
            <p:xfrm>
              <a:off x="1259632" y="2204864"/>
              <a:ext cx="6696744" cy="2171645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1697854"/>
                    <a:gridCol w="4998890"/>
                  </a:tblGrid>
                  <a:tr h="10428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effectLst/>
                            </a:rPr>
                            <a:t>Акции </a:t>
                          </a: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endParaRPr lang="en-US" sz="2000" dirty="0" smtClean="0">
                            <a:effectLst/>
                          </a:endParaRPr>
                        </a:p>
                        <a:p>
                          <a:pPr algn="ctr">
                            <a:lnSpc>
                              <a:spcPts val="1055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effectLst/>
                            </a:rPr>
                            <a:t>фирм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ctr">
                        <a:blipFill rotWithShape="1">
                          <a:blip r:embed="rId3"/>
                          <a:stretch>
                            <a:fillRect l="-34024" t="-7602" r="-122" b="-113450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W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 anchor="b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 anchor="b">
                        <a:blipFill rotWithShape="1">
                          <a:blip r:embed="rId3"/>
                          <a:stretch>
                            <a:fillRect l="-34024" t="-322807" r="-122" b="-240351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effectLst/>
                            </a:rPr>
                            <a:t>V</a:t>
                          </a:r>
                          <a:endParaRPr lang="ru-RU" sz="200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1">
                          <a:blip r:embed="rId3"/>
                          <a:stretch>
                            <a:fillRect l="-34024" t="-415517" r="-122" b="-136207"/>
                          </a:stretch>
                        </a:blipFill>
                      </a:tcPr>
                    </a:tc>
                  </a:tr>
                  <a:tr h="4277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25400" marR="2540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25400" marR="25400" marT="0" marB="0">
                        <a:blipFill rotWithShape="1">
                          <a:blip r:embed="rId3"/>
                          <a:stretch>
                            <a:fillRect l="-34024" t="-427143" r="-122" b="-128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Определение наилучшего решения по </a:t>
            </a:r>
            <a:r>
              <a:rPr lang="ru-RU" sz="4000" dirty="0" smtClean="0"/>
              <a:t>критерию </a:t>
            </a:r>
            <a:r>
              <a:rPr lang="ru-RU" sz="4000" dirty="0" err="1" smtClean="0"/>
              <a:t>Сэвиджа</a:t>
            </a:r>
            <a:endParaRPr lang="ru-RU" sz="3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696968"/>
              </p:ext>
            </p:extLst>
          </p:nvPr>
        </p:nvGraphicFramePr>
        <p:xfrm>
          <a:off x="2339752" y="4653136"/>
          <a:ext cx="5141102" cy="186872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40862"/>
                <a:gridCol w="1709400"/>
                <a:gridCol w="1485036"/>
                <a:gridCol w="1005804"/>
              </a:tblGrid>
              <a:tr h="40511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Акции 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фирм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120" dirty="0" smtClean="0">
                          <a:effectLst/>
                        </a:rPr>
                        <a:t>Риск инвестора </a:t>
                      </a:r>
                      <a:r>
                        <a:rPr lang="ru-RU" sz="1600" spc="120" dirty="0">
                          <a:effectLst/>
                        </a:rPr>
                        <a:t>на одну акцию при различных </a:t>
                      </a:r>
                      <a:r>
                        <a:rPr lang="ru-RU" sz="1600" spc="120" dirty="0" smtClean="0">
                          <a:effectLst/>
                        </a:rPr>
                        <a:t>состояниях </a:t>
                      </a:r>
                      <a:r>
                        <a:rPr lang="ru-RU" sz="1600" spc="120" dirty="0">
                          <a:effectLst/>
                        </a:rPr>
                        <a:t>экономики в будущем, %</a:t>
                      </a:r>
                      <a:endParaRPr lang="ru-RU" sz="16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120" dirty="0" err="1" smtClean="0">
                          <a:effectLst/>
                        </a:rPr>
                        <a:t>Небл</a:t>
                      </a:r>
                      <a:r>
                        <a:rPr lang="ru-RU" sz="1600" spc="120" dirty="0" smtClean="0">
                          <a:effectLst/>
                        </a:rPr>
                        <a:t>.</a:t>
                      </a:r>
                      <a:r>
                        <a:rPr lang="ru-RU" sz="1600" spc="120" baseline="0" dirty="0" smtClean="0">
                          <a:effectLst/>
                        </a:rPr>
                        <a:t> </a:t>
                      </a:r>
                      <a:r>
                        <a:rPr lang="ru-RU" sz="1600" spc="120" dirty="0" smtClean="0">
                          <a:effectLst/>
                        </a:rPr>
                        <a:t>(С</a:t>
                      </a:r>
                      <a:r>
                        <a:rPr lang="ru-RU" sz="1600" spc="120" baseline="-25000" dirty="0" smtClean="0">
                          <a:effectLst/>
                        </a:rPr>
                        <a:t>1</a:t>
                      </a:r>
                      <a:r>
                        <a:rPr lang="ru-RU" sz="1600" spc="120" dirty="0" smtClean="0">
                          <a:effectLst/>
                        </a:rPr>
                        <a:t>)</a:t>
                      </a:r>
                      <a:endParaRPr lang="ru-RU" sz="16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120" dirty="0" smtClean="0">
                          <a:effectLst/>
                        </a:rPr>
                        <a:t>Благ. </a:t>
                      </a:r>
                      <a:r>
                        <a:rPr lang="ru-RU" sz="1600" spc="120" dirty="0">
                          <a:effectLst/>
                        </a:rPr>
                        <a:t>(С</a:t>
                      </a:r>
                      <a:r>
                        <a:rPr lang="ru-RU" sz="1600" spc="120" baseline="-25000" dirty="0">
                          <a:effectLst/>
                        </a:rPr>
                        <a:t>2</a:t>
                      </a:r>
                      <a:r>
                        <a:rPr lang="ru-RU" sz="1600" spc="120" dirty="0">
                          <a:effectLst/>
                        </a:rPr>
                        <a:t>)</a:t>
                      </a:r>
                      <a:endParaRPr lang="ru-RU" sz="16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pc="120" dirty="0" err="1" smtClean="0">
                          <a:effectLst/>
                        </a:rPr>
                        <a:t>Отл</a:t>
                      </a:r>
                      <a:r>
                        <a:rPr lang="ru-RU" sz="1600" spc="120" dirty="0" smtClean="0">
                          <a:effectLst/>
                        </a:rPr>
                        <a:t>. (С</a:t>
                      </a:r>
                      <a:r>
                        <a:rPr lang="ru-RU" sz="1600" spc="120" baseline="-25000" dirty="0" smtClean="0">
                          <a:effectLst/>
                        </a:rPr>
                        <a:t>3</a:t>
                      </a:r>
                      <a:r>
                        <a:rPr lang="ru-RU" sz="1600" spc="120" dirty="0">
                          <a:effectLst/>
                        </a:rPr>
                        <a:t>)</a:t>
                      </a:r>
                      <a:endParaRPr lang="ru-RU" sz="1600" spc="12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97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97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V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  <a:tr h="2097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U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89" y="836712"/>
            <a:ext cx="8229600" cy="125253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 smtClean="0"/>
              <a:t>Критерий пессимизма-оптимизма (критерий Гурвица)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/>
              <a:t>Критерий Гурвица в условиях </a:t>
            </a:r>
            <a:r>
              <a:rPr lang="ru-RU" dirty="0" smtClean="0"/>
              <a:t>неопределённости </a:t>
            </a:r>
            <a:r>
              <a:rPr lang="ru-RU" dirty="0"/>
              <a:t>не рекомендует при принятии решения </a:t>
            </a:r>
            <a:r>
              <a:rPr lang="ru-RU" dirty="0" smtClean="0"/>
              <a:t>руководство-</a:t>
            </a:r>
            <a:r>
              <a:rPr lang="ru-RU" dirty="0" err="1" smtClean="0"/>
              <a:t>ваться</a:t>
            </a:r>
            <a:r>
              <a:rPr lang="ru-RU" dirty="0" smtClean="0"/>
              <a:t> </a:t>
            </a:r>
            <a:r>
              <a:rPr lang="ru-RU" dirty="0"/>
              <a:t>ни крайним пессимизмом, ни крайним оптимизмом; он придерживается некоторой середины и занимает промежуточное положение между </a:t>
            </a:r>
            <a:r>
              <a:rPr lang="ru-RU" dirty="0" err="1"/>
              <a:t>максиминным</a:t>
            </a:r>
            <a:r>
              <a:rPr lang="ru-RU" dirty="0"/>
              <a:t> критерием </a:t>
            </a:r>
            <a:r>
              <a:rPr lang="ru-RU" dirty="0" err="1"/>
              <a:t>Вальда</a:t>
            </a:r>
            <a:r>
              <a:rPr lang="ru-RU" dirty="0"/>
              <a:t> (пессимистичным) и </a:t>
            </a:r>
            <a:r>
              <a:rPr lang="ru-RU" dirty="0" err="1"/>
              <a:t>максимаксным</a:t>
            </a:r>
            <a:r>
              <a:rPr lang="ru-RU" dirty="0"/>
              <a:t> критерием (оптимистичным).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2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4968552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ru-RU" dirty="0" smtClean="0"/>
                  <a:t>В критерии Гурвица по платёжной </a:t>
                </a:r>
                <a:r>
                  <a:rPr lang="ru-RU" dirty="0"/>
                  <a:t>матрице для каждого возможного решения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ru-RU" i="1" dirty="0">
                        <a:latin typeface="Cambria Math"/>
                      </a:rPr>
                      <m:t>=1,2</m:t>
                    </m:r>
                    <m:r>
                      <a:rPr lang="en-US" b="0" i="1" dirty="0" smtClean="0">
                        <a:latin typeface="Cambria Math"/>
                      </a:rPr>
                      <m:t>, …, </m:t>
                    </m:r>
                    <m:r>
                      <a:rPr lang="en-US" b="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ru-RU" dirty="0"/>
                  <a:t> </a:t>
                </a:r>
                <a:r>
                  <a:rPr lang="ru-RU" dirty="0" smtClean="0"/>
                  <a:t>вычисляется </a:t>
                </a:r>
                <a:r>
                  <a:rPr lang="ru-RU" dirty="0"/>
                  <a:t>выражение: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/>
                                          <a:ea typeface="Cambria Math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+(1−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/>
                                          <a:ea typeface="Cambria Math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</m:e>
                      </m:func>
                    </m:oMath>
                  </m:oMathPara>
                </a14:m>
                <a:endParaRPr lang="en-US" b="0" dirty="0" smtClean="0"/>
              </a:p>
              <a:p>
                <a:pPr marL="261938" indent="0" algn="just">
                  <a:buNone/>
                </a:pPr>
                <a:r>
                  <a:rPr lang="ru-RU" dirty="0"/>
                  <a:t>в котором коэффициент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ru-RU" b="1" i="1" dirty="0" smtClean="0"/>
                  <a:t> </a:t>
                </a:r>
                <a:r>
                  <a:rPr lang="ru-RU" dirty="0"/>
                  <a:t>назначается лицом, принимающим решение, ис­ходя из своих субъективных соображений и своей склонности к </a:t>
                </a:r>
                <a:r>
                  <a:rPr lang="ru-RU" dirty="0" smtClean="0"/>
                  <a:t>риску,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≤1.</m:t>
                    </m:r>
                  </m:oMath>
                </a14:m>
                <a:endParaRPr lang="ru-RU" dirty="0"/>
              </a:p>
              <a:p>
                <a:pPr algn="just"/>
                <a:r>
                  <a:rPr lang="en-US" dirty="0" smtClean="0"/>
                  <a:t> </a:t>
                </a:r>
                <a:r>
                  <a:rPr lang="ru-RU" dirty="0"/>
                  <a:t>При различных значениях </a:t>
                </a:r>
                <a:r>
                  <a:rPr lang="ru-RU" dirty="0" smtClean="0"/>
                  <a:t>коэффициента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b="1" dirty="0" smtClean="0"/>
                  <a:t> </a:t>
                </a:r>
                <a:r>
                  <a:rPr lang="ru-RU" dirty="0"/>
                  <a:t>получаются различные критерии принятия решений: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4968552"/>
              </a:xfrm>
              <a:blipFill rotWithShape="0">
                <a:blip r:embed="rId3"/>
                <a:stretch>
                  <a:fillRect l="-889" t="-1104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40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559896"/>
              </a:xfrm>
            </p:spPr>
            <p:txBody>
              <a:bodyPr>
                <a:normAutofit lnSpcReduction="10000"/>
              </a:bodyPr>
              <a:lstStyle/>
              <a:p>
                <a:pPr lvl="0" algn="just"/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критерий Гурвица</a:t>
                </a:r>
                <a:r>
                  <a:rPr lang="ru-RU" dirty="0" smtClean="0"/>
                  <a:t> </a:t>
                </a:r>
                <a:r>
                  <a:rPr lang="ru-RU" dirty="0"/>
                  <a:t>переходит </a:t>
                </a:r>
                <a:r>
                  <a:rPr lang="ru-RU" dirty="0" smtClean="0"/>
                  <a:t>в макси-</a:t>
                </a:r>
                <a:r>
                  <a:rPr lang="ru-RU" dirty="0" err="1" smtClean="0"/>
                  <a:t>максный</a:t>
                </a:r>
                <a:r>
                  <a:rPr lang="ru-RU" dirty="0" smtClean="0"/>
                  <a:t> </a:t>
                </a:r>
                <a:r>
                  <a:rPr lang="ru-RU" dirty="0"/>
                  <a:t>критерий, соответствующий крайнему оптимизму</a:t>
                </a:r>
                <a:r>
                  <a:rPr lang="ru-RU" dirty="0" smtClean="0"/>
                  <a:t>;</a:t>
                </a:r>
              </a:p>
              <a:p>
                <a:pPr lvl="0" algn="just"/>
                <a:r>
                  <a:rPr lang="ru-RU" dirty="0" smtClean="0"/>
                  <a:t>при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=1</m:t>
                    </m:r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критерий </a:t>
                </a:r>
                <a:r>
                  <a:rPr lang="ru-RU" dirty="0" smtClean="0"/>
                  <a:t>Гурвица </a:t>
                </a:r>
                <a:r>
                  <a:rPr lang="ru-RU" dirty="0"/>
                  <a:t>переходит </a:t>
                </a:r>
                <a:r>
                  <a:rPr lang="ru-RU" dirty="0" smtClean="0"/>
                  <a:t>в </a:t>
                </a:r>
                <a:r>
                  <a:rPr lang="ru-RU" dirty="0" err="1" smtClean="0"/>
                  <a:t>максиминный</a:t>
                </a:r>
                <a:r>
                  <a:rPr lang="ru-RU" dirty="0" smtClean="0"/>
                  <a:t> </a:t>
                </a:r>
                <a:r>
                  <a:rPr lang="ru-RU" dirty="0"/>
                  <a:t>критерий </a:t>
                </a:r>
                <a:r>
                  <a:rPr lang="ru-RU" dirty="0" err="1"/>
                  <a:t>Вальда</a:t>
                </a:r>
                <a:r>
                  <a:rPr lang="ru-RU" dirty="0"/>
                  <a:t>, свойственный крайнему </a:t>
                </a:r>
                <a:r>
                  <a:rPr lang="ru-RU" dirty="0" smtClean="0"/>
                  <a:t>пессимизму;</a:t>
                </a:r>
              </a:p>
              <a:p>
                <a:pPr lvl="0" algn="just"/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0&lt;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ru-RU" dirty="0"/>
                  <a:t>критерий Гурвица </a:t>
                </a:r>
                <a:r>
                  <a:rPr lang="ru-RU" dirty="0" smtClean="0"/>
                  <a:t>даёт </a:t>
                </a:r>
                <a:r>
                  <a:rPr lang="ru-RU" dirty="0"/>
                  <a:t>результаты, занимающие среднее положение между крайними позициями пессимизма и оптимизма. При малых значениях </a:t>
                </a:r>
                <a:r>
                  <a:rPr lang="ru-RU" dirty="0" smtClean="0"/>
                  <a:t>коэффициента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 smtClean="0"/>
                  <a:t> выбор </a:t>
                </a:r>
                <a:r>
                  <a:rPr lang="ru-RU" dirty="0"/>
                  <a:t>решения будет сдви­гаться в сторону оптимизма, при значениях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ru-RU" dirty="0"/>
                  <a:t>близких к единице — в сторону пессимизма. Чем более ЛПР склонно к риску, тем меньшее значение коэффициента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ru-RU" dirty="0"/>
                  <a:t>оно назначит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559896"/>
              </a:xfrm>
              <a:blipFill rotWithShape="1">
                <a:blip r:embed="rId3"/>
                <a:stretch>
                  <a:fillRect l="-889" t="-1643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91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Алгоритм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Объект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lvl="0" indent="-514350" algn="just">
                  <a:buAutoNum type="arabicPeriod"/>
                </a:pPr>
                <a:r>
                  <a:rPr lang="ru-RU" dirty="0" smtClean="0"/>
                  <a:t>в </a:t>
                </a:r>
                <a:r>
                  <a:rPr lang="ru-RU" dirty="0"/>
                  <a:t>каждой строке </a:t>
                </a:r>
                <a:r>
                  <a:rPr lang="ru-RU" dirty="0" smtClean="0"/>
                  <a:t>платёжной </a:t>
                </a:r>
                <a:r>
                  <a:rPr lang="ru-RU" dirty="0"/>
                  <a:t>матрицы, вы­брать минимальный </a:t>
                </a:r>
                <a:r>
                  <a:rPr lang="ru-RU" dirty="0" smtClean="0"/>
                  <a:t>платёж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ru-RU" i="1" dirty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min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𝑗</m:t>
                            </m:r>
                          </m:lim>
                        </m:limLow>
                      </m:fName>
                      <m:e>
                        <m:r>
                          <a:rPr lang="en-US" b="0" i="1" dirty="0" smtClean="0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</a:rPr>
                          <m:t>}</m:t>
                        </m:r>
                      </m:e>
                    </m:func>
                  </m:oMath>
                </a14:m>
                <a:r>
                  <a:rPr lang="en-US" dirty="0" smtClean="0"/>
                  <a:t> </a:t>
                </a:r>
                <a:r>
                  <a:rPr lang="ru-RU" dirty="0" smtClean="0"/>
                  <a:t>(</a:t>
                </a:r>
                <a:r>
                  <a:rPr lang="ru-RU" dirty="0"/>
                  <a:t>как в </a:t>
                </a:r>
                <a:r>
                  <a:rPr lang="ru-RU" dirty="0" smtClean="0"/>
                  <a:t>критерии </a:t>
                </a:r>
                <a:r>
                  <a:rPr lang="ru-RU" dirty="0" err="1"/>
                  <a:t>Вальда</a:t>
                </a:r>
                <a:r>
                  <a:rPr lang="ru-RU" dirty="0" smtClean="0"/>
                  <a:t>)</a:t>
                </a:r>
                <a:r>
                  <a:rPr lang="en-US" dirty="0" smtClean="0"/>
                  <a:t> </a:t>
                </a:r>
                <a:r>
                  <a:rPr lang="ru-RU" dirty="0" smtClean="0"/>
                  <a:t> и</a:t>
                </a:r>
                <a:r>
                  <a:rPr lang="en-US" dirty="0" smtClean="0"/>
                  <a:t> </a:t>
                </a:r>
                <a:r>
                  <a:rPr lang="ru-RU" dirty="0" smtClean="0"/>
                  <a:t>максимальный </a:t>
                </a:r>
                <a:r>
                  <a:rPr lang="ru-RU" dirty="0" err="1"/>
                  <a:t>платеж</a:t>
                </a:r>
                <a:r>
                  <a:rPr lang="ru-RU" dirty="0"/>
                  <a:t>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ru-RU" i="1" dirty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/>
                              </a:rPr>
                              <m:t>ax</m:t>
                            </m:r>
                          </m:e>
                          <m:lim>
                            <m:r>
                              <a:rPr lang="en-US" i="1" dirty="0">
                                <a:latin typeface="Cambria Math"/>
                              </a:rPr>
                              <m:t>𝑗</m:t>
                            </m:r>
                          </m:lim>
                        </m:limLow>
                      </m:fName>
                      <m:e>
                        <m:r>
                          <a:rPr lang="en-US" i="1" dirty="0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</a:rPr>
                          <m:t>}</m:t>
                        </m:r>
                      </m:e>
                    </m:func>
                    <m:r>
                      <a:rPr lang="ru-RU" i="1" dirty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> (</a:t>
                </a:r>
                <a:r>
                  <a:rPr lang="ru-RU" dirty="0"/>
                  <a:t>как в </a:t>
                </a:r>
                <a:r>
                  <a:rPr lang="ru-RU" dirty="0" err="1"/>
                  <a:t>максимаксном</a:t>
                </a:r>
                <a:r>
                  <a:rPr lang="ru-RU" dirty="0"/>
                  <a:t> критерии</a:t>
                </a:r>
                <a:r>
                  <a:rPr lang="ru-RU" dirty="0" smtClean="0"/>
                  <a:t>);</a:t>
                </a:r>
              </a:p>
              <a:p>
                <a:pPr marL="514350" lvl="0" indent="-514350" algn="just">
                  <a:buAutoNum type="arabicPeriod"/>
                </a:pPr>
                <a:r>
                  <a:rPr lang="ru-RU" dirty="0" smtClean="0"/>
                  <a:t>назначить </a:t>
                </a:r>
                <a:r>
                  <a:rPr lang="ru-RU" dirty="0"/>
                  <a:t>значение </a:t>
                </a:r>
                <a:r>
                  <a:rPr lang="ru-RU" dirty="0" smtClean="0"/>
                  <a:t>коэффициента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ru-RU" b="0" i="0" smtClean="0"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endParaRPr lang="ru-RU" b="0" dirty="0" smtClean="0">
                  <a:ea typeface="Cambria Math"/>
                </a:endParaRPr>
              </a:p>
              <a:p>
                <a:pPr marL="514350" lvl="0" indent="-514350" algn="just">
                  <a:buAutoNum type="arabicPeriod"/>
                </a:pPr>
                <a:r>
                  <a:rPr lang="ru-RU" dirty="0" smtClean="0"/>
                  <a:t>для </a:t>
                </a:r>
                <a:r>
                  <a:rPr lang="ru-RU" dirty="0"/>
                  <a:t>каждого решения определить </a:t>
                </a:r>
                <a:r>
                  <a:rPr lang="ru-RU" dirty="0" smtClean="0"/>
                  <a:t>сумму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𝛼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59" t="-1190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81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060847"/>
                <a:ext cx="8229600" cy="4263753"/>
              </a:xfrm>
            </p:spPr>
            <p:txBody>
              <a:bodyPr/>
              <a:lstStyle/>
              <a:p>
                <a:pPr indent="0" algn="just"/>
                <a:r>
                  <a:rPr lang="ru-RU" dirty="0" smtClean="0"/>
                  <a:t>4. среди </a:t>
                </a:r>
                <a:r>
                  <a:rPr lang="ru-RU" dirty="0" smtClean="0"/>
                  <a:t>полученных значений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dirty="0" smtClean="0"/>
                  <a:t> выбирается максимальное</a:t>
                </a:r>
                <a:endParaRPr lang="en-US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 smtClean="0"/>
                  <a:t>;</a:t>
                </a: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5. решение</a:t>
                </a:r>
                <a:r>
                  <a:rPr lang="ru-RU" dirty="0"/>
                  <a:t>, соответствующее максимальному значению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ru-RU" i="1" dirty="0" smtClean="0"/>
                  <a:t>, </a:t>
                </a:r>
                <a:r>
                  <a:rPr lang="ru-RU" dirty="0"/>
                  <a:t>будет наилучшим по критерию Гурвица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060847"/>
                <a:ext cx="8229600" cy="4263753"/>
              </a:xfrm>
              <a:blipFill rotWithShape="0">
                <a:blip r:embed="rId3"/>
                <a:stretch>
                  <a:fillRect l="-1333" t="-1143" r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7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266" name="Заголовок 2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908720"/>
                <a:ext cx="8229600" cy="923925"/>
              </a:xfrm>
            </p:spPr>
            <p:txBody>
              <a:bodyPr>
                <a:normAutofit fontScale="90000"/>
              </a:bodyPr>
              <a:lstStyle/>
              <a:p>
                <a:pPr algn="just"/>
                <a:r>
                  <a:rPr lang="ru-RU" sz="3500" dirty="0" smtClean="0"/>
                  <a:t>Определение наилучшего решения по критерию Гурвица</a:t>
                </a:r>
                <a:r>
                  <a:rPr lang="en-US" sz="3500" dirty="0" smtClean="0"/>
                  <a:t> </a:t>
                </a:r>
                <a:r>
                  <a:rPr lang="ru-RU" sz="35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4400" i="1">
                        <a:latin typeface="Cambria Math"/>
                        <a:ea typeface="Cambria Math"/>
                      </a:rPr>
                      <m:t> =0,6.</m:t>
                    </m:r>
                  </m:oMath>
                </a14:m>
                <a:endParaRPr lang="ru-RU" sz="4400" dirty="0" smtClean="0"/>
              </a:p>
            </p:txBody>
          </p:sp>
        </mc:Choice>
        <mc:Fallback xmlns="">
          <p:sp>
            <p:nvSpPr>
              <p:cNvPr id="11266" name="Заголовок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908720"/>
                <a:ext cx="8229600" cy="923925"/>
              </a:xfrm>
              <a:blipFill rotWithShape="1">
                <a:blip r:embed="rId3"/>
                <a:stretch>
                  <a:fillRect l="-3037" t="-32237" r="-2963" b="-236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Объект 2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54396601"/>
                  </p:ext>
                </p:extLst>
              </p:nvPr>
            </p:nvGraphicFramePr>
            <p:xfrm>
              <a:off x="467544" y="2420888"/>
              <a:ext cx="8229600" cy="1752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90464"/>
                    <a:gridCol w="1584176"/>
                    <a:gridCol w="1656184"/>
                    <a:gridCol w="1155576"/>
                    <a:gridCol w="1371600"/>
                    <a:gridCol w="13716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Акции</a:t>
                          </a:r>
                        </a:p>
                        <a:p>
                          <a:pPr algn="ctr"/>
                          <a:r>
                            <a:rPr lang="ru-RU" dirty="0" smtClean="0"/>
                            <a:t>фирм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dirty="0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dirty="0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dirty="0">
                                    <a:latin typeface="Cambria Math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dirty="0">
                                            <a:latin typeface="Cambria Math"/>
                                          </a:rPr>
                                          <m:t>min</m:t>
                                        </m:r>
                                      </m:e>
                                      <m:lim>
                                        <m:r>
                                          <a:rPr lang="en-US" dirty="0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dirty="0" smtClean="0">
                                        <a:latin typeface="Cambria Math"/>
                                      </a:rPr>
                                      <m:t>{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dirty="0"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dirty="0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dirty="0" smtClean="0">
                                        <a:latin typeface="Cambria Math"/>
                                      </a:rPr>
                                      <m:t>}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dirty="0" smtClean="0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dirty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ru-RU" dirty="0">
                                    <a:latin typeface="Cambria Math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dirty="0">
                                            <a:latin typeface="Cambria Math"/>
                                          </a:rPr>
                                          <m:t>m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dirty="0" smtClean="0">
                                            <a:latin typeface="Cambria Math"/>
                                          </a:rPr>
                                          <m:t>ax</m:t>
                                        </m:r>
                                      </m:e>
                                      <m:lim>
                                        <m:r>
                                          <a:rPr lang="en-US" dirty="0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dirty="0">
                                        <a:latin typeface="Cambria Math"/>
                                      </a:rPr>
                                      <m:t>{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dirty="0"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dirty="0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dirty="0">
                                        <a:latin typeface="Cambria Math"/>
                                      </a:rPr>
                                      <m:t>}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𝟏</m:t>
                                    </m:r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i="1" smtClean="0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𝒎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W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-9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28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-5,4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5,8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18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8,4</a:t>
                          </a:r>
                          <a:endParaRPr lang="ru-RU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-7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-4,2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7,8</a:t>
                          </a: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Объект 2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87118389"/>
                  </p:ext>
                </p:extLst>
              </p:nvPr>
            </p:nvGraphicFramePr>
            <p:xfrm>
              <a:off x="467544" y="2420888"/>
              <a:ext cx="8229600" cy="1752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90464"/>
                    <a:gridCol w="1584176"/>
                    <a:gridCol w="1656184"/>
                    <a:gridCol w="1155576"/>
                    <a:gridCol w="1371600"/>
                    <a:gridCol w="137160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Акции</a:t>
                          </a:r>
                        </a:p>
                        <a:p>
                          <a:pPr algn="ctr"/>
                          <a:r>
                            <a:rPr lang="ru-RU" dirty="0" smtClean="0"/>
                            <a:t>фирм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69231" t="-4762" r="-350385" b="-1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62362" t="-4762" r="-236162" b="-1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74211" t="-4762" r="-236842" b="-1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00444" t="-4762" r="-100000" b="-1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500444" t="-4762" b="-18857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W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-9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28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-5,4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5,8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18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8,4</a:t>
                          </a:r>
                          <a:endParaRPr lang="ru-RU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-7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30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-4,2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7,8</a:t>
                          </a: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0611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just">
                  <a:buNone/>
                </a:pPr>
                <a:r>
                  <a:rPr lang="ru-RU" dirty="0" smtClean="0"/>
                  <a:t>	Фирма </a:t>
                </a:r>
                <a:r>
                  <a:rPr lang="ru-RU" dirty="0"/>
                  <a:t>производит детские платья и костюмы, реализация которых зависит от состояния погоды. Затраты фирмы в течение августа — сентября на единицу продукции составили: платья — 7 </a:t>
                </a:r>
                <a:r>
                  <a:rPr lang="ru-RU" dirty="0" err="1" smtClean="0"/>
                  <a:t>д</a:t>
                </a:r>
                <a:r>
                  <a:rPr lang="ru-RU" dirty="0" err="1"/>
                  <a:t>е</a:t>
                </a:r>
                <a:r>
                  <a:rPr lang="ru-RU" dirty="0" err="1" smtClean="0"/>
                  <a:t>н</a:t>
                </a:r>
                <a:r>
                  <a:rPr lang="ru-RU" dirty="0"/>
                  <a:t>. е</a:t>
                </a:r>
                <a:r>
                  <a:rPr lang="ru-RU" dirty="0" smtClean="0"/>
                  <a:t>д</a:t>
                </a:r>
                <a:r>
                  <a:rPr lang="ru-RU" dirty="0"/>
                  <a:t>., костюмы — 28 </a:t>
                </a:r>
                <a:r>
                  <a:rPr lang="ru-RU" dirty="0" err="1" smtClean="0"/>
                  <a:t>ден</a:t>
                </a:r>
                <a:r>
                  <a:rPr lang="ru-RU" dirty="0"/>
                  <a:t>. е</a:t>
                </a:r>
                <a:r>
                  <a:rPr lang="ru-RU" dirty="0" smtClean="0"/>
                  <a:t>д</a:t>
                </a:r>
                <a:r>
                  <a:rPr lang="ru-RU" dirty="0"/>
                  <a:t>. Цена реализации составляет 15 и 50 </a:t>
                </a:r>
                <a:r>
                  <a:rPr lang="ru-RU" dirty="0" err="1"/>
                  <a:t>ден</a:t>
                </a:r>
                <a:r>
                  <a:rPr lang="ru-RU" dirty="0"/>
                  <a:t>. ед. соответственно.</a:t>
                </a:r>
              </a:p>
              <a:p>
                <a:pPr marL="0" indent="0" algn="just">
                  <a:buNone/>
                </a:pPr>
                <a:r>
                  <a:rPr lang="ru-RU" dirty="0" smtClean="0"/>
                  <a:t>	По </a:t>
                </a:r>
                <a:r>
                  <a:rPr lang="ru-RU" dirty="0"/>
                  <a:t>данным наблюдений за несколько предыдущих лет фирма может реализовать в условиях теплой погоды 1950 платьев и 610 костюмов, а при прохладной погоде — 630 платьев и 1050 костюмов.</a:t>
                </a:r>
              </a:p>
              <a:p>
                <a:pPr marL="0" indent="0" algn="just">
                  <a:buNone/>
                </a:pPr>
                <a:r>
                  <a:rPr lang="ru-RU" dirty="0" smtClean="0"/>
                  <a:t>	В </a:t>
                </a:r>
                <a:r>
                  <a:rPr lang="ru-RU" dirty="0"/>
                  <a:t>связи с возможными изменениями погоды определить стратегию фирмы в выпуске продукции, обеспечивающую ей максимальный доход от реализации продукции. Задачу решить с использованием критериев природы, приняв </a:t>
                </a:r>
                <a:r>
                  <a:rPr lang="ru-RU" b="1" i="1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𝜶</m:t>
                    </m:r>
                    <m:r>
                      <a:rPr lang="ru-RU" b="1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ru-RU" i="1" dirty="0">
                        <a:latin typeface="Cambria Math" panose="02040503050406030204" pitchFamily="18" charset="0"/>
                      </a:rPr>
                      <m:t>0,5.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695800"/>
              </a:xfrm>
              <a:blipFill rotWithShape="0">
                <a:blip r:embed="rId3"/>
                <a:stretch>
                  <a:fillRect l="-1111" t="-2464" r="-1111" b="-1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1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8ad6fbb7b1868b792d1c1967fd7addb8a99e061"/>
  <p:tag name="ISPRING_RESOURCE_PATHS_HASH_PRESENTER" val="31dfa720228d1498d13be5fa3758db4ff4c4f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латежная матрица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ример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Пример (продолжение)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ример (продолжение)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оставление платежной матрицы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ример матрица рисков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ример. Модель выбора акций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моя" id="{3F886331-3CE7-4D8A-B459-61A2706593F2}" vid="{36CD86BF-20B9-4BA7-B05E-0327C1EA06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моя</Template>
  <TotalTime>1385</TotalTime>
  <Words>1431</Words>
  <Application>Microsoft Office PowerPoint</Application>
  <PresentationFormat>Экран (4:3)</PresentationFormat>
  <Paragraphs>427</Paragraphs>
  <Slides>37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Calibri</vt:lpstr>
      <vt:lpstr>Cambria Math</vt:lpstr>
      <vt:lpstr>Constantia</vt:lpstr>
      <vt:lpstr>Times New Roman</vt:lpstr>
      <vt:lpstr>Wingdings 2</vt:lpstr>
      <vt:lpstr>моя</vt:lpstr>
      <vt:lpstr>Дисциплина: Теория принятия решений</vt:lpstr>
      <vt:lpstr>Принятие решений в условиях полной неопределённости</vt:lpstr>
      <vt:lpstr>Презентация PowerPoint</vt:lpstr>
      <vt:lpstr>Алгоритм составления  платёжной матрицы</vt:lpstr>
      <vt:lpstr>Модель торговца прохладительными напитками</vt:lpstr>
      <vt:lpstr>Презентация PowerPoint</vt:lpstr>
      <vt:lpstr>Презентация PowerPoint</vt:lpstr>
      <vt:lpstr>Презентация PowerPoint</vt:lpstr>
      <vt:lpstr>Пример расчёта платежа</vt:lpstr>
      <vt:lpstr>Матрица рисков</vt:lpstr>
      <vt:lpstr>Алгоритм составления  матрицы рисков</vt:lpstr>
      <vt:lpstr>Презентация PowerPoint</vt:lpstr>
      <vt:lpstr>Примеры расчёта рисков</vt:lpstr>
      <vt:lpstr>Модель выбора акций</vt:lpstr>
      <vt:lpstr>Презентация PowerPoint</vt:lpstr>
      <vt:lpstr>Презентация PowerPoint</vt:lpstr>
      <vt:lpstr>Критерий Лапласа</vt:lpstr>
      <vt:lpstr>Презентация PowerPoint</vt:lpstr>
      <vt:lpstr>Алгоритм</vt:lpstr>
      <vt:lpstr>Применение критерия Лапласа  к модели выбора акций </vt:lpstr>
      <vt:lpstr>Максиминный критерий (критерий Вальда)</vt:lpstr>
      <vt:lpstr>Алгоритм</vt:lpstr>
      <vt:lpstr>Применение критерия Вальда  к модели выбора акций </vt:lpstr>
      <vt:lpstr>Максимаксный критерий</vt:lpstr>
      <vt:lpstr>Алгоритм</vt:lpstr>
      <vt:lpstr>Определение наилучшего решения по максимаксному критерию</vt:lpstr>
      <vt:lpstr>Критерий минимаксного риска (критерий Сэвиджа)</vt:lpstr>
      <vt:lpstr>Презентация PowerPoint</vt:lpstr>
      <vt:lpstr>Алгоритм</vt:lpstr>
      <vt:lpstr>Определение наилучшего решения по критерию Сэвиджа</vt:lpstr>
      <vt:lpstr>Критерий пессимизма-оптимизма (критерий Гурвица)</vt:lpstr>
      <vt:lpstr>Презентация PowerPoint</vt:lpstr>
      <vt:lpstr>Презентация PowerPoint</vt:lpstr>
      <vt:lpstr>Алгоритм</vt:lpstr>
      <vt:lpstr>Презентация PowerPoint</vt:lpstr>
      <vt:lpstr>Определение наилучшего решения по критерию Гурвица при α =0,6.</vt:lpstr>
      <vt:lpstr>Пример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принятия решений</dc:title>
  <dc:creator>Михаил</dc:creator>
  <cp:lastModifiedBy>Михаил</cp:lastModifiedBy>
  <cp:revision>147</cp:revision>
  <dcterms:created xsi:type="dcterms:W3CDTF">2012-02-07T22:14:11Z</dcterms:created>
  <dcterms:modified xsi:type="dcterms:W3CDTF">2016-02-05T13:57:13Z</dcterms:modified>
</cp:coreProperties>
</file>