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26" r:id="rId3"/>
    <p:sldId id="270" r:id="rId4"/>
    <p:sldId id="274" r:id="rId5"/>
    <p:sldId id="278" r:id="rId6"/>
    <p:sldId id="327" r:id="rId7"/>
    <p:sldId id="289" r:id="rId8"/>
    <p:sldId id="323" r:id="rId9"/>
    <p:sldId id="288" r:id="rId10"/>
    <p:sldId id="281" r:id="rId11"/>
    <p:sldId id="282" r:id="rId12"/>
    <p:sldId id="303" r:id="rId13"/>
    <p:sldId id="304" r:id="rId14"/>
    <p:sldId id="305" r:id="rId15"/>
    <p:sldId id="306" r:id="rId16"/>
    <p:sldId id="328" r:id="rId17"/>
    <p:sldId id="285" r:id="rId18"/>
    <p:sldId id="293" r:id="rId19"/>
    <p:sldId id="325" r:id="rId20"/>
    <p:sldId id="324" r:id="rId21"/>
    <p:sldId id="292" r:id="rId22"/>
    <p:sldId id="295" r:id="rId23"/>
    <p:sldId id="296" r:id="rId24"/>
    <p:sldId id="314" r:id="rId25"/>
    <p:sldId id="315" r:id="rId26"/>
    <p:sldId id="316" r:id="rId27"/>
    <p:sldId id="317" r:id="rId28"/>
    <p:sldId id="318" r:id="rId29"/>
    <p:sldId id="319" r:id="rId30"/>
    <p:sldId id="320" r:id="rId31"/>
    <p:sldId id="322" r:id="rId32"/>
  </p:sldIdLst>
  <p:sldSz cx="9144000" cy="6858000" type="screen4x3"/>
  <p:notesSz cx="6858000" cy="9144000"/>
  <p:custDataLst>
    <p:tags r:id="rId3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4" autoAdjust="0"/>
    <p:restoredTop sz="89348" autoAdjust="0"/>
  </p:normalViewPr>
  <p:slideViewPr>
    <p:cSldViewPr>
      <p:cViewPr varScale="1">
        <p:scale>
          <a:sx n="95" d="100"/>
          <a:sy n="95" d="100"/>
        </p:scale>
        <p:origin x="124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63BAAB1A-D8E1-4809-B4E8-160EF05457C9}" type="datetimeFigureOut">
              <a:rPr lang="ru-RU" smtClean="0"/>
              <a:t>04.12.2024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6"/>
            <a:ext cx="457200" cy="441325"/>
          </a:xfrm>
        </p:spPr>
        <p:txBody>
          <a:bodyPr/>
          <a:lstStyle/>
          <a:p>
            <a:fld id="{CC81670F-8AA8-4E08-AB96-E162205DAE39}" type="slidenum">
              <a:rPr lang="ru-RU" smtClean="0"/>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81670F-8AA8-4E08-AB96-E162205DAE39}" type="slidenum">
              <a:rPr lang="ru-RU" smtClean="0"/>
              <a:t>‹#›</a:t>
            </a:fld>
            <a:endParaRPr lang="ru-RU"/>
          </a:p>
        </p:txBody>
      </p:sp>
      <p:sp>
        <p:nvSpPr>
          <p:cNvPr id="8" name="Прямая соединительная линия 7"/>
          <p:cNvSpPr>
            <a:spLocks noChangeShapeType="1"/>
          </p:cNvSpPr>
          <p:nvPr/>
        </p:nvSpPr>
        <p:spPr bwMode="auto">
          <a:xfrm flipV="1">
            <a:off x="4563082"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63BAAB1A-D8E1-4809-B4E8-160EF05457C9}" type="datetimeFigureOut">
              <a:rPr lang="ru-RU" smtClean="0"/>
              <a:t>04.12.2024</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20"/>
            <a:ext cx="457200" cy="441325"/>
          </a:xfrm>
        </p:spPr>
        <p:txBody>
          <a:bodyPr/>
          <a:lstStyle>
            <a:lvl1pPr algn="ctr">
              <a:defRPr/>
            </a:lvl1pPr>
          </a:lstStyle>
          <a:p>
            <a:fld id="{CC81670F-8AA8-4E08-AB96-E162205DAE39}" type="slidenum">
              <a:rPr lang="ru-RU" smtClean="0"/>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3BAAB1A-D8E1-4809-B4E8-160EF05457C9}" type="datetimeFigureOut">
              <a:rPr lang="ru-RU" smtClean="0"/>
              <a:t>04.12.2024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4"/>
            <a:ext cx="457200" cy="441325"/>
          </a:xfrm>
        </p:spPr>
        <p:txBody>
          <a:bodyPr/>
          <a:lstStyle/>
          <a:p>
            <a:fld id="{CC81670F-8AA8-4E08-AB96-E162205DAE3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63BAAB1A-D8E1-4809-B4E8-160EF05457C9}" type="datetimeFigureOut">
              <a:rPr lang="ru-RU" smtClean="0"/>
              <a:t>04.12.2024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C81670F-8AA8-4E08-AB96-E162205DAE3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CC81670F-8AA8-4E08-AB96-E162205DAE39}" type="slidenum">
              <a:rPr lang="ru-RU" smtClean="0"/>
              <a:t>‹#›</a:t>
            </a:fld>
            <a:endParaRPr lang="ru-RU"/>
          </a:p>
        </p:txBody>
      </p:sp>
      <p:sp>
        <p:nvSpPr>
          <p:cNvPr id="21" name="Прямоугольник 20"/>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42"/>
            <a:ext cx="457200" cy="441325"/>
          </a:xfrm>
        </p:spPr>
        <p:txBody>
          <a:bodyPr/>
          <a:lstStyle/>
          <a:p>
            <a:fld id="{CC81670F-8AA8-4E08-AB96-E162205DAE39}" type="slidenum">
              <a:rPr lang="ru-RU" smtClean="0"/>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63BAAB1A-D8E1-4809-B4E8-160EF05457C9}" type="datetimeFigureOut">
              <a:rPr lang="ru-RU" smtClean="0"/>
              <a:t>04.12.2024</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81670F-8AA8-4E08-AB96-E162205DAE3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5"/>
            <a:ext cx="457200" cy="441325"/>
          </a:xfrm>
        </p:spPr>
        <p:txBody>
          <a:bodyPr/>
          <a:lstStyle/>
          <a:p>
            <a:fld id="{CC81670F-8AA8-4E08-AB96-E162205DAE39}" type="slidenum">
              <a:rPr lang="ru-RU" smtClean="0"/>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BAAB1A-D8E1-4809-B4E8-160EF05457C9}" type="datetimeFigureOut">
              <a:rPr lang="ru-RU" smtClean="0"/>
              <a:t>04.12.2024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5"/>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4"/>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3BAAB1A-D8E1-4809-B4E8-160EF05457C9}" type="datetimeFigureOut">
              <a:rPr lang="ru-RU" smtClean="0"/>
              <a:t>04.12.2024</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81670F-8AA8-4E08-AB96-E162205DAE39}" type="slidenum">
              <a:rPr lang="ru-RU" smtClean="0"/>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Финансы домохозяйств</a:t>
            </a:r>
          </a:p>
          <a:p>
            <a:r>
              <a:rPr lang="ru-RU" dirty="0" smtClean="0"/>
              <a:t>(банковские услуги населению)</a:t>
            </a:r>
          </a:p>
        </p:txBody>
      </p:sp>
      <p:sp>
        <p:nvSpPr>
          <p:cNvPr id="2" name="Заголовок 1"/>
          <p:cNvSpPr>
            <a:spLocks noGrp="1"/>
          </p:cNvSpPr>
          <p:nvPr>
            <p:ph type="ctrTitle"/>
          </p:nvPr>
        </p:nvSpPr>
        <p:spPr/>
        <p:txBody>
          <a:bodyPr/>
          <a:lstStyle/>
          <a:p>
            <a:r>
              <a:rPr lang="ru-RU" dirty="0" smtClean="0"/>
              <a:t>финансы</a:t>
            </a:r>
            <a:endParaRPr lang="ru-RU" dirty="0"/>
          </a:p>
        </p:txBody>
      </p:sp>
    </p:spTree>
    <p:extLst>
      <p:ext uri="{BB962C8B-B14F-4D97-AF65-F5344CB8AC3E}">
        <p14:creationId xmlns:p14="http://schemas.microsoft.com/office/powerpoint/2010/main" val="2004893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Личные финансы</a:t>
            </a:r>
            <a:endParaRPr lang="ru-RU" dirty="0"/>
          </a:p>
        </p:txBody>
      </p:sp>
      <p:sp>
        <p:nvSpPr>
          <p:cNvPr id="3" name="Объект 2"/>
          <p:cNvSpPr>
            <a:spLocks noGrp="1"/>
          </p:cNvSpPr>
          <p:nvPr>
            <p:ph sz="quarter" idx="1"/>
          </p:nvPr>
        </p:nvSpPr>
        <p:spPr>
          <a:xfrm>
            <a:off x="301752" y="1484784"/>
            <a:ext cx="8503920" cy="4752528"/>
          </a:xfrm>
        </p:spPr>
        <p:txBody>
          <a:bodyPr>
            <a:normAutofit fontScale="92500" lnSpcReduction="10000"/>
          </a:bodyPr>
          <a:lstStyle/>
          <a:p>
            <a:r>
              <a:rPr lang="ru-RU" dirty="0" smtClean="0"/>
              <a:t>Принципы планирования доходов и расходов</a:t>
            </a:r>
          </a:p>
          <a:p>
            <a:r>
              <a:rPr lang="ru-RU" dirty="0" smtClean="0"/>
              <a:t>Банковские услуги населению </a:t>
            </a:r>
          </a:p>
          <a:p>
            <a:r>
              <a:rPr lang="ru-RU" dirty="0" smtClean="0"/>
              <a:t>Негосударственные пенсионные фонды и страховые компании</a:t>
            </a:r>
          </a:p>
          <a:p>
            <a:r>
              <a:rPr lang="ru-RU" dirty="0" smtClean="0"/>
              <a:t>Инвестирование на финансовом рынке</a:t>
            </a:r>
          </a:p>
          <a:p>
            <a:r>
              <a:rPr lang="ru-RU" dirty="0" smtClean="0"/>
              <a:t>Налогообложение </a:t>
            </a:r>
          </a:p>
          <a:p>
            <a:r>
              <a:rPr lang="ru-RU" dirty="0" smtClean="0"/>
              <a:t>Финансовые мошенничества</a:t>
            </a:r>
          </a:p>
          <a:p>
            <a:pPr marL="0" indent="0">
              <a:buNone/>
            </a:pPr>
            <a:r>
              <a:rPr lang="ru-RU" dirty="0" smtClean="0"/>
              <a:t>Практики: </a:t>
            </a:r>
          </a:p>
          <a:p>
            <a:r>
              <a:rPr lang="ru-RU" dirty="0" smtClean="0"/>
              <a:t>Банковские услуги населению</a:t>
            </a:r>
          </a:p>
          <a:p>
            <a:r>
              <a:rPr lang="ru-RU" dirty="0" smtClean="0"/>
              <a:t>Выбор НПФ и СК</a:t>
            </a:r>
          </a:p>
          <a:p>
            <a:r>
              <a:rPr lang="ru-RU" dirty="0" smtClean="0"/>
              <a:t>Личный финансовый  план</a:t>
            </a:r>
          </a:p>
          <a:p>
            <a:endParaRPr lang="ru-RU" dirty="0"/>
          </a:p>
        </p:txBody>
      </p:sp>
    </p:spTree>
    <p:extLst>
      <p:ext uri="{BB962C8B-B14F-4D97-AF65-F5344CB8AC3E}">
        <p14:creationId xmlns:p14="http://schemas.microsoft.com/office/powerpoint/2010/main" val="604323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34400" cy="758952"/>
          </a:xfrm>
        </p:spPr>
        <p:txBody>
          <a:bodyPr>
            <a:normAutofit fontScale="90000"/>
          </a:bodyPr>
          <a:lstStyle/>
          <a:p>
            <a:r>
              <a:rPr lang="ru-RU" dirty="0" smtClean="0"/>
              <a:t>Банковская система РФ, как часть финансового рынка РФ</a:t>
            </a:r>
            <a:endParaRPr lang="ru-RU" dirty="0"/>
          </a:p>
        </p:txBody>
      </p:sp>
      <p:pic>
        <p:nvPicPr>
          <p:cNvPr id="4" name="Объект 3"/>
          <p:cNvPicPr>
            <a:picLocks noGrp="1"/>
          </p:cNvPicPr>
          <p:nvPr>
            <p:ph sz="quarter" idx="1"/>
          </p:nvPr>
        </p:nvPicPr>
        <p:blipFill rotWithShape="1">
          <a:blip r:embed="rId2"/>
          <a:srcRect l="53548" t="25114" r="17770" b="5263"/>
          <a:stretch/>
        </p:blipFill>
        <p:spPr bwMode="auto">
          <a:xfrm>
            <a:off x="611560" y="1268760"/>
            <a:ext cx="7992888" cy="51845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6372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 </a:t>
            </a:r>
            <a:endParaRPr lang="ru-RU" dirty="0"/>
          </a:p>
        </p:txBody>
      </p:sp>
      <p:sp>
        <p:nvSpPr>
          <p:cNvPr id="3" name="Объект 2"/>
          <p:cNvSpPr>
            <a:spLocks noGrp="1"/>
          </p:cNvSpPr>
          <p:nvPr>
            <p:ph sz="quarter" idx="1"/>
          </p:nvPr>
        </p:nvSpPr>
        <p:spPr>
          <a:xfrm>
            <a:off x="301752" y="1527048"/>
            <a:ext cx="8503920" cy="4926288"/>
          </a:xfrm>
        </p:spPr>
        <p:txBody>
          <a:bodyPr>
            <a:normAutofit fontScale="62500" lnSpcReduction="20000"/>
          </a:bodyPr>
          <a:lstStyle/>
          <a:p>
            <a:r>
              <a:rPr lang="ru-RU" dirty="0"/>
              <a:t>Федеральный закон "О банках и банковской деятельности" от 02.12.1990 N 395-1 </a:t>
            </a:r>
            <a:r>
              <a:rPr lang="ru-RU" dirty="0" smtClean="0"/>
              <a:t>(редакция </a:t>
            </a:r>
            <a:r>
              <a:rPr lang="ru-RU" dirty="0"/>
              <a:t> от </a:t>
            </a:r>
            <a:r>
              <a:rPr lang="ru-RU" dirty="0" smtClean="0"/>
              <a:t>14.07.2022)</a:t>
            </a:r>
            <a:endParaRPr lang="ru-RU" dirty="0"/>
          </a:p>
          <a:p>
            <a:r>
              <a:rPr lang="ru-RU" dirty="0"/>
              <a:t> Кредитная организация - юридическое лицо, которое для извлечения прибыли как основной цели своей деятельности на основании специального разрешения (лицензии) Центрального банка Российской Федерации (Банка России) имеет право осуществлять банковские операции, предусмотренные настоящим Федеральным законом. Кредитная организация образуется на основе любой формы собственности как хозяйственное общество.</a:t>
            </a:r>
          </a:p>
          <a:p>
            <a:r>
              <a:rPr lang="ru-RU" b="1" dirty="0"/>
              <a:t>Банк </a:t>
            </a:r>
            <a:r>
              <a:rPr lang="ru-RU" dirty="0"/>
              <a:t>- кредитная организация, которая имеет исключительное право осуществлять в совокупности следующие банковские операции: </a:t>
            </a:r>
            <a:r>
              <a:rPr lang="ru-RU" b="1" dirty="0"/>
              <a:t>привлечение</a:t>
            </a:r>
            <a:r>
              <a:rPr lang="ru-RU" dirty="0"/>
              <a:t> во вклады денежных средств физических и юридических лиц, </a:t>
            </a:r>
            <a:r>
              <a:rPr lang="ru-RU" b="1" dirty="0"/>
              <a:t>размещение </a:t>
            </a:r>
            <a:r>
              <a:rPr lang="ru-RU" dirty="0"/>
              <a:t>указанных средств от своего имени и за свой счет на условиях возвратности, платности, срочности, </a:t>
            </a:r>
            <a:r>
              <a:rPr lang="ru-RU" b="1" dirty="0"/>
              <a:t>открытие и ведение </a:t>
            </a:r>
            <a:r>
              <a:rPr lang="ru-RU" dirty="0"/>
              <a:t>банковских счетов физических и юридических лиц.</a:t>
            </a:r>
          </a:p>
          <a:p>
            <a:r>
              <a:rPr lang="ru-RU" dirty="0"/>
              <a:t>Банк с универсальной лицензией - банк, который имеет право осуществлять банковские операции, указанные в части первой статьи 5 </a:t>
            </a:r>
            <a:r>
              <a:rPr lang="ru-RU" dirty="0" smtClean="0"/>
              <a:t> ФЗ №395-1.</a:t>
            </a:r>
            <a:endParaRPr lang="ru-RU" dirty="0"/>
          </a:p>
          <a:p>
            <a:r>
              <a:rPr lang="ru-RU" dirty="0" smtClean="0"/>
              <a:t>Банк </a:t>
            </a:r>
            <a:r>
              <a:rPr lang="ru-RU" dirty="0"/>
              <a:t>с базовой лицензией - банк, который имеет право осуществлять банковские операции, указанные в части первой статьи 5 настоящего Федерального закона, с учетом ограничений, установленных статьей 5.1  ФЗ №395-1.</a:t>
            </a:r>
          </a:p>
          <a:p>
            <a:endParaRPr lang="ru-RU" dirty="0"/>
          </a:p>
          <a:p>
            <a:endParaRPr lang="ru-RU" dirty="0"/>
          </a:p>
        </p:txBody>
      </p:sp>
    </p:spTree>
    <p:extLst>
      <p:ext uri="{BB962C8B-B14F-4D97-AF65-F5344CB8AC3E}">
        <p14:creationId xmlns:p14="http://schemas.microsoft.com/office/powerpoint/2010/main" val="2536809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Банковские вклады: виды</a:t>
            </a:r>
            <a:endParaRPr lang="ru-RU" dirty="0"/>
          </a:p>
        </p:txBody>
      </p:sp>
      <p:sp>
        <p:nvSpPr>
          <p:cNvPr id="3" name="Объект 2"/>
          <p:cNvSpPr>
            <a:spLocks noGrp="1"/>
          </p:cNvSpPr>
          <p:nvPr>
            <p:ph sz="quarter" idx="1"/>
          </p:nvPr>
        </p:nvSpPr>
        <p:spPr/>
        <p:txBody>
          <a:bodyPr/>
          <a:lstStyle/>
          <a:p>
            <a:r>
              <a:rPr lang="ru-RU" dirty="0">
                <a:solidFill>
                  <a:srgbClr val="2C2C2C"/>
                </a:solidFill>
                <a:latin typeface="PT Sans"/>
              </a:rPr>
              <a:t>Существует несколько критериев, по которым банковские </a:t>
            </a:r>
            <a:r>
              <a:rPr lang="ru-RU" dirty="0">
                <a:latin typeface="PT Sans"/>
              </a:rPr>
              <a:t>вклады классифицируются на виды и подвиды. Депозиты могут различаться по таким параметрам, как сроки </a:t>
            </a:r>
            <a:r>
              <a:rPr lang="ru-RU" dirty="0" smtClean="0">
                <a:solidFill>
                  <a:srgbClr val="2C2C2C"/>
                </a:solidFill>
                <a:latin typeface="PT Sans"/>
              </a:rPr>
              <a:t>размещения (срочные и до востребования), </a:t>
            </a:r>
            <a:r>
              <a:rPr lang="ru-RU" dirty="0">
                <a:solidFill>
                  <a:srgbClr val="2C2C2C"/>
                </a:solidFill>
                <a:latin typeface="PT Sans"/>
              </a:rPr>
              <a:t>предназначение банковских </a:t>
            </a:r>
            <a:r>
              <a:rPr lang="ru-RU" dirty="0" smtClean="0">
                <a:solidFill>
                  <a:srgbClr val="2C2C2C"/>
                </a:solidFill>
                <a:latin typeface="PT Sans"/>
              </a:rPr>
              <a:t>продуктов, </a:t>
            </a:r>
            <a:r>
              <a:rPr lang="ru-RU" dirty="0">
                <a:solidFill>
                  <a:srgbClr val="2C2C2C"/>
                </a:solidFill>
                <a:latin typeface="PT Sans"/>
              </a:rPr>
              <a:t>функциональность, а также по валюте</a:t>
            </a:r>
            <a:r>
              <a:rPr lang="ru-RU" dirty="0" smtClean="0">
                <a:solidFill>
                  <a:srgbClr val="2C2C2C"/>
                </a:solidFill>
                <a:latin typeface="PT Sans"/>
              </a:rPr>
              <a:t>.</a:t>
            </a:r>
          </a:p>
          <a:p>
            <a:endParaRPr lang="ru-RU" dirty="0"/>
          </a:p>
        </p:txBody>
      </p:sp>
    </p:spTree>
    <p:extLst>
      <p:ext uri="{BB962C8B-B14F-4D97-AF65-F5344CB8AC3E}">
        <p14:creationId xmlns:p14="http://schemas.microsoft.com/office/powerpoint/2010/main" val="31980315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 или вклад</a:t>
            </a:r>
            <a:endParaRPr lang="ru-RU" dirty="0"/>
          </a:p>
        </p:txBody>
      </p:sp>
      <p:sp>
        <p:nvSpPr>
          <p:cNvPr id="3" name="Объект 2"/>
          <p:cNvSpPr>
            <a:spLocks noGrp="1"/>
          </p:cNvSpPr>
          <p:nvPr>
            <p:ph sz="quarter" idx="1"/>
          </p:nvPr>
        </p:nvSpPr>
        <p:spPr>
          <a:xfrm>
            <a:off x="301752" y="1527048"/>
            <a:ext cx="8534400" cy="4926288"/>
          </a:xfrm>
        </p:spPr>
        <p:txBody>
          <a:bodyPr>
            <a:normAutofit fontScale="70000" lnSpcReduction="20000"/>
          </a:bodyPr>
          <a:lstStyle/>
          <a:p>
            <a:pPr algn="ctr"/>
            <a:r>
              <a:rPr lang="ru-RU" dirty="0">
                <a:solidFill>
                  <a:srgbClr val="252628"/>
                </a:solidFill>
                <a:latin typeface="ObjectSansMedium"/>
              </a:rPr>
              <a:t>банковский </a:t>
            </a:r>
            <a:r>
              <a:rPr lang="ru-RU" dirty="0" smtClean="0">
                <a:solidFill>
                  <a:srgbClr val="252628"/>
                </a:solidFill>
                <a:latin typeface="ObjectSansMedium"/>
              </a:rPr>
              <a:t>вклад = </a:t>
            </a:r>
            <a:r>
              <a:rPr lang="en-US" dirty="0">
                <a:solidFill>
                  <a:srgbClr val="252628"/>
                </a:solidFill>
                <a:latin typeface="ObjectSansMedium"/>
              </a:rPr>
              <a:t>bank deposit</a:t>
            </a:r>
            <a:endParaRPr lang="ru-RU" dirty="0" smtClean="0">
              <a:solidFill>
                <a:srgbClr val="252628"/>
              </a:solidFill>
              <a:latin typeface="ObjectSansMedium"/>
            </a:endParaRPr>
          </a:p>
          <a:p>
            <a:r>
              <a:rPr lang="ru-RU" dirty="0" smtClean="0">
                <a:solidFill>
                  <a:srgbClr val="252628"/>
                </a:solidFill>
                <a:latin typeface="ObjectSansMedium"/>
              </a:rPr>
              <a:t>Вклад</a:t>
            </a:r>
            <a:r>
              <a:rPr lang="ru-RU" dirty="0">
                <a:solidFill>
                  <a:srgbClr val="252628"/>
                </a:solidFill>
                <a:latin typeface="ObjectSansMedium"/>
              </a:rPr>
              <a:t> — это деньги, которые клиент размещает в банке, чтобы их сохранить и получить прибыль. Вкладчик получает доходность от своих сбережений, а банк использует эти деньги для кредитования других клиентов или инвестирования. </a:t>
            </a:r>
            <a:endParaRPr lang="ru-RU" dirty="0" smtClean="0">
              <a:solidFill>
                <a:srgbClr val="252628"/>
              </a:solidFill>
              <a:latin typeface="ObjectSansMedium"/>
            </a:endParaRPr>
          </a:p>
          <a:p>
            <a:r>
              <a:rPr lang="ru-RU" dirty="0">
                <a:solidFill>
                  <a:srgbClr val="252628"/>
                </a:solidFill>
                <a:latin typeface="ObjectSansMedium"/>
              </a:rPr>
              <a:t>Депозит предполагает, что клиент передаёт банку на хранение деньги или какие-то ценные вещи: золотые слитки или ценные бумаги. </a:t>
            </a:r>
            <a:r>
              <a:rPr lang="ru-RU" dirty="0">
                <a:solidFill>
                  <a:srgbClr val="252628"/>
                </a:solidFill>
                <a:latin typeface="ObjectSansMedium"/>
              </a:rPr>
              <a:t>Такое размещение делается на определённый срок, это делает депозит похожим на срочный вклад</a:t>
            </a:r>
            <a:r>
              <a:rPr lang="ru-RU" dirty="0" smtClean="0">
                <a:solidFill>
                  <a:srgbClr val="252628"/>
                </a:solidFill>
                <a:latin typeface="ObjectSansMedium"/>
              </a:rPr>
              <a:t>.</a:t>
            </a:r>
          </a:p>
          <a:p>
            <a:r>
              <a:rPr lang="ru-RU" dirty="0">
                <a:solidFill>
                  <a:srgbClr val="252628"/>
                </a:solidFill>
                <a:latin typeface="ObjectSansMedium"/>
              </a:rPr>
              <a:t>Депозит — это более широкое понятие, которое включает в себя и понятие вклада. Вклад — всегда предполагает, что денежные средства размещаются для получения прибыли. Депозит не обязательно приносит доход, например, если на нем разместить ценные бумаги и золото, которые со временем могут подешеветь. Депозит также используют как обеспечительную меру при заключении сделки или в качестве способа хранения драгметаллов и бумаг</a:t>
            </a:r>
            <a:r>
              <a:rPr lang="ru-RU" dirty="0" smtClean="0">
                <a:solidFill>
                  <a:srgbClr val="252628"/>
                </a:solidFill>
                <a:latin typeface="ObjectSansMedium"/>
              </a:rPr>
              <a:t>.</a:t>
            </a:r>
          </a:p>
          <a:p>
            <a:r>
              <a:rPr lang="ru-RU" dirty="0" smtClean="0">
                <a:solidFill>
                  <a:srgbClr val="252628"/>
                </a:solidFill>
                <a:latin typeface="ObjectSansMedium"/>
              </a:rPr>
              <a:t>Денежный депозит = вклад</a:t>
            </a:r>
            <a:endParaRPr lang="ru-RU" dirty="0">
              <a:solidFill>
                <a:srgbClr val="252628"/>
              </a:solidFill>
              <a:latin typeface="ObjectSansMedium"/>
            </a:endParaRPr>
          </a:p>
          <a:p>
            <a:r>
              <a:rPr lang="ru-RU" dirty="0" smtClean="0">
                <a:solidFill>
                  <a:srgbClr val="252628"/>
                </a:solidFill>
                <a:latin typeface="ObjectSansMedium"/>
              </a:rPr>
              <a:t>В законодательстве различия не закреплены. Можем рассматривать как тождественные понятия.</a:t>
            </a:r>
          </a:p>
        </p:txBody>
      </p:sp>
    </p:spTree>
    <p:extLst>
      <p:ext uri="{BB962C8B-B14F-4D97-AF65-F5344CB8AC3E}">
        <p14:creationId xmlns:p14="http://schemas.microsoft.com/office/powerpoint/2010/main" val="1234978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Депозиты физлиц</a:t>
            </a:r>
            <a:endParaRPr lang="ru-RU" dirty="0"/>
          </a:p>
        </p:txBody>
      </p:sp>
      <p:pic>
        <p:nvPicPr>
          <p:cNvPr id="4" name="Объект 3"/>
          <p:cNvPicPr>
            <a:picLocks noGrp="1" noChangeAspect="1"/>
          </p:cNvPicPr>
          <p:nvPr>
            <p:ph sz="quarter" idx="1"/>
          </p:nvPr>
        </p:nvPicPr>
        <p:blipFill rotWithShape="1">
          <a:blip r:embed="rId2"/>
          <a:srcRect r="50787"/>
          <a:stretch/>
        </p:blipFill>
        <p:spPr>
          <a:xfrm>
            <a:off x="1259632" y="987953"/>
            <a:ext cx="6408712" cy="5411423"/>
          </a:xfrm>
          <a:prstGeom prst="rect">
            <a:avLst/>
          </a:prstGeom>
        </p:spPr>
      </p:pic>
    </p:spTree>
    <p:extLst>
      <p:ext uri="{BB962C8B-B14F-4D97-AF65-F5344CB8AC3E}">
        <p14:creationId xmlns:p14="http://schemas.microsoft.com/office/powerpoint/2010/main" val="1572159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rotWithShape="1">
          <a:blip r:embed="rId2"/>
          <a:srcRect r="49772"/>
          <a:stretch/>
        </p:blipFill>
        <p:spPr>
          <a:xfrm>
            <a:off x="1403648" y="1124744"/>
            <a:ext cx="6048672" cy="4945982"/>
          </a:xfrm>
          <a:prstGeom prst="rect">
            <a:avLst/>
          </a:prstGeom>
        </p:spPr>
      </p:pic>
    </p:spTree>
    <p:extLst>
      <p:ext uri="{BB962C8B-B14F-4D97-AF65-F5344CB8AC3E}">
        <p14:creationId xmlns:p14="http://schemas.microsoft.com/office/powerpoint/2010/main" val="19851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 name="Объект 4"/>
          <p:cNvPicPr>
            <a:picLocks noGrp="1" noChangeAspect="1"/>
          </p:cNvPicPr>
          <p:nvPr>
            <p:ph sz="quarter" idx="1"/>
          </p:nvPr>
        </p:nvPicPr>
        <p:blipFill>
          <a:blip r:embed="rId2"/>
          <a:stretch>
            <a:fillRect/>
          </a:stretch>
        </p:blipFill>
        <p:spPr>
          <a:xfrm>
            <a:off x="495851" y="1124744"/>
            <a:ext cx="8146201" cy="4686399"/>
          </a:xfrm>
          <a:prstGeom prst="rect">
            <a:avLst/>
          </a:prstGeom>
        </p:spPr>
      </p:pic>
    </p:spTree>
    <p:extLst>
      <p:ext uri="{BB962C8B-B14F-4D97-AF65-F5344CB8AC3E}">
        <p14:creationId xmlns:p14="http://schemas.microsoft.com/office/powerpoint/2010/main" val="3494686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Агентство по страхованию вкладов</a:t>
            </a:r>
            <a:endParaRPr lang="ru-RU" dirty="0"/>
          </a:p>
        </p:txBody>
      </p:sp>
      <p:sp>
        <p:nvSpPr>
          <p:cNvPr id="3" name="Объект 2"/>
          <p:cNvSpPr>
            <a:spLocks noGrp="1"/>
          </p:cNvSpPr>
          <p:nvPr>
            <p:ph sz="quarter" idx="1"/>
          </p:nvPr>
        </p:nvSpPr>
        <p:spPr>
          <a:xfrm>
            <a:off x="301752" y="1527048"/>
            <a:ext cx="8662736" cy="5070304"/>
          </a:xfrm>
        </p:spPr>
        <p:txBody>
          <a:bodyPr>
            <a:normAutofit fontScale="70000" lnSpcReduction="20000"/>
          </a:bodyPr>
          <a:lstStyle/>
          <a:p>
            <a:pPr fontAlgn="base"/>
            <a:r>
              <a:rPr lang="ru-RU" dirty="0"/>
              <a:t>Государственная корпорация «Агентство по страхованию вкладов» создана в январе 2004 года на основании Федерального закона от 23 декабря 2003 года № 177-ФЗ «О страховании вкладов в банках Российской Федерации».</a:t>
            </a:r>
          </a:p>
          <a:p>
            <a:pPr fontAlgn="base"/>
            <a:r>
              <a:rPr lang="ru-RU" dirty="0"/>
              <a:t>В целях обеспечения функционирования </a:t>
            </a:r>
            <a:r>
              <a:rPr lang="ru-RU" u="sng" dirty="0"/>
              <a:t>системы страхования вкладов</a:t>
            </a:r>
            <a:r>
              <a:rPr lang="ru-RU" dirty="0"/>
              <a:t> Агентство осуществляет выплату вкладчикам возмещения по вкладам физических лиц, в том числе по вкладам индивидуальных предпринимателей, открытым для осуществления предпринимательской деятельности (с 1 января 2019 г. по вкладам юридических лиц, отнесенных в соответствии с законодательством Российской Федерации к малым предприятиям, сведения о которых содержатся в едином реестре субъектов малого и среднего предпринимательства, открытым в банке-участнике системы страхования вкладов) при наступлении страхового случая в отношении банка-участника системы страхования вкладов; ведет реестр банков-участников системы страхования вкладов; контролирует формирование фонда страхования вкладов, в том числе за счет взносов банков; управляет средствами фонда страхования вкладов. Число банков-участников – 725 (данные на 25 ноября 2019 г.), страховых случаев — 503 (данные на 29 ноября 2019 г.).</a:t>
            </a:r>
          </a:p>
          <a:p>
            <a:endParaRPr lang="ru-RU" dirty="0"/>
          </a:p>
        </p:txBody>
      </p:sp>
    </p:spTree>
    <p:extLst>
      <p:ext uri="{BB962C8B-B14F-4D97-AF65-F5344CB8AC3E}">
        <p14:creationId xmlns:p14="http://schemas.microsoft.com/office/powerpoint/2010/main" val="2545788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sz="quarter" idx="4294967295"/>
          </p:nvPr>
        </p:nvPicPr>
        <p:blipFill rotWithShape="1">
          <a:blip r:embed="rId2"/>
          <a:srcRect l="54690" t="19907" r="10779" b="13345"/>
          <a:stretch/>
        </p:blipFill>
        <p:spPr bwMode="auto">
          <a:xfrm>
            <a:off x="467544" y="332656"/>
            <a:ext cx="8352928" cy="59046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0084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 как вариант для инвестирования</a:t>
            </a:r>
            <a:endParaRPr lang="ru-RU" dirty="0"/>
          </a:p>
        </p:txBody>
      </p:sp>
      <p:pic>
        <p:nvPicPr>
          <p:cNvPr id="4" name="Объект 3"/>
          <p:cNvPicPr>
            <a:picLocks noGrp="1"/>
          </p:cNvPicPr>
          <p:nvPr>
            <p:ph sz="quarter" idx="1"/>
          </p:nvPr>
        </p:nvPicPr>
        <p:blipFill rotWithShape="1">
          <a:blip r:embed="rId2"/>
          <a:srcRect l="13933" t="17456" r="55741" b="20529"/>
          <a:stretch/>
        </p:blipFill>
        <p:spPr bwMode="auto">
          <a:xfrm>
            <a:off x="1274634" y="1527175"/>
            <a:ext cx="6558219" cy="457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54726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 как вариант для инвестирования</a:t>
            </a:r>
            <a:endParaRPr lang="ru-RU" dirty="0"/>
          </a:p>
        </p:txBody>
      </p:sp>
      <p:pic>
        <p:nvPicPr>
          <p:cNvPr id="5" name="Объект 4"/>
          <p:cNvPicPr>
            <a:picLocks noGrp="1"/>
          </p:cNvPicPr>
          <p:nvPr>
            <p:ph sz="quarter" idx="1"/>
          </p:nvPr>
        </p:nvPicPr>
        <p:blipFill rotWithShape="1">
          <a:blip r:embed="rId2"/>
          <a:srcRect l="14223" t="17456" r="55450" b="28227"/>
          <a:stretch/>
        </p:blipFill>
        <p:spPr bwMode="auto">
          <a:xfrm>
            <a:off x="809783" y="1527175"/>
            <a:ext cx="7487922" cy="457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0124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 как вариант для инвестирования</a:t>
            </a:r>
            <a:endParaRPr lang="ru-RU" dirty="0"/>
          </a:p>
        </p:txBody>
      </p:sp>
      <p:pic>
        <p:nvPicPr>
          <p:cNvPr id="4" name="Объект 3"/>
          <p:cNvPicPr>
            <a:picLocks noGrp="1"/>
          </p:cNvPicPr>
          <p:nvPr>
            <p:ph sz="quarter" idx="1"/>
          </p:nvPr>
        </p:nvPicPr>
        <p:blipFill rotWithShape="1">
          <a:blip r:embed="rId2"/>
          <a:srcRect l="14079" t="17456" r="55595" b="23522"/>
          <a:stretch/>
        </p:blipFill>
        <p:spPr bwMode="auto">
          <a:xfrm>
            <a:off x="1108351" y="1527175"/>
            <a:ext cx="6890786" cy="457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8735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Депозит как вариант для инвестирования</a:t>
            </a:r>
            <a:endParaRPr lang="ru-RU" dirty="0"/>
          </a:p>
        </p:txBody>
      </p:sp>
      <p:pic>
        <p:nvPicPr>
          <p:cNvPr id="4" name="Объект 3"/>
          <p:cNvPicPr>
            <a:picLocks noGrp="1"/>
          </p:cNvPicPr>
          <p:nvPr>
            <p:ph sz="quarter" idx="1"/>
          </p:nvPr>
        </p:nvPicPr>
        <p:blipFill rotWithShape="1">
          <a:blip r:embed="rId2"/>
          <a:srcRect l="14056" t="17456" r="56086" b="15824"/>
          <a:stretch/>
        </p:blipFill>
        <p:spPr bwMode="auto">
          <a:xfrm>
            <a:off x="1043608" y="1412776"/>
            <a:ext cx="7056784" cy="48965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00650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Условия банковских вкладов</a:t>
            </a:r>
            <a:endParaRPr lang="ru-RU" dirty="0"/>
          </a:p>
        </p:txBody>
      </p:sp>
      <p:sp>
        <p:nvSpPr>
          <p:cNvPr id="3" name="Объект 2"/>
          <p:cNvSpPr>
            <a:spLocks noGrp="1"/>
          </p:cNvSpPr>
          <p:nvPr>
            <p:ph sz="quarter" idx="1"/>
          </p:nvPr>
        </p:nvSpPr>
        <p:spPr/>
        <p:txBody>
          <a:bodyPr/>
          <a:lstStyle/>
          <a:p>
            <a:r>
              <a:rPr lang="ru-RU" dirty="0" smtClean="0"/>
              <a:t>Процентная ставка</a:t>
            </a:r>
          </a:p>
          <a:p>
            <a:r>
              <a:rPr lang="ru-RU" dirty="0" smtClean="0"/>
              <a:t>Срок</a:t>
            </a:r>
          </a:p>
          <a:p>
            <a:r>
              <a:rPr lang="ru-RU" dirty="0" smtClean="0"/>
              <a:t>Возможность пополнения/снятия</a:t>
            </a:r>
          </a:p>
          <a:p>
            <a:r>
              <a:rPr lang="ru-RU" dirty="0" smtClean="0"/>
              <a:t>Возможность досрочного изъятия</a:t>
            </a:r>
          </a:p>
          <a:p>
            <a:r>
              <a:rPr lang="ru-RU" dirty="0" smtClean="0"/>
              <a:t>Наличие подписок банковских экосистем</a:t>
            </a:r>
          </a:p>
          <a:p>
            <a:r>
              <a:rPr lang="ru-RU" dirty="0" smtClean="0"/>
              <a:t>Наличие зарплатного проекта</a:t>
            </a:r>
          </a:p>
          <a:p>
            <a:r>
              <a:rPr lang="ru-RU" dirty="0" smtClean="0"/>
              <a:t>Простой/сложный процент</a:t>
            </a:r>
          </a:p>
        </p:txBody>
      </p:sp>
    </p:spTree>
    <p:extLst>
      <p:ext uri="{BB962C8B-B14F-4D97-AF65-F5344CB8AC3E}">
        <p14:creationId xmlns:p14="http://schemas.microsoft.com/office/powerpoint/2010/main" val="4193659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Налогообложение </a:t>
            </a:r>
            <a:r>
              <a:rPr lang="ru-RU" dirty="0"/>
              <a:t>вкладов (статья 214.2 НК</a:t>
            </a:r>
            <a:r>
              <a:rPr lang="ru-RU" dirty="0" smtClean="0"/>
              <a:t>)</a:t>
            </a:r>
            <a:endParaRPr lang="ru-RU" dirty="0"/>
          </a:p>
        </p:txBody>
      </p:sp>
      <p:sp>
        <p:nvSpPr>
          <p:cNvPr id="3" name="Объект 2"/>
          <p:cNvSpPr>
            <a:spLocks noGrp="1"/>
          </p:cNvSpPr>
          <p:nvPr>
            <p:ph sz="quarter" idx="1"/>
          </p:nvPr>
        </p:nvSpPr>
        <p:spPr/>
        <p:txBody>
          <a:bodyPr>
            <a:normAutofit fontScale="62500" lnSpcReduction="20000"/>
          </a:bodyPr>
          <a:lstStyle/>
          <a:p>
            <a:r>
              <a:rPr lang="ru-RU" dirty="0"/>
              <a:t>В отношении доходов в виде процентов, полученных по вкладам (остаткам на счетах) в банках, находящихся на территории Российской Федерации, налоговая база определяется налоговым органом как превышение суммы доходов в виде процентов, полученных налогоплательщиком в течение налогового периода по всем вкладам (остаткам на счетах) в указанных банках, над суммой процентов, рассчитанной как произведение одного миллиона рублей и максимального значения ключевой ставки Центрального банка Российской Федерации из действовавших по состоянию на 1-е число каждого месяца в указанном налоговом </a:t>
            </a:r>
            <a:r>
              <a:rPr lang="ru-RU" dirty="0" smtClean="0"/>
              <a:t>периоде. Объект </a:t>
            </a:r>
            <a:r>
              <a:rPr lang="ru-RU" dirty="0"/>
              <a:t>налогообложения – процентный доход сверх определенных норм</a:t>
            </a:r>
            <a:r>
              <a:rPr lang="ru-RU" dirty="0" smtClean="0"/>
              <a:t>.</a:t>
            </a:r>
          </a:p>
          <a:p>
            <a:endParaRPr lang="ru-RU" dirty="0" smtClean="0"/>
          </a:p>
          <a:p>
            <a:r>
              <a:rPr lang="ru-RU" dirty="0"/>
              <a:t>В 2024 году вкладчикам впервые </a:t>
            </a:r>
            <a:r>
              <a:rPr lang="ru-RU" dirty="0" smtClean="0"/>
              <a:t>начислили </a:t>
            </a:r>
            <a:r>
              <a:rPr lang="ru-RU" dirty="0"/>
              <a:t>налог с доходов в виде процентов по вкладам в банках в части превышения произведения 1 млн рублей и максимального значения ключевой ставки Банка России из действовавших по состоянию на первое число каждого месяца в течение указанного календарного года (в 2023 году это 15%).</a:t>
            </a:r>
          </a:p>
          <a:p>
            <a:r>
              <a:rPr lang="ru-RU" dirty="0" smtClean="0"/>
              <a:t>Таким </a:t>
            </a:r>
            <a:r>
              <a:rPr lang="ru-RU" dirty="0"/>
              <a:t>образом, необлагаемый доход </a:t>
            </a:r>
            <a:r>
              <a:rPr lang="ru-RU" dirty="0" smtClean="0"/>
              <a:t>в 2023 году составил </a:t>
            </a:r>
            <a:r>
              <a:rPr lang="ru-RU" dirty="0"/>
              <a:t>1 млн рублей * 15% = 150 тыс. рублей, налогом будет облагаться только сумма процентов по всем вкладам гражданина за 2023 год, которая превышает 150 тыс. </a:t>
            </a:r>
            <a:r>
              <a:rPr lang="ru-RU" dirty="0" smtClean="0"/>
              <a:t>рублей по ставке 13%.</a:t>
            </a:r>
            <a:endParaRPr lang="ru-RU" dirty="0"/>
          </a:p>
          <a:p>
            <a:pPr marL="0" indent="0">
              <a:buNone/>
            </a:pPr>
            <a:endParaRPr lang="ru-RU" dirty="0" smtClean="0"/>
          </a:p>
          <a:p>
            <a:pPr marL="0" indent="0">
              <a:buNone/>
            </a:pPr>
            <a:endParaRPr lang="ru-RU" dirty="0"/>
          </a:p>
        </p:txBody>
      </p:sp>
    </p:spTree>
    <p:extLst>
      <p:ext uri="{BB962C8B-B14F-4D97-AF65-F5344CB8AC3E}">
        <p14:creationId xmlns:p14="http://schemas.microsoft.com/office/powerpoint/2010/main" val="14354471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Банковские кредиты</a:t>
            </a:r>
            <a:endParaRPr lang="ru-RU" dirty="0"/>
          </a:p>
        </p:txBody>
      </p:sp>
      <p:sp>
        <p:nvSpPr>
          <p:cNvPr id="3" name="Объект 2"/>
          <p:cNvSpPr>
            <a:spLocks noGrp="1"/>
          </p:cNvSpPr>
          <p:nvPr>
            <p:ph sz="quarter" idx="1"/>
          </p:nvPr>
        </p:nvSpPr>
        <p:spPr/>
        <p:txBody>
          <a:bodyPr/>
          <a:lstStyle/>
          <a:p>
            <a:r>
              <a:rPr lang="ru-RU" dirty="0" smtClean="0"/>
              <a:t>Потребительский кредит - деньги физическому лицу в целях, не связанных с осуществлением предпринимательской деятельности</a:t>
            </a:r>
          </a:p>
          <a:p>
            <a:pPr marL="0" indent="0">
              <a:buNone/>
            </a:pPr>
            <a:r>
              <a:rPr lang="ru-RU" dirty="0" smtClean="0"/>
              <a:t>Кроме банков:</a:t>
            </a:r>
          </a:p>
          <a:p>
            <a:r>
              <a:rPr lang="ru-RU" sz="2400" dirty="0" smtClean="0"/>
              <a:t>МФО</a:t>
            </a:r>
          </a:p>
          <a:p>
            <a:r>
              <a:rPr lang="ru-RU" sz="2400" dirty="0" smtClean="0"/>
              <a:t>Кредитные потребительские кооперативы</a:t>
            </a:r>
          </a:p>
          <a:p>
            <a:r>
              <a:rPr lang="ru-RU" sz="2400" dirty="0" smtClean="0"/>
              <a:t>Ломбарды</a:t>
            </a:r>
          </a:p>
          <a:p>
            <a:endParaRPr lang="ru-RU" dirty="0"/>
          </a:p>
        </p:txBody>
      </p:sp>
    </p:spTree>
    <p:extLst>
      <p:ext uri="{BB962C8B-B14F-4D97-AF65-F5344CB8AC3E}">
        <p14:creationId xmlns:p14="http://schemas.microsoft.com/office/powerpoint/2010/main" val="40480219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a:t>Федеральный закон от 02.07.2010 N 151-ФЗ (ред. от 06.12.2021) "О </a:t>
            </a:r>
            <a:r>
              <a:rPr lang="ru-RU" sz="2000" dirty="0" err="1"/>
              <a:t>микрофинансовой</a:t>
            </a:r>
            <a:r>
              <a:rPr lang="ru-RU" sz="2000" dirty="0"/>
              <a:t> деятельности и </a:t>
            </a:r>
            <a:r>
              <a:rPr lang="ru-RU" sz="2000" dirty="0" err="1"/>
              <a:t>микрофинансовых</a:t>
            </a:r>
            <a:r>
              <a:rPr lang="ru-RU" sz="2000" dirty="0"/>
              <a:t> организациях"</a:t>
            </a:r>
          </a:p>
        </p:txBody>
      </p:sp>
      <p:sp>
        <p:nvSpPr>
          <p:cNvPr id="3" name="Объект 2"/>
          <p:cNvSpPr>
            <a:spLocks noGrp="1"/>
          </p:cNvSpPr>
          <p:nvPr>
            <p:ph sz="quarter" idx="1"/>
          </p:nvPr>
        </p:nvSpPr>
        <p:spPr/>
        <p:txBody>
          <a:bodyPr/>
          <a:lstStyle/>
          <a:p>
            <a:r>
              <a:rPr lang="ru-RU" dirty="0" err="1"/>
              <a:t>микрофинансовая</a:t>
            </a:r>
            <a:r>
              <a:rPr lang="ru-RU" dirty="0"/>
              <a:t> деятельность - деятельность юридических лиц, имеющих статус </a:t>
            </a:r>
            <a:r>
              <a:rPr lang="ru-RU" dirty="0" err="1"/>
              <a:t>микрофинансовой</a:t>
            </a:r>
            <a:r>
              <a:rPr lang="ru-RU" dirty="0"/>
              <a:t> </a:t>
            </a:r>
            <a:r>
              <a:rPr lang="ru-RU" dirty="0" smtClean="0"/>
              <a:t>организации</a:t>
            </a:r>
          </a:p>
          <a:p>
            <a:r>
              <a:rPr lang="ru-RU" dirty="0" err="1"/>
              <a:t>микрофинансовая</a:t>
            </a:r>
            <a:r>
              <a:rPr lang="ru-RU" dirty="0"/>
              <a:t> организация - юридическое лицо, которое осуществляет </a:t>
            </a:r>
            <a:r>
              <a:rPr lang="ru-RU" dirty="0" err="1"/>
              <a:t>микрофинансовую</a:t>
            </a:r>
            <a:r>
              <a:rPr lang="ru-RU" dirty="0"/>
              <a:t> деятельность </a:t>
            </a:r>
            <a:r>
              <a:rPr lang="ru-RU" dirty="0" smtClean="0"/>
              <a:t>(</a:t>
            </a:r>
            <a:r>
              <a:rPr lang="ru-RU" dirty="0" err="1" smtClean="0"/>
              <a:t>микрофинансовая</a:t>
            </a:r>
            <a:r>
              <a:rPr lang="ru-RU" dirty="0" smtClean="0"/>
              <a:t> компания, </a:t>
            </a:r>
            <a:r>
              <a:rPr lang="ru-RU" dirty="0" err="1" smtClean="0"/>
              <a:t>микрокредитная</a:t>
            </a:r>
            <a:r>
              <a:rPr lang="ru-RU" dirty="0" smtClean="0"/>
              <a:t> компания)</a:t>
            </a:r>
            <a:endParaRPr lang="ru-RU" dirty="0"/>
          </a:p>
        </p:txBody>
      </p:sp>
    </p:spTree>
    <p:extLst>
      <p:ext uri="{BB962C8B-B14F-4D97-AF65-F5344CB8AC3E}">
        <p14:creationId xmlns:p14="http://schemas.microsoft.com/office/powerpoint/2010/main" val="3462388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Микрофинансовые организации</a:t>
            </a:r>
            <a:endParaRPr lang="ru-RU" dirty="0"/>
          </a:p>
        </p:txBody>
      </p:sp>
      <p:pic>
        <p:nvPicPr>
          <p:cNvPr id="4" name="Объект 3"/>
          <p:cNvPicPr>
            <a:picLocks noGrp="1"/>
          </p:cNvPicPr>
          <p:nvPr>
            <p:ph sz="quarter" idx="1"/>
          </p:nvPr>
        </p:nvPicPr>
        <p:blipFill rotWithShape="1">
          <a:blip r:embed="rId2"/>
          <a:srcRect l="62874" t="27520" r="1198" b="12759"/>
          <a:stretch/>
        </p:blipFill>
        <p:spPr bwMode="auto">
          <a:xfrm>
            <a:off x="519672" y="1527175"/>
            <a:ext cx="8068143" cy="457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51771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Банковские кредиты</a:t>
            </a:r>
            <a:endParaRPr lang="ru-RU" dirty="0"/>
          </a:p>
        </p:txBody>
      </p:sp>
      <p:pic>
        <p:nvPicPr>
          <p:cNvPr id="4" name="Объект 3"/>
          <p:cNvPicPr>
            <a:picLocks noGrp="1"/>
          </p:cNvPicPr>
          <p:nvPr>
            <p:ph sz="quarter" idx="1"/>
          </p:nvPr>
        </p:nvPicPr>
        <p:blipFill rotWithShape="1">
          <a:blip r:embed="rId2"/>
          <a:srcRect l="62276" t="21663" r="1796" b="12174"/>
          <a:stretch/>
        </p:blipFill>
        <p:spPr bwMode="auto">
          <a:xfrm>
            <a:off x="912452" y="1527175"/>
            <a:ext cx="7282583" cy="457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08934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Кредитная история </a:t>
            </a:r>
            <a:endParaRPr lang="ru-RU" dirty="0"/>
          </a:p>
        </p:txBody>
      </p:sp>
      <p:sp>
        <p:nvSpPr>
          <p:cNvPr id="3" name="Объект 2"/>
          <p:cNvSpPr>
            <a:spLocks noGrp="1"/>
          </p:cNvSpPr>
          <p:nvPr>
            <p:ph sz="quarter" idx="1"/>
          </p:nvPr>
        </p:nvSpPr>
        <p:spPr/>
        <p:txBody>
          <a:bodyPr/>
          <a:lstStyle/>
          <a:p>
            <a:r>
              <a:rPr lang="ru-RU" dirty="0" err="1" smtClean="0"/>
              <a:t>Скоринг</a:t>
            </a:r>
            <a:r>
              <a:rPr lang="ru-RU" dirty="0" smtClean="0"/>
              <a:t> – оценка заемщика (кредитный рейтинг / </a:t>
            </a:r>
            <a:r>
              <a:rPr lang="ru-RU" dirty="0" err="1" smtClean="0"/>
              <a:t>скоринговый</a:t>
            </a:r>
            <a:r>
              <a:rPr lang="ru-RU" dirty="0" smtClean="0"/>
              <a:t> балл)</a:t>
            </a:r>
            <a:endParaRPr lang="ru-RU" dirty="0"/>
          </a:p>
          <a:p>
            <a:r>
              <a:rPr lang="ru-RU" dirty="0" smtClean="0"/>
              <a:t>Бюро кредитных историй</a:t>
            </a:r>
          </a:p>
          <a:p>
            <a:endParaRPr lang="ru-RU" dirty="0"/>
          </a:p>
          <a:p>
            <a:r>
              <a:rPr lang="ru-RU" dirty="0" smtClean="0"/>
              <a:t>Кредитная история – информация, характеризующая исполнение субъектом кредитной истории принятых на себя обязательств по договору займа (кредита). </a:t>
            </a:r>
          </a:p>
        </p:txBody>
      </p:sp>
    </p:spTree>
    <p:extLst>
      <p:ext uri="{BB962C8B-B14F-4D97-AF65-F5344CB8AC3E}">
        <p14:creationId xmlns:p14="http://schemas.microsoft.com/office/powerpoint/2010/main" val="23296945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Стоимость потребительского кредита</a:t>
            </a:r>
            <a:endParaRPr lang="ru-RU" dirty="0"/>
          </a:p>
        </p:txBody>
      </p:sp>
      <p:pic>
        <p:nvPicPr>
          <p:cNvPr id="4" name="Объект 3"/>
          <p:cNvPicPr>
            <a:picLocks noGrp="1"/>
          </p:cNvPicPr>
          <p:nvPr>
            <p:ph sz="quarter" idx="1"/>
          </p:nvPr>
        </p:nvPicPr>
        <p:blipFill rotWithShape="1">
          <a:blip r:embed="rId2"/>
          <a:srcRect l="62276" t="39815" r="1796" b="23298"/>
          <a:stretch/>
        </p:blipFill>
        <p:spPr bwMode="auto">
          <a:xfrm>
            <a:off x="323528" y="1844824"/>
            <a:ext cx="8504238" cy="29765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806278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a:t>
            </a:r>
            <a:r>
              <a:rPr lang="en-US" dirty="0" err="1" smtClean="0"/>
              <a:t>трахование</a:t>
            </a:r>
            <a:r>
              <a:rPr lang="en-US" dirty="0" smtClean="0"/>
              <a:t>, </a:t>
            </a:r>
            <a:r>
              <a:rPr lang="en-US" dirty="0" err="1" smtClean="0"/>
              <a:t>связанное</a:t>
            </a:r>
            <a:r>
              <a:rPr lang="en-US" dirty="0" smtClean="0"/>
              <a:t> с </a:t>
            </a:r>
            <a:r>
              <a:rPr lang="en-US" dirty="0" err="1" smtClean="0"/>
              <a:t>получением</a:t>
            </a:r>
            <a:r>
              <a:rPr lang="en-US" dirty="0" smtClean="0"/>
              <a:t> </a:t>
            </a:r>
            <a:r>
              <a:rPr lang="en-US" dirty="0" err="1" smtClean="0"/>
              <a:t>кредита</a:t>
            </a:r>
            <a:endParaRPr lang="ru-RU" dirty="0"/>
          </a:p>
        </p:txBody>
      </p:sp>
      <p:sp>
        <p:nvSpPr>
          <p:cNvPr id="3" name="Объект 2"/>
          <p:cNvSpPr>
            <a:spLocks noGrp="1"/>
          </p:cNvSpPr>
          <p:nvPr>
            <p:ph sz="quarter" idx="1"/>
          </p:nvPr>
        </p:nvSpPr>
        <p:spPr/>
        <p:txBody>
          <a:bodyPr>
            <a:normAutofit lnSpcReduction="10000"/>
          </a:bodyPr>
          <a:lstStyle/>
          <a:p>
            <a:r>
              <a:rPr lang="ru-RU" dirty="0" smtClean="0"/>
              <a:t>Д</a:t>
            </a:r>
            <a:r>
              <a:rPr lang="en-US" dirty="0" err="1" smtClean="0"/>
              <a:t>оговором</a:t>
            </a:r>
            <a:r>
              <a:rPr lang="en-US" dirty="0" smtClean="0"/>
              <a:t> </a:t>
            </a:r>
            <a:r>
              <a:rPr lang="en-US" dirty="0" err="1" smtClean="0"/>
              <a:t>может</a:t>
            </a:r>
            <a:r>
              <a:rPr lang="en-US" dirty="0" smtClean="0"/>
              <a:t> </a:t>
            </a:r>
            <a:r>
              <a:rPr lang="en-US" dirty="0" err="1" smtClean="0"/>
              <a:t>быть</a:t>
            </a:r>
            <a:r>
              <a:rPr lang="en-US" dirty="0" smtClean="0"/>
              <a:t> </a:t>
            </a:r>
            <a:r>
              <a:rPr lang="en-US" dirty="0" err="1" smtClean="0"/>
              <a:t>предусмотрена</a:t>
            </a:r>
            <a:r>
              <a:rPr lang="en-US" dirty="0" smtClean="0"/>
              <a:t> </a:t>
            </a:r>
            <a:r>
              <a:rPr lang="en-US" dirty="0" err="1" smtClean="0"/>
              <a:t>обязанность</a:t>
            </a:r>
            <a:r>
              <a:rPr lang="en-US" dirty="0" smtClean="0"/>
              <a:t> </a:t>
            </a:r>
            <a:r>
              <a:rPr lang="en-US" dirty="0" err="1" smtClean="0"/>
              <a:t>заемщика</a:t>
            </a:r>
            <a:r>
              <a:rPr lang="en-US" dirty="0" smtClean="0"/>
              <a:t> </a:t>
            </a:r>
            <a:r>
              <a:rPr lang="en-US" dirty="0" err="1" smtClean="0"/>
              <a:t>застраховать</a:t>
            </a:r>
            <a:r>
              <a:rPr lang="en-US" dirty="0" smtClean="0"/>
              <a:t> </a:t>
            </a:r>
            <a:r>
              <a:rPr lang="en-US" dirty="0" err="1" smtClean="0"/>
              <a:t>предмет</a:t>
            </a:r>
            <a:r>
              <a:rPr lang="en-US" dirty="0" smtClean="0"/>
              <a:t> </a:t>
            </a:r>
            <a:r>
              <a:rPr lang="en-US" dirty="0" err="1" smtClean="0"/>
              <a:t>залога</a:t>
            </a:r>
            <a:r>
              <a:rPr lang="en-US" dirty="0" smtClean="0"/>
              <a:t> </a:t>
            </a:r>
            <a:r>
              <a:rPr lang="en-US" dirty="0" err="1" smtClean="0"/>
              <a:t>по</a:t>
            </a:r>
            <a:r>
              <a:rPr lang="en-US" dirty="0" smtClean="0"/>
              <a:t> </a:t>
            </a:r>
            <a:r>
              <a:rPr lang="en-US" dirty="0" err="1" smtClean="0"/>
              <a:t>кредиту</a:t>
            </a:r>
            <a:r>
              <a:rPr lang="en-US" dirty="0" smtClean="0"/>
              <a:t> </a:t>
            </a:r>
            <a:r>
              <a:rPr lang="en-US" dirty="0" err="1" smtClean="0"/>
              <a:t>или</a:t>
            </a:r>
            <a:r>
              <a:rPr lang="en-US" dirty="0" smtClean="0"/>
              <a:t> </a:t>
            </a:r>
            <a:r>
              <a:rPr lang="en-US" dirty="0" err="1" smtClean="0"/>
              <a:t>застраховать</a:t>
            </a:r>
            <a:r>
              <a:rPr lang="en-US" dirty="0" smtClean="0"/>
              <a:t> в </a:t>
            </a:r>
            <a:r>
              <a:rPr lang="en-US" dirty="0" err="1" smtClean="0"/>
              <a:t>пользу</a:t>
            </a:r>
            <a:r>
              <a:rPr lang="en-US" dirty="0" smtClean="0"/>
              <a:t> </a:t>
            </a:r>
            <a:r>
              <a:rPr lang="en-US" dirty="0" err="1" smtClean="0"/>
              <a:t>кредитора</a:t>
            </a:r>
            <a:r>
              <a:rPr lang="en-US" dirty="0" smtClean="0"/>
              <a:t> </a:t>
            </a:r>
            <a:r>
              <a:rPr lang="en-US" dirty="0" err="1" smtClean="0"/>
              <a:t>свою</a:t>
            </a:r>
            <a:r>
              <a:rPr lang="en-US" dirty="0" smtClean="0"/>
              <a:t> </a:t>
            </a:r>
            <a:r>
              <a:rPr lang="en-US" dirty="0" err="1" smtClean="0"/>
              <a:t>жизнь</a:t>
            </a:r>
            <a:r>
              <a:rPr lang="en-US" dirty="0" smtClean="0"/>
              <a:t>, </a:t>
            </a:r>
            <a:r>
              <a:rPr lang="en-US" dirty="0" err="1" smtClean="0"/>
              <a:t>здоровье</a:t>
            </a:r>
            <a:r>
              <a:rPr lang="en-US" dirty="0" smtClean="0"/>
              <a:t> </a:t>
            </a:r>
            <a:r>
              <a:rPr lang="en-US" dirty="0" err="1" smtClean="0"/>
              <a:t>или</a:t>
            </a:r>
            <a:r>
              <a:rPr lang="en-US" dirty="0" smtClean="0"/>
              <a:t> </a:t>
            </a:r>
            <a:r>
              <a:rPr lang="en-US" dirty="0" err="1" smtClean="0"/>
              <a:t>иной</a:t>
            </a:r>
            <a:r>
              <a:rPr lang="en-US" dirty="0" smtClean="0"/>
              <a:t> </a:t>
            </a:r>
            <a:r>
              <a:rPr lang="en-US" dirty="0" err="1" smtClean="0"/>
              <a:t>интерес</a:t>
            </a:r>
            <a:endParaRPr lang="en-US" dirty="0" smtClean="0"/>
          </a:p>
          <a:p>
            <a:r>
              <a:rPr lang="ru-RU" dirty="0" smtClean="0"/>
              <a:t>К</a:t>
            </a:r>
            <a:r>
              <a:rPr lang="en-US" dirty="0" err="1" smtClean="0"/>
              <a:t>редитор</a:t>
            </a:r>
            <a:r>
              <a:rPr lang="en-US" dirty="0" smtClean="0"/>
              <a:t> </a:t>
            </a:r>
            <a:r>
              <a:rPr lang="en-US" dirty="0" err="1" smtClean="0"/>
              <a:t>вправе</a:t>
            </a:r>
            <a:r>
              <a:rPr lang="en-US" dirty="0" smtClean="0"/>
              <a:t> </a:t>
            </a:r>
            <a:r>
              <a:rPr lang="en-US" dirty="0" err="1" smtClean="0"/>
              <a:t>установить</a:t>
            </a:r>
            <a:r>
              <a:rPr lang="en-US" dirty="0" smtClean="0"/>
              <a:t> </a:t>
            </a:r>
            <a:r>
              <a:rPr lang="en-US" dirty="0" err="1" smtClean="0"/>
              <a:t>критерии</a:t>
            </a:r>
            <a:r>
              <a:rPr lang="en-US" dirty="0" smtClean="0"/>
              <a:t> </a:t>
            </a:r>
            <a:r>
              <a:rPr lang="en-US" dirty="0" err="1" smtClean="0"/>
              <a:t>для</a:t>
            </a:r>
            <a:r>
              <a:rPr lang="en-US" dirty="0" smtClean="0"/>
              <a:t> </a:t>
            </a:r>
            <a:r>
              <a:rPr lang="en-US" dirty="0" err="1" smtClean="0"/>
              <a:t>выбора</a:t>
            </a:r>
            <a:r>
              <a:rPr lang="en-US" dirty="0" smtClean="0"/>
              <a:t> </a:t>
            </a:r>
            <a:r>
              <a:rPr lang="en-US" dirty="0" err="1" smtClean="0"/>
              <a:t>страховщика</a:t>
            </a:r>
            <a:endParaRPr lang="en-US" dirty="0" smtClean="0"/>
          </a:p>
          <a:p>
            <a:r>
              <a:rPr lang="ru-RU" dirty="0" smtClean="0"/>
              <a:t>Д</a:t>
            </a:r>
            <a:r>
              <a:rPr lang="en-US" dirty="0" err="1" smtClean="0"/>
              <a:t>олжно</a:t>
            </a:r>
            <a:r>
              <a:rPr lang="en-US" dirty="0" smtClean="0"/>
              <a:t> </a:t>
            </a:r>
            <a:r>
              <a:rPr lang="en-US" dirty="0" err="1" smtClean="0"/>
              <a:t>быть</a:t>
            </a:r>
            <a:r>
              <a:rPr lang="en-US" dirty="0" smtClean="0"/>
              <a:t> </a:t>
            </a:r>
            <a:r>
              <a:rPr lang="en-US" dirty="0" err="1" smtClean="0"/>
              <a:t>оформлено</a:t>
            </a:r>
            <a:r>
              <a:rPr lang="en-US" dirty="0" smtClean="0"/>
              <a:t> </a:t>
            </a:r>
            <a:r>
              <a:rPr lang="en-US" dirty="0" err="1" smtClean="0"/>
              <a:t>добровольное</a:t>
            </a:r>
            <a:r>
              <a:rPr lang="en-US" dirty="0" smtClean="0"/>
              <a:t> </a:t>
            </a:r>
            <a:r>
              <a:rPr lang="en-US" dirty="0" err="1" smtClean="0"/>
              <a:t>согласие</a:t>
            </a:r>
            <a:endParaRPr lang="en-US" dirty="0" smtClean="0"/>
          </a:p>
          <a:p>
            <a:r>
              <a:rPr lang="ru-RU" dirty="0" smtClean="0"/>
              <a:t>Е</a:t>
            </a:r>
            <a:r>
              <a:rPr lang="en-US" dirty="0" err="1" smtClean="0"/>
              <a:t>сли</a:t>
            </a:r>
            <a:r>
              <a:rPr lang="en-US" dirty="0" smtClean="0"/>
              <a:t> </a:t>
            </a:r>
            <a:r>
              <a:rPr lang="en-US" dirty="0" err="1" smtClean="0"/>
              <a:t>законом</a:t>
            </a:r>
            <a:r>
              <a:rPr lang="en-US" dirty="0" smtClean="0"/>
              <a:t> </a:t>
            </a:r>
            <a:r>
              <a:rPr lang="en-US" dirty="0" err="1" smtClean="0"/>
              <a:t>не</a:t>
            </a:r>
            <a:r>
              <a:rPr lang="en-US" dirty="0" smtClean="0"/>
              <a:t> </a:t>
            </a:r>
            <a:r>
              <a:rPr lang="en-US" dirty="0" err="1" smtClean="0"/>
              <a:t>предусмотрено</a:t>
            </a:r>
            <a:r>
              <a:rPr lang="en-US" dirty="0" smtClean="0"/>
              <a:t> </a:t>
            </a:r>
            <a:r>
              <a:rPr lang="en-US" dirty="0" err="1" smtClean="0"/>
              <a:t>обязательное</a:t>
            </a:r>
            <a:r>
              <a:rPr lang="en-US" dirty="0" smtClean="0"/>
              <a:t> </a:t>
            </a:r>
            <a:r>
              <a:rPr lang="en-US" dirty="0" err="1" smtClean="0"/>
              <a:t>страхование</a:t>
            </a:r>
            <a:r>
              <a:rPr lang="en-US" dirty="0" smtClean="0"/>
              <a:t>, </a:t>
            </a:r>
            <a:r>
              <a:rPr lang="en-US" dirty="0" err="1" smtClean="0"/>
              <a:t>то</a:t>
            </a:r>
            <a:r>
              <a:rPr lang="en-US" dirty="0" smtClean="0"/>
              <a:t> </a:t>
            </a:r>
            <a:r>
              <a:rPr lang="en-US" dirty="0" err="1" smtClean="0"/>
              <a:t>банк</a:t>
            </a:r>
            <a:r>
              <a:rPr lang="en-US" dirty="0" smtClean="0"/>
              <a:t> </a:t>
            </a:r>
            <a:r>
              <a:rPr lang="en-US" dirty="0" err="1" smtClean="0"/>
              <a:t>не</a:t>
            </a:r>
            <a:r>
              <a:rPr lang="en-US" dirty="0" smtClean="0"/>
              <a:t> </a:t>
            </a:r>
            <a:r>
              <a:rPr lang="en-US" dirty="0" err="1" smtClean="0"/>
              <a:t>вправе</a:t>
            </a:r>
            <a:r>
              <a:rPr lang="en-US" dirty="0" smtClean="0"/>
              <a:t> </a:t>
            </a:r>
            <a:r>
              <a:rPr lang="en-US" dirty="0" err="1" smtClean="0"/>
              <a:t>его</a:t>
            </a:r>
            <a:r>
              <a:rPr lang="en-US" dirty="0" smtClean="0"/>
              <a:t> </a:t>
            </a:r>
            <a:r>
              <a:rPr lang="en-US" dirty="0" err="1" smtClean="0"/>
              <a:t>требовать</a:t>
            </a:r>
            <a:endParaRPr lang="en-US" dirty="0" smtClean="0"/>
          </a:p>
          <a:p>
            <a:r>
              <a:rPr lang="ru-RU" dirty="0" smtClean="0"/>
              <a:t>С</a:t>
            </a:r>
            <a:r>
              <a:rPr lang="en-US" dirty="0" err="1" smtClean="0"/>
              <a:t>тавка</a:t>
            </a:r>
            <a:r>
              <a:rPr lang="en-US" dirty="0" smtClean="0"/>
              <a:t> </a:t>
            </a:r>
            <a:r>
              <a:rPr lang="en-US" dirty="0" err="1" smtClean="0"/>
              <a:t>по</a:t>
            </a:r>
            <a:r>
              <a:rPr lang="en-US" dirty="0" smtClean="0"/>
              <a:t> </a:t>
            </a:r>
            <a:r>
              <a:rPr lang="en-US" dirty="0" err="1" smtClean="0"/>
              <a:t>кредиту</a:t>
            </a:r>
            <a:r>
              <a:rPr lang="en-US" dirty="0" smtClean="0"/>
              <a:t> </a:t>
            </a:r>
            <a:r>
              <a:rPr lang="en-US" dirty="0" err="1" smtClean="0"/>
              <a:t>со</a:t>
            </a:r>
            <a:r>
              <a:rPr lang="en-US" dirty="0" smtClean="0"/>
              <a:t> </a:t>
            </a:r>
            <a:r>
              <a:rPr lang="en-US" dirty="0" err="1" smtClean="0"/>
              <a:t>страхованием</a:t>
            </a:r>
            <a:r>
              <a:rPr lang="en-US" dirty="0" smtClean="0"/>
              <a:t> </a:t>
            </a:r>
            <a:r>
              <a:rPr lang="en-US" dirty="0" err="1" smtClean="0"/>
              <a:t>обычно</a:t>
            </a:r>
            <a:r>
              <a:rPr lang="en-US" dirty="0" smtClean="0"/>
              <a:t> </a:t>
            </a:r>
            <a:r>
              <a:rPr lang="en-US" dirty="0" err="1" smtClean="0"/>
              <a:t>ниже</a:t>
            </a:r>
            <a:endParaRPr lang="ru-RU" dirty="0"/>
          </a:p>
        </p:txBody>
      </p:sp>
    </p:spTree>
    <p:extLst>
      <p:ext uri="{BB962C8B-B14F-4D97-AF65-F5344CB8AC3E}">
        <p14:creationId xmlns:p14="http://schemas.microsoft.com/office/powerpoint/2010/main" val="4724439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a:t>
            </a:r>
            <a:r>
              <a:rPr lang="en-US" dirty="0" err="1" smtClean="0"/>
              <a:t>втокредит</a:t>
            </a:r>
            <a:r>
              <a:rPr lang="ru-RU" dirty="0" smtClean="0"/>
              <a:t> </a:t>
            </a:r>
            <a:endParaRPr lang="ru-RU" dirty="0"/>
          </a:p>
        </p:txBody>
      </p:sp>
      <p:sp>
        <p:nvSpPr>
          <p:cNvPr id="3" name="Объект 2"/>
          <p:cNvSpPr>
            <a:spLocks noGrp="1"/>
          </p:cNvSpPr>
          <p:nvPr>
            <p:ph sz="quarter" idx="1"/>
          </p:nvPr>
        </p:nvSpPr>
        <p:spPr/>
        <p:txBody>
          <a:bodyPr/>
          <a:lstStyle/>
          <a:p>
            <a:r>
              <a:rPr lang="ru-RU" dirty="0" smtClean="0"/>
              <a:t>К</a:t>
            </a:r>
            <a:r>
              <a:rPr lang="en-US" dirty="0" err="1" smtClean="0"/>
              <a:t>редит</a:t>
            </a:r>
            <a:r>
              <a:rPr lang="en-US" dirty="0" smtClean="0"/>
              <a:t> </a:t>
            </a:r>
            <a:r>
              <a:rPr lang="en-US" dirty="0" err="1" smtClean="0"/>
              <a:t>для</a:t>
            </a:r>
            <a:r>
              <a:rPr lang="en-US" dirty="0" smtClean="0"/>
              <a:t> </a:t>
            </a:r>
            <a:r>
              <a:rPr lang="en-US" dirty="0" err="1" smtClean="0"/>
              <a:t>физических</a:t>
            </a:r>
            <a:r>
              <a:rPr lang="en-US" dirty="0" smtClean="0"/>
              <a:t> </a:t>
            </a:r>
            <a:r>
              <a:rPr lang="en-US" dirty="0" err="1" smtClean="0"/>
              <a:t>лиц</a:t>
            </a:r>
            <a:r>
              <a:rPr lang="en-US" dirty="0"/>
              <a:t> </a:t>
            </a:r>
            <a:r>
              <a:rPr lang="en-US" dirty="0" err="1" smtClean="0"/>
              <a:t>на</a:t>
            </a:r>
            <a:r>
              <a:rPr lang="en-US" dirty="0" smtClean="0"/>
              <a:t> </a:t>
            </a:r>
            <a:r>
              <a:rPr lang="en-US" dirty="0" err="1" smtClean="0"/>
              <a:t>покупку</a:t>
            </a:r>
            <a:r>
              <a:rPr lang="en-US" dirty="0" smtClean="0"/>
              <a:t> </a:t>
            </a:r>
            <a:r>
              <a:rPr lang="en-US" dirty="0" err="1" smtClean="0"/>
              <a:t>транспортного</a:t>
            </a:r>
            <a:r>
              <a:rPr lang="en-US" dirty="0" smtClean="0"/>
              <a:t> </a:t>
            </a:r>
            <a:r>
              <a:rPr lang="en-US" dirty="0" err="1" smtClean="0"/>
              <a:t>средства</a:t>
            </a:r>
            <a:r>
              <a:rPr lang="en-US" dirty="0" smtClean="0"/>
              <a:t> с </a:t>
            </a:r>
            <a:r>
              <a:rPr lang="en-US" dirty="0" err="1" smtClean="0"/>
              <a:t>одновременным</a:t>
            </a:r>
            <a:r>
              <a:rPr lang="en-US" dirty="0" smtClean="0"/>
              <a:t> </a:t>
            </a:r>
            <a:r>
              <a:rPr lang="en-US" dirty="0" err="1" smtClean="0"/>
              <a:t>использованием</a:t>
            </a:r>
            <a:r>
              <a:rPr lang="en-US" dirty="0" smtClean="0"/>
              <a:t> </a:t>
            </a:r>
            <a:r>
              <a:rPr lang="en-US" dirty="0" err="1" smtClean="0"/>
              <a:t>его</a:t>
            </a:r>
            <a:r>
              <a:rPr lang="en-US" dirty="0" smtClean="0"/>
              <a:t> в </a:t>
            </a:r>
            <a:r>
              <a:rPr lang="en-US" dirty="0" err="1" smtClean="0"/>
              <a:t>качестве</a:t>
            </a:r>
            <a:r>
              <a:rPr lang="en-US" dirty="0" smtClean="0"/>
              <a:t> </a:t>
            </a:r>
            <a:r>
              <a:rPr lang="en-US" dirty="0" err="1" smtClean="0"/>
              <a:t>залога</a:t>
            </a:r>
            <a:r>
              <a:rPr lang="en-US" dirty="0" smtClean="0"/>
              <a:t>.</a:t>
            </a:r>
          </a:p>
          <a:p>
            <a:r>
              <a:rPr lang="ru-RU" dirty="0" smtClean="0"/>
              <a:t>П</a:t>
            </a:r>
            <a:r>
              <a:rPr lang="en-US" dirty="0" err="1" smtClean="0"/>
              <a:t>отребительский</a:t>
            </a:r>
            <a:r>
              <a:rPr lang="en-US" dirty="0"/>
              <a:t>,</a:t>
            </a:r>
            <a:r>
              <a:rPr lang="en-US" dirty="0" smtClean="0"/>
              <a:t> </a:t>
            </a:r>
            <a:r>
              <a:rPr lang="en-US" dirty="0" err="1" smtClean="0"/>
              <a:t>целевой</a:t>
            </a:r>
            <a:r>
              <a:rPr lang="en-US" dirty="0" smtClean="0"/>
              <a:t>, </a:t>
            </a:r>
            <a:r>
              <a:rPr lang="en-US" dirty="0" err="1" smtClean="0"/>
              <a:t>залоговый</a:t>
            </a:r>
            <a:endParaRPr lang="en-US" dirty="0" smtClean="0"/>
          </a:p>
          <a:p>
            <a:r>
              <a:rPr lang="ru-RU" dirty="0" smtClean="0"/>
              <a:t>П</a:t>
            </a:r>
            <a:r>
              <a:rPr lang="en-US" dirty="0" err="1" smtClean="0"/>
              <a:t>ервоначальный</a:t>
            </a:r>
            <a:r>
              <a:rPr lang="en-US" dirty="0" smtClean="0"/>
              <a:t> </a:t>
            </a:r>
            <a:r>
              <a:rPr lang="en-US" dirty="0" err="1" smtClean="0"/>
              <a:t>взнос</a:t>
            </a:r>
            <a:r>
              <a:rPr lang="en-US" dirty="0" smtClean="0"/>
              <a:t>, </a:t>
            </a:r>
            <a:r>
              <a:rPr lang="en-US" dirty="0" err="1" smtClean="0"/>
              <a:t>Каско</a:t>
            </a:r>
            <a:r>
              <a:rPr lang="en-US" dirty="0" smtClean="0"/>
              <a:t>, </a:t>
            </a:r>
            <a:r>
              <a:rPr lang="en-US" dirty="0" err="1" smtClean="0"/>
              <a:t>перевод</a:t>
            </a:r>
            <a:r>
              <a:rPr lang="en-US" dirty="0" smtClean="0"/>
              <a:t> </a:t>
            </a:r>
            <a:r>
              <a:rPr lang="en-US" dirty="0" err="1" smtClean="0"/>
              <a:t>средств</a:t>
            </a:r>
            <a:r>
              <a:rPr lang="en-US" dirty="0" smtClean="0"/>
              <a:t> </a:t>
            </a:r>
            <a:r>
              <a:rPr lang="en-US" dirty="0" err="1" smtClean="0"/>
              <a:t>продавцу</a:t>
            </a:r>
            <a:endParaRPr lang="en-US" dirty="0" smtClean="0"/>
          </a:p>
          <a:p>
            <a:endParaRPr lang="en-US" dirty="0" smtClean="0"/>
          </a:p>
          <a:p>
            <a:endParaRPr lang="ru-RU" dirty="0"/>
          </a:p>
        </p:txBody>
      </p:sp>
    </p:spTree>
    <p:extLst>
      <p:ext uri="{BB962C8B-B14F-4D97-AF65-F5344CB8AC3E}">
        <p14:creationId xmlns:p14="http://schemas.microsoft.com/office/powerpoint/2010/main" val="31572394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Ипотечный</a:t>
            </a:r>
            <a:r>
              <a:rPr lang="en-US" dirty="0" smtClean="0"/>
              <a:t> </a:t>
            </a:r>
            <a:r>
              <a:rPr lang="en-US" dirty="0" err="1" smtClean="0"/>
              <a:t>кредит</a:t>
            </a:r>
            <a:endParaRPr lang="ru-RU" dirty="0"/>
          </a:p>
        </p:txBody>
      </p:sp>
      <p:sp>
        <p:nvSpPr>
          <p:cNvPr id="3" name="Объект 2"/>
          <p:cNvSpPr>
            <a:spLocks noGrp="1"/>
          </p:cNvSpPr>
          <p:nvPr>
            <p:ph sz="quarter" idx="1"/>
          </p:nvPr>
        </p:nvSpPr>
        <p:spPr/>
        <p:txBody>
          <a:bodyPr/>
          <a:lstStyle/>
          <a:p>
            <a:r>
              <a:rPr lang="ru-RU" dirty="0" smtClean="0"/>
              <a:t>И</a:t>
            </a:r>
            <a:r>
              <a:rPr lang="en-US" dirty="0" err="1" smtClean="0"/>
              <a:t>потека</a:t>
            </a:r>
            <a:r>
              <a:rPr lang="en-US" dirty="0" smtClean="0"/>
              <a:t> – </a:t>
            </a:r>
            <a:r>
              <a:rPr lang="en-US" dirty="0" err="1" smtClean="0"/>
              <a:t>это</a:t>
            </a:r>
            <a:r>
              <a:rPr lang="en-US" dirty="0" smtClean="0"/>
              <a:t> </a:t>
            </a:r>
            <a:r>
              <a:rPr lang="en-US" dirty="0" err="1" smtClean="0"/>
              <a:t>залог</a:t>
            </a:r>
            <a:r>
              <a:rPr lang="en-US" dirty="0" smtClean="0"/>
              <a:t> </a:t>
            </a:r>
            <a:r>
              <a:rPr lang="en-US" dirty="0" err="1" smtClean="0"/>
              <a:t>недвижимого</a:t>
            </a:r>
            <a:r>
              <a:rPr lang="en-US" dirty="0" smtClean="0"/>
              <a:t> </a:t>
            </a:r>
            <a:r>
              <a:rPr lang="en-US" dirty="0" err="1" smtClean="0"/>
              <a:t>имущества</a:t>
            </a:r>
            <a:endParaRPr lang="en-US" dirty="0" smtClean="0"/>
          </a:p>
          <a:p>
            <a:r>
              <a:rPr lang="ru-RU" dirty="0" smtClean="0"/>
              <a:t>И</a:t>
            </a:r>
            <a:r>
              <a:rPr lang="en-US" dirty="0" err="1" smtClean="0"/>
              <a:t>потечный</a:t>
            </a:r>
            <a:r>
              <a:rPr lang="en-US" dirty="0" smtClean="0"/>
              <a:t> </a:t>
            </a:r>
            <a:r>
              <a:rPr lang="en-US" dirty="0" err="1" smtClean="0"/>
              <a:t>кредит</a:t>
            </a:r>
            <a:r>
              <a:rPr lang="en-US" dirty="0" smtClean="0"/>
              <a:t> – 1 </a:t>
            </a:r>
            <a:r>
              <a:rPr lang="en-US" dirty="0" err="1" smtClean="0"/>
              <a:t>договор</a:t>
            </a:r>
            <a:r>
              <a:rPr lang="en-US" dirty="0" smtClean="0"/>
              <a:t> </a:t>
            </a:r>
            <a:r>
              <a:rPr lang="en-US" dirty="0" err="1" smtClean="0"/>
              <a:t>или</a:t>
            </a:r>
            <a:r>
              <a:rPr lang="en-US" dirty="0" smtClean="0"/>
              <a:t> 2 </a:t>
            </a:r>
            <a:r>
              <a:rPr lang="en-US" dirty="0" err="1" smtClean="0"/>
              <a:t>договора</a:t>
            </a:r>
            <a:endParaRPr lang="en-US" dirty="0" smtClean="0"/>
          </a:p>
          <a:p>
            <a:r>
              <a:rPr lang="ru-RU" dirty="0" smtClean="0"/>
              <a:t>И</a:t>
            </a:r>
            <a:r>
              <a:rPr lang="en-US" dirty="0" err="1" smtClean="0"/>
              <a:t>потека</a:t>
            </a:r>
            <a:r>
              <a:rPr lang="en-US" dirty="0" smtClean="0"/>
              <a:t> </a:t>
            </a:r>
            <a:r>
              <a:rPr lang="en-US" dirty="0" err="1" smtClean="0"/>
              <a:t>подлежит</a:t>
            </a:r>
            <a:r>
              <a:rPr lang="en-US" dirty="0" smtClean="0"/>
              <a:t> </a:t>
            </a:r>
            <a:r>
              <a:rPr lang="en-US" dirty="0" err="1" smtClean="0"/>
              <a:t>госрегистрации</a:t>
            </a:r>
            <a:r>
              <a:rPr lang="en-US" dirty="0" smtClean="0"/>
              <a:t> в </a:t>
            </a:r>
            <a:r>
              <a:rPr lang="en-US" dirty="0" err="1" smtClean="0"/>
              <a:t>Едином</a:t>
            </a:r>
            <a:r>
              <a:rPr lang="en-US" dirty="0" smtClean="0"/>
              <a:t> </a:t>
            </a:r>
            <a:r>
              <a:rPr lang="en-US" dirty="0" err="1" smtClean="0"/>
              <a:t>реестре</a:t>
            </a:r>
            <a:r>
              <a:rPr lang="en-US" dirty="0" smtClean="0"/>
              <a:t> </a:t>
            </a:r>
            <a:r>
              <a:rPr lang="en-US" dirty="0" err="1" smtClean="0"/>
              <a:t>прав</a:t>
            </a:r>
            <a:r>
              <a:rPr lang="en-US" dirty="0" smtClean="0"/>
              <a:t> </a:t>
            </a:r>
            <a:r>
              <a:rPr lang="en-US" dirty="0" err="1" smtClean="0"/>
              <a:t>на</a:t>
            </a:r>
            <a:r>
              <a:rPr lang="en-US" dirty="0" smtClean="0"/>
              <a:t> </a:t>
            </a:r>
            <a:r>
              <a:rPr lang="en-US" dirty="0" err="1" smtClean="0"/>
              <a:t>недвижимое</a:t>
            </a:r>
            <a:r>
              <a:rPr lang="en-US" dirty="0" smtClean="0"/>
              <a:t> </a:t>
            </a:r>
            <a:r>
              <a:rPr lang="en-US" dirty="0" err="1" smtClean="0"/>
              <a:t>имущество</a:t>
            </a:r>
            <a:endParaRPr lang="en-US" dirty="0" smtClean="0"/>
          </a:p>
          <a:p>
            <a:endParaRPr lang="en-US" dirty="0"/>
          </a:p>
          <a:p>
            <a:r>
              <a:rPr lang="en-US" dirty="0" err="1" smtClean="0"/>
              <a:t>Банк</a:t>
            </a:r>
            <a:r>
              <a:rPr lang="en-US" dirty="0" smtClean="0"/>
              <a:t> – </a:t>
            </a:r>
            <a:r>
              <a:rPr lang="en-US" dirty="0" err="1" smtClean="0"/>
              <a:t>кредитор</a:t>
            </a:r>
            <a:r>
              <a:rPr lang="en-US" dirty="0" smtClean="0"/>
              <a:t> </a:t>
            </a:r>
            <a:r>
              <a:rPr lang="en-US" dirty="0" err="1" smtClean="0"/>
              <a:t>по</a:t>
            </a:r>
            <a:r>
              <a:rPr lang="en-US" dirty="0" smtClean="0"/>
              <a:t> </a:t>
            </a:r>
            <a:r>
              <a:rPr lang="en-US" dirty="0" err="1" smtClean="0"/>
              <a:t>кредитному</a:t>
            </a:r>
            <a:r>
              <a:rPr lang="en-US" dirty="0" smtClean="0"/>
              <a:t> </a:t>
            </a:r>
            <a:r>
              <a:rPr lang="en-US" dirty="0" err="1" smtClean="0"/>
              <a:t>договору</a:t>
            </a:r>
            <a:r>
              <a:rPr lang="en-US" dirty="0" smtClean="0"/>
              <a:t> и </a:t>
            </a:r>
            <a:r>
              <a:rPr lang="en-US" dirty="0" err="1" smtClean="0"/>
              <a:t>залогодержатель</a:t>
            </a:r>
            <a:r>
              <a:rPr lang="en-US" dirty="0" smtClean="0"/>
              <a:t> </a:t>
            </a:r>
            <a:r>
              <a:rPr lang="en-US" dirty="0" err="1" smtClean="0"/>
              <a:t>по</a:t>
            </a:r>
            <a:r>
              <a:rPr lang="en-US" dirty="0" smtClean="0"/>
              <a:t> </a:t>
            </a:r>
            <a:r>
              <a:rPr lang="en-US" dirty="0" err="1" smtClean="0"/>
              <a:t>ипотечному</a:t>
            </a:r>
            <a:r>
              <a:rPr lang="en-US" dirty="0" smtClean="0"/>
              <a:t> </a:t>
            </a:r>
            <a:r>
              <a:rPr lang="en-US" dirty="0" err="1" smtClean="0"/>
              <a:t>договору</a:t>
            </a:r>
            <a:endParaRPr lang="en-US" dirty="0" smtClean="0"/>
          </a:p>
          <a:p>
            <a:r>
              <a:rPr lang="ru-RU" dirty="0" smtClean="0"/>
              <a:t>З</a:t>
            </a:r>
            <a:r>
              <a:rPr lang="en-US" dirty="0" err="1" smtClean="0"/>
              <a:t>алогодатель</a:t>
            </a:r>
            <a:r>
              <a:rPr lang="en-US" dirty="0" smtClean="0"/>
              <a:t> – </a:t>
            </a:r>
            <a:r>
              <a:rPr lang="en-US" dirty="0" err="1" smtClean="0"/>
              <a:t>должник</a:t>
            </a:r>
            <a:r>
              <a:rPr lang="en-US" dirty="0" smtClean="0"/>
              <a:t> </a:t>
            </a:r>
            <a:r>
              <a:rPr lang="en-US" dirty="0" err="1" smtClean="0"/>
              <a:t>или</a:t>
            </a:r>
            <a:r>
              <a:rPr lang="en-US" dirty="0" smtClean="0"/>
              <a:t> </a:t>
            </a:r>
            <a:r>
              <a:rPr lang="en-US" dirty="0" err="1" smtClean="0"/>
              <a:t>третье</a:t>
            </a:r>
            <a:r>
              <a:rPr lang="en-US" dirty="0" smtClean="0"/>
              <a:t> </a:t>
            </a:r>
            <a:r>
              <a:rPr lang="en-US" dirty="0" err="1" smtClean="0"/>
              <a:t>лицо</a:t>
            </a:r>
            <a:endParaRPr lang="ru-RU" dirty="0"/>
          </a:p>
        </p:txBody>
      </p:sp>
    </p:spTree>
    <p:extLst>
      <p:ext uri="{BB962C8B-B14F-4D97-AF65-F5344CB8AC3E}">
        <p14:creationId xmlns:p14="http://schemas.microsoft.com/office/powerpoint/2010/main" val="29440279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a:t>
            </a:r>
            <a:r>
              <a:rPr lang="en-US" dirty="0" err="1" smtClean="0"/>
              <a:t>потечная</a:t>
            </a:r>
            <a:r>
              <a:rPr lang="en-US" dirty="0" smtClean="0"/>
              <a:t> </a:t>
            </a:r>
            <a:r>
              <a:rPr lang="en-US" dirty="0" err="1" smtClean="0"/>
              <a:t>программа</a:t>
            </a:r>
            <a:endParaRPr lang="ru-RU" dirty="0"/>
          </a:p>
        </p:txBody>
      </p:sp>
      <p:sp>
        <p:nvSpPr>
          <p:cNvPr id="3" name="Объект 2"/>
          <p:cNvSpPr>
            <a:spLocks noGrp="1"/>
          </p:cNvSpPr>
          <p:nvPr>
            <p:ph sz="quarter" idx="1"/>
          </p:nvPr>
        </p:nvSpPr>
        <p:spPr/>
        <p:txBody>
          <a:bodyPr/>
          <a:lstStyle/>
          <a:p>
            <a:r>
              <a:rPr lang="ru-RU" dirty="0" smtClean="0"/>
              <a:t>С</a:t>
            </a:r>
            <a:r>
              <a:rPr lang="en-US" dirty="0" err="1" smtClean="0"/>
              <a:t>умма</a:t>
            </a:r>
            <a:r>
              <a:rPr lang="en-US" dirty="0" smtClean="0"/>
              <a:t> </a:t>
            </a:r>
            <a:r>
              <a:rPr lang="en-US" dirty="0" err="1" smtClean="0"/>
              <a:t>первоначального</a:t>
            </a:r>
            <a:r>
              <a:rPr lang="en-US" dirty="0" smtClean="0"/>
              <a:t> </a:t>
            </a:r>
            <a:r>
              <a:rPr lang="en-US" dirty="0" err="1" smtClean="0"/>
              <a:t>взноса</a:t>
            </a:r>
            <a:r>
              <a:rPr lang="en-US" dirty="0" smtClean="0"/>
              <a:t>, </a:t>
            </a:r>
            <a:r>
              <a:rPr lang="en-US" dirty="0" err="1" smtClean="0"/>
              <a:t>сумма</a:t>
            </a:r>
            <a:r>
              <a:rPr lang="en-US" dirty="0" smtClean="0"/>
              <a:t> </a:t>
            </a:r>
            <a:r>
              <a:rPr lang="en-US" dirty="0" err="1" smtClean="0"/>
              <a:t>кредита</a:t>
            </a:r>
            <a:endParaRPr lang="en-US" dirty="0" smtClean="0"/>
          </a:p>
          <a:p>
            <a:r>
              <a:rPr lang="ru-RU" dirty="0" smtClean="0"/>
              <a:t>С</a:t>
            </a:r>
            <a:r>
              <a:rPr lang="en-US" dirty="0" err="1" smtClean="0"/>
              <a:t>умма</a:t>
            </a:r>
            <a:r>
              <a:rPr lang="en-US" dirty="0" smtClean="0"/>
              <a:t> </a:t>
            </a:r>
            <a:r>
              <a:rPr lang="en-US" dirty="0" err="1" smtClean="0"/>
              <a:t>ежемесячных</a:t>
            </a:r>
            <a:r>
              <a:rPr lang="en-US" dirty="0" smtClean="0"/>
              <a:t> </a:t>
            </a:r>
            <a:r>
              <a:rPr lang="en-US" dirty="0" err="1" smtClean="0"/>
              <a:t>платежей</a:t>
            </a:r>
            <a:r>
              <a:rPr lang="en-US" dirty="0" smtClean="0"/>
              <a:t> (</a:t>
            </a:r>
            <a:r>
              <a:rPr lang="en-US" dirty="0" err="1" smtClean="0"/>
              <a:t>соотношение</a:t>
            </a:r>
            <a:r>
              <a:rPr lang="en-US" dirty="0" smtClean="0"/>
              <a:t> </a:t>
            </a:r>
            <a:r>
              <a:rPr lang="en-US" dirty="0" err="1" smtClean="0"/>
              <a:t>платежи</a:t>
            </a:r>
            <a:r>
              <a:rPr lang="en-US" dirty="0" smtClean="0"/>
              <a:t>/</a:t>
            </a:r>
            <a:r>
              <a:rPr lang="en-US" dirty="0" err="1" smtClean="0"/>
              <a:t>доход</a:t>
            </a:r>
            <a:r>
              <a:rPr lang="en-US" dirty="0" smtClean="0"/>
              <a:t>)</a:t>
            </a:r>
          </a:p>
          <a:p>
            <a:r>
              <a:rPr lang="ru-RU" dirty="0" smtClean="0"/>
              <a:t>М</a:t>
            </a:r>
            <a:r>
              <a:rPr lang="en-US" dirty="0" err="1" smtClean="0"/>
              <a:t>аксимальный</a:t>
            </a:r>
            <a:r>
              <a:rPr lang="en-US" dirty="0" smtClean="0"/>
              <a:t> </a:t>
            </a:r>
            <a:r>
              <a:rPr lang="en-US" dirty="0" err="1" smtClean="0"/>
              <a:t>срок</a:t>
            </a:r>
            <a:endParaRPr lang="en-US" dirty="0" smtClean="0"/>
          </a:p>
          <a:p>
            <a:r>
              <a:rPr lang="ru-RU" dirty="0" smtClean="0"/>
              <a:t>С</a:t>
            </a:r>
            <a:r>
              <a:rPr lang="en-US" dirty="0" err="1" smtClean="0"/>
              <a:t>пособ</a:t>
            </a:r>
            <a:r>
              <a:rPr lang="en-US" dirty="0" smtClean="0"/>
              <a:t> </a:t>
            </a:r>
            <a:r>
              <a:rPr lang="en-US" dirty="0" err="1" smtClean="0"/>
              <a:t>погашения</a:t>
            </a:r>
            <a:r>
              <a:rPr lang="en-US" dirty="0" smtClean="0"/>
              <a:t> (</a:t>
            </a:r>
            <a:r>
              <a:rPr lang="en-US" dirty="0" err="1" smtClean="0"/>
              <a:t>аннуитетный</a:t>
            </a:r>
            <a:r>
              <a:rPr lang="en-US" dirty="0" smtClean="0"/>
              <a:t> </a:t>
            </a:r>
            <a:r>
              <a:rPr lang="en-US" dirty="0" err="1" smtClean="0"/>
              <a:t>или</a:t>
            </a:r>
            <a:r>
              <a:rPr lang="en-US" dirty="0" smtClean="0"/>
              <a:t> </a:t>
            </a:r>
            <a:r>
              <a:rPr lang="en-US" dirty="0" err="1" smtClean="0"/>
              <a:t>дифференцированный</a:t>
            </a:r>
            <a:r>
              <a:rPr lang="en-US" dirty="0" smtClean="0"/>
              <a:t>)</a:t>
            </a:r>
          </a:p>
          <a:p>
            <a:endParaRPr lang="en-US" dirty="0"/>
          </a:p>
          <a:p>
            <a:r>
              <a:rPr lang="ru-RU" dirty="0" smtClean="0"/>
              <a:t>О</a:t>
            </a:r>
            <a:r>
              <a:rPr lang="en-US" dirty="0" err="1" smtClean="0"/>
              <a:t>братите</a:t>
            </a:r>
            <a:r>
              <a:rPr lang="en-US" dirty="0" smtClean="0"/>
              <a:t> </a:t>
            </a:r>
            <a:r>
              <a:rPr lang="en-US" dirty="0" err="1" smtClean="0"/>
              <a:t>внимание</a:t>
            </a:r>
            <a:r>
              <a:rPr lang="en-US" dirty="0" smtClean="0"/>
              <a:t> </a:t>
            </a:r>
            <a:r>
              <a:rPr lang="en-US" dirty="0" err="1" smtClean="0"/>
              <a:t>на</a:t>
            </a:r>
            <a:r>
              <a:rPr lang="en-US" dirty="0" smtClean="0"/>
              <a:t> </a:t>
            </a:r>
            <a:r>
              <a:rPr lang="en-US" dirty="0" err="1" smtClean="0"/>
              <a:t>полную</a:t>
            </a:r>
            <a:r>
              <a:rPr lang="en-US" dirty="0" smtClean="0"/>
              <a:t> </a:t>
            </a:r>
            <a:r>
              <a:rPr lang="en-US" dirty="0" err="1" smtClean="0"/>
              <a:t>стоимость</a:t>
            </a:r>
            <a:r>
              <a:rPr lang="en-US" dirty="0" smtClean="0"/>
              <a:t> </a:t>
            </a:r>
            <a:r>
              <a:rPr lang="en-US" dirty="0" err="1" smtClean="0"/>
              <a:t>кредита</a:t>
            </a:r>
            <a:r>
              <a:rPr lang="en-US" dirty="0" smtClean="0"/>
              <a:t> (</a:t>
            </a:r>
            <a:r>
              <a:rPr lang="en-US" dirty="0" err="1" smtClean="0"/>
              <a:t>первая</a:t>
            </a:r>
            <a:r>
              <a:rPr lang="en-US" dirty="0" smtClean="0"/>
              <a:t> </a:t>
            </a:r>
            <a:r>
              <a:rPr lang="en-US" dirty="0" err="1" smtClean="0"/>
              <a:t>страница</a:t>
            </a:r>
            <a:r>
              <a:rPr lang="en-US" dirty="0" smtClean="0"/>
              <a:t> </a:t>
            </a:r>
            <a:r>
              <a:rPr lang="en-US" dirty="0" err="1" smtClean="0"/>
              <a:t>кредитного</a:t>
            </a:r>
            <a:r>
              <a:rPr lang="en-US" dirty="0" smtClean="0"/>
              <a:t> </a:t>
            </a:r>
            <a:r>
              <a:rPr lang="en-US" dirty="0" err="1" smtClean="0"/>
              <a:t>договора</a:t>
            </a:r>
            <a:r>
              <a:rPr lang="en-US" dirty="0" smtClean="0"/>
              <a:t>)</a:t>
            </a:r>
            <a:endParaRPr lang="ru-RU" dirty="0"/>
          </a:p>
        </p:txBody>
      </p:sp>
    </p:spTree>
    <p:extLst>
      <p:ext uri="{BB962C8B-B14F-4D97-AF65-F5344CB8AC3E}">
        <p14:creationId xmlns:p14="http://schemas.microsoft.com/office/powerpoint/2010/main" val="15267767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a:t>
            </a:r>
            <a:r>
              <a:rPr lang="en-US" dirty="0" err="1" smtClean="0"/>
              <a:t>иски</a:t>
            </a:r>
            <a:r>
              <a:rPr lang="en-US" dirty="0" smtClean="0"/>
              <a:t> </a:t>
            </a:r>
            <a:r>
              <a:rPr lang="en-US" dirty="0" err="1" smtClean="0"/>
              <a:t>при</a:t>
            </a:r>
            <a:r>
              <a:rPr lang="en-US" dirty="0" smtClean="0"/>
              <a:t> </a:t>
            </a:r>
            <a:r>
              <a:rPr lang="en-US" dirty="0" err="1" smtClean="0"/>
              <a:t>ипотечном</a:t>
            </a:r>
            <a:r>
              <a:rPr lang="en-US" dirty="0" smtClean="0"/>
              <a:t> </a:t>
            </a:r>
            <a:r>
              <a:rPr lang="en-US" dirty="0" err="1" smtClean="0"/>
              <a:t>кредитовании</a:t>
            </a:r>
            <a:endParaRPr lang="ru-RU" dirty="0"/>
          </a:p>
        </p:txBody>
      </p:sp>
      <p:sp>
        <p:nvSpPr>
          <p:cNvPr id="3" name="Объект 2"/>
          <p:cNvSpPr>
            <a:spLocks noGrp="1"/>
          </p:cNvSpPr>
          <p:nvPr>
            <p:ph sz="quarter" idx="1"/>
          </p:nvPr>
        </p:nvSpPr>
        <p:spPr/>
        <p:txBody>
          <a:bodyPr/>
          <a:lstStyle/>
          <a:p>
            <a:r>
              <a:rPr lang="ru-RU" dirty="0" smtClean="0"/>
              <a:t>Р</a:t>
            </a:r>
            <a:r>
              <a:rPr lang="en-US" dirty="0" err="1" smtClean="0"/>
              <a:t>иск</a:t>
            </a:r>
            <a:r>
              <a:rPr lang="en-US" dirty="0" smtClean="0"/>
              <a:t> </a:t>
            </a:r>
            <a:r>
              <a:rPr lang="en-US" dirty="0" err="1" smtClean="0"/>
              <a:t>снижения</a:t>
            </a:r>
            <a:r>
              <a:rPr lang="en-US" dirty="0" smtClean="0"/>
              <a:t>/</a:t>
            </a:r>
            <a:r>
              <a:rPr lang="en-US" dirty="0" err="1" smtClean="0"/>
              <a:t>потери</a:t>
            </a:r>
            <a:r>
              <a:rPr lang="en-US" dirty="0" smtClean="0"/>
              <a:t> </a:t>
            </a:r>
            <a:r>
              <a:rPr lang="en-US" dirty="0" err="1" smtClean="0"/>
              <a:t>доходов</a:t>
            </a:r>
            <a:endParaRPr lang="en-US" dirty="0" smtClean="0"/>
          </a:p>
          <a:p>
            <a:r>
              <a:rPr lang="ru-RU" dirty="0" smtClean="0"/>
              <a:t>Р</a:t>
            </a:r>
            <a:r>
              <a:rPr lang="en-US" dirty="0" err="1" smtClean="0"/>
              <a:t>иск</a:t>
            </a:r>
            <a:r>
              <a:rPr lang="en-US" dirty="0" smtClean="0"/>
              <a:t> </a:t>
            </a:r>
            <a:r>
              <a:rPr lang="en-US" dirty="0" err="1" smtClean="0"/>
              <a:t>снижения</a:t>
            </a:r>
            <a:r>
              <a:rPr lang="en-US" dirty="0" smtClean="0"/>
              <a:t> </a:t>
            </a:r>
            <a:r>
              <a:rPr lang="en-US" dirty="0" err="1" smtClean="0"/>
              <a:t>стоимости</a:t>
            </a:r>
            <a:r>
              <a:rPr lang="en-US" dirty="0" smtClean="0"/>
              <a:t> </a:t>
            </a:r>
            <a:r>
              <a:rPr lang="en-US" dirty="0" err="1" smtClean="0"/>
              <a:t>залога</a:t>
            </a:r>
            <a:endParaRPr lang="en-US" dirty="0" smtClean="0"/>
          </a:p>
          <a:p>
            <a:r>
              <a:rPr lang="ru-RU" dirty="0" smtClean="0"/>
              <a:t>Р</a:t>
            </a:r>
            <a:r>
              <a:rPr lang="en-US" dirty="0" err="1" smtClean="0"/>
              <a:t>иск</a:t>
            </a:r>
            <a:r>
              <a:rPr lang="en-US" dirty="0" smtClean="0"/>
              <a:t> </a:t>
            </a:r>
            <a:r>
              <a:rPr lang="en-US" dirty="0" err="1" smtClean="0"/>
              <a:t>утраты</a:t>
            </a:r>
            <a:r>
              <a:rPr lang="en-US" dirty="0" smtClean="0"/>
              <a:t> </a:t>
            </a:r>
            <a:r>
              <a:rPr lang="en-US" dirty="0" err="1" smtClean="0"/>
              <a:t>предмета</a:t>
            </a:r>
            <a:r>
              <a:rPr lang="en-US" dirty="0" smtClean="0"/>
              <a:t> </a:t>
            </a:r>
            <a:r>
              <a:rPr lang="en-US" dirty="0" err="1" smtClean="0"/>
              <a:t>залога</a:t>
            </a:r>
            <a:endParaRPr lang="en-US" dirty="0" smtClean="0"/>
          </a:p>
          <a:p>
            <a:endParaRPr lang="en-US" dirty="0"/>
          </a:p>
          <a:p>
            <a:r>
              <a:rPr lang="ru-RU" dirty="0" smtClean="0"/>
              <a:t>С</a:t>
            </a:r>
            <a:r>
              <a:rPr lang="en-US" dirty="0" err="1" smtClean="0"/>
              <a:t>пособ</a:t>
            </a:r>
            <a:r>
              <a:rPr lang="en-US" dirty="0" smtClean="0"/>
              <a:t> </a:t>
            </a:r>
            <a:r>
              <a:rPr lang="en-US" dirty="0" err="1" smtClean="0"/>
              <a:t>снижения</a:t>
            </a:r>
            <a:r>
              <a:rPr lang="en-US" dirty="0" smtClean="0"/>
              <a:t> </a:t>
            </a:r>
            <a:r>
              <a:rPr lang="en-US" dirty="0" err="1" smtClean="0"/>
              <a:t>рисков</a:t>
            </a:r>
            <a:r>
              <a:rPr lang="en-US" dirty="0" smtClean="0"/>
              <a:t> – </a:t>
            </a:r>
            <a:r>
              <a:rPr lang="en-US" dirty="0" err="1" smtClean="0"/>
              <a:t>страхование</a:t>
            </a:r>
            <a:r>
              <a:rPr lang="en-US" dirty="0" smtClean="0"/>
              <a:t> – </a:t>
            </a:r>
            <a:r>
              <a:rPr lang="en-US" dirty="0" err="1" smtClean="0"/>
              <a:t>при</a:t>
            </a:r>
            <a:r>
              <a:rPr lang="en-US" dirty="0" smtClean="0"/>
              <a:t> </a:t>
            </a:r>
            <a:r>
              <a:rPr lang="en-US" dirty="0" err="1" smtClean="0"/>
              <a:t>ипотеке</a:t>
            </a:r>
            <a:r>
              <a:rPr lang="en-US" dirty="0" smtClean="0"/>
              <a:t> – </a:t>
            </a:r>
            <a:r>
              <a:rPr lang="en-US" dirty="0" err="1" smtClean="0"/>
              <a:t>обязательное</a:t>
            </a:r>
            <a:r>
              <a:rPr lang="en-US" dirty="0" smtClean="0"/>
              <a:t>.</a:t>
            </a:r>
          </a:p>
          <a:p>
            <a:endParaRPr lang="ru-RU" dirty="0"/>
          </a:p>
        </p:txBody>
      </p:sp>
    </p:spTree>
    <p:extLst>
      <p:ext uri="{BB962C8B-B14F-4D97-AF65-F5344CB8AC3E}">
        <p14:creationId xmlns:p14="http://schemas.microsoft.com/office/powerpoint/2010/main" val="25835687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a:t>
            </a:r>
            <a:r>
              <a:rPr lang="en-US" dirty="0" err="1" smtClean="0"/>
              <a:t>потечный</a:t>
            </a:r>
            <a:r>
              <a:rPr lang="en-US" dirty="0" smtClean="0"/>
              <a:t> </a:t>
            </a:r>
            <a:r>
              <a:rPr lang="en-US" dirty="0" err="1" smtClean="0"/>
              <a:t>кредит</a:t>
            </a:r>
            <a:endParaRPr lang="ru-RU" dirty="0"/>
          </a:p>
        </p:txBody>
      </p:sp>
      <p:sp>
        <p:nvSpPr>
          <p:cNvPr id="3" name="Объект 2"/>
          <p:cNvSpPr>
            <a:spLocks noGrp="1"/>
          </p:cNvSpPr>
          <p:nvPr>
            <p:ph sz="quarter" idx="1"/>
          </p:nvPr>
        </p:nvSpPr>
        <p:spPr/>
        <p:txBody>
          <a:bodyPr/>
          <a:lstStyle/>
          <a:p>
            <a:r>
              <a:rPr lang="ru-RU" dirty="0" smtClean="0"/>
              <a:t>П</a:t>
            </a:r>
            <a:r>
              <a:rPr lang="en-US" dirty="0" err="1" smtClean="0"/>
              <a:t>ередача</a:t>
            </a:r>
            <a:r>
              <a:rPr lang="en-US" dirty="0" smtClean="0"/>
              <a:t> </a:t>
            </a:r>
            <a:r>
              <a:rPr lang="en-US" dirty="0" err="1" smtClean="0"/>
              <a:t>прав</a:t>
            </a:r>
            <a:r>
              <a:rPr lang="en-US" dirty="0" smtClean="0"/>
              <a:t> </a:t>
            </a:r>
            <a:r>
              <a:rPr lang="en-US" dirty="0" err="1" smtClean="0"/>
              <a:t>требований</a:t>
            </a:r>
            <a:r>
              <a:rPr lang="en-US" dirty="0" smtClean="0"/>
              <a:t> </a:t>
            </a:r>
            <a:r>
              <a:rPr lang="en-US" dirty="0" err="1" smtClean="0"/>
              <a:t>по</a:t>
            </a:r>
            <a:r>
              <a:rPr lang="en-US" dirty="0" smtClean="0"/>
              <a:t> </a:t>
            </a:r>
            <a:r>
              <a:rPr lang="en-US" dirty="0" err="1" smtClean="0"/>
              <a:t>ипотечному</a:t>
            </a:r>
            <a:r>
              <a:rPr lang="en-US" dirty="0" smtClean="0"/>
              <a:t> </a:t>
            </a:r>
            <a:r>
              <a:rPr lang="en-US" dirty="0" err="1" smtClean="0"/>
              <a:t>кредиту</a:t>
            </a:r>
            <a:r>
              <a:rPr lang="en-US" dirty="0" smtClean="0"/>
              <a:t> (</a:t>
            </a:r>
            <a:r>
              <a:rPr lang="en-US" dirty="0" err="1" smtClean="0"/>
              <a:t>запрет</a:t>
            </a:r>
            <a:r>
              <a:rPr lang="en-US" dirty="0" smtClean="0"/>
              <a:t> в </a:t>
            </a:r>
            <a:r>
              <a:rPr lang="en-US" dirty="0" err="1" smtClean="0"/>
              <a:t>договоре</a:t>
            </a:r>
            <a:r>
              <a:rPr lang="en-US" dirty="0" smtClean="0"/>
              <a:t>)</a:t>
            </a:r>
          </a:p>
          <a:p>
            <a:r>
              <a:rPr lang="ru-RU" dirty="0" smtClean="0"/>
              <a:t>П</a:t>
            </a:r>
            <a:r>
              <a:rPr lang="en-US" dirty="0" err="1" smtClean="0"/>
              <a:t>рава</a:t>
            </a:r>
            <a:r>
              <a:rPr lang="en-US" dirty="0" smtClean="0"/>
              <a:t> </a:t>
            </a:r>
            <a:r>
              <a:rPr lang="en-US" dirty="0" err="1" smtClean="0"/>
              <a:t>залогодержателя</a:t>
            </a:r>
            <a:r>
              <a:rPr lang="en-US" dirty="0" smtClean="0"/>
              <a:t> </a:t>
            </a:r>
            <a:r>
              <a:rPr lang="en-US" dirty="0" err="1" smtClean="0"/>
              <a:t>удостоверяются</a:t>
            </a:r>
            <a:r>
              <a:rPr lang="en-US" dirty="0" smtClean="0"/>
              <a:t> </a:t>
            </a:r>
            <a:r>
              <a:rPr lang="en-US" dirty="0" err="1" smtClean="0"/>
              <a:t>закладной</a:t>
            </a:r>
            <a:r>
              <a:rPr lang="en-US" dirty="0" smtClean="0"/>
              <a:t>, </a:t>
            </a:r>
            <a:r>
              <a:rPr lang="en-US" dirty="0" err="1" smtClean="0"/>
              <a:t>которая</a:t>
            </a:r>
            <a:r>
              <a:rPr lang="en-US" dirty="0" smtClean="0"/>
              <a:t> </a:t>
            </a:r>
            <a:r>
              <a:rPr lang="en-US" dirty="0" err="1" smtClean="0"/>
              <a:t>составляется</a:t>
            </a:r>
            <a:r>
              <a:rPr lang="en-US" dirty="0" smtClean="0"/>
              <a:t> </a:t>
            </a:r>
            <a:r>
              <a:rPr lang="en-US" dirty="0" err="1" smtClean="0"/>
              <a:t>одновременно</a:t>
            </a:r>
            <a:r>
              <a:rPr lang="en-US" dirty="0" smtClean="0"/>
              <a:t> с </a:t>
            </a:r>
            <a:r>
              <a:rPr lang="en-US" dirty="0" err="1" smtClean="0"/>
              <a:t>кредитным</a:t>
            </a:r>
            <a:r>
              <a:rPr lang="en-US" dirty="0" smtClean="0"/>
              <a:t> </a:t>
            </a:r>
            <a:r>
              <a:rPr lang="en-US" dirty="0" err="1" smtClean="0"/>
              <a:t>договором</a:t>
            </a:r>
            <a:endParaRPr lang="en-US" dirty="0" smtClean="0"/>
          </a:p>
          <a:p>
            <a:r>
              <a:rPr lang="ru-RU" dirty="0" smtClean="0"/>
              <a:t>П</a:t>
            </a:r>
            <a:r>
              <a:rPr lang="en-US" dirty="0" err="1" smtClean="0"/>
              <a:t>ри</a:t>
            </a:r>
            <a:r>
              <a:rPr lang="en-US" dirty="0" smtClean="0"/>
              <a:t> </a:t>
            </a:r>
            <a:r>
              <a:rPr lang="en-US" dirty="0" err="1" smtClean="0"/>
              <a:t>смене</a:t>
            </a:r>
            <a:r>
              <a:rPr lang="en-US" dirty="0" smtClean="0"/>
              <a:t> </a:t>
            </a:r>
            <a:r>
              <a:rPr lang="en-US" dirty="0" err="1" smtClean="0"/>
              <a:t>зало</a:t>
            </a:r>
            <a:r>
              <a:rPr lang="ru-RU" dirty="0" err="1" smtClean="0"/>
              <a:t>го</a:t>
            </a:r>
            <a:r>
              <a:rPr lang="en-US" dirty="0" err="1" smtClean="0"/>
              <a:t>держателя</a:t>
            </a:r>
            <a:r>
              <a:rPr lang="en-US" dirty="0" smtClean="0"/>
              <a:t> </a:t>
            </a:r>
            <a:r>
              <a:rPr lang="en-US" dirty="0" err="1" smtClean="0"/>
              <a:t>на</a:t>
            </a:r>
            <a:r>
              <a:rPr lang="en-US" dirty="0" smtClean="0"/>
              <a:t> </a:t>
            </a:r>
            <a:r>
              <a:rPr lang="en-US" dirty="0" err="1" smtClean="0"/>
              <a:t>закладной</a:t>
            </a:r>
            <a:r>
              <a:rPr lang="en-US" dirty="0" smtClean="0"/>
              <a:t> </a:t>
            </a:r>
            <a:r>
              <a:rPr lang="en-US" dirty="0" err="1" smtClean="0"/>
              <a:t>делается</a:t>
            </a:r>
            <a:r>
              <a:rPr lang="en-US" dirty="0" smtClean="0"/>
              <a:t> </a:t>
            </a:r>
            <a:r>
              <a:rPr lang="en-US" dirty="0" err="1" smtClean="0"/>
              <a:t>отметка</a:t>
            </a:r>
            <a:r>
              <a:rPr lang="en-US" dirty="0" smtClean="0"/>
              <a:t> и </a:t>
            </a:r>
            <a:r>
              <a:rPr lang="en-US" dirty="0" err="1" smtClean="0"/>
              <a:t>должнику</a:t>
            </a:r>
            <a:r>
              <a:rPr lang="en-US" dirty="0" smtClean="0"/>
              <a:t> </a:t>
            </a:r>
            <a:r>
              <a:rPr lang="en-US" dirty="0" err="1" smtClean="0"/>
              <a:t>сообщают</a:t>
            </a:r>
            <a:r>
              <a:rPr lang="en-US" dirty="0" smtClean="0"/>
              <a:t> </a:t>
            </a:r>
            <a:r>
              <a:rPr lang="en-US" dirty="0" err="1" smtClean="0"/>
              <a:t>новые</a:t>
            </a:r>
            <a:r>
              <a:rPr lang="en-US" dirty="0" smtClean="0"/>
              <a:t> </a:t>
            </a:r>
            <a:r>
              <a:rPr lang="en-US" dirty="0" err="1" smtClean="0"/>
              <a:t>реквизиты</a:t>
            </a:r>
            <a:endParaRPr lang="ru-RU" dirty="0"/>
          </a:p>
        </p:txBody>
      </p:sp>
    </p:spTree>
    <p:extLst>
      <p:ext uri="{BB962C8B-B14F-4D97-AF65-F5344CB8AC3E}">
        <p14:creationId xmlns:p14="http://schemas.microsoft.com/office/powerpoint/2010/main" val="11563140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a:t>
            </a:r>
            <a:r>
              <a:rPr lang="en-US" dirty="0" err="1" smtClean="0"/>
              <a:t>алоговый</a:t>
            </a:r>
            <a:r>
              <a:rPr lang="en-US" dirty="0" smtClean="0"/>
              <a:t> </a:t>
            </a:r>
            <a:r>
              <a:rPr lang="en-US" dirty="0" err="1" smtClean="0"/>
              <a:t>вычет</a:t>
            </a:r>
            <a:r>
              <a:rPr lang="en-US" dirty="0" smtClean="0"/>
              <a:t> и </a:t>
            </a:r>
            <a:r>
              <a:rPr lang="en-US" dirty="0" err="1" smtClean="0"/>
              <a:t>досрочное</a:t>
            </a:r>
            <a:r>
              <a:rPr lang="en-US" dirty="0" smtClean="0"/>
              <a:t> </a:t>
            </a:r>
            <a:r>
              <a:rPr lang="en-US" dirty="0" err="1" smtClean="0"/>
              <a:t>погашение</a:t>
            </a:r>
            <a:endParaRPr lang="ru-RU" dirty="0"/>
          </a:p>
        </p:txBody>
      </p:sp>
      <p:sp>
        <p:nvSpPr>
          <p:cNvPr id="3" name="Объект 2"/>
          <p:cNvSpPr>
            <a:spLocks noGrp="1"/>
          </p:cNvSpPr>
          <p:nvPr>
            <p:ph sz="quarter" idx="1"/>
          </p:nvPr>
        </p:nvSpPr>
        <p:spPr/>
        <p:txBody>
          <a:bodyPr/>
          <a:lstStyle/>
          <a:p>
            <a:r>
              <a:rPr lang="ru-RU" dirty="0" smtClean="0"/>
              <a:t>П</a:t>
            </a:r>
            <a:r>
              <a:rPr lang="en-US" dirty="0" err="1" smtClean="0"/>
              <a:t>утем</a:t>
            </a:r>
            <a:r>
              <a:rPr lang="en-US" dirty="0" smtClean="0"/>
              <a:t> </a:t>
            </a:r>
            <a:r>
              <a:rPr lang="en-US" dirty="0" err="1" smtClean="0"/>
              <a:t>уменьшения</a:t>
            </a:r>
            <a:r>
              <a:rPr lang="en-US" dirty="0" smtClean="0"/>
              <a:t> </a:t>
            </a:r>
            <a:r>
              <a:rPr lang="en-US" dirty="0" err="1" smtClean="0"/>
              <a:t>налоговой</a:t>
            </a:r>
            <a:r>
              <a:rPr lang="en-US" dirty="0" smtClean="0"/>
              <a:t> </a:t>
            </a:r>
            <a:r>
              <a:rPr lang="en-US" dirty="0" err="1" smtClean="0"/>
              <a:t>базы</a:t>
            </a:r>
            <a:endParaRPr lang="en-US" dirty="0" smtClean="0"/>
          </a:p>
          <a:p>
            <a:r>
              <a:rPr lang="ru-RU" dirty="0" smtClean="0"/>
              <a:t>П</a:t>
            </a:r>
            <a:r>
              <a:rPr lang="en-US" dirty="0" err="1" smtClean="0"/>
              <a:t>утем</a:t>
            </a:r>
            <a:r>
              <a:rPr lang="en-US" dirty="0" smtClean="0"/>
              <a:t> </a:t>
            </a:r>
            <a:r>
              <a:rPr lang="en-US" dirty="0" err="1" smtClean="0"/>
              <a:t>возврата</a:t>
            </a:r>
            <a:r>
              <a:rPr lang="en-US" dirty="0" smtClean="0"/>
              <a:t> </a:t>
            </a:r>
            <a:r>
              <a:rPr lang="en-US" dirty="0" err="1" smtClean="0"/>
              <a:t>излишне</a:t>
            </a:r>
            <a:r>
              <a:rPr lang="en-US" dirty="0" smtClean="0"/>
              <a:t> </a:t>
            </a:r>
            <a:r>
              <a:rPr lang="en-US" dirty="0" err="1" smtClean="0"/>
              <a:t>уплаченного</a:t>
            </a:r>
            <a:r>
              <a:rPr lang="en-US" dirty="0" smtClean="0"/>
              <a:t> </a:t>
            </a:r>
            <a:r>
              <a:rPr lang="en-US" dirty="0" err="1" smtClean="0"/>
              <a:t>налога</a:t>
            </a:r>
            <a:endParaRPr lang="en-US" dirty="0" smtClean="0"/>
          </a:p>
          <a:p>
            <a:endParaRPr lang="en-US" dirty="0"/>
          </a:p>
          <a:p>
            <a:endParaRPr lang="en-US" dirty="0" smtClean="0"/>
          </a:p>
          <a:p>
            <a:r>
              <a:rPr lang="ru-RU" dirty="0" smtClean="0"/>
              <a:t>З</a:t>
            </a:r>
            <a:r>
              <a:rPr lang="en-US" dirty="0" err="1" smtClean="0"/>
              <a:t>алогодержатель</a:t>
            </a:r>
            <a:r>
              <a:rPr lang="en-US" dirty="0" smtClean="0"/>
              <a:t> </a:t>
            </a:r>
            <a:r>
              <a:rPr lang="en-US" dirty="0" err="1" smtClean="0"/>
              <a:t>вправе</a:t>
            </a:r>
            <a:r>
              <a:rPr lang="en-US" dirty="0" smtClean="0"/>
              <a:t> </a:t>
            </a:r>
            <a:r>
              <a:rPr lang="en-US" dirty="0" err="1" smtClean="0"/>
              <a:t>потребовать</a:t>
            </a:r>
            <a:r>
              <a:rPr lang="en-US" dirty="0" smtClean="0"/>
              <a:t> </a:t>
            </a:r>
            <a:r>
              <a:rPr lang="en-US" dirty="0" err="1" smtClean="0"/>
              <a:t>досрочного</a:t>
            </a:r>
            <a:r>
              <a:rPr lang="en-US" dirty="0" smtClean="0"/>
              <a:t> </a:t>
            </a:r>
            <a:r>
              <a:rPr lang="en-US" dirty="0" err="1" smtClean="0"/>
              <a:t>погашения</a:t>
            </a:r>
            <a:r>
              <a:rPr lang="en-US" dirty="0" smtClean="0"/>
              <a:t> </a:t>
            </a:r>
            <a:r>
              <a:rPr lang="en-US" dirty="0" err="1" smtClean="0"/>
              <a:t>обязательств</a:t>
            </a:r>
            <a:endParaRPr lang="en-US" dirty="0" smtClean="0"/>
          </a:p>
          <a:p>
            <a:r>
              <a:rPr lang="en-US" dirty="0" smtClean="0"/>
              <a:t>(</a:t>
            </a:r>
            <a:r>
              <a:rPr lang="en-US" dirty="0" err="1" smtClean="0"/>
              <a:t>задолженнность</a:t>
            </a:r>
            <a:r>
              <a:rPr lang="en-US" dirty="0" smtClean="0"/>
              <a:t> </a:t>
            </a:r>
            <a:r>
              <a:rPr lang="en-US" dirty="0" err="1" smtClean="0"/>
              <a:t>менее</a:t>
            </a:r>
            <a:r>
              <a:rPr lang="en-US" dirty="0" smtClean="0"/>
              <a:t> 5%, </a:t>
            </a:r>
            <a:r>
              <a:rPr lang="en-US" dirty="0" err="1" smtClean="0"/>
              <a:t>срок</a:t>
            </a:r>
            <a:r>
              <a:rPr lang="en-US" dirty="0" smtClean="0"/>
              <a:t> </a:t>
            </a:r>
            <a:r>
              <a:rPr lang="en-US" dirty="0" err="1" smtClean="0"/>
              <a:t>просрочки</a:t>
            </a:r>
            <a:r>
              <a:rPr lang="en-US" dirty="0" smtClean="0"/>
              <a:t> </a:t>
            </a:r>
            <a:r>
              <a:rPr lang="en-US" dirty="0" err="1" smtClean="0"/>
              <a:t>менее</a:t>
            </a:r>
            <a:r>
              <a:rPr lang="en-US" dirty="0" smtClean="0"/>
              <a:t> 3 </a:t>
            </a:r>
            <a:r>
              <a:rPr lang="en-US" dirty="0" err="1" smtClean="0"/>
              <a:t>мес</a:t>
            </a:r>
            <a:r>
              <a:rPr lang="en-US" dirty="0" smtClean="0"/>
              <a:t>)</a:t>
            </a:r>
            <a:endParaRPr lang="ru-RU" dirty="0"/>
          </a:p>
        </p:txBody>
      </p:sp>
    </p:spTree>
    <p:extLst>
      <p:ext uri="{BB962C8B-B14F-4D97-AF65-F5344CB8AC3E}">
        <p14:creationId xmlns:p14="http://schemas.microsoft.com/office/powerpoint/2010/main" val="39382325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Простые и сложные проценты</a:t>
            </a:r>
            <a:endParaRPr lang="ru-RU" dirty="0"/>
          </a:p>
        </p:txBody>
      </p:sp>
      <p:sp>
        <p:nvSpPr>
          <p:cNvPr id="3" name="Объект 2"/>
          <p:cNvSpPr>
            <a:spLocks noGrp="1"/>
          </p:cNvSpPr>
          <p:nvPr>
            <p:ph sz="quarter" idx="1"/>
          </p:nvPr>
        </p:nvSpPr>
        <p:spPr/>
        <p:txBody>
          <a:bodyPr/>
          <a:lstStyle/>
          <a:p>
            <a:r>
              <a:rPr lang="ru-RU" dirty="0" smtClean="0"/>
              <a:t>Наращение по схеме простого процента – процент начисляется только на первоначальную сумму</a:t>
            </a:r>
          </a:p>
          <a:p>
            <a:r>
              <a:rPr lang="ru-RU" dirty="0" smtClean="0"/>
              <a:t>Дисконтирование по схеме сложного процента – определение настоящей стоимости, по известной будущей.</a:t>
            </a:r>
          </a:p>
          <a:p>
            <a:r>
              <a:rPr lang="ru-RU" dirty="0" smtClean="0"/>
              <a:t>Денежный поток (аннуитет)</a:t>
            </a:r>
          </a:p>
          <a:p>
            <a:r>
              <a:rPr lang="ru-RU" dirty="0" smtClean="0"/>
              <a:t>Постоянный, непостоянный</a:t>
            </a:r>
          </a:p>
          <a:p>
            <a:r>
              <a:rPr lang="ru-RU" dirty="0" smtClean="0"/>
              <a:t>Обычный (</a:t>
            </a:r>
            <a:r>
              <a:rPr lang="ru-RU" dirty="0" err="1" smtClean="0"/>
              <a:t>постнумерандо</a:t>
            </a:r>
            <a:r>
              <a:rPr lang="ru-RU" dirty="0" smtClean="0"/>
              <a:t>), срочный (</a:t>
            </a:r>
            <a:r>
              <a:rPr lang="ru-RU" dirty="0" err="1" smtClean="0"/>
              <a:t>пренумерандо</a:t>
            </a:r>
            <a:r>
              <a:rPr lang="ru-RU" dirty="0" smtClean="0"/>
              <a:t>)</a:t>
            </a:r>
            <a:endParaRPr lang="ru-RU" dirty="0"/>
          </a:p>
        </p:txBody>
      </p:sp>
    </p:spTree>
    <p:extLst>
      <p:ext uri="{BB962C8B-B14F-4D97-AF65-F5344CB8AC3E}">
        <p14:creationId xmlns:p14="http://schemas.microsoft.com/office/powerpoint/2010/main" val="40070361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2194c5785cce69a527b9f12fe564a643f55b9"/>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473</TotalTime>
  <Words>824</Words>
  <Application>Microsoft Office PowerPoint</Application>
  <PresentationFormat>Экран (4:3)</PresentationFormat>
  <Paragraphs>115</Paragraphs>
  <Slides>31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31</vt:i4>
      </vt:variant>
    </vt:vector>
  </HeadingPairs>
  <TitlesOfParts>
    <vt:vector size="38" baseType="lpstr">
      <vt:lpstr>Arial</vt:lpstr>
      <vt:lpstr>Georgia</vt:lpstr>
      <vt:lpstr>ObjectSansMedium</vt:lpstr>
      <vt:lpstr>PT Sans</vt:lpstr>
      <vt:lpstr>Wingdings</vt:lpstr>
      <vt:lpstr>Wingdings 2</vt:lpstr>
      <vt:lpstr>Официальная</vt:lpstr>
      <vt:lpstr>финансы</vt:lpstr>
      <vt:lpstr>Личные финансы</vt:lpstr>
      <vt:lpstr>Банковская система РФ, как часть финансового рынка РФ</vt:lpstr>
      <vt:lpstr>Банк </vt:lpstr>
      <vt:lpstr>Банковские вклады: виды</vt:lpstr>
      <vt:lpstr>Депозит или вклад</vt:lpstr>
      <vt:lpstr>Депозиты физлиц</vt:lpstr>
      <vt:lpstr>Презентация PowerPoint</vt:lpstr>
      <vt:lpstr>Презентация PowerPoint</vt:lpstr>
      <vt:lpstr>Агентство по страхованию вкладов</vt:lpstr>
      <vt:lpstr>Презентация PowerPoint</vt:lpstr>
      <vt:lpstr>Депозит как вариант для инвестирования</vt:lpstr>
      <vt:lpstr>Депозит как вариант для инвестирования</vt:lpstr>
      <vt:lpstr>Депозит как вариант для инвестирования</vt:lpstr>
      <vt:lpstr>Депозит как вариант для инвестирования</vt:lpstr>
      <vt:lpstr>Условия банковских вкладов</vt:lpstr>
      <vt:lpstr>Налогообложение вкладов (статья 214.2 НК)</vt:lpstr>
      <vt:lpstr>Банковские кредиты</vt:lpstr>
      <vt:lpstr>Федеральный закон от 02.07.2010 N 151-ФЗ (ред. от 06.12.2021) "О микрофинансовой деятельности и микрофинансовых организациях"</vt:lpstr>
      <vt:lpstr>Микрофинансовые организации</vt:lpstr>
      <vt:lpstr>Банковские кредиты</vt:lpstr>
      <vt:lpstr>Кредитная история </vt:lpstr>
      <vt:lpstr>Стоимость потребительского кредита</vt:lpstr>
      <vt:lpstr>Страхование, связанное с получением кредита</vt:lpstr>
      <vt:lpstr>Автокредит </vt:lpstr>
      <vt:lpstr>Ипотечный кредит</vt:lpstr>
      <vt:lpstr>Ипотечная программа</vt:lpstr>
      <vt:lpstr>Риски при ипотечном кредитовании</vt:lpstr>
      <vt:lpstr>Ипотечный кредит</vt:lpstr>
      <vt:lpstr>Налоговый вычет и досрочное погашение</vt:lpstr>
      <vt:lpstr>Простые и сложные проценты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Alex</dc:creator>
  <cp:lastModifiedBy>Tatyana</cp:lastModifiedBy>
  <cp:revision>54</cp:revision>
  <dcterms:created xsi:type="dcterms:W3CDTF">2017-12-12T14:10:04Z</dcterms:created>
  <dcterms:modified xsi:type="dcterms:W3CDTF">2024-12-04T10:17:48Z</dcterms:modified>
</cp:coreProperties>
</file>