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50"/>
  </p:notesMasterIdLst>
  <p:handoutMasterIdLst>
    <p:handoutMasterId r:id="rId51"/>
  </p:handoutMasterIdLst>
  <p:sldIdLst>
    <p:sldId id="256" r:id="rId2"/>
    <p:sldId id="258" r:id="rId3"/>
    <p:sldId id="257" r:id="rId4"/>
    <p:sldId id="259" r:id="rId5"/>
    <p:sldId id="260" r:id="rId6"/>
    <p:sldId id="261" r:id="rId7"/>
    <p:sldId id="262" r:id="rId8"/>
    <p:sldId id="264" r:id="rId9"/>
    <p:sldId id="265" r:id="rId10"/>
    <p:sldId id="266" r:id="rId11"/>
    <p:sldId id="267" r:id="rId12"/>
    <p:sldId id="269" r:id="rId13"/>
    <p:sldId id="270" r:id="rId14"/>
    <p:sldId id="271" r:id="rId15"/>
    <p:sldId id="272" r:id="rId16"/>
    <p:sldId id="273" r:id="rId17"/>
    <p:sldId id="274" r:id="rId18"/>
    <p:sldId id="279" r:id="rId19"/>
    <p:sldId id="280" r:id="rId20"/>
    <p:sldId id="281" r:id="rId21"/>
    <p:sldId id="282" r:id="rId22"/>
    <p:sldId id="283" r:id="rId23"/>
    <p:sldId id="284" r:id="rId24"/>
    <p:sldId id="285" r:id="rId25"/>
    <p:sldId id="286" r:id="rId26"/>
    <p:sldId id="287" r:id="rId27"/>
    <p:sldId id="288" r:id="rId28"/>
    <p:sldId id="289" r:id="rId29"/>
    <p:sldId id="290" r:id="rId30"/>
    <p:sldId id="291" r:id="rId31"/>
    <p:sldId id="292" r:id="rId32"/>
    <p:sldId id="293" r:id="rId33"/>
    <p:sldId id="294" r:id="rId34"/>
    <p:sldId id="295" r:id="rId35"/>
    <p:sldId id="296" r:id="rId36"/>
    <p:sldId id="310" r:id="rId37"/>
    <p:sldId id="311" r:id="rId38"/>
    <p:sldId id="312" r:id="rId39"/>
    <p:sldId id="313" r:id="rId40"/>
    <p:sldId id="314" r:id="rId41"/>
    <p:sldId id="315" r:id="rId42"/>
    <p:sldId id="316" r:id="rId43"/>
    <p:sldId id="317" r:id="rId44"/>
    <p:sldId id="318" r:id="rId45"/>
    <p:sldId id="319" r:id="rId46"/>
    <p:sldId id="320" r:id="rId47"/>
    <p:sldId id="309" r:id="rId48"/>
    <p:sldId id="275" r:id="rId49"/>
  </p:sldIdLst>
  <p:sldSz cx="9144000" cy="6858000" type="screen4x3"/>
  <p:notesSz cx="6858000" cy="9144000"/>
  <p:defaultText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55" d="100"/>
          <a:sy n="55" d="100"/>
        </p:scale>
        <p:origin x="-2904" y="-10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handoutMaster" Target="handoutMasters/handoutMaster1.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EC00D81-6035-416C-B975-921262192A25}" type="datetimeFigureOut">
              <a:rPr lang="ru-RU" smtClean="0"/>
              <a:pPr/>
              <a:t>22.03.2016</a:t>
            </a:fld>
            <a:endParaRPr lang="ru-RU"/>
          </a:p>
        </p:txBody>
      </p:sp>
      <p:sp>
        <p:nvSpPr>
          <p:cNvPr id="4" name="Нижний колонтитул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BCE85A3-9AB0-4598-8CD7-AA5B55EF616D}" type="slidenum">
              <a:rPr lang="ru-RU" smtClean="0"/>
              <a:pPr/>
              <a:t>‹#›</a:t>
            </a:fld>
            <a:endParaRPr lang="ru-RU"/>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E37408C-48D3-4FFD-993A-08E849CE4852}" type="datetimeFigureOut">
              <a:rPr lang="ru-RU" smtClean="0"/>
              <a:pPr/>
              <a:t>22.03.2016</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DB7DAE9-1841-4253-B35A-969C5DDE05B2}"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6DB7DAE9-1841-4253-B35A-969C5DDE05B2}" type="slidenum">
              <a:rPr lang="ru-RU" smtClean="0"/>
              <a:pPr/>
              <a:t>1</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2">
        <a:schemeClr val="bg2"/>
      </p:bgRef>
    </p:bg>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Дата 29"/>
          <p:cNvSpPr>
            <a:spLocks noGrp="1"/>
          </p:cNvSpPr>
          <p:nvPr>
            <p:ph type="dt" sz="half" idx="10"/>
          </p:nvPr>
        </p:nvSpPr>
        <p:spPr/>
        <p:txBody>
          <a:bodyPr/>
          <a:lstStyle/>
          <a:p>
            <a:fld id="{7EAF463A-BC7C-46EE-9F1E-7F377CCA4891}" type="datetimeFigureOut">
              <a:rPr lang="en-US" smtClean="0"/>
              <a:pPr/>
              <a:t>3/22/2016</a:t>
            </a:fld>
            <a:endParaRPr lang="en-US"/>
          </a:p>
        </p:txBody>
      </p:sp>
      <p:sp>
        <p:nvSpPr>
          <p:cNvPr id="19" name="Нижний колонтитул 18"/>
          <p:cNvSpPr>
            <a:spLocks noGrp="1"/>
          </p:cNvSpPr>
          <p:nvPr>
            <p:ph type="ftr" sz="quarter" idx="11"/>
          </p:nvPr>
        </p:nvSpPr>
        <p:spPr/>
        <p:txBody>
          <a:bodyPr/>
          <a:lstStyle/>
          <a:p>
            <a:endParaRPr lang="en-US"/>
          </a:p>
        </p:txBody>
      </p:sp>
      <p:sp>
        <p:nvSpPr>
          <p:cNvPr id="27" name="Номер слайда 26"/>
          <p:cNvSpPr>
            <a:spLocks noGrp="1"/>
          </p:cNvSpPr>
          <p:nvPr>
            <p:ph type="sldNum" sz="quarter" idx="12"/>
          </p:nvPr>
        </p:nvSpPr>
        <p:spPr/>
        <p:txBody>
          <a:bodyPr/>
          <a:lstStyle/>
          <a:p>
            <a:fld id="{A483448D-3A78-4528-A469-B745A65DA480}"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7EAF463A-BC7C-46EE-9F1E-7F377CCA4891}" type="datetimeFigureOut">
              <a:rPr lang="en-US" smtClean="0"/>
              <a:pPr/>
              <a:t>3/22/2016</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7EAF463A-BC7C-46EE-9F1E-7F377CCA4891}" type="datetimeFigureOut">
              <a:rPr lang="en-US" smtClean="0"/>
              <a:pPr/>
              <a:t>3/22/2016</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7EAF463A-BC7C-46EE-9F1E-7F377CCA4891}" type="datetimeFigureOut">
              <a:rPr lang="en-US" smtClean="0"/>
              <a:pPr/>
              <a:t>3/22/2016</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7EAF463A-BC7C-46EE-9F1E-7F377CCA4891}" type="datetimeFigureOut">
              <a:rPr lang="en-US" smtClean="0"/>
              <a:pPr/>
              <a:t>3/22/2016</a:t>
            </a:fld>
            <a:endParaRPr lang="en-US"/>
          </a:p>
        </p:txBody>
      </p:sp>
      <p:sp>
        <p:nvSpPr>
          <p:cNvPr id="8" name="Нижний колонтитул 7"/>
          <p:cNvSpPr>
            <a:spLocks noGrp="1"/>
          </p:cNvSpPr>
          <p:nvPr>
            <p:ph type="ftr" sz="quarter" idx="11"/>
          </p:nvPr>
        </p:nvSpPr>
        <p:spPr/>
        <p:txBody>
          <a:bodyPr/>
          <a:lstStyle/>
          <a:p>
            <a:endParaRPr lang="en-US"/>
          </a:p>
        </p:txBody>
      </p:sp>
      <p:sp>
        <p:nvSpPr>
          <p:cNvPr id="9" name="Номер слайда 8"/>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7EAF463A-BC7C-46EE-9F1E-7F377CCA4891}" type="datetimeFigureOut">
              <a:rPr lang="en-US" smtClean="0"/>
              <a:pPr/>
              <a:t>3/22/2016</a:t>
            </a:fld>
            <a:endParaRPr lang="en-US"/>
          </a:p>
        </p:txBody>
      </p:sp>
      <p:sp>
        <p:nvSpPr>
          <p:cNvPr id="4" name="Нижний колонтитул 3"/>
          <p:cNvSpPr>
            <a:spLocks noGrp="1"/>
          </p:cNvSpPr>
          <p:nvPr>
            <p:ph type="ftr" sz="quarter" idx="11"/>
          </p:nvPr>
        </p:nvSpPr>
        <p:spPr/>
        <p:txBody>
          <a:bodyPr/>
          <a:lstStyle/>
          <a:p>
            <a:endParaRPr lang="en-US"/>
          </a:p>
        </p:txBody>
      </p:sp>
      <p:sp>
        <p:nvSpPr>
          <p:cNvPr id="5" name="Номер слайда 4"/>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7EAF463A-BC7C-46EE-9F1E-7F377CCA4891}" type="datetimeFigureOut">
              <a:rPr lang="en-US" smtClean="0"/>
              <a:pPr/>
              <a:t>3/22/2016</a:t>
            </a:fld>
            <a:endParaRPr lang="en-US"/>
          </a:p>
        </p:txBody>
      </p:sp>
      <p:sp>
        <p:nvSpPr>
          <p:cNvPr id="3" name="Нижний колонтитул 2"/>
          <p:cNvSpPr>
            <a:spLocks noGrp="1"/>
          </p:cNvSpPr>
          <p:nvPr>
            <p:ph type="ftr" sz="quarter" idx="11"/>
          </p:nvPr>
        </p:nvSpPr>
        <p:spPr/>
        <p:txBody>
          <a:bodyPr/>
          <a:lstStyle/>
          <a:p>
            <a:endParaRPr lang="en-US"/>
          </a:p>
        </p:txBody>
      </p:sp>
      <p:sp>
        <p:nvSpPr>
          <p:cNvPr id="4" name="Номер слайда 3"/>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7EAF463A-BC7C-46EE-9F1E-7F377CCA4891}" type="datetimeFigureOut">
              <a:rPr lang="en-US" smtClean="0"/>
              <a:pPr/>
              <a:t>3/22/2016</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оугольник с одним вырезанным скругленным углом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Прямоугольный треугольник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Заголовок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7EAF463A-BC7C-46EE-9F1E-7F377CCA4891}" type="datetimeFigureOut">
              <a:rPr lang="en-US" smtClean="0"/>
              <a:pPr/>
              <a:t>3/22/2016</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a:xfrm>
            <a:off x="8077200" y="6356350"/>
            <a:ext cx="609600" cy="365125"/>
          </a:xfrm>
        </p:spPr>
        <p:txBody>
          <a:bodyPr/>
          <a:lstStyle/>
          <a:p>
            <a:fld id="{A483448D-3A78-4528-A469-B745A65DA480}" type="slidenum">
              <a:rPr lang="en-US" smtClean="0"/>
              <a:pPr/>
              <a:t>‹#›</a:t>
            </a:fld>
            <a:endParaRPr lang="en-US"/>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smtClean="0"/>
              <a:t>Вставка рисунка</a:t>
            </a:r>
            <a:endParaRPr kumimoji="0" lang="en-US" dirty="0"/>
          </a:p>
        </p:txBody>
      </p:sp>
      <p:sp>
        <p:nvSpPr>
          <p:cNvPr id="10"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7EAF463A-BC7C-46EE-9F1E-7F377CCA4891}" type="datetimeFigureOut">
              <a:rPr lang="en-US" smtClean="0"/>
              <a:pPr/>
              <a:t>3/22/2016</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7EAF463A-BC7C-46EE-9F1E-7F377CCA4891}" type="datetimeFigureOut">
              <a:rPr lang="en-US" smtClean="0"/>
              <a:pPr/>
              <a:t>3/22/2016</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Полилиния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Заголовок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Текст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7EAF463A-BC7C-46EE-9F1E-7F377CCA4891}" type="datetimeFigureOut">
              <a:rPr lang="en-US" smtClean="0"/>
              <a:pPr/>
              <a:t>3/22/2016</a:t>
            </a:fld>
            <a:endParaRPr lang="en-US"/>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A483448D-3A78-4528-A469-B745A65DA480}" type="slidenum">
              <a:rPr lang="en-US" smtClean="0"/>
              <a:pPr/>
              <a:t>‹#›</a:t>
            </a:fld>
            <a:endParaRPr lang="en-US"/>
          </a:p>
        </p:txBody>
      </p:sp>
      <p:grpSp>
        <p:nvGrpSpPr>
          <p:cNvPr id="2" name="Группа 1"/>
          <p:cNvGrpSpPr/>
          <p:nvPr/>
        </p:nvGrpSpPr>
        <p:grpSpPr>
          <a:xfrm>
            <a:off x="-19017" y="202408"/>
            <a:ext cx="9180548" cy="649224"/>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1219201"/>
            <a:ext cx="7772400" cy="2514599"/>
          </a:xfrm>
        </p:spPr>
        <p:txBody>
          <a:bodyPr>
            <a:normAutofit/>
          </a:bodyPr>
          <a:lstStyle/>
          <a:p>
            <a:pPr algn="ctr"/>
            <a:r>
              <a:rPr lang="ru-RU" sz="6600" dirty="0" smtClean="0"/>
              <a:t>Организация налоговых проверок</a:t>
            </a:r>
            <a:endParaRPr lang="ru-RU" sz="6600" dirty="0"/>
          </a:p>
        </p:txBody>
      </p:sp>
      <p:sp>
        <p:nvSpPr>
          <p:cNvPr id="4" name="Прямоугольник 3"/>
          <p:cNvSpPr/>
          <p:nvPr/>
        </p:nvSpPr>
        <p:spPr>
          <a:xfrm>
            <a:off x="3505200" y="4800600"/>
            <a:ext cx="5506710" cy="1384995"/>
          </a:xfrm>
          <a:prstGeom prst="rect">
            <a:avLst/>
          </a:prstGeom>
        </p:spPr>
        <p:txBody>
          <a:bodyPr wrap="square">
            <a:spAutoFit/>
          </a:bodyPr>
          <a:lstStyle/>
          <a:p>
            <a:r>
              <a:rPr lang="ru-RU" sz="2800" dirty="0" err="1" smtClean="0">
                <a:solidFill>
                  <a:schemeClr val="bg1"/>
                </a:solidFill>
                <a:latin typeface="Times New Roman" pitchFamily="18" charset="0"/>
                <a:cs typeface="Times New Roman" pitchFamily="18" charset="0"/>
              </a:rPr>
              <a:t>Уксуменко</a:t>
            </a:r>
            <a:r>
              <a:rPr lang="ru-RU" sz="2800" dirty="0" smtClean="0">
                <a:solidFill>
                  <a:schemeClr val="bg1"/>
                </a:solidFill>
                <a:latin typeface="Times New Roman" pitchFamily="18" charset="0"/>
                <a:cs typeface="Times New Roman" pitchFamily="18" charset="0"/>
              </a:rPr>
              <a:t> Алёна Анатольевна</a:t>
            </a:r>
          </a:p>
          <a:p>
            <a:r>
              <a:rPr lang="ru-RU" sz="2800" dirty="0" smtClean="0">
                <a:solidFill>
                  <a:schemeClr val="bg1"/>
                </a:solidFill>
                <a:latin typeface="Times New Roman" pitchFamily="18" charset="0"/>
                <a:cs typeface="Times New Roman" pitchFamily="18" charset="0"/>
              </a:rPr>
              <a:t>кандидат экономических наук, доцент</a:t>
            </a:r>
            <a:endParaRPr lang="ru-RU" sz="2800" dirty="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43000"/>
            <a:ext cx="8229600" cy="3276600"/>
          </a:xfrm>
        </p:spPr>
        <p:txBody>
          <a:bodyPr>
            <a:normAutofit/>
          </a:bodyPr>
          <a:lstStyle/>
          <a:p>
            <a:pPr algn="ctr"/>
            <a:r>
              <a:rPr lang="ru-RU" b="1" dirty="0" smtClean="0">
                <a:solidFill>
                  <a:schemeClr val="tx1"/>
                </a:solidFill>
                <a:latin typeface="Times New Roman" pitchFamily="18" charset="0"/>
                <a:cs typeface="Times New Roman" pitchFamily="18" charset="0"/>
              </a:rPr>
              <a:t>Тема: </a:t>
            </a:r>
            <a:r>
              <a:rPr lang="ru-RU" b="1" dirty="0" smtClean="0">
                <a:solidFill>
                  <a:schemeClr val="tx1"/>
                </a:solidFill>
              </a:rPr>
              <a:t>ИСПОЛНЕНИЕ ОБЯЗАННОСТИ ПО УПЛАТЕ </a:t>
            </a:r>
            <a:br>
              <a:rPr lang="ru-RU" b="1" dirty="0" smtClean="0">
                <a:solidFill>
                  <a:schemeClr val="tx1"/>
                </a:solidFill>
              </a:rPr>
            </a:br>
            <a:r>
              <a:rPr lang="ru-RU" b="1" dirty="0" smtClean="0">
                <a:solidFill>
                  <a:schemeClr val="tx1"/>
                </a:solidFill>
              </a:rPr>
              <a:t>НАЛОГОВ И СБОРОВ</a:t>
            </a:r>
            <a:endParaRPr lang="ru-RU" b="1" dirty="0">
              <a:solidFill>
                <a:schemeClr val="tx1"/>
              </a:solidFill>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896112"/>
          </a:xfrm>
        </p:spPr>
        <p:txBody>
          <a:bodyPr>
            <a:normAutofit/>
          </a:bodyPr>
          <a:lstStyle/>
          <a:p>
            <a:r>
              <a:rPr lang="ru-RU" b="1" i="1" dirty="0" smtClean="0">
                <a:solidFill>
                  <a:schemeClr val="tx1"/>
                </a:solidFill>
              </a:rPr>
              <a:t>ВОПРОСЫ:</a:t>
            </a:r>
            <a:endParaRPr lang="ru-RU" b="1" i="1" dirty="0">
              <a:solidFill>
                <a:schemeClr val="tx1"/>
              </a:solidFill>
            </a:endParaRPr>
          </a:p>
        </p:txBody>
      </p:sp>
      <p:sp>
        <p:nvSpPr>
          <p:cNvPr id="3" name="Содержимое 2"/>
          <p:cNvSpPr>
            <a:spLocks noGrp="1"/>
          </p:cNvSpPr>
          <p:nvPr>
            <p:ph idx="1"/>
          </p:nvPr>
        </p:nvSpPr>
        <p:spPr>
          <a:xfrm>
            <a:off x="381000" y="1752600"/>
            <a:ext cx="8229600" cy="5105400"/>
          </a:xfrm>
        </p:spPr>
        <p:txBody>
          <a:bodyPr>
            <a:noAutofit/>
          </a:bodyPr>
          <a:lstStyle/>
          <a:p>
            <a:pPr>
              <a:buNone/>
            </a:pPr>
            <a:r>
              <a:rPr lang="ru-RU" sz="3200" b="1" dirty="0" smtClean="0">
                <a:latin typeface="Times New Roman" pitchFamily="18" charset="0"/>
                <a:cs typeface="Times New Roman" pitchFamily="18" charset="0"/>
              </a:rPr>
              <a:t>1. </a:t>
            </a:r>
            <a:r>
              <a:rPr lang="ru-RU" sz="3200" b="1" dirty="0" smtClean="0">
                <a:latin typeface="Times New Roman" pitchFamily="18" charset="0"/>
                <a:cs typeface="Times New Roman" pitchFamily="18" charset="0"/>
              </a:rPr>
              <a:t>Понятие, содержание и основания прекращения обязанности по уплате </a:t>
            </a:r>
            <a:r>
              <a:rPr lang="ru-RU" sz="3200" b="1" dirty="0" smtClean="0">
                <a:latin typeface="Times New Roman" pitchFamily="18" charset="0"/>
                <a:cs typeface="Times New Roman" pitchFamily="18" charset="0"/>
              </a:rPr>
              <a:t>налогов</a:t>
            </a:r>
            <a:endParaRPr lang="ru-RU" sz="3200" b="1" dirty="0" smtClean="0">
              <a:latin typeface="Times New Roman" pitchFamily="18" charset="0"/>
              <a:cs typeface="Times New Roman" pitchFamily="18" charset="0"/>
            </a:endParaRPr>
          </a:p>
          <a:p>
            <a:pPr>
              <a:buNone/>
            </a:pPr>
            <a:r>
              <a:rPr lang="ru-RU" sz="3200" b="1" dirty="0" smtClean="0">
                <a:latin typeface="Times New Roman" pitchFamily="18" charset="0"/>
                <a:cs typeface="Times New Roman" pitchFamily="18" charset="0"/>
              </a:rPr>
              <a:t>2</a:t>
            </a:r>
            <a:r>
              <a:rPr lang="ru-RU" sz="3200" b="1" dirty="0" smtClean="0">
                <a:latin typeface="Times New Roman" pitchFamily="18" charset="0"/>
                <a:cs typeface="Times New Roman" pitchFamily="18" charset="0"/>
              </a:rPr>
              <a:t>. Изменение срока уплаты налогов и </a:t>
            </a:r>
            <a:r>
              <a:rPr lang="ru-RU" sz="3200" b="1" dirty="0" smtClean="0">
                <a:latin typeface="Times New Roman" pitchFamily="18" charset="0"/>
                <a:cs typeface="Times New Roman" pitchFamily="18" charset="0"/>
              </a:rPr>
              <a:t>сборов</a:t>
            </a:r>
            <a:endParaRPr lang="ru-RU" sz="3200" b="1" dirty="0" smtClean="0">
              <a:latin typeface="Times New Roman" pitchFamily="18" charset="0"/>
              <a:cs typeface="Times New Roman" pitchFamily="18" charset="0"/>
            </a:endParaRPr>
          </a:p>
          <a:p>
            <a:pPr>
              <a:buNone/>
            </a:pPr>
            <a:r>
              <a:rPr lang="ru-RU" sz="3200" b="1" dirty="0" smtClean="0">
                <a:latin typeface="Times New Roman" pitchFamily="18" charset="0"/>
                <a:cs typeface="Times New Roman" pitchFamily="18" charset="0"/>
              </a:rPr>
              <a:t>3</a:t>
            </a:r>
            <a:r>
              <a:rPr lang="ru-RU" sz="3200" b="1" dirty="0" smtClean="0">
                <a:latin typeface="Times New Roman" pitchFamily="18" charset="0"/>
                <a:cs typeface="Times New Roman" pitchFamily="18" charset="0"/>
              </a:rPr>
              <a:t>. Организация зачёта или возврата сумм излишне уплаченных налогов, сборов, пеней, штрафов</a:t>
            </a:r>
            <a:endParaRPr lang="ru-RU" sz="3200" b="1" dirty="0" smtClean="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04800"/>
          </a:xfrm>
        </p:spPr>
        <p:txBody>
          <a:bodyPr>
            <a:normAutofit/>
          </a:bodyPr>
          <a:lstStyle/>
          <a:p>
            <a:r>
              <a:rPr lang="ru-RU" sz="1600" dirty="0" smtClean="0">
                <a:solidFill>
                  <a:schemeClr val="tx1"/>
                </a:solidFill>
                <a:latin typeface="Times New Roman" pitchFamily="18" charset="0"/>
                <a:cs typeface="Times New Roman" pitchFamily="18" charset="0"/>
              </a:rPr>
              <a:t>1. Понятие, содержание и основания прекращения обязанности по уплате налогов</a:t>
            </a:r>
          </a:p>
        </p:txBody>
      </p:sp>
      <p:sp>
        <p:nvSpPr>
          <p:cNvPr id="3" name="Содержимое 2"/>
          <p:cNvSpPr>
            <a:spLocks noGrp="1"/>
          </p:cNvSpPr>
          <p:nvPr>
            <p:ph idx="1"/>
          </p:nvPr>
        </p:nvSpPr>
        <p:spPr>
          <a:xfrm>
            <a:off x="304800" y="914400"/>
            <a:ext cx="8534400" cy="5715000"/>
          </a:xfrm>
        </p:spPr>
        <p:txBody>
          <a:bodyPr>
            <a:normAutofit/>
          </a:bodyPr>
          <a:lstStyle/>
          <a:p>
            <a:pPr marL="0">
              <a:buNone/>
            </a:pPr>
            <a:r>
              <a:rPr lang="ru-RU" sz="3200" dirty="0" smtClean="0"/>
              <a:t>     Обязанность </a:t>
            </a:r>
            <a:r>
              <a:rPr lang="ru-RU" sz="3200" dirty="0" smtClean="0"/>
              <a:t>по уплате налога или сбора возникает, изменяется и прекращается при наличии оснований, установленных НК РФ. Обязанность по уплате конкретного налога или сбора возлагается на налогоплательщика и плательщика сбора с момента возникновения обстоятельств, предусматривающих уплату данного налога или сбора</a:t>
            </a:r>
            <a:endParaRPr lang="ru-RU" sz="3000" b="1" dirty="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04800"/>
          </a:xfrm>
        </p:spPr>
        <p:txBody>
          <a:bodyPr>
            <a:normAutofit/>
          </a:bodyPr>
          <a:lstStyle/>
          <a:p>
            <a:r>
              <a:rPr lang="ru-RU" sz="1600" dirty="0" smtClean="0">
                <a:solidFill>
                  <a:schemeClr val="tx1"/>
                </a:solidFill>
                <a:latin typeface="Times New Roman" pitchFamily="18" charset="0"/>
                <a:cs typeface="Times New Roman" pitchFamily="18" charset="0"/>
              </a:rPr>
              <a:t>1. Понятие, содержание и основания прекращения обязанности по уплате налогов</a:t>
            </a:r>
            <a:endParaRPr lang="ru-RU" sz="1600" dirty="0"/>
          </a:p>
        </p:txBody>
      </p:sp>
      <p:sp>
        <p:nvSpPr>
          <p:cNvPr id="3" name="Содержимое 2"/>
          <p:cNvSpPr>
            <a:spLocks noGrp="1"/>
          </p:cNvSpPr>
          <p:nvPr>
            <p:ph idx="1"/>
          </p:nvPr>
        </p:nvSpPr>
        <p:spPr>
          <a:xfrm>
            <a:off x="304800" y="990600"/>
            <a:ext cx="8610600" cy="5638800"/>
          </a:xfrm>
        </p:spPr>
        <p:txBody>
          <a:bodyPr>
            <a:noAutofit/>
          </a:bodyPr>
          <a:lstStyle/>
          <a:p>
            <a:pPr marL="0" algn="ctr">
              <a:spcBef>
                <a:spcPts val="0"/>
              </a:spcBef>
              <a:spcAft>
                <a:spcPts val="1200"/>
              </a:spcAft>
              <a:buNone/>
            </a:pPr>
            <a:r>
              <a:rPr lang="ru-RU" sz="2800" dirty="0" smtClean="0">
                <a:solidFill>
                  <a:srgbClr val="FF0000"/>
                </a:solidFill>
                <a:latin typeface="Times New Roman" pitchFamily="18" charset="0"/>
                <a:cs typeface="Times New Roman" pitchFamily="18" charset="0"/>
              </a:rPr>
              <a:t>Обязанность по уплате налога и сбора прекращается:</a:t>
            </a:r>
          </a:p>
          <a:p>
            <a:pPr marL="0">
              <a:spcBef>
                <a:spcPts val="600"/>
              </a:spcBef>
              <a:buNone/>
            </a:pPr>
            <a:r>
              <a:rPr lang="ru-RU" sz="2800" dirty="0" smtClean="0">
                <a:latin typeface="Times New Roman" pitchFamily="18" charset="0"/>
                <a:cs typeface="Times New Roman" pitchFamily="18" charset="0"/>
              </a:rPr>
              <a:t>1) в связи с погашением задолженности по уплате налога и сбора;</a:t>
            </a:r>
          </a:p>
          <a:p>
            <a:pPr marL="0">
              <a:spcBef>
                <a:spcPts val="600"/>
              </a:spcBef>
              <a:buNone/>
            </a:pPr>
            <a:r>
              <a:rPr lang="ru-RU" sz="2800" dirty="0" smtClean="0">
                <a:latin typeface="Times New Roman" pitchFamily="18" charset="0"/>
                <a:cs typeface="Times New Roman" pitchFamily="18" charset="0"/>
              </a:rPr>
              <a:t>2) со смертью физического лица – налогоплательщика;</a:t>
            </a:r>
          </a:p>
          <a:p>
            <a:pPr marL="0">
              <a:spcBef>
                <a:spcPts val="600"/>
              </a:spcBef>
              <a:buNone/>
            </a:pPr>
            <a:r>
              <a:rPr lang="ru-RU" sz="2800" dirty="0" smtClean="0">
                <a:latin typeface="Times New Roman" pitchFamily="18" charset="0"/>
                <a:cs typeface="Times New Roman" pitchFamily="18" charset="0"/>
              </a:rPr>
              <a:t>3) с ликвидацией организации-налогоплательщика после проведения всех расчётов с бюджетной системой РФ;</a:t>
            </a:r>
          </a:p>
          <a:p>
            <a:pPr marL="0">
              <a:spcBef>
                <a:spcPts val="600"/>
              </a:spcBef>
              <a:buNone/>
            </a:pPr>
            <a:r>
              <a:rPr lang="ru-RU" sz="2800" dirty="0" smtClean="0">
                <a:latin typeface="Times New Roman" pitchFamily="18" charset="0"/>
                <a:cs typeface="Times New Roman" pitchFamily="18" charset="0"/>
              </a:rPr>
              <a:t>4) с возникновением иных обстоятельств, с которыми законодательство о налогах и сборах связывает прекращение обязанности по уплате соответствующего налога или сбора</a:t>
            </a:r>
            <a:endParaRPr lang="ru-RU" sz="2800" dirty="0">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81000"/>
            <a:ext cx="8229600" cy="304800"/>
          </a:xfrm>
        </p:spPr>
        <p:txBody>
          <a:bodyPr>
            <a:normAutofit/>
          </a:bodyPr>
          <a:lstStyle/>
          <a:p>
            <a:r>
              <a:rPr lang="ru-RU" sz="1600" dirty="0" smtClean="0">
                <a:solidFill>
                  <a:schemeClr val="tx1"/>
                </a:solidFill>
                <a:latin typeface="Times New Roman" pitchFamily="18" charset="0"/>
                <a:cs typeface="Times New Roman" pitchFamily="18" charset="0"/>
              </a:rPr>
              <a:t>1. Понятие, содержание и основания прекращения обязанности по уплате налогов</a:t>
            </a:r>
            <a:endParaRPr lang="ru-RU" sz="1600" dirty="0"/>
          </a:p>
        </p:txBody>
      </p:sp>
      <p:sp>
        <p:nvSpPr>
          <p:cNvPr id="3" name="Содержимое 2"/>
          <p:cNvSpPr>
            <a:spLocks noGrp="1"/>
          </p:cNvSpPr>
          <p:nvPr>
            <p:ph idx="1"/>
          </p:nvPr>
        </p:nvSpPr>
        <p:spPr>
          <a:xfrm>
            <a:off x="228600" y="914400"/>
            <a:ext cx="8686800" cy="5715000"/>
          </a:xfrm>
        </p:spPr>
        <p:txBody>
          <a:bodyPr>
            <a:noAutofit/>
          </a:bodyPr>
          <a:lstStyle/>
          <a:p>
            <a:pPr marL="0">
              <a:buNone/>
            </a:pPr>
            <a:r>
              <a:rPr lang="ru-RU" sz="2800" dirty="0" smtClean="0"/>
              <a:t>     </a:t>
            </a:r>
            <a:r>
              <a:rPr lang="ru-RU" sz="3200" dirty="0" smtClean="0"/>
              <a:t>Налогоплательщик </a:t>
            </a:r>
            <a:r>
              <a:rPr lang="ru-RU" sz="3200" dirty="0" smtClean="0"/>
              <a:t>обязан самостоятельно исполнить обязанность по уплате налога. Обязанность по уплате налога на прибыль организаций по консолидированной группе налогоплательщиков исполняется ответственным участником этой группы</a:t>
            </a:r>
            <a:endParaRPr lang="ru-RU" sz="3200" dirty="0">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04800"/>
          </a:xfrm>
        </p:spPr>
        <p:txBody>
          <a:bodyPr>
            <a:normAutofit/>
          </a:bodyPr>
          <a:lstStyle/>
          <a:p>
            <a:r>
              <a:rPr lang="ru-RU" sz="1600" dirty="0" smtClean="0">
                <a:solidFill>
                  <a:schemeClr val="tx1"/>
                </a:solidFill>
                <a:latin typeface="Times New Roman" pitchFamily="18" charset="0"/>
                <a:cs typeface="Times New Roman" pitchFamily="18" charset="0"/>
              </a:rPr>
              <a:t>1. Понятие, содержание и основания прекращения обязанности по уплате налогов</a:t>
            </a:r>
            <a:endParaRPr lang="ru-RU" sz="1600" dirty="0"/>
          </a:p>
        </p:txBody>
      </p:sp>
      <p:sp>
        <p:nvSpPr>
          <p:cNvPr id="4" name="Содержимое 3"/>
          <p:cNvSpPr>
            <a:spLocks noGrp="1"/>
          </p:cNvSpPr>
          <p:nvPr>
            <p:ph idx="1"/>
          </p:nvPr>
        </p:nvSpPr>
        <p:spPr>
          <a:xfrm>
            <a:off x="304800" y="838200"/>
            <a:ext cx="8610600" cy="5867400"/>
          </a:xfrm>
        </p:spPr>
        <p:txBody>
          <a:bodyPr>
            <a:noAutofit/>
          </a:bodyPr>
          <a:lstStyle/>
          <a:p>
            <a:pPr marL="0">
              <a:buNone/>
            </a:pPr>
            <a:r>
              <a:rPr lang="ru-RU" sz="3200" dirty="0" smtClean="0"/>
              <a:t>     Неисполнение </a:t>
            </a:r>
            <a:r>
              <a:rPr lang="ru-RU" sz="3200" dirty="0" smtClean="0"/>
              <a:t>или ненадлежащее исполнение обязанности по уплате налога является основанием для направления налоговым органом или таможенным органом налогоплательщику (ответственному участнику консолидированной группы налогоплательщиков) требования об уплате налога</a:t>
            </a:r>
            <a:endParaRPr lang="ru-RU" sz="3200" dirty="0">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81" name="Rectangle 37"/>
          <p:cNvSpPr>
            <a:spLocks noChangeArrowheads="1"/>
          </p:cNvSpPr>
          <p:nvPr/>
        </p:nvSpPr>
        <p:spPr bwMode="auto">
          <a:xfrm>
            <a:off x="0" y="0"/>
            <a:ext cx="9144000" cy="3693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endParaRPr lang="ru-RU"/>
          </a:p>
        </p:txBody>
      </p:sp>
      <p:sp>
        <p:nvSpPr>
          <p:cNvPr id="40" name="Прямоугольник 39"/>
          <p:cNvSpPr/>
          <p:nvPr/>
        </p:nvSpPr>
        <p:spPr>
          <a:xfrm>
            <a:off x="304800" y="381000"/>
            <a:ext cx="8610600" cy="6370975"/>
          </a:xfrm>
          <a:prstGeom prst="rect">
            <a:avLst/>
          </a:prstGeom>
        </p:spPr>
        <p:txBody>
          <a:bodyPr wrap="square">
            <a:spAutoFit/>
          </a:bodyPr>
          <a:lstStyle/>
          <a:p>
            <a:r>
              <a:rPr lang="ru-RU" sz="2400" dirty="0" smtClean="0">
                <a:latin typeface="Times New Roman" pitchFamily="18" charset="0"/>
                <a:cs typeface="Times New Roman" pitchFamily="18" charset="0"/>
              </a:rPr>
              <a:t>     В </a:t>
            </a:r>
            <a:r>
              <a:rPr lang="ru-RU" sz="2400" dirty="0" smtClean="0">
                <a:latin typeface="Times New Roman" pitchFamily="18" charset="0"/>
                <a:cs typeface="Times New Roman" pitchFamily="18" charset="0"/>
              </a:rPr>
              <a:t>случае неуплаты или неполной уплаты налога в установленный срок производится взыскание налога. Взыскание налога в судебном порядке производится:</a:t>
            </a:r>
          </a:p>
          <a:p>
            <a:r>
              <a:rPr lang="ru-RU" sz="2400" dirty="0" smtClean="0">
                <a:latin typeface="Times New Roman" pitchFamily="18" charset="0"/>
                <a:cs typeface="Times New Roman" pitchFamily="18" charset="0"/>
              </a:rPr>
              <a:t>1) с организации, которой открыт лицевой счёт;</a:t>
            </a:r>
          </a:p>
          <a:p>
            <a:r>
              <a:rPr lang="ru-RU" sz="2400" dirty="0" smtClean="0">
                <a:latin typeface="Times New Roman" pitchFamily="18" charset="0"/>
                <a:cs typeface="Times New Roman" pitchFamily="18" charset="0"/>
              </a:rPr>
              <a:t>2) в целях взыскания недоимки, числящейся более трёх месяцев за организацией;</a:t>
            </a:r>
          </a:p>
          <a:p>
            <a:r>
              <a:rPr lang="ru-RU" sz="2400" dirty="0" smtClean="0">
                <a:latin typeface="Times New Roman" pitchFamily="18" charset="0"/>
                <a:cs typeface="Times New Roman" pitchFamily="18" charset="0"/>
              </a:rPr>
              <a:t>3) с организации или индивидуального предпринимателя, если их обязанность по уплате налога основана на изменении налоговым органом юридической квалификации сделки, совершённой таким налогоплательщиком, или статуса и характера деятельности этого налогоплательщика;</a:t>
            </a:r>
          </a:p>
          <a:p>
            <a:r>
              <a:rPr lang="ru-RU" sz="2400" dirty="0" smtClean="0">
                <a:latin typeface="Times New Roman" pitchFamily="18" charset="0"/>
                <a:cs typeface="Times New Roman" pitchFamily="18" charset="0"/>
              </a:rPr>
              <a:t>4) с организации или индивидуального предпринимателя, если их обязанность по уплате налога возникла по результатам проверки федеральным органом исполнительной власти, уполномоченным по контролю и надзору в области налогов и сборов, полноты исчисления и уплаты налогов в связи с совершением сделок между взаимозависимыми лицами</a:t>
            </a:r>
            <a:endParaRPr lang="ru-RU" sz="2400" dirty="0">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28600" y="304800"/>
            <a:ext cx="8610600" cy="6400800"/>
          </a:xfrm>
        </p:spPr>
        <p:txBody>
          <a:bodyPr>
            <a:noAutofit/>
          </a:bodyPr>
          <a:lstStyle/>
          <a:p>
            <a:pPr marL="0" algn="ctr">
              <a:buNone/>
            </a:pPr>
            <a:r>
              <a:rPr lang="ru-RU" sz="2000" b="1" dirty="0" smtClean="0">
                <a:latin typeface="Times New Roman" pitchFamily="18" charset="0"/>
                <a:cs typeface="Times New Roman" pitchFamily="18" charset="0"/>
              </a:rPr>
              <a:t>Обязанность по уплате налога считается исполненной:</a:t>
            </a:r>
          </a:p>
          <a:p>
            <a:pPr marL="0">
              <a:buNone/>
            </a:pPr>
            <a:r>
              <a:rPr lang="ru-RU" sz="2000" dirty="0" smtClean="0">
                <a:latin typeface="Times New Roman" pitchFamily="18" charset="0"/>
                <a:cs typeface="Times New Roman" pitchFamily="18" charset="0"/>
              </a:rPr>
              <a:t>1) с момента предъявления в банк поручения на перечисление в бюджетную систему РФ на соответствующий счёт Федерального казначейства денежных средств со счёта налогоплательщика в банке при наличии на нём достаточного денежного остатка на день платежа;</a:t>
            </a:r>
          </a:p>
          <a:p>
            <a:pPr marL="0">
              <a:buNone/>
            </a:pPr>
            <a:r>
              <a:rPr lang="ru-RU" sz="2000" dirty="0" smtClean="0">
                <a:latin typeface="Times New Roman" pitchFamily="18" charset="0"/>
                <a:cs typeface="Times New Roman" pitchFamily="18" charset="0"/>
              </a:rPr>
              <a:t>2) с момента отражения на лицевом счёте организации, которой открыт лицевой счёт, операции по перечислению соответствующих денежных средств в бюджетную систему РФ;</a:t>
            </a:r>
          </a:p>
          <a:p>
            <a:pPr marL="0">
              <a:buNone/>
            </a:pPr>
            <a:r>
              <a:rPr lang="ru-RU" sz="2000" dirty="0" smtClean="0">
                <a:latin typeface="Times New Roman" pitchFamily="18" charset="0"/>
                <a:cs typeface="Times New Roman" pitchFamily="18" charset="0"/>
              </a:rPr>
              <a:t>3) со дня внесения физическим лицом в банк, кассу местной администрации либо в организацию федеральной почтовой связи наличных денежных средств для их перечисления в бюджетную систему РФ на соответствующий счёт Федерального казначейства;</a:t>
            </a:r>
          </a:p>
          <a:p>
            <a:pPr marL="0">
              <a:buNone/>
            </a:pPr>
            <a:r>
              <a:rPr lang="ru-RU" sz="2000" dirty="0" smtClean="0">
                <a:latin typeface="Times New Roman" pitchFamily="18" charset="0"/>
                <a:cs typeface="Times New Roman" pitchFamily="18" charset="0"/>
              </a:rPr>
              <a:t>4) со дня вынесения налоговым органом решения о зачёте сумм излишне уплаченных или сумм излишне взысканных налогов, пеней, штрафов в счёт исполнения обязанности по уплате соответствующего налога;</a:t>
            </a:r>
          </a:p>
          <a:p>
            <a:pPr marL="0">
              <a:buNone/>
            </a:pPr>
            <a:r>
              <a:rPr lang="ru-RU" sz="2000" dirty="0" smtClean="0">
                <a:latin typeface="Times New Roman" pitchFamily="18" charset="0"/>
                <a:cs typeface="Times New Roman" pitchFamily="18" charset="0"/>
              </a:rPr>
              <a:t>5) со дня удержания сумм налога налоговым агентом;</a:t>
            </a:r>
          </a:p>
          <a:p>
            <a:pPr marL="0">
              <a:buNone/>
            </a:pPr>
            <a:r>
              <a:rPr lang="ru-RU" sz="2000" dirty="0" smtClean="0">
                <a:latin typeface="Times New Roman" pitchFamily="18" charset="0"/>
                <a:cs typeface="Times New Roman" pitchFamily="18" charset="0"/>
              </a:rPr>
              <a:t>6) со дня уплаты декларационного платежа в соответствии с федеральным законом об упрощённом порядке декларирования доходов физическими лицами</a:t>
            </a:r>
            <a:endParaRPr lang="ru-RU" sz="2000" dirty="0">
              <a:latin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1066800"/>
            <a:ext cx="8382000" cy="5257800"/>
          </a:xfrm>
        </p:spPr>
        <p:txBody>
          <a:bodyPr>
            <a:normAutofit/>
          </a:bodyPr>
          <a:lstStyle/>
          <a:p>
            <a:pPr marL="0">
              <a:lnSpc>
                <a:spcPct val="110000"/>
              </a:lnSpc>
              <a:buNone/>
            </a:pPr>
            <a:endParaRPr lang="ru-RU" sz="3200" dirty="0" smtClean="0"/>
          </a:p>
          <a:p>
            <a:pPr marL="0">
              <a:lnSpc>
                <a:spcPct val="110000"/>
              </a:lnSpc>
              <a:buNone/>
            </a:pPr>
            <a:endParaRPr lang="ru-RU" sz="3200" dirty="0">
              <a:latin typeface="Times New Roman" pitchFamily="18" charset="0"/>
              <a:cs typeface="Times New Roman" pitchFamily="18" charset="0"/>
            </a:endParaRPr>
          </a:p>
        </p:txBody>
      </p:sp>
      <p:sp>
        <p:nvSpPr>
          <p:cNvPr id="39953" name="Rectangle 17"/>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21" name="Прямоугольник 20"/>
          <p:cNvSpPr/>
          <p:nvPr/>
        </p:nvSpPr>
        <p:spPr>
          <a:xfrm>
            <a:off x="152400" y="228600"/>
            <a:ext cx="8839200" cy="6471002"/>
          </a:xfrm>
          <a:prstGeom prst="rect">
            <a:avLst/>
          </a:prstGeom>
        </p:spPr>
        <p:txBody>
          <a:bodyPr wrap="square">
            <a:spAutoFit/>
          </a:bodyPr>
          <a:lstStyle/>
          <a:p>
            <a:pPr algn="ctr">
              <a:spcAft>
                <a:spcPts val="600"/>
              </a:spcAft>
            </a:pPr>
            <a:r>
              <a:rPr lang="ru-RU" sz="1950" dirty="0" smtClean="0">
                <a:latin typeface="Times New Roman" pitchFamily="18" charset="0"/>
                <a:cs typeface="Times New Roman" pitchFamily="18" charset="0"/>
              </a:rPr>
              <a:t>Обязанность по уплате налога не признаётся исполненной в следующих случаях:</a:t>
            </a:r>
          </a:p>
          <a:p>
            <a:r>
              <a:rPr lang="ru-RU" sz="1950" dirty="0" smtClean="0">
                <a:latin typeface="Times New Roman" pitchFamily="18" charset="0"/>
                <a:cs typeface="Times New Roman" pitchFamily="18" charset="0"/>
              </a:rPr>
              <a:t>1) отзыва налогоплательщиком или возврата банком налогоплательщику неисполненного поручения на перечисление соответствующих денежных средств в бюджетную систему РФ;</a:t>
            </a:r>
          </a:p>
          <a:p>
            <a:r>
              <a:rPr lang="ru-RU" sz="1950" dirty="0" smtClean="0">
                <a:latin typeface="Times New Roman" pitchFamily="18" charset="0"/>
                <a:cs typeface="Times New Roman" pitchFamily="18" charset="0"/>
              </a:rPr>
              <a:t>2) отзыва налогоплательщиком-организацией, которой открыт лицевой счёт, или возврата органом Федерального казначейства (иным уполномоченным органом, осуществляющим открытие и ведение лицевых счетов) налогоплательщику неисполненного поручения на перечисление соответствующих денежных средств в бюджетную систему РФ;</a:t>
            </a:r>
          </a:p>
          <a:p>
            <a:r>
              <a:rPr lang="ru-RU" sz="1950" dirty="0" smtClean="0">
                <a:latin typeface="Times New Roman" pitchFamily="18" charset="0"/>
                <a:cs typeface="Times New Roman" pitchFamily="18" charset="0"/>
              </a:rPr>
              <a:t>3) возврата местной администрацией либо организацией федеральной почтовой связи налогоплательщику – физическому лицу наличных денежных средств, принятых для их перечисления в бюджетную систему РФ;</a:t>
            </a:r>
          </a:p>
          <a:p>
            <a:r>
              <a:rPr lang="ru-RU" sz="1950" dirty="0" smtClean="0">
                <a:latin typeface="Times New Roman" pitchFamily="18" charset="0"/>
                <a:cs typeface="Times New Roman" pitchFamily="18" charset="0"/>
              </a:rPr>
              <a:t>4) неправильного указания налогоплательщиком в поручении на перечисление суммы налога номера счёта Федерального казначейства и наименования банка получателя, повлекшего </a:t>
            </a:r>
            <a:r>
              <a:rPr lang="ru-RU" sz="1950" dirty="0" err="1" smtClean="0">
                <a:latin typeface="Times New Roman" pitchFamily="18" charset="0"/>
                <a:cs typeface="Times New Roman" pitchFamily="18" charset="0"/>
              </a:rPr>
              <a:t>неперечисление</a:t>
            </a:r>
            <a:r>
              <a:rPr lang="ru-RU" sz="1950" dirty="0" smtClean="0">
                <a:latin typeface="Times New Roman" pitchFamily="18" charset="0"/>
                <a:cs typeface="Times New Roman" pitchFamily="18" charset="0"/>
              </a:rPr>
              <a:t> этой суммы в бюджетную систему РФ на соответствующий счёт Федерального казначейства;</a:t>
            </a:r>
          </a:p>
          <a:p>
            <a:r>
              <a:rPr lang="ru-RU" sz="1950" dirty="0" smtClean="0">
                <a:latin typeface="Times New Roman" pitchFamily="18" charset="0"/>
                <a:cs typeface="Times New Roman" pitchFamily="18" charset="0"/>
              </a:rPr>
              <a:t>5) если на день предъявления налогоплательщиком в банк поручения на перечисление денежных средств в счёт уплаты налога этот налогоплательщик имеет иные неисполненные требования, которые исполняются в первоочередном порядке, и если на этом счёте нет достаточного остатка для удовлетворения всех требований</a:t>
            </a:r>
            <a:endParaRPr lang="ru-RU" sz="1950" b="1" dirty="0" smtClean="0">
              <a:latin typeface="Times New Roman" pitchFamily="18" charset="0"/>
              <a:cs typeface="Times New Roman"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04800" y="685800"/>
            <a:ext cx="8610600" cy="5943600"/>
          </a:xfrm>
        </p:spPr>
        <p:txBody>
          <a:bodyPr>
            <a:normAutofit/>
          </a:bodyPr>
          <a:lstStyle/>
          <a:p>
            <a:pPr marL="0">
              <a:buNone/>
            </a:pPr>
            <a:r>
              <a:rPr lang="ru-RU" sz="3200" dirty="0" smtClean="0"/>
              <a:t>     Неисполнение </a:t>
            </a:r>
            <a:r>
              <a:rPr lang="ru-RU" sz="3200" dirty="0" smtClean="0"/>
              <a:t>обязанности по уплате налога является основанием для применения мер принудительного исполнения обязанности по уплате налога.</a:t>
            </a:r>
          </a:p>
          <a:p>
            <a:pPr marL="0">
              <a:buNone/>
            </a:pPr>
            <a:r>
              <a:rPr lang="ru-RU" sz="3200" dirty="0" smtClean="0"/>
              <a:t>     В </a:t>
            </a:r>
            <a:r>
              <a:rPr lang="ru-RU" sz="3200" dirty="0" smtClean="0"/>
              <a:t>случае неуплаты или неполной уплаты налога в установленный срок обязанность по уплате налога исполняется в принудительном порядке путём обращения взыскания на денежные средства на счетах налогоплательщика в банках и его электронные денежные средства</a:t>
            </a:r>
            <a:endParaRPr lang="ru-RU" sz="3200" b="1" dirty="0" smtClean="0">
              <a:latin typeface="Times New Roman" pitchFamily="18" charset="0"/>
              <a:cs typeface="Times New Roman"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Содержимое 13"/>
          <p:cNvSpPr>
            <a:spLocks noGrp="1"/>
          </p:cNvSpPr>
          <p:nvPr>
            <p:ph idx="1"/>
          </p:nvPr>
        </p:nvSpPr>
        <p:spPr>
          <a:xfrm>
            <a:off x="228600" y="381000"/>
            <a:ext cx="8610600" cy="6477000"/>
          </a:xfrm>
        </p:spPr>
        <p:txBody>
          <a:bodyPr>
            <a:noAutofit/>
          </a:bodyPr>
          <a:lstStyle/>
          <a:p>
            <a:pPr marL="0">
              <a:buNone/>
            </a:pPr>
            <a:r>
              <a:rPr lang="ru-RU" sz="3000" dirty="0" smtClean="0"/>
              <a:t>     Взыскание </a:t>
            </a:r>
            <a:r>
              <a:rPr lang="ru-RU" sz="3000" dirty="0" smtClean="0"/>
              <a:t>налога производится по решению налогового органа путём направления на бумажном носителе или в электронном виде в банк, в котором открыты счета налогоплательщика, поручения налогового органа на списание и перечисление в бюджетную систему РФ необходимых денежных средств со счетов налогоплательщика.</a:t>
            </a:r>
          </a:p>
          <a:p>
            <a:pPr marL="0">
              <a:buNone/>
            </a:pPr>
            <a:r>
              <a:rPr lang="ru-RU" sz="3000" dirty="0" smtClean="0"/>
              <a:t>     Решение </a:t>
            </a:r>
            <a:r>
              <a:rPr lang="ru-RU" sz="3000" dirty="0" smtClean="0"/>
              <a:t>о взыскании доводится до сведения налогоплательщика (налогового агента) – организации или индивидуального предпринимателя в течение шести дней после вынесения указанного решения</a:t>
            </a:r>
            <a:endParaRPr lang="ru-RU" sz="3000" b="1" dirty="0" smtClean="0">
              <a:latin typeface="Times New Roman" pitchFamily="18" charset="0"/>
              <a:cs typeface="Times New Roman"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одержимое 4"/>
          <p:cNvSpPr>
            <a:spLocks noGrp="1"/>
          </p:cNvSpPr>
          <p:nvPr>
            <p:ph idx="1"/>
          </p:nvPr>
        </p:nvSpPr>
        <p:spPr>
          <a:xfrm>
            <a:off x="304800" y="838200"/>
            <a:ext cx="8610600" cy="6019800"/>
          </a:xfrm>
        </p:spPr>
        <p:txBody>
          <a:bodyPr>
            <a:normAutofit/>
          </a:bodyPr>
          <a:lstStyle/>
          <a:p>
            <a:pPr marL="0">
              <a:buNone/>
            </a:pPr>
            <a:r>
              <a:rPr lang="ru-RU" sz="3200" dirty="0" smtClean="0"/>
              <a:t>     При </a:t>
            </a:r>
            <a:r>
              <a:rPr lang="ru-RU" sz="3200" dirty="0" smtClean="0"/>
              <a:t>недостаточности или отсутствии электронных денежных средств налогоплательщика в день получения банком поручения налогового органа на перевод электронных денежных средств такое поручение исполняется по мере получения электронных денежных средств</a:t>
            </a:r>
            <a:endParaRPr lang="ru-RU" sz="3200" b="1" dirty="0" smtClean="0">
              <a:latin typeface="Times New Roman" pitchFamily="18" charset="0"/>
              <a:cs typeface="Times New Roman" pitchFamily="18" charset="0"/>
            </a:endParaRPr>
          </a:p>
          <a:p>
            <a:pPr algn="ctr">
              <a:spcAft>
                <a:spcPts val="1200"/>
              </a:spcAft>
              <a:buNone/>
            </a:pPr>
            <a:endParaRPr lang="ru-RU" sz="3200" b="1" dirty="0" smtClean="0">
              <a:latin typeface="Times New Roman" pitchFamily="18" charset="0"/>
              <a:cs typeface="Times New Roman"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04800" y="685800"/>
            <a:ext cx="8610600" cy="5943600"/>
          </a:xfrm>
        </p:spPr>
        <p:txBody>
          <a:bodyPr>
            <a:noAutofit/>
          </a:bodyPr>
          <a:lstStyle/>
          <a:p>
            <a:pPr marL="0">
              <a:buNone/>
            </a:pPr>
            <a:r>
              <a:rPr lang="ru-RU" sz="3200" dirty="0" smtClean="0"/>
              <a:t>     В </a:t>
            </a:r>
            <a:r>
              <a:rPr lang="ru-RU" sz="3200" dirty="0" smtClean="0"/>
              <a:t>отношении налога на прибыль организаций по консолидированной группе налогоплательщиков налоговый орган вправе взыскать налог за счёт иного имущества одного или нескольких участников этой группы при недостаточности или отсутствии денежных средств на счетах в банках всех участников указанной консолидированной группы налогоплательщиков или при отсутствии информации об их счетах</a:t>
            </a:r>
            <a:endParaRPr lang="ru-RU" sz="2900" b="1" dirty="0" smtClean="0">
              <a:latin typeface="Times New Roman" pitchFamily="18" charset="0"/>
              <a:cs typeface="Times New Roman"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 y="152400"/>
            <a:ext cx="8458200" cy="304800"/>
          </a:xfrm>
        </p:spPr>
        <p:txBody>
          <a:bodyPr>
            <a:noAutofit/>
          </a:bodyPr>
          <a:lstStyle/>
          <a:p>
            <a:r>
              <a:rPr lang="ru-RU" sz="1600" dirty="0" smtClean="0">
                <a:solidFill>
                  <a:schemeClr val="tx1"/>
                </a:solidFill>
                <a:latin typeface="Times New Roman" pitchFamily="18" charset="0"/>
                <a:cs typeface="Times New Roman" pitchFamily="18" charset="0"/>
              </a:rPr>
              <a:t>2. Изменение срока уплаты налогов и сборов</a:t>
            </a:r>
            <a:endParaRPr lang="ru-RU" sz="1600" dirty="0">
              <a:solidFill>
                <a:schemeClr val="tx1"/>
              </a:solidFill>
              <a:latin typeface="Times New Roman" pitchFamily="18" charset="0"/>
              <a:cs typeface="Times New Roman" pitchFamily="18" charset="0"/>
            </a:endParaRPr>
          </a:p>
        </p:txBody>
      </p:sp>
      <p:sp>
        <p:nvSpPr>
          <p:cNvPr id="3" name="Содержимое 2"/>
          <p:cNvSpPr>
            <a:spLocks noGrp="1"/>
          </p:cNvSpPr>
          <p:nvPr>
            <p:ph idx="1"/>
          </p:nvPr>
        </p:nvSpPr>
        <p:spPr>
          <a:xfrm>
            <a:off x="228600" y="1066800"/>
            <a:ext cx="8686800" cy="5791200"/>
          </a:xfrm>
        </p:spPr>
        <p:txBody>
          <a:bodyPr>
            <a:normAutofit/>
          </a:bodyPr>
          <a:lstStyle/>
          <a:p>
            <a:pPr marL="0">
              <a:buNone/>
            </a:pPr>
            <a:r>
              <a:rPr lang="ru-RU" sz="3000" dirty="0" smtClean="0"/>
              <a:t>     Изменением </a:t>
            </a:r>
            <a:r>
              <a:rPr lang="ru-RU" sz="3000" dirty="0" smtClean="0"/>
              <a:t>срока уплаты налога и сбора признаётся перенос установленного срока уплаты налога и сбора на более поздний срок.</a:t>
            </a:r>
          </a:p>
          <a:p>
            <a:pPr marL="0">
              <a:buNone/>
            </a:pPr>
            <a:r>
              <a:rPr lang="ru-RU" sz="3000" dirty="0" smtClean="0"/>
              <a:t>     Срок </a:t>
            </a:r>
            <a:r>
              <a:rPr lang="ru-RU" sz="3000" dirty="0" smtClean="0"/>
              <a:t>уплаты налога и сбора может быть изменён в отношении всей подлежащей уплате суммы налога и сбора либо её части с начислением процентов на сумму задолженности</a:t>
            </a:r>
            <a:endParaRPr lang="ru-RU" sz="3000" b="1" dirty="0" smtClean="0">
              <a:latin typeface="Times New Roman" pitchFamily="18" charset="0"/>
              <a:cs typeface="Times New Roman"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04800" y="838200"/>
            <a:ext cx="8610600" cy="6019800"/>
          </a:xfrm>
        </p:spPr>
        <p:txBody>
          <a:bodyPr>
            <a:normAutofit/>
          </a:bodyPr>
          <a:lstStyle/>
          <a:p>
            <a:pPr marL="0" algn="ctr">
              <a:spcBef>
                <a:spcPts val="0"/>
              </a:spcBef>
              <a:spcAft>
                <a:spcPts val="1200"/>
              </a:spcAft>
              <a:buNone/>
            </a:pPr>
            <a:r>
              <a:rPr lang="ru-RU" sz="3200" dirty="0" smtClean="0"/>
              <a:t>Изменение срока уплаты налога и сбора осуществляется в форме:</a:t>
            </a:r>
          </a:p>
          <a:p>
            <a:pPr marL="0">
              <a:buClrTx/>
              <a:buFont typeface="Wingdings" pitchFamily="2" charset="2"/>
              <a:buChar char="Ø"/>
            </a:pPr>
            <a:r>
              <a:rPr lang="ru-RU" sz="3200" dirty="0" smtClean="0"/>
              <a:t> отсрочки</a:t>
            </a:r>
            <a:r>
              <a:rPr lang="ru-RU" sz="3200" dirty="0" smtClean="0"/>
              <a:t>;</a:t>
            </a:r>
          </a:p>
          <a:p>
            <a:pPr marL="0">
              <a:buClrTx/>
              <a:buFont typeface="Wingdings" pitchFamily="2" charset="2"/>
              <a:buChar char="Ø"/>
            </a:pPr>
            <a:r>
              <a:rPr lang="ru-RU" sz="3200" dirty="0" smtClean="0"/>
              <a:t> рассрочки; </a:t>
            </a:r>
            <a:endParaRPr lang="ru-RU" sz="3200" dirty="0" smtClean="0"/>
          </a:p>
          <a:p>
            <a:pPr marL="0">
              <a:buClrTx/>
              <a:buFont typeface="Wingdings" pitchFamily="2" charset="2"/>
              <a:buChar char="Ø"/>
            </a:pPr>
            <a:r>
              <a:rPr lang="ru-RU" sz="3200" dirty="0" smtClean="0"/>
              <a:t> </a:t>
            </a:r>
            <a:r>
              <a:rPr lang="ru-RU" sz="3200" dirty="0" smtClean="0"/>
              <a:t>инвестиционного налогового кредита</a:t>
            </a:r>
            <a:endParaRPr lang="ru-RU" sz="3200" b="1" dirty="0" smtClean="0">
              <a:latin typeface="Times New Roman" pitchFamily="18" charset="0"/>
              <a:cs typeface="Times New Roman"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04800"/>
          </a:xfrm>
        </p:spPr>
        <p:txBody>
          <a:bodyPr>
            <a:normAutofit/>
          </a:bodyPr>
          <a:lstStyle/>
          <a:p>
            <a:r>
              <a:rPr lang="ru-RU" sz="1600" dirty="0" smtClean="0">
                <a:solidFill>
                  <a:schemeClr val="tx1"/>
                </a:solidFill>
                <a:latin typeface="Times New Roman" pitchFamily="18" charset="0"/>
                <a:cs typeface="Times New Roman" pitchFamily="18" charset="0"/>
              </a:rPr>
              <a:t>2. Изменение срока уплаты налогов и сборов</a:t>
            </a:r>
            <a:endParaRPr lang="ru-RU" sz="1600" dirty="0"/>
          </a:p>
        </p:txBody>
      </p:sp>
      <p:sp>
        <p:nvSpPr>
          <p:cNvPr id="3" name="Содержимое 2"/>
          <p:cNvSpPr>
            <a:spLocks noGrp="1"/>
          </p:cNvSpPr>
          <p:nvPr>
            <p:ph idx="1"/>
          </p:nvPr>
        </p:nvSpPr>
        <p:spPr>
          <a:xfrm>
            <a:off x="304800" y="838200"/>
            <a:ext cx="8534400" cy="5791200"/>
          </a:xfrm>
        </p:spPr>
        <p:txBody>
          <a:bodyPr>
            <a:noAutofit/>
          </a:bodyPr>
          <a:lstStyle/>
          <a:p>
            <a:pPr marL="0">
              <a:buNone/>
            </a:pPr>
            <a:r>
              <a:rPr lang="ru-RU" sz="3200" dirty="0" smtClean="0"/>
              <a:t>     Лицо</a:t>
            </a:r>
            <a:r>
              <a:rPr lang="ru-RU" sz="3200" dirty="0" smtClean="0"/>
              <a:t>, претендующее на изменение срока уплаты налога и сбора, вправе одновременно с заявлением о предоставлении отсрочки или рассрочки по уплате налога и сбора подать заявление о предоставлении инвестиционного налогового кредита.</a:t>
            </a:r>
          </a:p>
          <a:p>
            <a:pPr marL="0">
              <a:buNone/>
            </a:pPr>
            <a:r>
              <a:rPr lang="ru-RU" sz="3200" dirty="0" smtClean="0"/>
              <a:t>     Изменение </a:t>
            </a:r>
            <a:r>
              <a:rPr lang="ru-RU" sz="3200" dirty="0" smtClean="0"/>
              <a:t>срока уплаты налога и сбора может быть </a:t>
            </a:r>
            <a:r>
              <a:rPr lang="ru-RU" sz="3200" dirty="0" smtClean="0"/>
              <a:t>произведено по </a:t>
            </a:r>
            <a:r>
              <a:rPr lang="ru-RU" sz="3200" dirty="0" smtClean="0"/>
              <a:t>решению налогового органа и не распространяется на налоговых агентов</a:t>
            </a:r>
            <a:endParaRPr lang="ru-RU" sz="3000" dirty="0">
              <a:latin typeface="Times New Roman" pitchFamily="18" charset="0"/>
              <a:cs typeface="Times New Roman"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52400" y="457200"/>
            <a:ext cx="8991600" cy="6400800"/>
          </a:xfrm>
        </p:spPr>
        <p:txBody>
          <a:bodyPr>
            <a:noAutofit/>
          </a:bodyPr>
          <a:lstStyle/>
          <a:p>
            <a:pPr marL="0" algn="ctr">
              <a:spcBef>
                <a:spcPts val="0"/>
              </a:spcBef>
              <a:spcAft>
                <a:spcPts val="500"/>
              </a:spcAft>
              <a:buNone/>
            </a:pPr>
            <a:r>
              <a:rPr lang="ru-RU" sz="2250" b="1" dirty="0" smtClean="0">
                <a:latin typeface="Times New Roman" pitchFamily="18" charset="0"/>
                <a:cs typeface="Times New Roman" pitchFamily="18" charset="0"/>
              </a:rPr>
              <a:t>Срок уплаты налога и сбора не может быть изменён, если в отношении заинтересованного лица:</a:t>
            </a:r>
          </a:p>
          <a:p>
            <a:pPr marL="0">
              <a:spcBef>
                <a:spcPts val="0"/>
              </a:spcBef>
              <a:spcAft>
                <a:spcPts val="500"/>
              </a:spcAft>
              <a:buNone/>
            </a:pPr>
            <a:r>
              <a:rPr lang="ru-RU" sz="2250" dirty="0" smtClean="0">
                <a:latin typeface="Times New Roman" pitchFamily="18" charset="0"/>
                <a:cs typeface="Times New Roman" pitchFamily="18" charset="0"/>
              </a:rPr>
              <a:t>1) возбуждено уголовное дело по признакам преступления, связанного с нарушением законодательства о налогах и сборах;</a:t>
            </a:r>
          </a:p>
          <a:p>
            <a:pPr marL="0">
              <a:spcBef>
                <a:spcPts val="0"/>
              </a:spcBef>
              <a:spcAft>
                <a:spcPts val="500"/>
              </a:spcAft>
              <a:buNone/>
            </a:pPr>
            <a:r>
              <a:rPr lang="ru-RU" sz="2250" dirty="0" smtClean="0">
                <a:latin typeface="Times New Roman" pitchFamily="18" charset="0"/>
                <a:cs typeface="Times New Roman" pitchFamily="18" charset="0"/>
              </a:rPr>
              <a:t>2) проводится производство по делу о налоговом правонарушении либо по делу об административном правонарушении в области налогов и сборов, таможенного дела в части налогов, в связи с перемещением товаров через таможенную границу Таможенного союза;</a:t>
            </a:r>
          </a:p>
          <a:p>
            <a:pPr marL="0">
              <a:spcBef>
                <a:spcPts val="0"/>
              </a:spcBef>
              <a:spcAft>
                <a:spcPts val="500"/>
              </a:spcAft>
              <a:buNone/>
            </a:pPr>
            <a:r>
              <a:rPr lang="ru-RU" sz="2250" dirty="0" smtClean="0">
                <a:latin typeface="Times New Roman" pitchFamily="18" charset="0"/>
                <a:cs typeface="Times New Roman" pitchFamily="18" charset="0"/>
              </a:rPr>
              <a:t>3) имеются достаточные основания полагать, что это лицо воспользуется таким изменением для сокрытия своих денежных средств или иного имущества, подлежащего налогообложению, либо это лицо собирается выехать за пределы РФ на постоянное жительство;</a:t>
            </a:r>
          </a:p>
          <a:p>
            <a:pPr marL="0">
              <a:spcBef>
                <a:spcPts val="0"/>
              </a:spcBef>
              <a:spcAft>
                <a:spcPts val="500"/>
              </a:spcAft>
              <a:buNone/>
            </a:pPr>
            <a:r>
              <a:rPr lang="ru-RU" sz="2250" dirty="0" smtClean="0">
                <a:latin typeface="Times New Roman" pitchFamily="18" charset="0"/>
                <a:cs typeface="Times New Roman" pitchFamily="18" charset="0"/>
              </a:rPr>
              <a:t>4) в течение трёх лет, предшествующих дню подачи лицом заявления об изменении срока уплаты налога и сбора, было вынесено решение о прекращении действия ранее предоставленной отсрочки, рассрочки или инвестиционного налогового кредита в связи с нарушением условий изменения срока уплаты налога и сбора</a:t>
            </a:r>
            <a:endParaRPr lang="ru-RU" sz="2250" dirty="0">
              <a:latin typeface="Times New Roman" pitchFamily="18" charset="0"/>
              <a:cs typeface="Times New Roman"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04800" y="914400"/>
            <a:ext cx="8610600" cy="5791200"/>
          </a:xfrm>
        </p:spPr>
        <p:txBody>
          <a:bodyPr>
            <a:noAutofit/>
          </a:bodyPr>
          <a:lstStyle/>
          <a:p>
            <a:pPr marL="0">
              <a:spcBef>
                <a:spcPts val="0"/>
              </a:spcBef>
              <a:buNone/>
            </a:pPr>
            <a:r>
              <a:rPr lang="ru-RU" sz="3200" dirty="0" smtClean="0"/>
              <a:t>     В </a:t>
            </a:r>
            <a:r>
              <a:rPr lang="ru-RU" sz="3200" dirty="0" smtClean="0"/>
              <a:t>отношении налога на прибыль организаций, уплачиваемого по консолидированной группе налогоплательщиков, изменение срока уплаты налога не производится</a:t>
            </a:r>
            <a:endParaRPr lang="ru-RU" sz="3200" dirty="0">
              <a:latin typeface="Times New Roman" pitchFamily="18" charset="0"/>
              <a:cs typeface="Times New Roman"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04800" y="914400"/>
            <a:ext cx="8610600" cy="5943600"/>
          </a:xfrm>
        </p:spPr>
        <p:txBody>
          <a:bodyPr>
            <a:noAutofit/>
          </a:bodyPr>
          <a:lstStyle/>
          <a:p>
            <a:pPr marL="0">
              <a:spcBef>
                <a:spcPts val="600"/>
              </a:spcBef>
              <a:buNone/>
            </a:pPr>
            <a:r>
              <a:rPr lang="ru-RU" sz="3200" dirty="0" smtClean="0"/>
              <a:t>     Отсрочка </a:t>
            </a:r>
            <a:r>
              <a:rPr lang="ru-RU" sz="3200" dirty="0" smtClean="0"/>
              <a:t>или рассрочка по уплате налога представляет собой изменение срока уплаты налога при наличии оснований, предусмотренных настоящей главой, на срок, не превышающий один год, соответственно с единовременной или поэтапной уплатой суммы задолженности</a:t>
            </a:r>
            <a:endParaRPr lang="ru-RU" sz="3200" dirty="0">
              <a:latin typeface="Times New Roman" pitchFamily="18" charset="0"/>
              <a:cs typeface="Times New Roman" pitchFamily="18" charset="0"/>
            </a:endParaRPr>
          </a:p>
        </p:txBody>
      </p:sp>
      <p:sp>
        <p:nvSpPr>
          <p:cNvPr id="4" name="Прямоугольник 3"/>
          <p:cNvSpPr/>
          <p:nvPr/>
        </p:nvSpPr>
        <p:spPr>
          <a:xfrm>
            <a:off x="304800" y="228600"/>
            <a:ext cx="8153400" cy="338554"/>
          </a:xfrm>
          <a:prstGeom prst="rect">
            <a:avLst/>
          </a:prstGeom>
        </p:spPr>
        <p:txBody>
          <a:bodyPr wrap="square">
            <a:spAutoFit/>
          </a:bodyPr>
          <a:lstStyle/>
          <a:p>
            <a:r>
              <a:rPr lang="ru-RU" sz="1600" dirty="0" smtClean="0">
                <a:latin typeface="Times New Roman" pitchFamily="18" charset="0"/>
                <a:cs typeface="Times New Roman" pitchFamily="18" charset="0"/>
              </a:rPr>
              <a:t>2. Изменение срока уплаты налогов и сборов</a:t>
            </a:r>
            <a:endParaRPr lang="ru-RU" sz="1600" dirty="0">
              <a:latin typeface="Times New Roman" pitchFamily="18" charset="0"/>
              <a:cs typeface="Times New Roman"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28600" y="228600"/>
            <a:ext cx="8686800" cy="6629400"/>
          </a:xfrm>
        </p:spPr>
        <p:txBody>
          <a:bodyPr>
            <a:noAutofit/>
          </a:bodyPr>
          <a:lstStyle/>
          <a:p>
            <a:pPr marL="0">
              <a:buNone/>
            </a:pPr>
            <a:r>
              <a:rPr lang="ru-RU" sz="2000" dirty="0" smtClean="0">
                <a:latin typeface="Times New Roman" pitchFamily="18" charset="0"/>
                <a:cs typeface="Times New Roman" pitchFamily="18" charset="0"/>
              </a:rPr>
              <a:t>     Отсрочка </a:t>
            </a:r>
            <a:r>
              <a:rPr lang="ru-RU" sz="2000" dirty="0" smtClean="0">
                <a:latin typeface="Times New Roman" pitchFamily="18" charset="0"/>
                <a:cs typeface="Times New Roman" pitchFamily="18" charset="0"/>
              </a:rPr>
              <a:t>или рассрочка по уплате налога может быть предоставлена заинтересованному лицу, финансовое положение которого не позволяет уплатить этот налог в установленный срок, однако имеются достаточные основания полагать, что возможность уплаты указанным лицом такого налога возникнет в течение срока, на который предоставляется отсрочка или рассрочка, при наличии хотя бы одного из следующих оснований:</a:t>
            </a:r>
          </a:p>
          <a:p>
            <a:pPr marL="0">
              <a:buNone/>
            </a:pPr>
            <a:r>
              <a:rPr lang="ru-RU" sz="2000" dirty="0" smtClean="0">
                <a:latin typeface="Times New Roman" pitchFamily="18" charset="0"/>
                <a:cs typeface="Times New Roman" pitchFamily="18" charset="0"/>
              </a:rPr>
              <a:t>1) причинение этому лицу ущерба в результате стихийного бедствия, технологической катастрофы или иных обстоятельств непреодолимой силы;</a:t>
            </a:r>
          </a:p>
          <a:p>
            <a:pPr marL="0">
              <a:buNone/>
            </a:pPr>
            <a:r>
              <a:rPr lang="ru-RU" sz="2000" dirty="0" smtClean="0">
                <a:latin typeface="Times New Roman" pitchFamily="18" charset="0"/>
                <a:cs typeface="Times New Roman" pitchFamily="18" charset="0"/>
              </a:rPr>
              <a:t>2) </a:t>
            </a:r>
            <a:r>
              <a:rPr lang="ru-RU" sz="2000" dirty="0" err="1" smtClean="0">
                <a:latin typeface="Times New Roman" pitchFamily="18" charset="0"/>
                <a:cs typeface="Times New Roman" pitchFamily="18" charset="0"/>
              </a:rPr>
              <a:t>непредоставление</a:t>
            </a:r>
            <a:r>
              <a:rPr lang="ru-RU" sz="2000" dirty="0" smtClean="0">
                <a:latin typeface="Times New Roman" pitchFamily="18" charset="0"/>
                <a:cs typeface="Times New Roman" pitchFamily="18" charset="0"/>
              </a:rPr>
              <a:t> (несвоевременное предоставление) бюджетных ассигнований и лимитов бюджетных обязательств;</a:t>
            </a:r>
          </a:p>
          <a:p>
            <a:pPr marL="0">
              <a:buNone/>
            </a:pPr>
            <a:r>
              <a:rPr lang="ru-RU" sz="2000" dirty="0" smtClean="0">
                <a:latin typeface="Times New Roman" pitchFamily="18" charset="0"/>
                <a:cs typeface="Times New Roman" pitchFamily="18" charset="0"/>
              </a:rPr>
              <a:t>3) угроза возникновения признаков несостоятельности (банкротства) заинтересованного лица в случае единовременной уплаты им налога;</a:t>
            </a:r>
          </a:p>
          <a:p>
            <a:pPr marL="0">
              <a:buNone/>
            </a:pPr>
            <a:r>
              <a:rPr lang="ru-RU" sz="2000" dirty="0" smtClean="0">
                <a:latin typeface="Times New Roman" pitchFamily="18" charset="0"/>
                <a:cs typeface="Times New Roman" pitchFamily="18" charset="0"/>
              </a:rPr>
              <a:t>4) имущественное положение физического лица (без учёта имущества, на которое в соответствии с законодательством РФ не может быть обращено взыскание) исключает возможность единовременной уплаты налога;</a:t>
            </a:r>
          </a:p>
          <a:p>
            <a:pPr marL="0">
              <a:buNone/>
            </a:pPr>
            <a:r>
              <a:rPr lang="ru-RU" sz="2000" dirty="0" smtClean="0">
                <a:latin typeface="Times New Roman" pitchFamily="18" charset="0"/>
                <a:cs typeface="Times New Roman" pitchFamily="18" charset="0"/>
              </a:rPr>
              <a:t>5) производство и реализация товаров, работ или услуг заинтересованным лицом носит сезонный характер;</a:t>
            </a:r>
          </a:p>
          <a:p>
            <a:pPr marL="0">
              <a:buNone/>
            </a:pPr>
            <a:r>
              <a:rPr lang="ru-RU" sz="2000" dirty="0" smtClean="0">
                <a:latin typeface="Times New Roman" pitchFamily="18" charset="0"/>
                <a:cs typeface="Times New Roman" pitchFamily="18" charset="0"/>
              </a:rPr>
              <a:t>6) при наличии оснований для предоставления отсрочки или рассрочки по уплате налогов, подлежащих уплате в связи с перемещением товаров через таможенную границу Таможенного союза</a:t>
            </a:r>
            <a:endParaRPr lang="ru-RU" sz="2000" dirty="0">
              <a:latin typeface="Times New Roman" pitchFamily="18" charset="0"/>
              <a:cs typeface="Times New Roman"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28600" y="990600"/>
            <a:ext cx="8763000" cy="5867400"/>
          </a:xfrm>
        </p:spPr>
        <p:txBody>
          <a:bodyPr>
            <a:noAutofit/>
          </a:bodyPr>
          <a:lstStyle/>
          <a:p>
            <a:pPr marL="0">
              <a:spcBef>
                <a:spcPts val="0"/>
              </a:spcBef>
              <a:spcAft>
                <a:spcPts val="1200"/>
              </a:spcAft>
              <a:buNone/>
            </a:pPr>
            <a:r>
              <a:rPr lang="ru-RU" sz="3200" dirty="0" smtClean="0"/>
              <a:t>     Отсрочка </a:t>
            </a:r>
            <a:r>
              <a:rPr lang="ru-RU" sz="3200" dirty="0" smtClean="0"/>
              <a:t>или рассрочка по уплате налога может быть предоставлена по одному или нескольким налогам</a:t>
            </a:r>
            <a:endParaRPr lang="ru-RU" sz="3000" dirty="0">
              <a:latin typeface="Times New Roman" pitchFamily="18" charset="0"/>
              <a:cs typeface="Times New Roman" pitchFamily="18"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04800" y="457200"/>
            <a:ext cx="8610600" cy="6400800"/>
          </a:xfrm>
        </p:spPr>
        <p:txBody>
          <a:bodyPr>
            <a:noAutofit/>
          </a:bodyPr>
          <a:lstStyle/>
          <a:p>
            <a:pPr marL="0">
              <a:buNone/>
            </a:pPr>
            <a:r>
              <a:rPr lang="ru-RU" sz="3200" dirty="0" smtClean="0">
                <a:latin typeface="Times New Roman" pitchFamily="18" charset="0"/>
                <a:cs typeface="Times New Roman" pitchFamily="18" charset="0"/>
              </a:rPr>
              <a:t>     Заявление </a:t>
            </a:r>
            <a:r>
              <a:rPr lang="ru-RU" sz="3200" dirty="0" smtClean="0">
                <a:latin typeface="Times New Roman" pitchFamily="18" charset="0"/>
                <a:cs typeface="Times New Roman" pitchFamily="18" charset="0"/>
              </a:rPr>
              <a:t>о предоставлении отсрочки или рассрочки по уплате налога подаётся заинтересованным лицом в соответствующий уполномоченный орган. Решение о предоставлении отсрочки или рассрочки по уплате налога или об отказе в её предоставлении принимается в течение 30 дней со дня получения заявления заинтересованного лица.</a:t>
            </a:r>
          </a:p>
          <a:p>
            <a:pPr marL="0">
              <a:buNone/>
            </a:pPr>
            <a:r>
              <a:rPr lang="ru-RU" sz="3200" dirty="0" smtClean="0">
                <a:latin typeface="Times New Roman" pitchFamily="18" charset="0"/>
                <a:cs typeface="Times New Roman" pitchFamily="18" charset="0"/>
              </a:rPr>
              <a:t>     Решение </a:t>
            </a:r>
            <a:r>
              <a:rPr lang="ru-RU" sz="3200" dirty="0" smtClean="0">
                <a:latin typeface="Times New Roman" pitchFamily="18" charset="0"/>
                <a:cs typeface="Times New Roman" pitchFamily="18" charset="0"/>
              </a:rPr>
              <a:t>об отказе в предоставлении отсрочки или рассрочки по уплате налога должно быть мотивированным</a:t>
            </a:r>
            <a:endParaRPr lang="ru-RU" sz="3000" dirty="0">
              <a:latin typeface="Times New Roman" pitchFamily="18" charset="0"/>
              <a:cs typeface="Times New Roman" pitchFamily="18"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28600" y="838200"/>
            <a:ext cx="8686800" cy="5791200"/>
          </a:xfrm>
        </p:spPr>
        <p:txBody>
          <a:bodyPr>
            <a:noAutofit/>
          </a:bodyPr>
          <a:lstStyle/>
          <a:p>
            <a:pPr marL="0">
              <a:spcBef>
                <a:spcPts val="0"/>
              </a:spcBef>
              <a:spcAft>
                <a:spcPts val="600"/>
              </a:spcAft>
              <a:buNone/>
            </a:pPr>
            <a:r>
              <a:rPr lang="ru-RU" sz="3200" dirty="0" smtClean="0"/>
              <a:t>     Инвестиционный </a:t>
            </a:r>
            <a:r>
              <a:rPr lang="ru-RU" sz="3200" dirty="0" smtClean="0"/>
              <a:t>налоговый кредит представляет собой такое изменение срока уплаты налога, при котором организации при наличии оснований, указанных в статье </a:t>
            </a:r>
            <a:r>
              <a:rPr lang="ru-RU" sz="3200" dirty="0" smtClean="0">
                <a:latin typeface="Times New Roman" pitchFamily="18" charset="0"/>
                <a:cs typeface="Times New Roman" pitchFamily="18" charset="0"/>
              </a:rPr>
              <a:t>67</a:t>
            </a:r>
            <a:r>
              <a:rPr lang="ru-RU" sz="3200" dirty="0" smtClean="0"/>
              <a:t> </a:t>
            </a:r>
            <a:r>
              <a:rPr lang="ru-RU" sz="3200" dirty="0" smtClean="0"/>
              <a:t>НК </a:t>
            </a:r>
            <a:r>
              <a:rPr lang="ru-RU" sz="3200" dirty="0" smtClean="0"/>
              <a:t>РФ, предоставляется возможность в течение определённого срока и в определённых пределах уменьшать свои платежи по налогу с последующей поэтапной уплатой суммы кредита и начисленных процентов</a:t>
            </a:r>
            <a:endParaRPr lang="ru-RU" sz="3200" dirty="0">
              <a:latin typeface="Times New Roman" pitchFamily="18" charset="0"/>
              <a:cs typeface="Times New Roman" pitchFamily="18"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04800" y="838200"/>
            <a:ext cx="8686800" cy="6019800"/>
          </a:xfrm>
        </p:spPr>
        <p:txBody>
          <a:bodyPr>
            <a:noAutofit/>
          </a:bodyPr>
          <a:lstStyle/>
          <a:p>
            <a:pPr marL="0">
              <a:spcBef>
                <a:spcPts val="0"/>
              </a:spcBef>
              <a:buNone/>
            </a:pPr>
            <a:r>
              <a:rPr lang="ru-RU" sz="3200" dirty="0" smtClean="0"/>
              <a:t>     Инвестиционный </a:t>
            </a:r>
            <a:r>
              <a:rPr lang="ru-RU" sz="3200" dirty="0" smtClean="0"/>
              <a:t>налоговый кредит может быть предоставлен по налогу на прибыль организации, а также по региональным и местным налогам</a:t>
            </a:r>
            <a:endParaRPr lang="ru-RU" sz="3200" dirty="0">
              <a:latin typeface="Times New Roman" pitchFamily="18" charset="0"/>
              <a:cs typeface="Times New Roman" pitchFamily="18" charset="0"/>
            </a:endParaRPr>
          </a:p>
        </p:txBody>
      </p:sp>
      <p:sp>
        <p:nvSpPr>
          <p:cNvPr id="4" name="Заголовок 3"/>
          <p:cNvSpPr>
            <a:spLocks noGrp="1"/>
          </p:cNvSpPr>
          <p:nvPr>
            <p:ph type="title"/>
          </p:nvPr>
        </p:nvSpPr>
        <p:spPr>
          <a:xfrm>
            <a:off x="228600" y="228600"/>
            <a:ext cx="8229600" cy="304800"/>
          </a:xfrm>
        </p:spPr>
        <p:txBody>
          <a:bodyPr>
            <a:normAutofit/>
          </a:bodyPr>
          <a:lstStyle/>
          <a:p>
            <a:r>
              <a:rPr lang="ru-RU" sz="1600" dirty="0" smtClean="0">
                <a:solidFill>
                  <a:schemeClr val="tx1"/>
                </a:solidFill>
                <a:latin typeface="Times New Roman" pitchFamily="18" charset="0"/>
                <a:cs typeface="Times New Roman" pitchFamily="18" charset="0"/>
              </a:rPr>
              <a:t>2. Изменение срока уплаты налогов и сборов</a:t>
            </a:r>
            <a:endParaRPr lang="ru-RU" sz="1600" dirty="0">
              <a:solidFill>
                <a:schemeClr val="tx1"/>
              </a:solidFill>
              <a:latin typeface="Times New Roman" pitchFamily="18" charset="0"/>
              <a:cs typeface="Times New Roman" pitchFamily="18"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28600" y="381000"/>
            <a:ext cx="8763000" cy="6477000"/>
          </a:xfrm>
        </p:spPr>
        <p:txBody>
          <a:bodyPr>
            <a:noAutofit/>
          </a:bodyPr>
          <a:lstStyle/>
          <a:p>
            <a:pPr marL="0">
              <a:spcBef>
                <a:spcPts val="0"/>
              </a:spcBef>
              <a:spcAft>
                <a:spcPts val="1200"/>
              </a:spcAft>
              <a:buNone/>
            </a:pPr>
            <a:r>
              <a:rPr lang="ru-RU" sz="3200" dirty="0" smtClean="0">
                <a:latin typeface="Times New Roman" pitchFamily="18" charset="0"/>
                <a:cs typeface="Times New Roman" pitchFamily="18" charset="0"/>
              </a:rPr>
              <a:t>   </a:t>
            </a:r>
            <a:endParaRPr lang="ru-RU" sz="3200" dirty="0">
              <a:latin typeface="Times New Roman" pitchFamily="18" charset="0"/>
              <a:cs typeface="Times New Roman" pitchFamily="18" charset="0"/>
            </a:endParaRPr>
          </a:p>
        </p:txBody>
      </p:sp>
      <p:sp>
        <p:nvSpPr>
          <p:cNvPr id="5" name="Прямоугольник 4"/>
          <p:cNvSpPr/>
          <p:nvPr/>
        </p:nvSpPr>
        <p:spPr>
          <a:xfrm>
            <a:off x="228600" y="914400"/>
            <a:ext cx="8610600" cy="2062103"/>
          </a:xfrm>
          <a:prstGeom prst="rect">
            <a:avLst/>
          </a:prstGeom>
        </p:spPr>
        <p:txBody>
          <a:bodyPr wrap="square">
            <a:spAutoFit/>
          </a:bodyPr>
          <a:lstStyle/>
          <a:p>
            <a:r>
              <a:rPr lang="ru-RU" sz="3200" dirty="0" smtClean="0"/>
              <a:t>     Инвестиционный </a:t>
            </a:r>
            <a:r>
              <a:rPr lang="ru-RU" sz="3200" dirty="0" smtClean="0"/>
              <a:t>налоговый кредит может быть предоставлен на срок от одного года до пяти лет, в отдельных случаях до десяти лет</a:t>
            </a:r>
            <a:endParaRPr lang="ru-RU" sz="3000" dirty="0" smtClean="0">
              <a:latin typeface="Times New Roman" pitchFamily="18" charset="0"/>
              <a:cs typeface="Times New Roman" pitchFamily="18"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28600" y="304800"/>
            <a:ext cx="8686800" cy="6400800"/>
          </a:xfrm>
        </p:spPr>
        <p:txBody>
          <a:bodyPr>
            <a:normAutofit fontScale="85000" lnSpcReduction="20000"/>
          </a:bodyPr>
          <a:lstStyle/>
          <a:p>
            <a:pPr marL="0">
              <a:lnSpc>
                <a:spcPct val="120000"/>
              </a:lnSpc>
              <a:buNone/>
            </a:pPr>
            <a:r>
              <a:rPr lang="ru-RU" sz="3200" dirty="0" smtClean="0"/>
              <a:t>      Организация</a:t>
            </a:r>
            <a:r>
              <a:rPr lang="ru-RU" sz="3200" dirty="0" smtClean="0"/>
              <a:t>, получившая инвестиционный налоговый кредит, вправе уменьшать свои платежи по соответствующему налогу в течение срока действия договора об инвестиционном налоговом </a:t>
            </a:r>
            <a:r>
              <a:rPr lang="ru-RU" sz="3200" dirty="0" smtClean="0"/>
              <a:t>кредите.</a:t>
            </a:r>
          </a:p>
          <a:p>
            <a:pPr marL="0">
              <a:lnSpc>
                <a:spcPct val="120000"/>
              </a:lnSpc>
              <a:buNone/>
            </a:pPr>
            <a:r>
              <a:rPr lang="ru-RU" sz="3200" dirty="0" smtClean="0"/>
              <a:t>       Уменьшение </a:t>
            </a:r>
            <a:r>
              <a:rPr lang="ru-RU" sz="3200" dirty="0" smtClean="0"/>
              <a:t>производится по каждому платежу соответствующего налога, по которому предоставлен инвестиционный налоговый кредит, за каждый отчётный период до тех пор, пока сумма, не уплаченная организацией в результате всех таких уменьшений (накопленная сумма кредита), не станет равной сумме кредита, предусмотренной соответствующим договором. Конкретный порядок уменьшения налоговых платежей определяется заключенным договором об инвестиционном налоговом кредите</a:t>
            </a:r>
            <a:endParaRPr lang="ru-RU" sz="3200" b="1" i="1" dirty="0">
              <a:latin typeface="Times New Roman" pitchFamily="18" charset="0"/>
              <a:cs typeface="Times New Roman" pitchFamily="18"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52400" y="304800"/>
            <a:ext cx="8991600" cy="6553200"/>
          </a:xfrm>
        </p:spPr>
        <p:txBody>
          <a:bodyPr>
            <a:noAutofit/>
          </a:bodyPr>
          <a:lstStyle/>
          <a:p>
            <a:pPr marL="0">
              <a:spcBef>
                <a:spcPts val="0"/>
              </a:spcBef>
              <a:spcAft>
                <a:spcPts val="600"/>
              </a:spcAft>
              <a:buNone/>
            </a:pPr>
            <a:r>
              <a:rPr lang="ru-RU" sz="1850" dirty="0" smtClean="0">
                <a:latin typeface="Times New Roman" pitchFamily="18" charset="0"/>
                <a:cs typeface="Times New Roman" pitchFamily="18" charset="0"/>
              </a:rPr>
              <a:t>     </a:t>
            </a:r>
            <a:r>
              <a:rPr lang="ru-RU" sz="1850" b="1" dirty="0" smtClean="0">
                <a:latin typeface="Times New Roman" pitchFamily="18" charset="0"/>
                <a:cs typeface="Times New Roman" pitchFamily="18" charset="0"/>
              </a:rPr>
              <a:t>Инвестиционный </a:t>
            </a:r>
            <a:r>
              <a:rPr lang="ru-RU" sz="1850" b="1" dirty="0" smtClean="0">
                <a:latin typeface="Times New Roman" pitchFamily="18" charset="0"/>
                <a:cs typeface="Times New Roman" pitchFamily="18" charset="0"/>
              </a:rPr>
              <a:t>налоговый кредит может быть предоставлен организации, являющейся налогоплательщиком соответствующего налога, при наличии хотя бы одного из следующих оснований:</a:t>
            </a:r>
          </a:p>
          <a:p>
            <a:pPr marL="0">
              <a:spcBef>
                <a:spcPts val="0"/>
              </a:spcBef>
              <a:buNone/>
            </a:pPr>
            <a:r>
              <a:rPr lang="ru-RU" sz="1850" dirty="0" smtClean="0">
                <a:latin typeface="Times New Roman" pitchFamily="18" charset="0"/>
                <a:cs typeface="Times New Roman" pitchFamily="18" charset="0"/>
              </a:rPr>
              <a:t>1) проведение этой организацией научно-исследовательских или опытно-конструкторских работ либо технического перевооружения собственного производства, в том числе направленного на создание рабочих мест для инвалидов или защиту окружающей среды от загрязнения промышленными отходами и повышение энергетической эффективности производства товаров, выполнения работ, оказания услуг;</a:t>
            </a:r>
          </a:p>
          <a:p>
            <a:pPr marL="0">
              <a:spcBef>
                <a:spcPts val="0"/>
              </a:spcBef>
              <a:buNone/>
            </a:pPr>
            <a:r>
              <a:rPr lang="ru-RU" sz="1850" dirty="0" smtClean="0">
                <a:latin typeface="Times New Roman" pitchFamily="18" charset="0"/>
                <a:cs typeface="Times New Roman" pitchFamily="18" charset="0"/>
              </a:rPr>
              <a:t>2) осуществление этой организацией внедренческой или инновационной деятельности, в том числе создание новых или совершенствование применяемых технологий, создание новых видов сырья или материалов;</a:t>
            </a:r>
          </a:p>
          <a:p>
            <a:pPr marL="0">
              <a:spcBef>
                <a:spcPts val="0"/>
              </a:spcBef>
              <a:buNone/>
            </a:pPr>
            <a:r>
              <a:rPr lang="ru-RU" sz="1850" dirty="0" smtClean="0">
                <a:latin typeface="Times New Roman" pitchFamily="18" charset="0"/>
                <a:cs typeface="Times New Roman" pitchFamily="18" charset="0"/>
              </a:rPr>
              <a:t>3) выполнение этой организацией особо важного заказа по социально-экономическому развитию региона или предоставление ею особо важных услуг населению;</a:t>
            </a:r>
          </a:p>
          <a:p>
            <a:pPr marL="0">
              <a:spcBef>
                <a:spcPts val="0"/>
              </a:spcBef>
              <a:buNone/>
            </a:pPr>
            <a:r>
              <a:rPr lang="ru-RU" sz="1850" dirty="0" smtClean="0">
                <a:latin typeface="Times New Roman" pitchFamily="18" charset="0"/>
                <a:cs typeface="Times New Roman" pitchFamily="18" charset="0"/>
              </a:rPr>
              <a:t>4) выполнение организацией государственного оборонного заказа;</a:t>
            </a:r>
          </a:p>
          <a:p>
            <a:pPr marL="0">
              <a:spcBef>
                <a:spcPts val="0"/>
              </a:spcBef>
              <a:buNone/>
            </a:pPr>
            <a:r>
              <a:rPr lang="ru-RU" sz="1850" dirty="0" smtClean="0">
                <a:latin typeface="Times New Roman" pitchFamily="18" charset="0"/>
                <a:cs typeface="Times New Roman" pitchFamily="18" charset="0"/>
              </a:rPr>
              <a:t>5) осуществление этой организацией инвестиций в создание объектов, имеющих наивысший класс энергетической эффективности, в соответствии с перечнем, утверждённым Правительством Российской Федерации;</a:t>
            </a:r>
          </a:p>
          <a:p>
            <a:pPr marL="0">
              <a:spcBef>
                <a:spcPts val="0"/>
              </a:spcBef>
              <a:buNone/>
            </a:pPr>
            <a:r>
              <a:rPr lang="ru-RU" sz="1850" dirty="0" smtClean="0">
                <a:latin typeface="Times New Roman" pitchFamily="18" charset="0"/>
                <a:cs typeface="Times New Roman" pitchFamily="18" charset="0"/>
              </a:rPr>
              <a:t>6) включение этой организации в реестр резидентов зоны территориального развития в соответствии с Федеральным законом «О зонах территориального развития в Российской Федерации и о внесении изменений в отдельные законодательные акты Российской Федерации»</a:t>
            </a:r>
            <a:endParaRPr lang="ru-RU" sz="1850" dirty="0">
              <a:latin typeface="Times New Roman" pitchFamily="18" charset="0"/>
              <a:cs typeface="Times New Roman" pitchFamily="18"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28600" y="1371600"/>
            <a:ext cx="8686800" cy="5486400"/>
          </a:xfrm>
        </p:spPr>
        <p:txBody>
          <a:bodyPr>
            <a:noAutofit/>
          </a:bodyPr>
          <a:lstStyle/>
          <a:p>
            <a:pPr marL="0">
              <a:spcBef>
                <a:spcPts val="0"/>
              </a:spcBef>
              <a:buNone/>
            </a:pPr>
            <a:r>
              <a:rPr lang="ru-RU" sz="3200" dirty="0" smtClean="0"/>
              <a:t>      Основания </a:t>
            </a:r>
            <a:r>
              <a:rPr lang="ru-RU" sz="3200" dirty="0" smtClean="0"/>
              <a:t>для получения инвестиционного налогового кредита должны быть документально подтверждены заинтересованной организацией</a:t>
            </a:r>
            <a:endParaRPr lang="ru-RU" sz="3000" dirty="0">
              <a:latin typeface="Times New Roman" pitchFamily="18" charset="0"/>
              <a:cs typeface="Times New Roman" pitchFamily="18"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28600" y="533400"/>
            <a:ext cx="8915400" cy="6324600"/>
          </a:xfrm>
        </p:spPr>
        <p:txBody>
          <a:bodyPr>
            <a:noAutofit/>
          </a:bodyPr>
          <a:lstStyle/>
          <a:p>
            <a:pPr marL="0">
              <a:spcBef>
                <a:spcPts val="0"/>
              </a:spcBef>
              <a:buNone/>
            </a:pPr>
            <a:r>
              <a:rPr lang="ru-RU" sz="3200" dirty="0" smtClean="0"/>
              <a:t>     Инвестиционный </a:t>
            </a:r>
            <a:r>
              <a:rPr lang="ru-RU" sz="3200" dirty="0" smtClean="0"/>
              <a:t>налоговый кредит предоставляется на основании заявления организации и оформляется договором установленной формы между соответствующим уполномоченным органом и этой организацией. В указанном заявлении организация принимает на себя обязательство уплатить проценты, начисленные на сумму задолженности в соответствии с настоящей главой</a:t>
            </a:r>
            <a:endParaRPr lang="ru-RU" sz="3000" dirty="0">
              <a:latin typeface="Times New Roman" pitchFamily="18" charset="0"/>
              <a:cs typeface="Times New Roman" pitchFamily="18"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28600" y="1066800"/>
            <a:ext cx="8610600" cy="5791200"/>
          </a:xfrm>
        </p:spPr>
        <p:txBody>
          <a:bodyPr>
            <a:noAutofit/>
          </a:bodyPr>
          <a:lstStyle/>
          <a:p>
            <a:pPr marL="0">
              <a:buNone/>
            </a:pPr>
            <a:r>
              <a:rPr lang="ru-RU" sz="3200" dirty="0" smtClean="0"/>
              <a:t>     Решение </a:t>
            </a:r>
            <a:r>
              <a:rPr lang="ru-RU" sz="3200" dirty="0" smtClean="0"/>
              <a:t>о предоставлении организации инвестиционного налогового кредита принимается в течение </a:t>
            </a:r>
            <a:r>
              <a:rPr lang="ru-RU" sz="3200" dirty="0" smtClean="0">
                <a:latin typeface="Times New Roman" pitchFamily="18" charset="0"/>
                <a:cs typeface="Times New Roman" pitchFamily="18" charset="0"/>
              </a:rPr>
              <a:t>30</a:t>
            </a:r>
            <a:r>
              <a:rPr lang="ru-RU" sz="3200" dirty="0" smtClean="0"/>
              <a:t> дней со дня получения заявления</a:t>
            </a:r>
            <a:endParaRPr lang="ru-RU" sz="3200" b="1" dirty="0">
              <a:latin typeface="Times New Roman" pitchFamily="18" charset="0"/>
              <a:cs typeface="Times New Roman" pitchFamily="18"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52400" y="990600"/>
            <a:ext cx="8839200" cy="5715000"/>
          </a:xfrm>
        </p:spPr>
        <p:txBody>
          <a:bodyPr>
            <a:noAutofit/>
          </a:bodyPr>
          <a:lstStyle/>
          <a:p>
            <a:pPr marL="0">
              <a:buNone/>
            </a:pPr>
            <a:r>
              <a:rPr lang="ru-RU" sz="3200" dirty="0" smtClean="0"/>
              <a:t>     При </a:t>
            </a:r>
            <a:r>
              <a:rPr lang="ru-RU" sz="3200" dirty="0" smtClean="0"/>
              <a:t>нарушении заинтересованным лицом условий предоставления отсрочки, рассрочки действие отсрочки, рассрочки может быть досрочно прекращено по решению налогового органа, принявшего решение о соответствующем изменении срока исполнения обязанности по уплате налога и сбора в случае нарушения своих обязательств налогоплательщиком</a:t>
            </a:r>
            <a:endParaRPr lang="ru-RU" sz="3200" dirty="0">
              <a:latin typeface="Times New Roman" pitchFamily="18" charset="0"/>
              <a:cs typeface="Times New Roman" pitchFamily="18"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28600" y="914400"/>
            <a:ext cx="8686800" cy="5715000"/>
          </a:xfrm>
        </p:spPr>
        <p:txBody>
          <a:bodyPr>
            <a:normAutofit/>
          </a:bodyPr>
          <a:lstStyle/>
          <a:p>
            <a:pPr marL="0">
              <a:buNone/>
            </a:pPr>
            <a:r>
              <a:rPr lang="ru-RU" sz="3200" dirty="0" smtClean="0"/>
              <a:t>     Налогоплательщик </a:t>
            </a:r>
            <a:r>
              <a:rPr lang="ru-RU" sz="3200" dirty="0" smtClean="0"/>
              <a:t>имеет право сумму излишне уплаченного налога зачесть в счёт предстоящих платежей по налогам, погашения недоимки по иным налогам, задолженности по пеням и штрафам за налоговые правонарушения либо возврату налогоплательщику</a:t>
            </a:r>
            <a:endParaRPr lang="ru-RU" sz="3200" dirty="0">
              <a:latin typeface="Times New Roman" pitchFamily="18" charset="0"/>
              <a:cs typeface="Times New Roman" pitchFamily="18" charset="0"/>
            </a:endParaRPr>
          </a:p>
        </p:txBody>
      </p:sp>
      <p:sp>
        <p:nvSpPr>
          <p:cNvPr id="4" name="Прямоугольник 3"/>
          <p:cNvSpPr/>
          <p:nvPr/>
        </p:nvSpPr>
        <p:spPr>
          <a:xfrm>
            <a:off x="228600" y="152400"/>
            <a:ext cx="8763000" cy="338554"/>
          </a:xfrm>
          <a:prstGeom prst="rect">
            <a:avLst/>
          </a:prstGeom>
        </p:spPr>
        <p:txBody>
          <a:bodyPr wrap="square">
            <a:spAutoFit/>
          </a:bodyPr>
          <a:lstStyle/>
          <a:p>
            <a:r>
              <a:rPr lang="ru-RU" sz="1600" dirty="0" smtClean="0">
                <a:latin typeface="Times New Roman" pitchFamily="18" charset="0"/>
                <a:cs typeface="Times New Roman" pitchFamily="18" charset="0"/>
              </a:rPr>
              <a:t>3. Организация зачёта или возврата сумм излишне </a:t>
            </a:r>
            <a:r>
              <a:rPr lang="ru-RU" sz="1600" dirty="0" smtClean="0">
                <a:latin typeface="Times New Roman" pitchFamily="18" charset="0"/>
                <a:cs typeface="Times New Roman" pitchFamily="18" charset="0"/>
              </a:rPr>
              <a:t>уплаченных </a:t>
            </a:r>
            <a:r>
              <a:rPr lang="ru-RU" sz="1600" dirty="0" smtClean="0">
                <a:latin typeface="Times New Roman" pitchFamily="18" charset="0"/>
                <a:cs typeface="Times New Roman" pitchFamily="18" charset="0"/>
              </a:rPr>
              <a:t>налогов, сборов, пеней, штрафов</a:t>
            </a:r>
            <a:endParaRPr lang="ru-RU" sz="1600" dirty="0">
              <a:latin typeface="Times New Roman" pitchFamily="18" charset="0"/>
              <a:cs typeface="Times New Roman" pitchFamily="18"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Содержимое 6"/>
          <p:cNvSpPr>
            <a:spLocks noGrp="1"/>
          </p:cNvSpPr>
          <p:nvPr>
            <p:ph idx="1"/>
          </p:nvPr>
        </p:nvSpPr>
        <p:spPr>
          <a:xfrm>
            <a:off x="228600" y="914400"/>
            <a:ext cx="8763000" cy="5943600"/>
          </a:xfrm>
        </p:spPr>
        <p:txBody>
          <a:bodyPr>
            <a:noAutofit/>
          </a:bodyPr>
          <a:lstStyle/>
          <a:p>
            <a:pPr marL="0">
              <a:spcBef>
                <a:spcPts val="0"/>
              </a:spcBef>
              <a:buNone/>
            </a:pPr>
            <a:r>
              <a:rPr lang="ru-RU" sz="3200" dirty="0" smtClean="0"/>
              <a:t>      Зачёт </a:t>
            </a:r>
            <a:r>
              <a:rPr lang="ru-RU" sz="3200" dirty="0" smtClean="0"/>
              <a:t>сумм излишне уплаченных федеральных налогов и сборов, региональных и местных налогов производится по соответствующим видам налогов и сборов, а также по пеням, начисленным по соответствующим налогам и </a:t>
            </a:r>
            <a:r>
              <a:rPr lang="ru-RU" sz="3200" dirty="0" smtClean="0"/>
              <a:t>сборам.</a:t>
            </a:r>
          </a:p>
          <a:p>
            <a:pPr marL="0">
              <a:spcBef>
                <a:spcPts val="1200"/>
              </a:spcBef>
              <a:buNone/>
            </a:pPr>
            <a:r>
              <a:rPr lang="ru-RU" sz="3200" dirty="0" smtClean="0"/>
              <a:t>     Зачёт </a:t>
            </a:r>
            <a:r>
              <a:rPr lang="ru-RU" sz="3200" dirty="0" smtClean="0"/>
              <a:t>или возврат суммы излишне уплаченного налога производится налоговым органом по месту учёта налогоплательщика</a:t>
            </a:r>
          </a:p>
          <a:p>
            <a:pPr marL="0">
              <a:spcBef>
                <a:spcPts val="0"/>
              </a:spcBef>
              <a:buNone/>
            </a:pPr>
            <a:endParaRPr lang="ru-RU" sz="3200" dirty="0">
              <a:latin typeface="Times New Roman" pitchFamily="18" charset="0"/>
              <a:cs typeface="Times New Roman" pitchFamily="18"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686800" cy="304800"/>
          </a:xfrm>
        </p:spPr>
        <p:txBody>
          <a:bodyPr>
            <a:noAutofit/>
          </a:bodyPr>
          <a:lstStyle/>
          <a:p>
            <a:r>
              <a:rPr lang="ru-RU" sz="1600" dirty="0" smtClean="0">
                <a:solidFill>
                  <a:schemeClr val="tx1"/>
                </a:solidFill>
                <a:latin typeface="Times New Roman" pitchFamily="18" charset="0"/>
                <a:cs typeface="Times New Roman" pitchFamily="18" charset="0"/>
              </a:rPr>
              <a:t>3. Организация зачёта или возврата сумм излишне уплаченных налогов, сборов, пеней, штрафов</a:t>
            </a:r>
            <a:endParaRPr lang="ru-RU" sz="1600" dirty="0">
              <a:solidFill>
                <a:schemeClr val="tx1"/>
              </a:solidFill>
              <a:latin typeface="Times New Roman" pitchFamily="18" charset="0"/>
              <a:cs typeface="Times New Roman" pitchFamily="18" charset="0"/>
            </a:endParaRPr>
          </a:p>
        </p:txBody>
      </p:sp>
      <p:sp>
        <p:nvSpPr>
          <p:cNvPr id="3" name="Содержимое 2"/>
          <p:cNvSpPr>
            <a:spLocks noGrp="1"/>
          </p:cNvSpPr>
          <p:nvPr>
            <p:ph idx="1"/>
          </p:nvPr>
        </p:nvSpPr>
        <p:spPr>
          <a:xfrm>
            <a:off x="304800" y="914400"/>
            <a:ext cx="8686800" cy="5943600"/>
          </a:xfrm>
        </p:spPr>
        <p:txBody>
          <a:bodyPr>
            <a:normAutofit/>
          </a:bodyPr>
          <a:lstStyle/>
          <a:p>
            <a:pPr marL="0">
              <a:buNone/>
            </a:pPr>
            <a:r>
              <a:rPr lang="ru-RU" sz="3000" dirty="0" smtClean="0"/>
              <a:t>     Налоговый </a:t>
            </a:r>
            <a:r>
              <a:rPr lang="ru-RU" sz="3000" dirty="0" smtClean="0"/>
              <a:t>орган обязан сообщить налогоплательщику о каждом ставшем известным налоговому органу факте излишней уплаты налога и сумме излишне уплаченного налога в течение 10 дней со дня обнаружения данного факта.</a:t>
            </a:r>
          </a:p>
          <a:p>
            <a:pPr marL="0">
              <a:buNone/>
            </a:pPr>
            <a:r>
              <a:rPr lang="ru-RU" sz="3000" dirty="0" smtClean="0"/>
              <a:t>     В </a:t>
            </a:r>
            <a:r>
              <a:rPr lang="ru-RU" sz="3000" dirty="0" smtClean="0"/>
              <a:t>случае обнаружения фактов, свидетельствующих о возможной излишней уплате налога, по предложению налогового органа или налогоплательщика может быть проведена совместная сверка расчётов по налогам, сборам, пеням и штрафам</a:t>
            </a:r>
            <a:endParaRPr lang="ru-RU" sz="3000" dirty="0">
              <a:latin typeface="Times New Roman" pitchFamily="18" charset="0"/>
              <a:cs typeface="Times New Roman" pitchFamily="18"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990600"/>
            <a:ext cx="8229600" cy="5334000"/>
          </a:xfrm>
        </p:spPr>
        <p:txBody>
          <a:bodyPr>
            <a:normAutofit/>
          </a:bodyPr>
          <a:lstStyle/>
          <a:p>
            <a:pPr marL="0">
              <a:buNone/>
            </a:pPr>
            <a:r>
              <a:rPr lang="ru-RU" sz="3200" dirty="0" smtClean="0"/>
              <a:t>      Зачёт </a:t>
            </a:r>
            <a:r>
              <a:rPr lang="ru-RU" sz="3200" dirty="0" smtClean="0"/>
              <a:t>суммы излишне уплаченного налога в счёт предстоящих платежей осуществляется на основании письменного заявления налогоплательщика по решению налогового органа</a:t>
            </a:r>
            <a:endParaRPr lang="ru-RU" sz="32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990600"/>
            <a:ext cx="8229600" cy="5334000"/>
          </a:xfrm>
        </p:spPr>
        <p:txBody>
          <a:bodyPr>
            <a:normAutofit/>
          </a:bodyPr>
          <a:lstStyle/>
          <a:p>
            <a:pPr marL="0">
              <a:buNone/>
            </a:pPr>
            <a:r>
              <a:rPr lang="ru-RU" sz="3200" dirty="0" smtClean="0"/>
              <a:t>     Решение </a:t>
            </a:r>
            <a:r>
              <a:rPr lang="ru-RU" sz="3200" dirty="0" smtClean="0"/>
              <a:t>о зачёте суммы излишне уплаченного налога в счёт предстоящих платежей налогоплательщика принимается налоговым органом в течение 10 дней со дня получения заявления налогоплательщика или со дня подписания налоговым органом и этим налогоплательщиком акта совместной сверки уплаченных им налогов, если такая совместная сверка проводилась</a:t>
            </a:r>
            <a:endParaRPr lang="ru-RU" sz="32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914400"/>
            <a:ext cx="8229600" cy="5410200"/>
          </a:xfrm>
        </p:spPr>
        <p:txBody>
          <a:bodyPr>
            <a:normAutofit/>
          </a:bodyPr>
          <a:lstStyle/>
          <a:p>
            <a:pPr marL="0">
              <a:buNone/>
            </a:pPr>
            <a:r>
              <a:rPr lang="ru-RU" sz="3200" dirty="0" smtClean="0"/>
              <a:t>     Сумма </a:t>
            </a:r>
            <a:r>
              <a:rPr lang="ru-RU" sz="3200" dirty="0" smtClean="0"/>
              <a:t>излишне уплаченного налога подлежит возврату по письменному заявлению налогоплательщика в течение одного месяца со дня получения налоговым органом такого заявления</a:t>
            </a:r>
            <a:endParaRPr lang="ru-RU" sz="3000" dirty="0">
              <a:latin typeface="Times New Roman" pitchFamily="18" charset="0"/>
              <a:cs typeface="Times New Roman" pitchFamily="18"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04800" y="762000"/>
            <a:ext cx="8534400" cy="6096000"/>
          </a:xfrm>
        </p:spPr>
        <p:txBody>
          <a:bodyPr>
            <a:noAutofit/>
          </a:bodyPr>
          <a:lstStyle/>
          <a:p>
            <a:pPr marL="0">
              <a:spcBef>
                <a:spcPts val="0"/>
              </a:spcBef>
              <a:buNone/>
            </a:pPr>
            <a:r>
              <a:rPr lang="ru-RU" sz="3200" dirty="0" smtClean="0"/>
              <a:t>     Возврат </a:t>
            </a:r>
            <a:r>
              <a:rPr lang="ru-RU" sz="3200" dirty="0" smtClean="0"/>
              <a:t>налогоплательщику суммы излишне уплаченного налога при наличии у него недоимки по иным налогам соответствующего вида или задолженности по соответствующим пеням производится только после зачёта суммы излишне уплаченного налога в счёт погашения недоимки (задолженности)</a:t>
            </a:r>
            <a:endParaRPr lang="ru-RU" sz="3200" dirty="0">
              <a:latin typeface="Times New Roman" pitchFamily="18" charset="0"/>
              <a:cs typeface="Times New Roman" pitchFamily="18"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04800" y="914400"/>
            <a:ext cx="8839200" cy="5791200"/>
          </a:xfrm>
        </p:spPr>
        <p:txBody>
          <a:bodyPr>
            <a:noAutofit/>
          </a:bodyPr>
          <a:lstStyle/>
          <a:p>
            <a:pPr marL="0">
              <a:spcBef>
                <a:spcPts val="0"/>
              </a:spcBef>
              <a:buNone/>
            </a:pPr>
            <a:r>
              <a:rPr lang="ru-RU" sz="3200" dirty="0" smtClean="0"/>
              <a:t>     Заявление </a:t>
            </a:r>
            <a:r>
              <a:rPr lang="ru-RU" sz="3200" dirty="0" smtClean="0"/>
              <a:t>о зачёте или о возврате суммы излишне уплаченного налога может быть подано в течение трёх лет со дня уплаты указанной суммы</a:t>
            </a:r>
            <a:endParaRPr lang="ru-RU" sz="3200" dirty="0">
              <a:latin typeface="Times New Roman" pitchFamily="18" charset="0"/>
              <a:cs typeface="Times New Roman" pitchFamily="18"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28600" y="1066800"/>
            <a:ext cx="8686800" cy="5257800"/>
          </a:xfrm>
        </p:spPr>
        <p:txBody>
          <a:bodyPr>
            <a:noAutofit/>
          </a:bodyPr>
          <a:lstStyle/>
          <a:p>
            <a:pPr marL="0">
              <a:buNone/>
            </a:pPr>
            <a:r>
              <a:rPr lang="ru-RU" sz="3200" dirty="0" smtClean="0"/>
              <a:t>     Решение </a:t>
            </a:r>
            <a:r>
              <a:rPr lang="ru-RU" sz="3200" dirty="0" smtClean="0"/>
              <a:t>о возврате суммы излишне уплаченного налога принимается налоговым органом в течение 10 дней со дня получения заявления налогоплательщика о возврате суммы излишне уплаченного налога</a:t>
            </a:r>
            <a:endParaRPr lang="ru-RU" sz="3200" dirty="0">
              <a:latin typeface="Times New Roman" pitchFamily="18" charset="0"/>
              <a:cs typeface="Times New Roman" pitchFamily="18"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04800" y="685800"/>
            <a:ext cx="8534400" cy="5867400"/>
          </a:xfrm>
        </p:spPr>
        <p:txBody>
          <a:bodyPr>
            <a:normAutofit fontScale="92500" lnSpcReduction="10000"/>
          </a:bodyPr>
          <a:lstStyle/>
          <a:p>
            <a:pPr marL="0">
              <a:lnSpc>
                <a:spcPct val="110000"/>
              </a:lnSpc>
              <a:spcBef>
                <a:spcPts val="600"/>
              </a:spcBef>
              <a:spcAft>
                <a:spcPts val="600"/>
              </a:spcAft>
              <a:buNone/>
            </a:pPr>
            <a:r>
              <a:rPr lang="ru-RU" sz="3200" dirty="0" smtClean="0"/>
              <a:t>     Налоговый </a:t>
            </a:r>
            <a:r>
              <a:rPr lang="ru-RU" sz="3200" dirty="0" smtClean="0"/>
              <a:t>орган обязан сообщить в письменной форме налогоплательщику о принятом решении о зачёте (возврате) сумм излишне уплаченного налога или решении об отказе в осуществлении зачёта (возврата) в течение пяти дней со дня принятия соответствующего </a:t>
            </a:r>
            <a:r>
              <a:rPr lang="ru-RU" sz="3200" dirty="0" smtClean="0"/>
              <a:t>решения.</a:t>
            </a:r>
          </a:p>
          <a:p>
            <a:pPr marL="0">
              <a:lnSpc>
                <a:spcPct val="110000"/>
              </a:lnSpc>
              <a:spcBef>
                <a:spcPts val="600"/>
              </a:spcBef>
              <a:spcAft>
                <a:spcPts val="600"/>
              </a:spcAft>
              <a:buNone/>
            </a:pPr>
            <a:r>
              <a:rPr lang="ru-RU" sz="3200" dirty="0" smtClean="0"/>
              <a:t>     Указанное </a:t>
            </a:r>
            <a:r>
              <a:rPr lang="ru-RU" sz="3200" dirty="0" smtClean="0"/>
              <a:t>сообщение передаётся руководителю организации, физическому лицу, их представителям лично под расписку или иным способом, подтверждающим факт и дату его получения</a:t>
            </a:r>
            <a:endParaRPr lang="ru-RU" sz="32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1219200"/>
            <a:ext cx="8229600" cy="5105400"/>
          </a:xfrm>
        </p:spPr>
        <p:txBody>
          <a:bodyPr>
            <a:normAutofit/>
          </a:bodyPr>
          <a:lstStyle/>
          <a:p>
            <a:pPr marL="0">
              <a:buNone/>
            </a:pPr>
            <a:r>
              <a:rPr lang="ru-RU" sz="3200" dirty="0" smtClean="0"/>
              <a:t>        Суммы </a:t>
            </a:r>
            <a:r>
              <a:rPr lang="ru-RU" sz="3200" dirty="0" smtClean="0"/>
              <a:t>излишне уплаченного налога на прибыль организаций по консолидированной группе налогоплательщиков подлежат зачёту (возврату) ответственному участнику этой группы в порядке</a:t>
            </a:r>
            <a:endParaRPr lang="ru-RU" sz="32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838200"/>
            <a:ext cx="8229600" cy="5486400"/>
          </a:xfrm>
        </p:spPr>
        <p:txBody>
          <a:bodyPr>
            <a:normAutofit/>
          </a:bodyPr>
          <a:lstStyle/>
          <a:p>
            <a:pPr marL="0">
              <a:spcBef>
                <a:spcPts val="0"/>
              </a:spcBef>
              <a:buNone/>
            </a:pPr>
            <a:r>
              <a:rPr lang="ru-RU" sz="3000" dirty="0" smtClean="0"/>
              <a:t>     В </a:t>
            </a:r>
            <a:r>
              <a:rPr lang="ru-RU" sz="3000" dirty="0" smtClean="0"/>
              <a:t>случае прекращения действия договора </a:t>
            </a:r>
            <a:r>
              <a:rPr lang="ru-RU" sz="3000" dirty="0" smtClean="0"/>
              <a:t> о </a:t>
            </a:r>
            <a:r>
              <a:rPr lang="ru-RU" sz="3000" dirty="0" smtClean="0"/>
              <a:t>создании консолидированной группы налогоплательщиков суммы излишне уплаченного налога на прибыль организаций по консолидированной группе налогоплательщиков, не подлежащие зачёту (</a:t>
            </a:r>
            <a:r>
              <a:rPr lang="ru-RU" sz="3000" dirty="0" err="1" smtClean="0"/>
              <a:t>незачтённые</a:t>
            </a:r>
            <a:r>
              <a:rPr lang="ru-RU" sz="3000" dirty="0" smtClean="0"/>
              <a:t>) в счёт имеющейся по этой группе недоимки, подлежат зачёту (возврату) организации, являвшейся ответственным участником консолидированной группы налогоплательщиков, по её заявлению</a:t>
            </a:r>
            <a:endParaRPr lang="ru-RU" sz="30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1143000"/>
            <a:ext cx="8229600" cy="5181600"/>
          </a:xfrm>
        </p:spPr>
        <p:txBody>
          <a:bodyPr>
            <a:noAutofit/>
          </a:bodyPr>
          <a:lstStyle/>
          <a:p>
            <a:pPr marL="0">
              <a:spcBef>
                <a:spcPts val="0"/>
              </a:spcBef>
              <a:buNone/>
            </a:pPr>
            <a:r>
              <a:rPr lang="ru-RU" sz="3000" dirty="0" smtClean="0"/>
              <a:t>     Возврат </a:t>
            </a:r>
            <a:r>
              <a:rPr lang="ru-RU" sz="3000" dirty="0" smtClean="0"/>
              <a:t>ответственному участнику консолидированной группы налогоплательщиков суммы излишне уплаченного налога на прибыль по консолидированной группе налогоплательщиков не производится при наличии у него недоимки по иным налогам соответствующего вида или задолженности по соответствующим пеням, а также по штрафам, подлежащим уплате</a:t>
            </a:r>
            <a:endParaRPr lang="ru-RU" sz="30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04800" y="838200"/>
            <a:ext cx="8534400" cy="5486400"/>
          </a:xfrm>
        </p:spPr>
        <p:txBody>
          <a:bodyPr>
            <a:normAutofit/>
          </a:bodyPr>
          <a:lstStyle/>
          <a:p>
            <a:pPr marL="0">
              <a:spcBef>
                <a:spcPts val="0"/>
              </a:spcBef>
              <a:buNone/>
            </a:pPr>
            <a:r>
              <a:rPr lang="ru-RU" sz="3000" dirty="0" smtClean="0"/>
              <a:t>     В </a:t>
            </a:r>
            <a:r>
              <a:rPr lang="ru-RU" sz="3000" dirty="0" smtClean="0"/>
              <a:t>случае, если возврат суммы излишне уплаченного налога осуществляется с нарушением срока налоговым органом на сумму излишне уплаченного налога, которая не возвращена в установленный срок, начисляются проценты, подлежащие уплате налогоплательщику, за каждый календарный день нарушения срока возврата. Процентная ставка принимается равной ставке рефинансирования Центрального банка РФ, действовавшей в дни нарушения срока возврата</a:t>
            </a:r>
            <a:endParaRPr lang="ru-RU" sz="30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28600" y="990600"/>
            <a:ext cx="8610600" cy="5638800"/>
          </a:xfrm>
        </p:spPr>
        <p:txBody>
          <a:bodyPr>
            <a:normAutofit/>
          </a:bodyPr>
          <a:lstStyle/>
          <a:p>
            <a:pPr marL="0" indent="-288000">
              <a:spcBef>
                <a:spcPts val="0"/>
              </a:spcBef>
              <a:spcAft>
                <a:spcPts val="1200"/>
              </a:spcAft>
              <a:buClrTx/>
              <a:buNone/>
            </a:pPr>
            <a:r>
              <a:rPr lang="ru-RU" sz="3200" dirty="0" smtClean="0">
                <a:latin typeface="Times New Roman" pitchFamily="18" charset="0"/>
                <a:cs typeface="Times New Roman" pitchFamily="18" charset="0"/>
              </a:rPr>
              <a:t>Вопросы:</a:t>
            </a:r>
          </a:p>
          <a:p>
            <a:pPr marL="0">
              <a:buNone/>
            </a:pPr>
            <a:r>
              <a:rPr lang="ru-RU" sz="3200" dirty="0" smtClean="0">
                <a:latin typeface="Times New Roman" pitchFamily="18" charset="0"/>
                <a:cs typeface="Times New Roman" pitchFamily="18" charset="0"/>
              </a:rPr>
              <a:t>1. </a:t>
            </a:r>
            <a:r>
              <a:rPr lang="ru-RU" sz="3200" dirty="0" smtClean="0"/>
              <a:t>Когда обязанность по уплате налогов и сборов считается исполненной?</a:t>
            </a:r>
            <a:endParaRPr lang="ru-RU" sz="3200" dirty="0" smtClean="0"/>
          </a:p>
          <a:p>
            <a:pPr marL="0">
              <a:buNone/>
            </a:pPr>
            <a:r>
              <a:rPr lang="ru-RU" sz="3200" dirty="0" smtClean="0">
                <a:latin typeface="Times New Roman" pitchFamily="18" charset="0"/>
                <a:cs typeface="Times New Roman" pitchFamily="18" charset="0"/>
              </a:rPr>
              <a:t>2. </a:t>
            </a:r>
            <a:r>
              <a:rPr lang="ru-RU" sz="3200" dirty="0" smtClean="0"/>
              <a:t>При каких условиях осуществляется зачёт или возврат сумм излишне уплаченных налогов?</a:t>
            </a:r>
            <a:endParaRPr lang="ru-RU" sz="3200" dirty="0" smtClean="0"/>
          </a:p>
          <a:p>
            <a:pPr marL="0" indent="-288000">
              <a:spcBef>
                <a:spcPts val="0"/>
              </a:spcBef>
              <a:spcAft>
                <a:spcPts val="1200"/>
              </a:spcAft>
              <a:buClrTx/>
              <a:buNone/>
            </a:pPr>
            <a:endParaRPr lang="ru-RU" sz="3200" dirty="0" smtClean="0">
              <a:latin typeface="Times New Roman" pitchFamily="18" charset="0"/>
              <a:cs typeface="Times New Roman" pitchFamily="18" charset="0"/>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normAutofit/>
          </a:bodyPr>
          <a:lstStyle/>
          <a:p>
            <a:pPr algn="ctr">
              <a:buNone/>
            </a:pPr>
            <a:r>
              <a:rPr lang="ru-RU" sz="4000" b="1" dirty="0" smtClean="0"/>
              <a:t>СПАСИБО ЗА ВНИМАНИЕ!</a:t>
            </a:r>
            <a:endParaRPr lang="ru-RU" sz="4000" b="1"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2931</TotalTime>
  <Words>2524</Words>
  <PresentationFormat>Экран (4:3)</PresentationFormat>
  <Paragraphs>114</Paragraphs>
  <Slides>48</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48</vt:i4>
      </vt:variant>
    </vt:vector>
  </HeadingPairs>
  <TitlesOfParts>
    <vt:vector size="49" baseType="lpstr">
      <vt:lpstr>Поток</vt:lpstr>
      <vt:lpstr>Организация налоговых проверок</vt:lpstr>
      <vt:lpstr>Тема: ИСПОЛНЕНИЕ ОБЯЗАННОСТИ ПО УПЛАТЕ  НАЛОГОВ И СБОРОВ</vt:lpstr>
      <vt:lpstr>ВОПРОСЫ:</vt:lpstr>
      <vt:lpstr>1. Понятие, содержание и основания прекращения обязанности по уплате налогов</vt:lpstr>
      <vt:lpstr>1. Понятие, содержание и основания прекращения обязанности по уплате налогов</vt:lpstr>
      <vt:lpstr>1. Понятие, содержание и основания прекращения обязанности по уплате налогов</vt:lpstr>
      <vt:lpstr>1. Понятие, содержание и основания прекращения обязанности по уплате налогов</vt:lpstr>
      <vt:lpstr>Слайд 8</vt:lpstr>
      <vt:lpstr>Слайд 9</vt:lpstr>
      <vt:lpstr>Слайд 10</vt:lpstr>
      <vt:lpstr>Слайд 11</vt:lpstr>
      <vt:lpstr>Слайд 12</vt:lpstr>
      <vt:lpstr>Слайд 13</vt:lpstr>
      <vt:lpstr>Слайд 14</vt:lpstr>
      <vt:lpstr>2. Изменение срока уплаты налогов и сборов</vt:lpstr>
      <vt:lpstr>Слайд 16</vt:lpstr>
      <vt:lpstr>2. Изменение срока уплаты налогов и сборов</vt:lpstr>
      <vt:lpstr>Слайд 18</vt:lpstr>
      <vt:lpstr>Слайд 19</vt:lpstr>
      <vt:lpstr>Слайд 20</vt:lpstr>
      <vt:lpstr>Слайд 21</vt:lpstr>
      <vt:lpstr>Слайд 22</vt:lpstr>
      <vt:lpstr>Слайд 23</vt:lpstr>
      <vt:lpstr>Слайд 24</vt:lpstr>
      <vt:lpstr>2. Изменение срока уплаты налогов и сборов</vt:lpstr>
      <vt:lpstr>Слайд 26</vt:lpstr>
      <vt:lpstr>Слайд 27</vt:lpstr>
      <vt:lpstr>Слайд 28</vt:lpstr>
      <vt:lpstr>Слайд 29</vt:lpstr>
      <vt:lpstr>Слайд 30</vt:lpstr>
      <vt:lpstr>Слайд 31</vt:lpstr>
      <vt:lpstr>Слайд 32</vt:lpstr>
      <vt:lpstr>Слайд 33</vt:lpstr>
      <vt:lpstr>Слайд 34</vt:lpstr>
      <vt:lpstr>3. Организация зачёта или возврата сумм излишне уплаченных налогов, сборов, пеней, штрафов</vt:lpstr>
      <vt:lpstr>Слайд 36</vt:lpstr>
      <vt:lpstr>Слайд 37</vt:lpstr>
      <vt:lpstr>Слайд 38</vt:lpstr>
      <vt:lpstr>Слайд 39</vt:lpstr>
      <vt:lpstr>Слайд 40</vt:lpstr>
      <vt:lpstr>Слайд 41</vt:lpstr>
      <vt:lpstr>Слайд 42</vt:lpstr>
      <vt:lpstr>Слайд 43</vt:lpstr>
      <vt:lpstr>Слайд 44</vt:lpstr>
      <vt:lpstr>Слайд 45</vt:lpstr>
      <vt:lpstr>Слайд 46</vt:lpstr>
      <vt:lpstr>Слайд 47</vt:lpstr>
      <vt:lpstr>Слайд 48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Теоретические основы финансового менеджмента</dc:title>
  <dc:creator>nout</dc:creator>
  <cp:lastModifiedBy>nout</cp:lastModifiedBy>
  <cp:revision>215</cp:revision>
  <dcterms:created xsi:type="dcterms:W3CDTF">2014-09-02T04:46:32Z</dcterms:created>
  <dcterms:modified xsi:type="dcterms:W3CDTF">2016-03-22T14:51:02Z</dcterms:modified>
</cp:coreProperties>
</file>