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892B"/>
    <a:srgbClr val="578F2D"/>
    <a:srgbClr val="498F2D"/>
    <a:srgbClr val="447C30"/>
    <a:srgbClr val="5E8B31"/>
    <a:srgbClr val="6B8D2F"/>
    <a:srgbClr val="5C8B31"/>
    <a:srgbClr val="4D7A2E"/>
    <a:srgbClr val="418824"/>
    <a:srgbClr val="4D92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0" d="100"/>
          <a:sy n="70" d="100"/>
        </p:scale>
        <p:origin x="2754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E68E3-7CEA-462D-AD4A-264B5858E6A7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48A4AF-12C3-41DC-9030-DB65811DE8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638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48A4AF-12C3-41DC-9030-DB65811DE819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459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DBA35-C762-4287-BDBB-2C662647D3EF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4276F-EA14-40E7-A769-AFEE475569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601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DBA35-C762-4287-BDBB-2C662647D3EF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4276F-EA14-40E7-A769-AFEE475569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083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DBA35-C762-4287-BDBB-2C662647D3EF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4276F-EA14-40E7-A769-AFEE475569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460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DBA35-C762-4287-BDBB-2C662647D3EF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4276F-EA14-40E7-A769-AFEE475569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458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DBA35-C762-4287-BDBB-2C662647D3EF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4276F-EA14-40E7-A769-AFEE475569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510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DBA35-C762-4287-BDBB-2C662647D3EF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4276F-EA14-40E7-A769-AFEE475569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184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DBA35-C762-4287-BDBB-2C662647D3EF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4276F-EA14-40E7-A769-AFEE475569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590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DBA35-C762-4287-BDBB-2C662647D3EF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4276F-EA14-40E7-A769-AFEE475569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955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DBA35-C762-4287-BDBB-2C662647D3EF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4276F-EA14-40E7-A769-AFEE475569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1917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DBA35-C762-4287-BDBB-2C662647D3EF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4276F-EA14-40E7-A769-AFEE475569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935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DBA35-C762-4287-BDBB-2C662647D3EF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4276F-EA14-40E7-A769-AFEE475569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210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8DBA35-C762-4287-BDBB-2C662647D3EF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84276F-EA14-40E7-A769-AFEE475569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938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25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17324" y="245327"/>
            <a:ext cx="7147931" cy="2291575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 smtClean="0"/>
              <a:t>Институт права ВГУЭС</a:t>
            </a:r>
            <a:br>
              <a:rPr lang="ru-RU" dirty="0" smtClean="0"/>
            </a:br>
            <a:r>
              <a:rPr lang="ru-RU" dirty="0" smtClean="0"/>
              <a:t>Кафедра международных отношений и права</a:t>
            </a:r>
            <a:br>
              <a:rPr lang="ru-RU" dirty="0" smtClean="0"/>
            </a:br>
            <a:r>
              <a:rPr lang="ru-RU" dirty="0" smtClean="0"/>
              <a:t>Презентация лекции по курсу</a:t>
            </a:r>
            <a:br>
              <a:rPr lang="ru-RU" dirty="0" smtClean="0"/>
            </a:br>
            <a:r>
              <a:rPr lang="ru-RU" dirty="0" smtClean="0"/>
              <a:t>«Дипломатический протокол и этикет»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Дипломатический этикет – основа делового общения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Институт права ВГУЭС</a:t>
            </a:r>
            <a:br>
              <a:rPr lang="ru-RU" dirty="0" smtClean="0"/>
            </a:br>
            <a:r>
              <a:rPr lang="ru-RU" dirty="0" smtClean="0"/>
              <a:t>Кафедра международных отношений и права</a:t>
            </a:r>
            <a:br>
              <a:rPr lang="ru-RU" dirty="0" smtClean="0"/>
            </a:br>
            <a:r>
              <a:rPr lang="ru-RU" dirty="0" smtClean="0"/>
              <a:t>Презентация лекции по курсу</a:t>
            </a:r>
            <a:br>
              <a:rPr lang="ru-RU" dirty="0" smtClean="0"/>
            </a:br>
            <a:r>
              <a:rPr lang="ru-RU" dirty="0" smtClean="0"/>
              <a:t>«Дипломатический протокол и этикет»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Дипломатический этикет – основа делового общения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b="1" dirty="0" smtClean="0">
                <a:solidFill>
                  <a:srgbClr val="6851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Институт права ВГУЭС</a:t>
            </a:r>
            <a:r>
              <a:rPr lang="ru-RU" sz="3100" b="1" dirty="0" smtClean="0">
                <a:solidFill>
                  <a:srgbClr val="685118"/>
                </a:solidFill>
                <a:latin typeface="+mn-lt"/>
              </a:rPr>
              <a:t/>
            </a:r>
            <a:br>
              <a:rPr lang="ru-RU" sz="3100" b="1" dirty="0" smtClean="0">
                <a:solidFill>
                  <a:srgbClr val="685118"/>
                </a:solidFill>
                <a:latin typeface="+mn-lt"/>
              </a:rPr>
            </a:br>
            <a:r>
              <a:rPr lang="ru-RU" sz="2700" b="1" dirty="0" smtClean="0">
                <a:solidFill>
                  <a:srgbClr val="6851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Кафедра международных отношений и права</a:t>
            </a:r>
            <a:r>
              <a:rPr lang="ru-RU" sz="3100" b="1" dirty="0" smtClean="0">
                <a:solidFill>
                  <a:srgbClr val="685118"/>
                </a:solidFill>
                <a:latin typeface="+mn-lt"/>
              </a:rPr>
              <a:t/>
            </a:r>
            <a:br>
              <a:rPr lang="ru-RU" sz="3100" b="1" dirty="0" smtClean="0">
                <a:solidFill>
                  <a:srgbClr val="685118"/>
                </a:solidFill>
                <a:latin typeface="+mn-lt"/>
              </a:rPr>
            </a:br>
            <a:r>
              <a:rPr lang="ru-RU" sz="3600" b="1" dirty="0" smtClean="0">
                <a:solidFill>
                  <a:srgbClr val="685118"/>
                </a:solidFill>
              </a:rPr>
              <a:t/>
            </a:r>
            <a:br>
              <a:rPr lang="ru-RU" sz="3600" b="1" dirty="0" smtClean="0">
                <a:solidFill>
                  <a:srgbClr val="685118"/>
                </a:solidFill>
              </a:rPr>
            </a:br>
            <a:r>
              <a:rPr lang="ru-RU" sz="2000" b="1" dirty="0" smtClean="0">
                <a:solidFill>
                  <a:srgbClr val="6851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Презентация лекции по курсу</a:t>
            </a:r>
            <a:r>
              <a:rPr lang="ru-RU" sz="2200" dirty="0" smtClean="0">
                <a:ln>
                  <a:solidFill>
                    <a:srgbClr val="685118"/>
                  </a:solidFill>
                </a:ln>
                <a:solidFill>
                  <a:srgbClr val="685118"/>
                </a:solidFill>
                <a:latin typeface="+mn-lt"/>
              </a:rPr>
              <a:t/>
            </a:r>
            <a:br>
              <a:rPr lang="ru-RU" sz="2200" dirty="0" smtClean="0">
                <a:ln>
                  <a:solidFill>
                    <a:srgbClr val="685118"/>
                  </a:solidFill>
                </a:ln>
                <a:solidFill>
                  <a:srgbClr val="685118"/>
                </a:solidFill>
                <a:latin typeface="+mn-lt"/>
              </a:rPr>
            </a:br>
            <a:r>
              <a:rPr lang="ru-RU" sz="2200" b="1" dirty="0" smtClean="0">
                <a:solidFill>
                  <a:srgbClr val="6851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«Дипломатический протокол и этикет»</a:t>
            </a:r>
            <a:br>
              <a:rPr lang="ru-RU" sz="2200" b="1" dirty="0" smtClean="0">
                <a:solidFill>
                  <a:srgbClr val="68511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03327" y="3767927"/>
            <a:ext cx="4984592" cy="3053638"/>
          </a:xfrm>
        </p:spPr>
        <p:txBody>
          <a:bodyPr>
            <a:normAutofit lnSpcReduction="10000"/>
          </a:bodyPr>
          <a:lstStyle/>
          <a:p>
            <a:pPr algn="r"/>
            <a:endParaRPr lang="ru-RU" b="1" dirty="0" smtClean="0">
              <a:solidFill>
                <a:srgbClr val="685118"/>
              </a:solidFill>
            </a:endParaRPr>
          </a:p>
          <a:p>
            <a:r>
              <a:rPr lang="ru-RU" b="1" dirty="0" smtClean="0">
                <a:solidFill>
                  <a:srgbClr val="6851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Дипломатические документы</a:t>
            </a:r>
          </a:p>
          <a:p>
            <a:r>
              <a:rPr lang="ru-RU" b="1" dirty="0" smtClean="0">
                <a:solidFill>
                  <a:srgbClr val="685118"/>
                </a:solidFill>
              </a:rPr>
              <a:t>  </a:t>
            </a:r>
          </a:p>
          <a:p>
            <a:endParaRPr lang="ru-RU" b="1" dirty="0">
              <a:solidFill>
                <a:srgbClr val="685118"/>
              </a:solidFill>
            </a:endParaRPr>
          </a:p>
          <a:p>
            <a:endParaRPr lang="ru-RU" b="1" dirty="0">
              <a:solidFill>
                <a:srgbClr val="685118"/>
              </a:solidFill>
            </a:endParaRPr>
          </a:p>
          <a:p>
            <a:endParaRPr lang="ru-RU" b="1" dirty="0" smtClean="0">
              <a:solidFill>
                <a:srgbClr val="685118"/>
              </a:solidFill>
            </a:endParaRPr>
          </a:p>
          <a:p>
            <a:pPr algn="r"/>
            <a:r>
              <a:rPr lang="ru-RU" sz="2000" b="1" dirty="0" smtClean="0">
                <a:solidFill>
                  <a:srgbClr val="685118"/>
                </a:solidFill>
              </a:rPr>
              <a:t>Сост. Абашева Е.А., 2020</a:t>
            </a:r>
            <a:endParaRPr lang="ru-RU" sz="2000" b="1" dirty="0">
              <a:solidFill>
                <a:srgbClr val="685118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605" y="2280157"/>
            <a:ext cx="3243353" cy="31214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3478" y="3343857"/>
            <a:ext cx="1938696" cy="195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50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491" y="347974"/>
            <a:ext cx="119630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564C34"/>
                </a:solidFill>
              </a:rPr>
              <a:t>Составление дипломатических документов является одним из важ­нейших направлений работы ведомств иностранных дел. </a:t>
            </a:r>
          </a:p>
          <a:p>
            <a:r>
              <a:rPr lang="ru-RU" b="1" dirty="0" smtClean="0">
                <a:solidFill>
                  <a:srgbClr val="564C34"/>
                </a:solidFill>
              </a:rPr>
              <a:t>Как правило, контроль за соблюдением установившейся практики переписки воз­лагается на протокольную службу.</a:t>
            </a:r>
            <a:endParaRPr lang="ru-RU" b="1" dirty="0">
              <a:solidFill>
                <a:srgbClr val="564C34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8285" y="2047028"/>
            <a:ext cx="5021929" cy="2062103"/>
          </a:xfrm>
          <a:prstGeom prst="rect">
            <a:avLst/>
          </a:prstGeom>
          <a:solidFill>
            <a:srgbClr val="D8C8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Значительную часть дипломатической документации государств составляют документы, имеющие внутриведомственный характер. </a:t>
            </a:r>
          </a:p>
          <a:p>
            <a:endParaRPr lang="ru-RU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Другая категория — это документы, посредством которых осуществляются письменные официальные сношения между государствами и которые выражают их позиции по тому или иному вопросу.</a:t>
            </a:r>
            <a:endParaRPr lang="ru-RU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86125" y="2369997"/>
            <a:ext cx="51520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SzPct val="140000"/>
              <a:buFont typeface="Wingdings" panose="05000000000000000000" pitchFamily="2" charset="2"/>
              <a:buChar char="§"/>
            </a:pPr>
            <a:r>
              <a:rPr lang="ru-RU" sz="1600" dirty="0" smtClean="0"/>
              <a:t>дипломатические документы, затрагивающие важные проблемы международной жизни, достаточно широко публикуются и оказывают серьезное воздействие на формирование имиджа государства на мировой арене, на его престиж.</a:t>
            </a:r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6486126" y="3744530"/>
            <a:ext cx="51520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SzPct val="140000"/>
              <a:buFont typeface="Wingdings" panose="05000000000000000000" pitchFamily="2" charset="2"/>
              <a:buChar char="§"/>
            </a:pPr>
            <a:r>
              <a:rPr lang="ru-RU" sz="1600" dirty="0"/>
              <a:t>м</a:t>
            </a:r>
            <a:r>
              <a:rPr lang="ru-RU" sz="1600" dirty="0" smtClean="0"/>
              <a:t>атериалы, которые не обнародуются ввиду малозначительности или частного характера рассматриваемых в них вопросов (ноты с просьбой о выдаче виз, уведомляющие о поездке дипломата по стране и т. п.).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6486130" y="5119063"/>
            <a:ext cx="54326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SzPct val="140000"/>
              <a:buFont typeface="Wingdings" panose="05000000000000000000" pitchFamily="2" charset="2"/>
              <a:buChar char="§"/>
            </a:pPr>
            <a:r>
              <a:rPr lang="ru-RU" sz="1600" dirty="0" smtClean="0"/>
              <a:t>документация, носящая в силу определенных обстоятельств сугубо конфиденциальный характер (нередко при выполнении поручения центра текст соответствующего «устного послания» зачитывается, но не передается адресату официально).</a:t>
            </a:r>
            <a:endParaRPr lang="ru-RU" sz="16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8BD8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77" y="4459971"/>
            <a:ext cx="5001937" cy="2047188"/>
          </a:xfrm>
          <a:prstGeom prst="rect">
            <a:avLst/>
          </a:prstGeom>
          <a:solidFill>
            <a:srgbClr val="D8BD8C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9" name="TextBox 8"/>
          <p:cNvSpPr txBox="1"/>
          <p:nvPr/>
        </p:nvSpPr>
        <p:spPr>
          <a:xfrm>
            <a:off x="6486125" y="1949571"/>
            <a:ext cx="40161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Виды дипломатической документации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2122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4534" y="326717"/>
            <a:ext cx="6218665" cy="403187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rgbClr val="564C34"/>
                </a:solidFill>
              </a:rPr>
              <a:t>В языке дипломатии часто используются термины	 </a:t>
            </a:r>
          </a:p>
          <a:p>
            <a:r>
              <a:rPr lang="ru-RU" sz="1600" b="1" i="1" dirty="0" smtClean="0">
                <a:solidFill>
                  <a:srgbClr val="564C34"/>
                </a:solidFill>
              </a:rPr>
              <a:t>латинского и французского происхождения:</a:t>
            </a:r>
            <a:r>
              <a:rPr lang="ru-RU" sz="1600" b="1" dirty="0" smtClean="0">
                <a:solidFill>
                  <a:srgbClr val="564C34"/>
                </a:solidFill>
              </a:rPr>
              <a:t> </a:t>
            </a:r>
          </a:p>
          <a:p>
            <a:endParaRPr lang="ru-RU" sz="1600" b="1" dirty="0" smtClean="0">
              <a:solidFill>
                <a:srgbClr val="564C34"/>
              </a:solidFill>
            </a:endParaRPr>
          </a:p>
          <a:p>
            <a:r>
              <a:rPr lang="ru-RU" sz="1600" b="1" dirty="0" smtClean="0">
                <a:solidFill>
                  <a:srgbClr val="564C34"/>
                </a:solidFill>
              </a:rPr>
              <a:t>-  </a:t>
            </a:r>
            <a:r>
              <a:rPr lang="en-US" sz="1600" b="1" dirty="0" smtClean="0">
                <a:solidFill>
                  <a:srgbClr val="564C34"/>
                </a:solidFill>
              </a:rPr>
              <a:t>persona	grata:</a:t>
            </a:r>
            <a:r>
              <a:rPr lang="ru-RU" sz="1600" b="1" dirty="0" smtClean="0">
                <a:solidFill>
                  <a:srgbClr val="564C34"/>
                </a:solidFill>
              </a:rPr>
              <a:t> персона грата, желательное лицо; </a:t>
            </a:r>
          </a:p>
          <a:p>
            <a:endParaRPr lang="ru-RU" sz="1600" b="1" dirty="0" smtClean="0">
              <a:solidFill>
                <a:srgbClr val="564C34"/>
              </a:solidFill>
            </a:endParaRPr>
          </a:p>
          <a:p>
            <a:r>
              <a:rPr lang="ru-RU" sz="1600" b="1" dirty="0" smtClean="0">
                <a:solidFill>
                  <a:srgbClr val="564C34"/>
                </a:solidFill>
              </a:rPr>
              <a:t>-  </a:t>
            </a:r>
            <a:r>
              <a:rPr lang="en-US" sz="1600" b="1" dirty="0" smtClean="0">
                <a:solidFill>
                  <a:srgbClr val="564C34"/>
                </a:solidFill>
              </a:rPr>
              <a:t>persona</a:t>
            </a:r>
            <a:r>
              <a:rPr lang="ru-RU" sz="1600" b="1" dirty="0" smtClean="0">
                <a:solidFill>
                  <a:srgbClr val="564C34"/>
                </a:solidFill>
              </a:rPr>
              <a:t> </a:t>
            </a:r>
            <a:r>
              <a:rPr lang="en-US" sz="1600" b="1" dirty="0" smtClean="0">
                <a:solidFill>
                  <a:srgbClr val="564C34"/>
                </a:solidFill>
              </a:rPr>
              <a:t>non</a:t>
            </a:r>
            <a:r>
              <a:rPr lang="ru-RU" sz="1600" b="1" dirty="0" smtClean="0">
                <a:solidFill>
                  <a:srgbClr val="564C34"/>
                </a:solidFill>
              </a:rPr>
              <a:t> </a:t>
            </a:r>
            <a:r>
              <a:rPr lang="en-US" sz="1600" b="1" dirty="0" smtClean="0">
                <a:solidFill>
                  <a:srgbClr val="564C34"/>
                </a:solidFill>
              </a:rPr>
              <a:t>grata:</a:t>
            </a:r>
            <a:r>
              <a:rPr lang="ru-RU" sz="1600" b="1" dirty="0" smtClean="0">
                <a:solidFill>
                  <a:srgbClr val="564C34"/>
                </a:solidFill>
              </a:rPr>
              <a:t> персона нон грата, нежелательное лицо;</a:t>
            </a:r>
          </a:p>
          <a:p>
            <a:r>
              <a:rPr lang="ru-RU" sz="1600" b="1" dirty="0" smtClean="0">
                <a:solidFill>
                  <a:srgbClr val="564C34"/>
                </a:solidFill>
              </a:rPr>
              <a:t> </a:t>
            </a:r>
          </a:p>
          <a:p>
            <a:r>
              <a:rPr lang="ru-RU" sz="1600" b="1" dirty="0" smtClean="0">
                <a:solidFill>
                  <a:srgbClr val="564C34"/>
                </a:solidFill>
              </a:rPr>
              <a:t>-  </a:t>
            </a:r>
            <a:r>
              <a:rPr lang="en-US" sz="1600" b="1" dirty="0" smtClean="0">
                <a:solidFill>
                  <a:srgbClr val="564C34"/>
                </a:solidFill>
              </a:rPr>
              <a:t>the</a:t>
            </a:r>
            <a:r>
              <a:rPr lang="ru-RU" sz="1600" b="1" dirty="0" smtClean="0">
                <a:solidFill>
                  <a:srgbClr val="564C34"/>
                </a:solidFill>
              </a:rPr>
              <a:t> </a:t>
            </a:r>
            <a:r>
              <a:rPr lang="en-US" sz="1600" b="1" dirty="0" smtClean="0">
                <a:solidFill>
                  <a:srgbClr val="564C34"/>
                </a:solidFill>
              </a:rPr>
              <a:t>quorum:</a:t>
            </a:r>
            <a:r>
              <a:rPr lang="ru-RU" sz="1600" b="1" dirty="0" smtClean="0">
                <a:solidFill>
                  <a:srgbClr val="564C34"/>
                </a:solidFill>
              </a:rPr>
              <a:t> кворум,  правомочный состав);  </a:t>
            </a:r>
          </a:p>
          <a:p>
            <a:endParaRPr lang="ru-RU" sz="1600" b="1" dirty="0" smtClean="0">
              <a:solidFill>
                <a:srgbClr val="564C34"/>
              </a:solidFill>
            </a:endParaRPr>
          </a:p>
          <a:p>
            <a:r>
              <a:rPr lang="ru-RU" sz="1600" b="1" dirty="0" smtClean="0">
                <a:solidFill>
                  <a:srgbClr val="564C34"/>
                </a:solidFill>
              </a:rPr>
              <a:t>-  </a:t>
            </a:r>
            <a:r>
              <a:rPr lang="en-US" sz="1600" b="1" dirty="0" smtClean="0">
                <a:solidFill>
                  <a:srgbClr val="564C34"/>
                </a:solidFill>
              </a:rPr>
              <a:t>pro</a:t>
            </a:r>
            <a:r>
              <a:rPr lang="ru-RU" sz="1600" b="1" dirty="0" smtClean="0">
                <a:solidFill>
                  <a:srgbClr val="564C34"/>
                </a:solidFill>
              </a:rPr>
              <a:t> </a:t>
            </a:r>
            <a:r>
              <a:rPr lang="en-US" sz="1600" b="1" dirty="0" smtClean="0">
                <a:solidFill>
                  <a:srgbClr val="564C34"/>
                </a:solidFill>
              </a:rPr>
              <a:t>tempore: </a:t>
            </a:r>
            <a:r>
              <a:rPr lang="ru-RU" sz="1600" b="1" dirty="0" smtClean="0">
                <a:solidFill>
                  <a:srgbClr val="564C34"/>
                </a:solidFill>
              </a:rPr>
              <a:t>временно; </a:t>
            </a:r>
          </a:p>
          <a:p>
            <a:endParaRPr lang="ru-RU" sz="1600" b="1" dirty="0" smtClean="0">
              <a:solidFill>
                <a:srgbClr val="564C34"/>
              </a:solidFill>
            </a:endParaRPr>
          </a:p>
          <a:p>
            <a:r>
              <a:rPr lang="ru-RU" sz="1600" b="1" dirty="0" smtClean="0">
                <a:solidFill>
                  <a:srgbClr val="564C34"/>
                </a:solidFill>
              </a:rPr>
              <a:t>-  </a:t>
            </a:r>
            <a:r>
              <a:rPr lang="en-US" sz="1600" b="1" dirty="0" smtClean="0">
                <a:solidFill>
                  <a:srgbClr val="564C34"/>
                </a:solidFill>
              </a:rPr>
              <a:t>mutatis	mutandis: </a:t>
            </a:r>
            <a:r>
              <a:rPr lang="ru-RU" sz="1600" b="1" dirty="0" smtClean="0">
                <a:solidFill>
                  <a:srgbClr val="564C34"/>
                </a:solidFill>
              </a:rPr>
              <a:t>внеся необходимые изменения; </a:t>
            </a:r>
          </a:p>
          <a:p>
            <a:endParaRPr lang="ru-RU" sz="1600" b="1" dirty="0" smtClean="0">
              <a:solidFill>
                <a:srgbClr val="564C34"/>
              </a:solidFill>
            </a:endParaRPr>
          </a:p>
          <a:p>
            <a:r>
              <a:rPr lang="ru-RU" sz="1600" b="1" dirty="0" smtClean="0">
                <a:solidFill>
                  <a:srgbClr val="564C34"/>
                </a:solidFill>
              </a:rPr>
              <a:t>-  </a:t>
            </a:r>
            <a:r>
              <a:rPr lang="en-US" sz="1600" b="1" dirty="0" err="1" smtClean="0">
                <a:solidFill>
                  <a:srgbClr val="564C34"/>
                </a:solidFill>
              </a:rPr>
              <a:t>conditio</a:t>
            </a:r>
            <a:r>
              <a:rPr lang="ru-RU" sz="1600" b="1" dirty="0" smtClean="0">
                <a:solidFill>
                  <a:srgbClr val="564C34"/>
                </a:solidFill>
              </a:rPr>
              <a:t> </a:t>
            </a:r>
            <a:r>
              <a:rPr lang="en-US" sz="1600" b="1" dirty="0" smtClean="0">
                <a:solidFill>
                  <a:srgbClr val="564C34"/>
                </a:solidFill>
              </a:rPr>
              <a:t>sine</a:t>
            </a:r>
            <a:r>
              <a:rPr lang="ru-RU" sz="1600" b="1" dirty="0" smtClean="0">
                <a:solidFill>
                  <a:srgbClr val="564C34"/>
                </a:solidFill>
              </a:rPr>
              <a:t> </a:t>
            </a:r>
            <a:r>
              <a:rPr lang="en-US" sz="1600" b="1" dirty="0" smtClean="0">
                <a:solidFill>
                  <a:srgbClr val="564C34"/>
                </a:solidFill>
              </a:rPr>
              <a:t>qua</a:t>
            </a:r>
            <a:r>
              <a:rPr lang="ru-RU" sz="1600" b="1" dirty="0" smtClean="0">
                <a:solidFill>
                  <a:srgbClr val="564C34"/>
                </a:solidFill>
              </a:rPr>
              <a:t> </a:t>
            </a:r>
            <a:r>
              <a:rPr lang="en-US" sz="1600" b="1" dirty="0" smtClean="0">
                <a:solidFill>
                  <a:srgbClr val="564C34"/>
                </a:solidFill>
              </a:rPr>
              <a:t>non:</a:t>
            </a:r>
            <a:r>
              <a:rPr lang="ru-RU" sz="1600" b="1" dirty="0" smtClean="0">
                <a:solidFill>
                  <a:srgbClr val="564C34"/>
                </a:solidFill>
              </a:rPr>
              <a:t> обязательное условие; </a:t>
            </a:r>
          </a:p>
          <a:p>
            <a:endParaRPr lang="ru-RU" sz="1600" b="1" dirty="0" smtClean="0">
              <a:solidFill>
                <a:srgbClr val="564C34"/>
              </a:solidFill>
            </a:endParaRPr>
          </a:p>
          <a:p>
            <a:r>
              <a:rPr lang="ru-RU" sz="1600" b="1" dirty="0" smtClean="0">
                <a:solidFill>
                  <a:srgbClr val="564C34"/>
                </a:solidFill>
              </a:rPr>
              <a:t>-  </a:t>
            </a:r>
            <a:r>
              <a:rPr lang="en-US" sz="1600" b="1" dirty="0" smtClean="0">
                <a:solidFill>
                  <a:srgbClr val="564C34"/>
                </a:solidFill>
              </a:rPr>
              <a:t>status</a:t>
            </a:r>
            <a:r>
              <a:rPr lang="ru-RU" sz="1600" b="1" dirty="0" smtClean="0">
                <a:solidFill>
                  <a:srgbClr val="564C34"/>
                </a:solidFill>
              </a:rPr>
              <a:t> </a:t>
            </a:r>
            <a:r>
              <a:rPr lang="en-US" sz="1600" b="1" dirty="0" smtClean="0">
                <a:solidFill>
                  <a:srgbClr val="564C34"/>
                </a:solidFill>
              </a:rPr>
              <a:t>quo:</a:t>
            </a:r>
            <a:r>
              <a:rPr lang="ru-RU" sz="1600" b="1" dirty="0">
                <a:solidFill>
                  <a:srgbClr val="564C34"/>
                </a:solidFill>
              </a:rPr>
              <a:t> </a:t>
            </a:r>
            <a:r>
              <a:rPr lang="ru-RU" sz="1600" b="1" dirty="0" smtClean="0">
                <a:solidFill>
                  <a:srgbClr val="564C34"/>
                </a:solidFill>
              </a:rPr>
              <a:t>статус-кво, положение</a:t>
            </a:r>
            <a:r>
              <a:rPr lang="ru-RU" sz="1600" b="1" dirty="0">
                <a:solidFill>
                  <a:srgbClr val="564C34"/>
                </a:solidFill>
              </a:rPr>
              <a:t> </a:t>
            </a:r>
            <a:r>
              <a:rPr lang="ru-RU" sz="1600" b="1" dirty="0" smtClean="0">
                <a:solidFill>
                  <a:srgbClr val="564C34"/>
                </a:solidFill>
              </a:rPr>
              <a:t>вещей</a:t>
            </a:r>
            <a:endParaRPr lang="ru-RU" sz="1600" b="1" dirty="0">
              <a:solidFill>
                <a:srgbClr val="564C34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98312" y="3564790"/>
            <a:ext cx="293277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. </a:t>
            </a:r>
          </a:p>
          <a:p>
            <a:endParaRPr lang="ru-RU" sz="1600" dirty="0"/>
          </a:p>
          <a:p>
            <a:r>
              <a:rPr lang="ru-RU" sz="1600" dirty="0" smtClean="0"/>
              <a:t>Не будет ошибкой ведение посольством дипломатической переписки на языке страны пребывания; однако необходима осторожность, когда в стране два или несколько официальных языков. Ведение переписки на одном из них может вызвать нежелательные осложнения.</a:t>
            </a:r>
            <a:endParaRPr lang="ru-RU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423744" y="4577243"/>
            <a:ext cx="5672256" cy="206210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rgbClr val="564C34"/>
                </a:solidFill>
              </a:rPr>
              <a:t>Широко используются фразы, характерные для языка документов в целом, например, вводящие условия:</a:t>
            </a:r>
            <a:r>
              <a:rPr lang="ru-RU" sz="1600" b="1" dirty="0" smtClean="0">
                <a:solidFill>
                  <a:srgbClr val="564C34"/>
                </a:solidFill>
              </a:rPr>
              <a:t>	</a:t>
            </a:r>
          </a:p>
          <a:p>
            <a:endParaRPr lang="ru-RU" sz="1600" b="1" dirty="0" smtClean="0">
              <a:solidFill>
                <a:srgbClr val="564C34"/>
              </a:solidFill>
            </a:endParaRPr>
          </a:p>
          <a:p>
            <a:r>
              <a:rPr lang="ru-RU" sz="1600" b="1" dirty="0" smtClean="0">
                <a:solidFill>
                  <a:srgbClr val="564C34"/>
                </a:solidFill>
              </a:rPr>
              <a:t> -  довожу до вашего сведения ‒ </a:t>
            </a:r>
            <a:r>
              <a:rPr lang="ru-RU" sz="1600" b="1" dirty="0" err="1" smtClean="0">
                <a:solidFill>
                  <a:srgbClr val="564C34"/>
                </a:solidFill>
              </a:rPr>
              <a:t>je</a:t>
            </a:r>
            <a:r>
              <a:rPr lang="ru-RU" sz="1600" b="1" dirty="0" smtClean="0">
                <a:solidFill>
                  <a:srgbClr val="564C34"/>
                </a:solidFill>
              </a:rPr>
              <a:t> </a:t>
            </a:r>
            <a:r>
              <a:rPr lang="ru-RU" sz="1600" b="1" dirty="0" err="1" smtClean="0">
                <a:solidFill>
                  <a:srgbClr val="564C34"/>
                </a:solidFill>
              </a:rPr>
              <a:t>porte</a:t>
            </a:r>
            <a:r>
              <a:rPr lang="ru-RU" sz="1600" b="1" dirty="0" smtClean="0">
                <a:solidFill>
                  <a:srgbClr val="564C34"/>
                </a:solidFill>
              </a:rPr>
              <a:t> à </a:t>
            </a:r>
            <a:r>
              <a:rPr lang="ru-RU" sz="1600" b="1" dirty="0" err="1" smtClean="0">
                <a:solidFill>
                  <a:srgbClr val="564C34"/>
                </a:solidFill>
              </a:rPr>
              <a:t>votre</a:t>
            </a:r>
            <a:r>
              <a:rPr lang="ru-RU" sz="1600" b="1" dirty="0">
                <a:solidFill>
                  <a:srgbClr val="564C34"/>
                </a:solidFill>
              </a:rPr>
              <a:t> </a:t>
            </a:r>
            <a:r>
              <a:rPr lang="ru-RU" sz="1600" b="1" dirty="0" err="1" smtClean="0">
                <a:solidFill>
                  <a:srgbClr val="564C34"/>
                </a:solidFill>
              </a:rPr>
              <a:t>attention</a:t>
            </a:r>
            <a:r>
              <a:rPr lang="ru-RU" sz="1600" b="1" dirty="0" smtClean="0">
                <a:solidFill>
                  <a:srgbClr val="564C34"/>
                </a:solidFill>
              </a:rPr>
              <a:t>;</a:t>
            </a:r>
          </a:p>
          <a:p>
            <a:endParaRPr lang="ru-RU" sz="1600" b="1" dirty="0">
              <a:solidFill>
                <a:srgbClr val="564C34"/>
              </a:solidFill>
            </a:endParaRPr>
          </a:p>
          <a:p>
            <a:r>
              <a:rPr lang="ru-RU" sz="1600" b="1" dirty="0" smtClean="0">
                <a:solidFill>
                  <a:srgbClr val="564C34"/>
                </a:solidFill>
              </a:rPr>
              <a:t> -  при условии, если ‒ </a:t>
            </a:r>
            <a:r>
              <a:rPr lang="ru-RU" sz="1600" b="1" dirty="0" err="1" smtClean="0">
                <a:solidFill>
                  <a:srgbClr val="564C34"/>
                </a:solidFill>
              </a:rPr>
              <a:t>si</a:t>
            </a:r>
            <a:r>
              <a:rPr lang="ru-RU" sz="1600" b="1" dirty="0" smtClean="0">
                <a:solidFill>
                  <a:srgbClr val="564C34"/>
                </a:solidFill>
              </a:rPr>
              <a:t>;</a:t>
            </a:r>
          </a:p>
          <a:p>
            <a:endParaRPr lang="ru-RU" sz="1600" b="1" dirty="0" smtClean="0">
              <a:solidFill>
                <a:srgbClr val="564C34"/>
              </a:solidFill>
            </a:endParaRPr>
          </a:p>
          <a:p>
            <a:r>
              <a:rPr lang="ru-RU" sz="1600" b="1" dirty="0" smtClean="0">
                <a:solidFill>
                  <a:srgbClr val="564C34"/>
                </a:solidFill>
              </a:rPr>
              <a:t> -  от имени – </a:t>
            </a:r>
            <a:r>
              <a:rPr lang="ru-RU" sz="1600" b="1" dirty="0" err="1" smtClean="0">
                <a:solidFill>
                  <a:srgbClr val="564C34"/>
                </a:solidFill>
              </a:rPr>
              <a:t>au</a:t>
            </a:r>
            <a:r>
              <a:rPr lang="ru-RU" sz="1600" b="1" dirty="0">
                <a:solidFill>
                  <a:srgbClr val="564C34"/>
                </a:solidFill>
              </a:rPr>
              <a:t> </a:t>
            </a:r>
            <a:r>
              <a:rPr lang="ru-RU" sz="1600" b="1" dirty="0" err="1" smtClean="0">
                <a:solidFill>
                  <a:srgbClr val="564C34"/>
                </a:solidFill>
              </a:rPr>
              <a:t>nom</a:t>
            </a:r>
            <a:r>
              <a:rPr lang="ru-RU" sz="1600" b="1" dirty="0">
                <a:solidFill>
                  <a:srgbClr val="564C34"/>
                </a:solidFill>
              </a:rPr>
              <a:t> </a:t>
            </a:r>
            <a:r>
              <a:rPr lang="ru-RU" sz="1600" b="1" dirty="0" err="1" smtClean="0">
                <a:solidFill>
                  <a:srgbClr val="564C34"/>
                </a:solidFill>
              </a:rPr>
              <a:t>de</a:t>
            </a:r>
            <a:r>
              <a:rPr lang="ru-RU" sz="1600" b="1" dirty="0" smtClean="0">
                <a:solidFill>
                  <a:srgbClr val="564C34"/>
                </a:solidFill>
              </a:rPr>
              <a:t> </a:t>
            </a:r>
            <a:r>
              <a:rPr lang="ru-RU" sz="1600" b="1" dirty="0" err="1" smtClean="0">
                <a:solidFill>
                  <a:srgbClr val="564C34"/>
                </a:solidFill>
              </a:rPr>
              <a:t>la</a:t>
            </a:r>
            <a:r>
              <a:rPr lang="ru-RU" sz="1600" b="1" dirty="0" smtClean="0">
                <a:solidFill>
                  <a:srgbClr val="564C34"/>
                </a:solidFill>
              </a:rPr>
              <a:t>.</a:t>
            </a:r>
            <a:endParaRPr lang="ru-RU" sz="1600" b="1" dirty="0">
              <a:solidFill>
                <a:srgbClr val="564C34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994" y="4092378"/>
            <a:ext cx="2802887" cy="24077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33893" y="826737"/>
            <a:ext cx="539719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Формально министерство и посольство имеют право вести дипломатическую переписку на языке своей страны. </a:t>
            </a:r>
          </a:p>
          <a:p>
            <a:endParaRPr lang="ru-RU" sz="1600" dirty="0" smtClean="0"/>
          </a:p>
          <a:p>
            <a:r>
              <a:rPr lang="ru-RU" sz="1600" dirty="0" smtClean="0"/>
              <a:t>Однако иногда это может вызывать трудности у получивших документ с переводом и таким образом затруднить и задержать рассмотрение вопросов, поставленных в документе. </a:t>
            </a:r>
          </a:p>
          <a:p>
            <a:endParaRPr lang="ru-RU" sz="1600" dirty="0" smtClean="0"/>
          </a:p>
          <a:p>
            <a:r>
              <a:rPr lang="ru-RU" sz="1600" dirty="0" smtClean="0"/>
              <a:t>С целью преодоления этого переписка может вестись по договоренности на каком-либо третьем языке; на практике чаще используется язык своей страны с приложением к каждому документу его неофициального перевода.</a:t>
            </a:r>
            <a:endParaRPr lang="ru-RU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9585687" y="326717"/>
            <a:ext cx="1661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4E301E"/>
                </a:solidFill>
              </a:rPr>
              <a:t>Нюансы языка</a:t>
            </a:r>
            <a:endParaRPr lang="ru-RU" b="1" dirty="0">
              <a:solidFill>
                <a:srgbClr val="4E30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885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151"/>
            <a:ext cx="12192000" cy="68579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27463" y="494206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В международной и российской дипломатической практике наиболее часто применяются следующие виды документов:</a:t>
            </a:r>
          </a:p>
          <a:p>
            <a:endParaRPr lang="ru-RU" dirty="0" smtClean="0"/>
          </a:p>
          <a:p>
            <a:r>
              <a:rPr lang="ru-RU" dirty="0" smtClean="0"/>
              <a:t>— личные ноты;</a:t>
            </a:r>
          </a:p>
          <a:p>
            <a:endParaRPr lang="ru-RU" dirty="0" smtClean="0"/>
          </a:p>
          <a:p>
            <a:r>
              <a:rPr lang="ru-RU" dirty="0" smtClean="0"/>
              <a:t>— вербальные ноты;</a:t>
            </a:r>
          </a:p>
          <a:p>
            <a:endParaRPr lang="ru-RU" dirty="0" smtClean="0"/>
          </a:p>
          <a:p>
            <a:r>
              <a:rPr lang="ru-RU" dirty="0" smtClean="0"/>
              <a:t>— памятные записки;</a:t>
            </a:r>
          </a:p>
          <a:p>
            <a:endParaRPr lang="ru-RU" dirty="0" smtClean="0"/>
          </a:p>
          <a:p>
            <a:r>
              <a:rPr lang="ru-RU" dirty="0" smtClean="0"/>
              <a:t>— меморандумы;</a:t>
            </a:r>
          </a:p>
          <a:p>
            <a:endParaRPr lang="ru-RU" dirty="0" smtClean="0"/>
          </a:p>
          <a:p>
            <a:r>
              <a:rPr lang="ru-RU" dirty="0" smtClean="0"/>
              <a:t>— частные письма полуофициального характера.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15590" y="4967195"/>
            <a:ext cx="117608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Некоторые из этих документов обрамлены так называемыми </a:t>
            </a:r>
            <a:r>
              <a:rPr lang="ru-RU" dirty="0" smtClean="0"/>
              <a:t>фор­мулами </a:t>
            </a:r>
            <a:r>
              <a:rPr lang="ru-RU" dirty="0"/>
              <a:t>вежливости, комплиментами. В других документах </a:t>
            </a:r>
            <a:r>
              <a:rPr lang="ru-RU" dirty="0" smtClean="0"/>
              <a:t>таких формул </a:t>
            </a:r>
            <a:r>
              <a:rPr lang="ru-RU" dirty="0"/>
              <a:t>нет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Протокольные формулы вежливости применяются в личных и </a:t>
            </a:r>
            <a:r>
              <a:rPr lang="ru-RU" dirty="0" smtClean="0"/>
              <a:t>вер­бальных </a:t>
            </a:r>
            <a:r>
              <a:rPr lang="ru-RU" dirty="0"/>
              <a:t>нотах, памятных записках, направляемых с курьерами (</a:t>
            </a:r>
            <a:r>
              <a:rPr lang="ru-RU" dirty="0" smtClean="0"/>
              <a:t>фор­ма </a:t>
            </a:r>
            <a:r>
              <a:rPr lang="ru-RU" dirty="0"/>
              <a:t>документа, которая используется довольно редко).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926" y="1361131"/>
            <a:ext cx="4993312" cy="33041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737865" y="232632"/>
            <a:ext cx="2206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4E301E"/>
                </a:solidFill>
              </a:rPr>
              <a:t>Виды документов</a:t>
            </a:r>
            <a:endParaRPr lang="ru-RU" sz="2000" b="1" dirty="0">
              <a:solidFill>
                <a:srgbClr val="4E30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170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803314" y="211873"/>
            <a:ext cx="18439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400" b="1" dirty="0" smtClean="0">
                <a:solidFill>
                  <a:srgbClr val="4E30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Нота:</a:t>
            </a:r>
          </a:p>
          <a:p>
            <a:pPr marL="285750" indent="-285750" algn="r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4E30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ru-RU" b="1" dirty="0" smtClean="0">
                <a:solidFill>
                  <a:srgbClr val="4E30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ичная</a:t>
            </a:r>
          </a:p>
          <a:p>
            <a:pPr marL="285750" indent="-285750" algn="r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4E30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b="1" dirty="0" smtClean="0">
                <a:solidFill>
                  <a:srgbClr val="4E30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ербальная</a:t>
            </a:r>
            <a:endParaRPr lang="ru-RU" b="1" dirty="0">
              <a:solidFill>
                <a:srgbClr val="4E30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8129" y="323383"/>
            <a:ext cx="92453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Нота направляется по вопросам важного и принципиального значения или содержит официальную информацию о каком-либо событии (например, об изменении названия государства, о сформировании нового правительства, по важному вопросу двусторонних или международных отношений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 т.п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.).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8130" y="1629133"/>
            <a:ext cx="523093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4E301E"/>
                </a:solidFill>
              </a:rPr>
              <a:t>Посол </a:t>
            </a:r>
            <a:r>
              <a:rPr lang="ru-RU" dirty="0">
                <a:solidFill>
                  <a:srgbClr val="4E301E"/>
                </a:solidFill>
              </a:rPr>
              <a:t>посылает личные </a:t>
            </a:r>
            <a:r>
              <a:rPr lang="ru-RU" dirty="0" smtClean="0">
                <a:solidFill>
                  <a:srgbClr val="4E301E"/>
                </a:solidFill>
              </a:rPr>
              <a:t>ноты</a:t>
            </a:r>
          </a:p>
          <a:p>
            <a:r>
              <a:rPr lang="ru-RU" dirty="0" smtClean="0">
                <a:solidFill>
                  <a:srgbClr val="4E301E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4E301E"/>
                </a:solidFill>
              </a:rPr>
              <a:t>коллегам </a:t>
            </a:r>
            <a:r>
              <a:rPr lang="ru-RU" dirty="0">
                <a:solidFill>
                  <a:srgbClr val="4E301E"/>
                </a:solidFill>
              </a:rPr>
              <a:t>по дипломатическому корпусу о вручении верительных грамот и отвечает на такие же ноты коллег; </a:t>
            </a:r>
            <a:endParaRPr lang="ru-RU" dirty="0" smtClean="0">
              <a:solidFill>
                <a:srgbClr val="4E301E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 smtClean="0">
              <a:solidFill>
                <a:srgbClr val="4E301E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4E301E"/>
                </a:solidFill>
              </a:rPr>
              <a:t>министру </a:t>
            </a:r>
            <a:r>
              <a:rPr lang="ru-RU" dirty="0">
                <a:solidFill>
                  <a:srgbClr val="4E301E"/>
                </a:solidFill>
              </a:rPr>
              <a:t>иностранных дел о временном или постоянном отъезде из страны </a:t>
            </a:r>
            <a:r>
              <a:rPr lang="ru-RU" dirty="0" smtClean="0">
                <a:solidFill>
                  <a:srgbClr val="4E301E"/>
                </a:solidFill>
              </a:rPr>
              <a:t>пребывания и </a:t>
            </a:r>
            <a:r>
              <a:rPr lang="ru-RU" dirty="0">
                <a:solidFill>
                  <a:srgbClr val="4E301E"/>
                </a:solidFill>
              </a:rPr>
              <a:t>о назначении временного поверенного в делах; о возвращении в страну пребывания и др.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456014" y="1605532"/>
            <a:ext cx="539773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4E391E"/>
                </a:solidFill>
              </a:rPr>
              <a:t>Личные ноты посылаются по протокольным вопросам: </a:t>
            </a:r>
            <a:endParaRPr lang="ru-RU" dirty="0" smtClean="0">
              <a:solidFill>
                <a:srgbClr val="4E391E"/>
              </a:solidFill>
            </a:endParaRPr>
          </a:p>
          <a:p>
            <a:endParaRPr lang="ru-RU" dirty="0" smtClean="0">
              <a:solidFill>
                <a:srgbClr val="4E391E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4E391E"/>
                </a:solidFill>
              </a:rPr>
              <a:t>поздравления </a:t>
            </a:r>
            <a:r>
              <a:rPr lang="ru-RU" dirty="0">
                <a:solidFill>
                  <a:srgbClr val="4E391E"/>
                </a:solidFill>
              </a:rPr>
              <a:t>по случаю национального праздника, </a:t>
            </a:r>
            <a:endParaRPr lang="ru-RU" dirty="0" smtClean="0">
              <a:solidFill>
                <a:srgbClr val="4E391E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 smtClean="0">
              <a:solidFill>
                <a:srgbClr val="4E391E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4E391E"/>
                </a:solidFill>
              </a:rPr>
              <a:t>поздравления по случаю личных </a:t>
            </a:r>
            <a:r>
              <a:rPr lang="ru-RU" dirty="0">
                <a:solidFill>
                  <a:srgbClr val="4E391E"/>
                </a:solidFill>
              </a:rPr>
              <a:t>событий у главы государства, главы правительства, министра иностранных дел, других лиц, с которыми посол или иной дипломатический работник знаком и поддерживает связи; </a:t>
            </a:r>
            <a:endParaRPr lang="ru-RU" dirty="0" smtClean="0">
              <a:solidFill>
                <a:srgbClr val="4E391E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 smtClean="0">
              <a:solidFill>
                <a:srgbClr val="4E391E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4E391E"/>
                </a:solidFill>
              </a:rPr>
              <a:t>соболезнования</a:t>
            </a:r>
            <a:r>
              <a:rPr lang="ru-RU" dirty="0">
                <a:solidFill>
                  <a:srgbClr val="4E391E"/>
                </a:solidFill>
              </a:rPr>
              <a:t>; </a:t>
            </a:r>
            <a:endParaRPr lang="ru-RU" dirty="0" smtClean="0">
              <a:solidFill>
                <a:srgbClr val="4E391E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 smtClean="0">
              <a:solidFill>
                <a:srgbClr val="4E391E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4E391E"/>
                </a:solidFill>
              </a:rPr>
              <a:t>по </a:t>
            </a:r>
            <a:r>
              <a:rPr lang="ru-RU" dirty="0">
                <a:solidFill>
                  <a:srgbClr val="4E391E"/>
                </a:solidFill>
              </a:rPr>
              <a:t>другим протокольным вопросам. </a:t>
            </a:r>
            <a:endParaRPr lang="ru-RU" dirty="0" smtClean="0">
              <a:solidFill>
                <a:srgbClr val="4E391E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 smtClean="0">
              <a:solidFill>
                <a:srgbClr val="4E391E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4E391E"/>
                </a:solidFill>
              </a:rPr>
              <a:t>личная </a:t>
            </a:r>
            <a:r>
              <a:rPr lang="ru-RU" dirty="0">
                <a:solidFill>
                  <a:srgbClr val="4E391E"/>
                </a:solidFill>
              </a:rPr>
              <a:t>нота посылается в ответ на полученную.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663" y="4960435"/>
            <a:ext cx="3041261" cy="170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197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1234" y="191504"/>
            <a:ext cx="409137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Текст </a:t>
            </a:r>
            <a:r>
              <a:rPr lang="ru-RU" sz="1600" dirty="0"/>
              <a:t>личной ноты начинается с </a:t>
            </a:r>
            <a:r>
              <a:rPr lang="ru-RU" sz="1600" dirty="0" smtClean="0"/>
              <a:t>обращения </a:t>
            </a:r>
            <a:r>
              <a:rPr lang="ru-RU" sz="1600" dirty="0"/>
              <a:t>(Господин </a:t>
            </a:r>
            <a:r>
              <a:rPr lang="ru-RU" sz="1600" dirty="0" smtClean="0"/>
              <a:t>Министр, </a:t>
            </a:r>
            <a:r>
              <a:rPr lang="ru-RU" sz="1600" dirty="0"/>
              <a:t>Господин </a:t>
            </a:r>
            <a:r>
              <a:rPr lang="ru-RU" sz="1600" dirty="0" smtClean="0"/>
              <a:t>Посол и т.д. </a:t>
            </a:r>
          </a:p>
          <a:p>
            <a:endParaRPr lang="ru-RU" sz="1600" dirty="0" smtClean="0"/>
          </a:p>
          <a:p>
            <a:r>
              <a:rPr lang="ru-RU" sz="1600" dirty="0" smtClean="0"/>
              <a:t>С </a:t>
            </a:r>
            <a:r>
              <a:rPr lang="ru-RU" sz="1600" dirty="0"/>
              <a:t>учетом характера личных отношений с адресатом, взаимности и местной протокольной практики перед вышеперечисленными обращениями пишется слово «уважаемый» (исключение делается лишь для обращения «Ваше Превосходительство»).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1234" y="2937553"/>
            <a:ext cx="5078259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После обращения следует текст, начинающийся, как правило, словами «Имею честь» (они опускаются в нотах, содержащих соболезнование или протест). </a:t>
            </a:r>
            <a:endParaRPr lang="ru-RU" sz="1600" dirty="0" smtClean="0"/>
          </a:p>
          <a:p>
            <a:endParaRPr lang="ru-RU" sz="1600" dirty="0"/>
          </a:p>
          <a:p>
            <a:r>
              <a:rPr lang="ru-RU" sz="1600" dirty="0" smtClean="0"/>
              <a:t>Заканчивается </a:t>
            </a:r>
            <a:r>
              <a:rPr lang="ru-RU" sz="1600" dirty="0"/>
              <a:t>текст выражением уважения (комплиментом) — формальным, но важным элементом, которому подчас придается исключительно большое значение (прежде всего в развивающихся государствах, особенно чувствительных к разного рода престижно-протокольным соображениям). </a:t>
            </a:r>
            <a:endParaRPr lang="ru-RU" sz="1600" dirty="0" smtClean="0"/>
          </a:p>
          <a:p>
            <a:endParaRPr lang="ru-RU" sz="1600" dirty="0"/>
          </a:p>
          <a:p>
            <a:r>
              <a:rPr lang="ru-RU" sz="1600" dirty="0" smtClean="0"/>
              <a:t>Некорректное </a:t>
            </a:r>
            <a:r>
              <a:rPr lang="ru-RU" sz="1600" dirty="0"/>
              <a:t>употребление комплимента (особенно в сторону занижения его) может быть расценено как умышленное стремление нанести ущерб лицу, которому адресована нота.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482468" y="713678"/>
            <a:ext cx="1851103" cy="512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637609" y="184962"/>
            <a:ext cx="754081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4E391E"/>
                </a:solidFill>
              </a:rPr>
              <a:t>Личной </a:t>
            </a:r>
            <a:r>
              <a:rPr lang="ru-RU" sz="1600" b="1" dirty="0">
                <a:solidFill>
                  <a:srgbClr val="4E391E"/>
                </a:solidFill>
              </a:rPr>
              <a:t>ноте свойствен ряд формальных признаков, которые принято соблюдать: </a:t>
            </a:r>
          </a:p>
          <a:p>
            <a:endParaRPr lang="ru-RU" sz="1600" b="1" dirty="0">
              <a:solidFill>
                <a:srgbClr val="4E391E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 smtClean="0">
                <a:solidFill>
                  <a:srgbClr val="4E391E"/>
                </a:solidFill>
              </a:rPr>
              <a:t>нота </a:t>
            </a:r>
            <a:r>
              <a:rPr lang="ru-RU" sz="1600" b="1" dirty="0">
                <a:solidFill>
                  <a:srgbClr val="4E391E"/>
                </a:solidFill>
              </a:rPr>
              <a:t>составляется в первом лице,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rgbClr val="4E391E"/>
                </a:solidFill>
              </a:rPr>
              <a:t>печатается на нотном бланке;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rgbClr val="4E391E"/>
                </a:solidFill>
              </a:rPr>
              <a:t>в правом верхнем углу печатаются название города отправки (столицы) и дата отправления;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rgbClr val="4E391E"/>
                </a:solidFill>
              </a:rPr>
              <a:t>исходящий номер на подлиннике, как правило, не проставляется. </a:t>
            </a:r>
          </a:p>
          <a:p>
            <a:endParaRPr lang="ru-RU" sz="1600" b="1" dirty="0">
              <a:solidFill>
                <a:srgbClr val="4E391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32449" y="2622359"/>
            <a:ext cx="6122019" cy="3970318"/>
          </a:xfrm>
          <a:prstGeom prst="rect">
            <a:avLst/>
          </a:prstGeom>
          <a:solidFill>
            <a:srgbClr val="F4EEA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Образец </a:t>
            </a:r>
            <a:r>
              <a:rPr lang="ru-RU" sz="1400" b="1" dirty="0"/>
              <a:t>личной ноты</a:t>
            </a:r>
            <a:r>
              <a:rPr lang="ru-RU" sz="1400" b="1" dirty="0" smtClean="0"/>
              <a:t>:</a:t>
            </a:r>
          </a:p>
          <a:p>
            <a:endParaRPr lang="ru-RU" sz="1400" dirty="0"/>
          </a:p>
          <a:p>
            <a:r>
              <a:rPr lang="ru-RU" sz="1400" dirty="0"/>
              <a:t>Министерство</a:t>
            </a:r>
          </a:p>
          <a:p>
            <a:r>
              <a:rPr lang="ru-RU" sz="1400" dirty="0"/>
              <a:t>иностранных дел Российской Федерации</a:t>
            </a:r>
          </a:p>
          <a:p>
            <a:r>
              <a:rPr lang="ru-RU" sz="1400" dirty="0"/>
              <a:t>Москва,_____ января________ 20 г</a:t>
            </a:r>
            <a:r>
              <a:rPr lang="ru-RU" sz="1400" dirty="0" smtClean="0"/>
              <a:t>.</a:t>
            </a:r>
          </a:p>
          <a:p>
            <a:endParaRPr lang="ru-RU" sz="1400" dirty="0"/>
          </a:p>
          <a:p>
            <a:r>
              <a:rPr lang="ru-RU" sz="1400" dirty="0" smtClean="0"/>
              <a:t>   Уважаемый </a:t>
            </a:r>
            <a:r>
              <a:rPr lang="ru-RU" sz="1400" dirty="0"/>
              <a:t>господин Посол,</a:t>
            </a:r>
          </a:p>
          <a:p>
            <a:r>
              <a:rPr lang="ru-RU" sz="1400" dirty="0" smtClean="0"/>
              <a:t>   Прошу </a:t>
            </a:r>
            <a:r>
              <a:rPr lang="ru-RU" sz="1400" dirty="0"/>
              <a:t>Вас принять мою искреннюю благодарность за Ваше </a:t>
            </a:r>
            <a:r>
              <a:rPr lang="ru-RU" sz="1400" dirty="0" smtClean="0"/>
              <a:t>дружествен­ное </a:t>
            </a:r>
            <a:r>
              <a:rPr lang="ru-RU" sz="1400" dirty="0"/>
              <a:t>поздравление по случаю успешного запуска космического </a:t>
            </a:r>
            <a:r>
              <a:rPr lang="ru-RU" sz="1400" dirty="0" smtClean="0"/>
              <a:t>корабля с </a:t>
            </a:r>
            <a:r>
              <a:rPr lang="ru-RU" sz="1400" dirty="0"/>
              <a:t>интернациональным экипажем на борту</a:t>
            </a:r>
            <a:r>
              <a:rPr lang="ru-RU" sz="1400" dirty="0" smtClean="0"/>
              <a:t>.</a:t>
            </a:r>
          </a:p>
          <a:p>
            <a:r>
              <a:rPr lang="ru-RU" sz="1400" dirty="0" smtClean="0"/>
              <a:t>   Полностью </a:t>
            </a:r>
            <a:r>
              <a:rPr lang="ru-RU" sz="1400" dirty="0"/>
              <a:t>разделяю Ваше мнение, что эта победа послужит делу </a:t>
            </a:r>
            <a:r>
              <a:rPr lang="ru-RU" sz="1400" dirty="0" smtClean="0"/>
              <a:t>прогресса </a:t>
            </a:r>
            <a:r>
              <a:rPr lang="ru-RU" sz="1400" dirty="0"/>
              <a:t>всего человечества, укреплению дружбы между нашими народами.</a:t>
            </a:r>
          </a:p>
          <a:p>
            <a:r>
              <a:rPr lang="ru-RU" sz="1400" dirty="0"/>
              <a:t>С глубоким </a:t>
            </a:r>
            <a:r>
              <a:rPr lang="ru-RU" sz="1400" dirty="0" smtClean="0"/>
              <a:t>уважением</a:t>
            </a:r>
          </a:p>
          <a:p>
            <a:r>
              <a:rPr lang="ru-RU" sz="1400" dirty="0" smtClean="0"/>
              <a:t>                                                                                                (</a:t>
            </a:r>
            <a:r>
              <a:rPr lang="ru-RU" sz="1400" i="1" dirty="0" smtClean="0"/>
              <a:t>личная подпись</a:t>
            </a:r>
            <a:r>
              <a:rPr lang="ru-RU" sz="1400" dirty="0" smtClean="0"/>
              <a:t>)</a:t>
            </a:r>
            <a:endParaRPr lang="ru-RU" sz="1400" dirty="0"/>
          </a:p>
          <a:p>
            <a:r>
              <a:rPr lang="ru-RU" sz="1400" dirty="0"/>
              <a:t>Господину</a:t>
            </a:r>
          </a:p>
          <a:p>
            <a:r>
              <a:rPr lang="ru-RU" sz="1400" dirty="0"/>
              <a:t>Чрезвычайному и Полномочному Послу Республики</a:t>
            </a:r>
          </a:p>
          <a:p>
            <a:r>
              <a:rPr lang="ru-RU" sz="1400" dirty="0"/>
              <a:t>г. Москва</a:t>
            </a:r>
          </a:p>
        </p:txBody>
      </p:sp>
    </p:spTree>
    <p:extLst>
      <p:ext uri="{BB962C8B-B14F-4D97-AF65-F5344CB8AC3E}">
        <p14:creationId xmlns:p14="http://schemas.microsoft.com/office/powerpoint/2010/main" val="2545981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47957" y="2036479"/>
            <a:ext cx="6002794" cy="4616648"/>
          </a:xfrm>
          <a:prstGeom prst="rect">
            <a:avLst/>
          </a:prstGeom>
          <a:solidFill>
            <a:srgbClr val="F4EEA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ru-RU" sz="1400" b="1" dirty="0"/>
              <a:t>Образец личной ноты о вручении верительных грамот</a:t>
            </a:r>
            <a:r>
              <a:rPr lang="ru-RU" sz="1400" b="1" dirty="0" smtClean="0"/>
              <a:t>:</a:t>
            </a:r>
          </a:p>
          <a:p>
            <a:endParaRPr lang="ru-RU" sz="1400" dirty="0"/>
          </a:p>
          <a:p>
            <a:r>
              <a:rPr lang="ru-RU" sz="1400" dirty="0" smtClean="0"/>
              <a:t>   Посольство</a:t>
            </a:r>
            <a:endParaRPr lang="ru-RU" sz="1400" dirty="0"/>
          </a:p>
          <a:p>
            <a:r>
              <a:rPr lang="ru-RU" sz="1400" dirty="0" smtClean="0"/>
              <a:t>   Российской </a:t>
            </a:r>
            <a:r>
              <a:rPr lang="ru-RU" sz="1400" dirty="0"/>
              <a:t>Федерации</a:t>
            </a:r>
          </a:p>
          <a:p>
            <a:r>
              <a:rPr lang="ru-RU" sz="1400" dirty="0" smtClean="0"/>
              <a:t>   г </a:t>
            </a:r>
            <a:r>
              <a:rPr lang="ru-RU" sz="1400" dirty="0"/>
              <a:t>. _____________ </a:t>
            </a:r>
            <a:r>
              <a:rPr lang="ru-RU" sz="1400" dirty="0" smtClean="0"/>
              <a:t>_______марта </a:t>
            </a:r>
            <a:r>
              <a:rPr lang="ru-RU" sz="1400" dirty="0"/>
              <a:t>1 9 _______ г</a:t>
            </a:r>
            <a:r>
              <a:rPr lang="ru-RU" sz="1400" dirty="0" smtClean="0"/>
              <a:t>.</a:t>
            </a:r>
          </a:p>
          <a:p>
            <a:endParaRPr lang="ru-RU" sz="1400" dirty="0"/>
          </a:p>
          <a:p>
            <a:r>
              <a:rPr lang="ru-RU" sz="1400" dirty="0" smtClean="0"/>
              <a:t>    Уважаемый </a:t>
            </a:r>
            <a:r>
              <a:rPr lang="ru-RU" sz="1400" dirty="0"/>
              <a:t>г-н Посол,</a:t>
            </a:r>
          </a:p>
          <a:p>
            <a:r>
              <a:rPr lang="ru-RU" sz="1400" dirty="0" smtClean="0"/>
              <a:t>    Имею </a:t>
            </a:r>
            <a:r>
              <a:rPr lang="ru-RU" sz="1400" dirty="0"/>
              <a:t>честь сообщить, ч т о ______ марта 2 0 _______ года я вручил Его</a:t>
            </a:r>
          </a:p>
          <a:p>
            <a:r>
              <a:rPr lang="ru-RU" sz="1400" dirty="0"/>
              <a:t>Превосходительству господину </a:t>
            </a:r>
            <a:r>
              <a:rPr lang="ru-RU" sz="1400" dirty="0" smtClean="0"/>
              <a:t>Президенту </a:t>
            </a:r>
          </a:p>
          <a:p>
            <a:r>
              <a:rPr lang="ru-RU" sz="1400" dirty="0" smtClean="0"/>
              <a:t>верительные грамоты, которыми Президент Российской Федерации</a:t>
            </a:r>
            <a:endParaRPr lang="ru-RU" sz="1400" dirty="0"/>
          </a:p>
          <a:p>
            <a:r>
              <a:rPr lang="ru-RU" sz="1400" dirty="0"/>
              <a:t>В.В. Путин аккредитует меня в качестве Чрезвычайного и Полномочного</a:t>
            </a:r>
          </a:p>
          <a:p>
            <a:r>
              <a:rPr lang="ru-RU" sz="1400" dirty="0"/>
              <a:t>Посла в </a:t>
            </a:r>
            <a:r>
              <a:rPr lang="ru-RU" sz="1400" dirty="0" smtClean="0"/>
              <a:t>__________________________________</a:t>
            </a:r>
            <a:endParaRPr lang="ru-RU" sz="1400" dirty="0"/>
          </a:p>
          <a:p>
            <a:r>
              <a:rPr lang="ru-RU" sz="1400" dirty="0" smtClean="0"/>
              <a:t>   Выражая </a:t>
            </a:r>
            <a:r>
              <a:rPr lang="ru-RU" sz="1400" dirty="0"/>
              <a:t>свое удовлетворение тем, что я призван таким образом </a:t>
            </a:r>
            <a:r>
              <a:rPr lang="ru-RU" sz="1400" dirty="0" smtClean="0"/>
              <a:t>поддер­живать  с </a:t>
            </a:r>
            <a:r>
              <a:rPr lang="ru-RU" sz="1400" dirty="0"/>
              <a:t>Вами официальные и личные отношения, которые будут </a:t>
            </a:r>
            <a:r>
              <a:rPr lang="ru-RU" sz="1400" dirty="0" smtClean="0"/>
              <a:t>соответ­ствовать дружественным отношениям, существующим между нашими странами</a:t>
            </a:r>
            <a:r>
              <a:rPr lang="ru-RU" sz="1400" dirty="0"/>
              <a:t>, </a:t>
            </a:r>
            <a:r>
              <a:rPr lang="ru-RU" sz="1400" dirty="0" smtClean="0"/>
              <a:t>прошу </a:t>
            </a:r>
            <a:r>
              <a:rPr lang="ru-RU" sz="1400" dirty="0"/>
              <a:t>Вас, господин Посол, принять уверения в моем весьма</a:t>
            </a:r>
          </a:p>
          <a:p>
            <a:r>
              <a:rPr lang="ru-RU" sz="1400" dirty="0"/>
              <a:t>высоком </a:t>
            </a:r>
            <a:r>
              <a:rPr lang="ru-RU" sz="1400" dirty="0" smtClean="0"/>
              <a:t>уважении.</a:t>
            </a:r>
          </a:p>
          <a:p>
            <a:endParaRPr lang="ru-RU" sz="1400" dirty="0"/>
          </a:p>
          <a:p>
            <a:r>
              <a:rPr lang="ru-RU" sz="1400" dirty="0"/>
              <a:t>Господину____________ ,</a:t>
            </a:r>
          </a:p>
          <a:p>
            <a:r>
              <a:rPr lang="ru-RU" sz="1400" dirty="0"/>
              <a:t>Чрезвычайному и Полномочному Послу</a:t>
            </a:r>
          </a:p>
          <a:p>
            <a:r>
              <a:rPr lang="ru-RU" sz="1400" dirty="0" smtClean="0"/>
              <a:t>                                                                                                              (</a:t>
            </a:r>
            <a:r>
              <a:rPr lang="ru-RU" sz="1400" i="1" dirty="0"/>
              <a:t>личная подпись</a:t>
            </a:r>
            <a:r>
              <a:rPr lang="ru-RU" sz="1400" dirty="0"/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3545" y="2375033"/>
            <a:ext cx="5640867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4E301E"/>
                </a:solidFill>
              </a:rPr>
              <a:t>Характер комплимента должен </a:t>
            </a:r>
            <a:r>
              <a:rPr lang="ru-RU" sz="1600" b="1" dirty="0" smtClean="0">
                <a:solidFill>
                  <a:srgbClr val="4E301E"/>
                </a:solidFill>
              </a:rPr>
              <a:t>учитывать принцип взаимности, особенно </a:t>
            </a:r>
            <a:r>
              <a:rPr lang="ru-RU" sz="1600" b="1" dirty="0">
                <a:solidFill>
                  <a:srgbClr val="4E301E"/>
                </a:solidFill>
              </a:rPr>
              <a:t>в </a:t>
            </a:r>
            <a:r>
              <a:rPr lang="ru-RU" sz="1600" b="1" dirty="0" smtClean="0">
                <a:solidFill>
                  <a:srgbClr val="4E301E"/>
                </a:solidFill>
              </a:rPr>
              <a:t>случае направления </a:t>
            </a:r>
            <a:r>
              <a:rPr lang="ru-RU" sz="1600" b="1" dirty="0">
                <a:solidFill>
                  <a:srgbClr val="4E301E"/>
                </a:solidFill>
              </a:rPr>
              <a:t>ответной ноты</a:t>
            </a:r>
            <a:r>
              <a:rPr lang="ru-RU" sz="1600" dirty="0" smtClean="0"/>
              <a:t>.</a:t>
            </a:r>
          </a:p>
          <a:p>
            <a:pPr>
              <a:buClr>
                <a:srgbClr val="4E301E"/>
              </a:buClr>
            </a:pPr>
            <a:r>
              <a:rPr lang="ru-RU" sz="1600" dirty="0" smtClean="0"/>
              <a:t>Форма </a:t>
            </a:r>
            <a:r>
              <a:rPr lang="ru-RU" sz="1600" dirty="0"/>
              <a:t>обращения зависит также от конкретного случая и </a:t>
            </a:r>
            <a:r>
              <a:rPr lang="ru-RU" sz="1600" dirty="0" smtClean="0"/>
              <a:t>местной </a:t>
            </a:r>
            <a:r>
              <a:rPr lang="ru-RU" sz="1600" dirty="0"/>
              <a:t>практики. </a:t>
            </a:r>
            <a:r>
              <a:rPr lang="ru-RU" sz="1600" dirty="0" smtClean="0"/>
              <a:t>В </a:t>
            </a:r>
            <a:r>
              <a:rPr lang="ru-RU" sz="1600" dirty="0"/>
              <a:t>письме обращение может быть</a:t>
            </a:r>
            <a:r>
              <a:rPr lang="ru-RU" sz="1600" dirty="0" smtClean="0"/>
              <a:t>:</a:t>
            </a:r>
          </a:p>
          <a:p>
            <a:pPr>
              <a:buClr>
                <a:srgbClr val="4E301E"/>
              </a:buClr>
            </a:pPr>
            <a:endParaRPr lang="ru-RU" sz="1600" dirty="0"/>
          </a:p>
          <a:p>
            <a:pPr marL="285750" indent="-285750">
              <a:buClr>
                <a:srgbClr val="4E301E"/>
              </a:buClr>
              <a:buFont typeface="Wingdings" panose="05000000000000000000" pitchFamily="2" charset="2"/>
              <a:buChar char="Ø"/>
            </a:pPr>
            <a:r>
              <a:rPr lang="ru-RU" sz="1600" dirty="0"/>
              <a:t>министру — господин Министр, </a:t>
            </a:r>
            <a:r>
              <a:rPr lang="ru-RU" sz="1600" dirty="0" smtClean="0"/>
              <a:t>Ваше Превосходительство</a:t>
            </a:r>
            <a:r>
              <a:rPr lang="ru-RU" sz="1600" dirty="0"/>
              <a:t>;</a:t>
            </a:r>
          </a:p>
          <a:p>
            <a:pPr marL="285750" indent="-285750">
              <a:buClr>
                <a:srgbClr val="4E301E"/>
              </a:buClr>
              <a:buFont typeface="Wingdings" panose="05000000000000000000" pitchFamily="2" charset="2"/>
              <a:buChar char="Ø"/>
            </a:pPr>
            <a:r>
              <a:rPr lang="ru-RU" sz="1600" dirty="0"/>
              <a:t>послу — господин Посол, Ваше Превосходительство;</a:t>
            </a:r>
          </a:p>
          <a:p>
            <a:pPr marL="285750" indent="-285750">
              <a:buClr>
                <a:srgbClr val="4E301E"/>
              </a:buClr>
              <a:buFont typeface="Wingdings" panose="05000000000000000000" pitchFamily="2" charset="2"/>
              <a:buChar char="Ø"/>
            </a:pPr>
            <a:r>
              <a:rPr lang="ru-RU" sz="1600" dirty="0"/>
              <a:t>посланнику — господин Посланник или господин Министр;</a:t>
            </a:r>
          </a:p>
          <a:p>
            <a:pPr marL="285750" indent="-285750">
              <a:buClr>
                <a:srgbClr val="4E301E"/>
              </a:buClr>
              <a:buFont typeface="Wingdings" panose="05000000000000000000" pitchFamily="2" charset="2"/>
              <a:buChar char="Ø"/>
            </a:pPr>
            <a:r>
              <a:rPr lang="ru-RU" sz="1600" dirty="0"/>
              <a:t>временному поверенному в делах — господин Поверенный в </a:t>
            </a:r>
            <a:r>
              <a:rPr lang="ru-RU" sz="1600" dirty="0" smtClean="0"/>
              <a:t>де­лах </a:t>
            </a:r>
            <a:r>
              <a:rPr lang="ru-RU" sz="1600" dirty="0"/>
              <a:t>(прилагательное “временный” в обращении обычно не пишется).</a:t>
            </a:r>
          </a:p>
          <a:p>
            <a:pPr marL="285750" indent="-285750">
              <a:buClr>
                <a:srgbClr val="4E301E"/>
              </a:buClr>
              <a:buFont typeface="Wingdings" panose="05000000000000000000" pitchFamily="2" charset="2"/>
              <a:buChar char="Ø"/>
            </a:pPr>
            <a:r>
              <a:rPr lang="ru-RU" sz="1600" dirty="0" smtClean="0"/>
              <a:t>если </a:t>
            </a:r>
            <a:r>
              <a:rPr lang="ru-RU" sz="1600" dirty="0"/>
              <a:t>временный поверенный в делах — советник в ранге </a:t>
            </a:r>
            <a:r>
              <a:rPr lang="ru-RU" sz="1600" dirty="0" smtClean="0"/>
              <a:t>послан­ника</a:t>
            </a:r>
            <a:r>
              <a:rPr lang="ru-RU" sz="1600" dirty="0"/>
              <a:t>, то обращение к нему должно быть следующим: “</a:t>
            </a:r>
            <a:r>
              <a:rPr lang="ru-RU" sz="1600" dirty="0" smtClean="0"/>
              <a:t>Господин Министр</a:t>
            </a:r>
            <a:r>
              <a:rPr lang="ru-RU" sz="1600" dirty="0"/>
              <a:t>” </a:t>
            </a:r>
            <a:r>
              <a:rPr lang="ru-RU" sz="1600" dirty="0" smtClean="0"/>
              <a:t>.</a:t>
            </a:r>
          </a:p>
          <a:p>
            <a:pPr marL="285750" indent="-285750">
              <a:buClr>
                <a:srgbClr val="4E301E"/>
              </a:buClr>
              <a:buFont typeface="Wingdings" panose="05000000000000000000" pitchFamily="2" charset="2"/>
              <a:buChar char="Ø"/>
            </a:pPr>
            <a:endParaRPr lang="ru-RU" sz="1600" dirty="0"/>
          </a:p>
          <a:p>
            <a:r>
              <a:rPr lang="ru-RU" sz="1600" dirty="0"/>
              <a:t>В зависимости от местной практики в порядке взаимности </a:t>
            </a:r>
            <a:r>
              <a:rPr lang="ru-RU" sz="1600" dirty="0" smtClean="0"/>
              <a:t>слово господин</a:t>
            </a:r>
            <a:r>
              <a:rPr lang="ru-RU" sz="1600" dirty="0"/>
              <a:t>” можно писать полностью.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5841" y="146328"/>
            <a:ext cx="7123589" cy="1600438"/>
          </a:xfrm>
          <a:prstGeom prst="rect">
            <a:avLst/>
          </a:prstGeom>
          <a:solidFill>
            <a:srgbClr val="F4EEA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Министру </a:t>
            </a: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иностранных дел или Послу</a:t>
            </a:r>
          </a:p>
          <a:p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Прошу Вас, господин Министр, господин Посол, принять </a:t>
            </a:r>
            <a:r>
              <a:rPr lang="ru-RU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уверения в </a:t>
            </a: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моем самом высоком уважении.</a:t>
            </a:r>
          </a:p>
          <a:p>
            <a:endParaRPr lang="ru-RU" sz="1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Посланнику</a:t>
            </a: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временному Поверенному в делах</a:t>
            </a:r>
          </a:p>
          <a:p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Прошу Вас, господин Министр, господин Поверенный в делах, </a:t>
            </a:r>
            <a:r>
              <a:rPr lang="ru-RU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принять уверения </a:t>
            </a: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моем весьма высоком уважении.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15866" y="130101"/>
            <a:ext cx="35349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rgbClr val="4E301E"/>
                </a:solidFill>
              </a:rPr>
              <a:t>Образцы комплиментов</a:t>
            </a:r>
            <a:endParaRPr lang="ru-RU" sz="2000" b="1" dirty="0">
              <a:solidFill>
                <a:srgbClr val="4E301E"/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 rot="10800000">
            <a:off x="8283135" y="254106"/>
            <a:ext cx="457200" cy="185531"/>
          </a:xfrm>
          <a:prstGeom prst="rightArrow">
            <a:avLst/>
          </a:prstGeom>
          <a:solidFill>
            <a:srgbClr val="503F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7530679" y="460889"/>
            <a:ext cx="45200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4E301E"/>
                </a:solidFill>
              </a:rPr>
              <a:t>Тональность личных нот может быть более или менее </a:t>
            </a:r>
            <a:r>
              <a:rPr lang="ru-RU" sz="1400" b="1" dirty="0" smtClean="0">
                <a:solidFill>
                  <a:srgbClr val="4E301E"/>
                </a:solidFill>
              </a:rPr>
              <a:t>теплой. Если </a:t>
            </a:r>
            <a:r>
              <a:rPr lang="ru-RU" sz="1400" b="1" dirty="0">
                <a:solidFill>
                  <a:srgbClr val="4E301E"/>
                </a:solidFill>
              </a:rPr>
              <a:t>нота начинается словами: “Господин Министр”, “Господин </a:t>
            </a:r>
            <a:r>
              <a:rPr lang="ru-RU" sz="1400" b="1" dirty="0" smtClean="0">
                <a:solidFill>
                  <a:srgbClr val="4E301E"/>
                </a:solidFill>
              </a:rPr>
              <a:t>По­сол</a:t>
            </a:r>
            <a:r>
              <a:rPr lang="ru-RU" sz="1400" b="1" dirty="0">
                <a:solidFill>
                  <a:srgbClr val="4E301E"/>
                </a:solidFill>
              </a:rPr>
              <a:t>” и заканчивается “С уважением” (</a:t>
            </a:r>
            <a:r>
              <a:rPr lang="ru-RU" sz="1400" b="1" dirty="0" smtClean="0">
                <a:solidFill>
                  <a:srgbClr val="4E301E"/>
                </a:solidFill>
              </a:rPr>
              <a:t>без “искреннего</a:t>
            </a:r>
            <a:r>
              <a:rPr lang="ru-RU" sz="1400" b="1" dirty="0">
                <a:solidFill>
                  <a:srgbClr val="4E301E"/>
                </a:solidFill>
              </a:rPr>
              <a:t>” или “</a:t>
            </a:r>
            <a:r>
              <a:rPr lang="ru-RU" sz="1400" b="1" dirty="0" smtClean="0">
                <a:solidFill>
                  <a:srgbClr val="4E301E"/>
                </a:solidFill>
              </a:rPr>
              <a:t>глубоко­го</a:t>
            </a:r>
            <a:r>
              <a:rPr lang="ru-RU" sz="1400" b="1" dirty="0">
                <a:solidFill>
                  <a:srgbClr val="4E301E"/>
                </a:solidFill>
              </a:rPr>
              <a:t>”), то очевидно намерение автора придать ноте сдержанный характер.</a:t>
            </a:r>
          </a:p>
        </p:txBody>
      </p:sp>
    </p:spTree>
    <p:extLst>
      <p:ext uri="{BB962C8B-B14F-4D97-AF65-F5344CB8AC3E}">
        <p14:creationId xmlns:p14="http://schemas.microsoft.com/office/powerpoint/2010/main" val="3159723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ln>
            <a:solidFill>
              <a:srgbClr val="4E301E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34733" y="122857"/>
            <a:ext cx="58874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После комплимента следует личная подпись посылающего ноту лица, которая должна быть разборчива. Печать на личной ноте не ставится. В левом нижнем углу, всегда на первой странице, пишется адрес лица, которому направляется нота. Адрес состоит из соответствующего титулования («Его Превосходительству», или «Е.П.», например), имени и фамилии, полных официальной должности этого лица, конституционного названия представляемой им страны и ее столицы. Этот же адрес печатается на конверте, в котором отправляется личная нота.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04" y="2596213"/>
            <a:ext cx="4504535" cy="41905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78137" y="189764"/>
            <a:ext cx="5436940" cy="6524863"/>
          </a:xfrm>
          <a:prstGeom prst="rect">
            <a:avLst/>
          </a:prstGeom>
          <a:noFill/>
          <a:ln>
            <a:solidFill>
              <a:srgbClr val="4E301E"/>
            </a:solidFill>
          </a:ln>
          <a:effectLst>
            <a:glow rad="101600">
              <a:srgbClr val="4E301E">
                <a:alpha val="40000"/>
              </a:srgbClr>
            </a:glow>
          </a:effectLst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Утвердившаяся со </a:t>
            </a:r>
            <a:r>
              <a:rPr lang="ru-RU" sz="1600" dirty="0"/>
              <a:t>времени Второй мировой войны </a:t>
            </a:r>
            <a:r>
              <a:rPr lang="ru-RU" sz="1600" dirty="0" smtClean="0"/>
              <a:t>практика </a:t>
            </a:r>
            <a:r>
              <a:rPr lang="ru-RU" sz="1600" dirty="0"/>
              <a:t>обмена </a:t>
            </a:r>
            <a:r>
              <a:rPr lang="ru-RU" b="1" i="1" dirty="0">
                <a:solidFill>
                  <a:srgbClr val="4E301E"/>
                </a:solidFill>
              </a:rPr>
              <a:t>личными </a:t>
            </a:r>
            <a:r>
              <a:rPr lang="ru-RU" b="1" i="1" dirty="0" smtClean="0">
                <a:solidFill>
                  <a:srgbClr val="4E301E"/>
                </a:solidFill>
              </a:rPr>
              <a:t>посла­ниями </a:t>
            </a:r>
            <a:r>
              <a:rPr lang="ru-RU" sz="1600" dirty="0"/>
              <a:t>между главами государств, правительств, министрами </a:t>
            </a:r>
            <a:r>
              <a:rPr lang="ru-RU" sz="1600" dirty="0" smtClean="0"/>
              <a:t>иностранных </a:t>
            </a:r>
            <a:r>
              <a:rPr lang="ru-RU" sz="1600" dirty="0"/>
              <a:t>дел по наиболее важным вопросам мировой политики </a:t>
            </a:r>
            <a:r>
              <a:rPr lang="ru-RU" sz="1600" dirty="0" smtClean="0"/>
              <a:t>ставит такие </a:t>
            </a:r>
            <a:r>
              <a:rPr lang="ru-RU" sz="1600" dirty="0"/>
              <a:t>документы в особый ряд, выходящий за сложившиеся </a:t>
            </a:r>
            <a:r>
              <a:rPr lang="ru-RU" sz="1600" dirty="0" smtClean="0"/>
              <a:t>ранее традиционные </a:t>
            </a:r>
            <a:r>
              <a:rPr lang="ru-RU" sz="1600" dirty="0"/>
              <a:t>формы дипломатической переписки</a:t>
            </a:r>
            <a:r>
              <a:rPr lang="ru-RU" sz="1600" dirty="0" smtClean="0"/>
              <a:t>.</a:t>
            </a:r>
          </a:p>
          <a:p>
            <a:endParaRPr lang="ru-RU" sz="1600" dirty="0"/>
          </a:p>
          <a:p>
            <a:r>
              <a:rPr lang="ru-RU" sz="1600" dirty="0"/>
              <a:t>Этот вид дипломатической переписки </a:t>
            </a:r>
            <a:r>
              <a:rPr lang="ru-RU" sz="1600" dirty="0" smtClean="0"/>
              <a:t>часто </a:t>
            </a:r>
            <a:r>
              <a:rPr lang="ru-RU" sz="1600" dirty="0"/>
              <a:t>именуют как личное </a:t>
            </a:r>
            <a:r>
              <a:rPr lang="ru-RU" sz="1600" dirty="0" smtClean="0"/>
              <a:t>послание главы </a:t>
            </a:r>
            <a:r>
              <a:rPr lang="ru-RU" sz="1600" dirty="0"/>
              <a:t>государства или правительства. С формальной точки </a:t>
            </a:r>
            <a:r>
              <a:rPr lang="ru-RU" sz="1600" dirty="0" smtClean="0"/>
              <a:t>зрения такое </a:t>
            </a:r>
            <a:r>
              <a:rPr lang="ru-RU" sz="1600" dirty="0"/>
              <a:t>послание может быть отнесено к категории “личных нот</a:t>
            </a:r>
            <a:r>
              <a:rPr lang="ru-RU" sz="1600" dirty="0" smtClean="0"/>
              <a:t>”. Однако </a:t>
            </a:r>
            <a:r>
              <a:rPr lang="ru-RU" sz="1600" dirty="0"/>
              <a:t>ввиду высокого положения отправителя и </a:t>
            </a:r>
            <a:r>
              <a:rPr lang="ru-RU" sz="1600" dirty="0" smtClean="0"/>
              <a:t>получателя, а </a:t>
            </a:r>
            <a:r>
              <a:rPr lang="ru-RU" sz="1600" dirty="0"/>
              <a:t>также большого значения таких документов их принято </a:t>
            </a:r>
            <a:r>
              <a:rPr lang="ru-RU" sz="1600" dirty="0" smtClean="0"/>
              <a:t>выделять в </a:t>
            </a:r>
            <a:r>
              <a:rPr lang="ru-RU" sz="1600" dirty="0"/>
              <a:t>самостоятельный вид дипломатической переписки. </a:t>
            </a:r>
            <a:endParaRPr lang="ru-RU" sz="1600" dirty="0" smtClean="0"/>
          </a:p>
          <a:p>
            <a:r>
              <a:rPr lang="ru-RU" sz="1600" dirty="0" smtClean="0"/>
              <a:t>В </a:t>
            </a:r>
            <a:r>
              <a:rPr lang="ru-RU" sz="1600" dirty="0"/>
              <a:t>этих </a:t>
            </a:r>
            <a:r>
              <a:rPr lang="ru-RU" sz="1600" dirty="0" smtClean="0"/>
              <a:t>посла­ниях</a:t>
            </a:r>
            <a:r>
              <a:rPr lang="ru-RU" sz="1600" dirty="0"/>
              <a:t>, как и в личных нотах, имеются протокольные формулы </a:t>
            </a:r>
            <a:r>
              <a:rPr lang="ru-RU" sz="1600" dirty="0" smtClean="0"/>
              <a:t>— обращение </a:t>
            </a:r>
            <a:r>
              <a:rPr lang="ru-RU" sz="1600" dirty="0"/>
              <a:t>и заключительный комплимент. </a:t>
            </a:r>
            <a:r>
              <a:rPr lang="ru-RU" sz="1600" dirty="0" smtClean="0"/>
              <a:t>Начинаются они </a:t>
            </a:r>
            <a:r>
              <a:rPr lang="ru-RU" sz="1600" dirty="0"/>
              <a:t>с полного титула адресата, </a:t>
            </a:r>
            <a:r>
              <a:rPr lang="ru-RU" sz="1600" dirty="0" smtClean="0"/>
              <a:t>напри­мер “</a:t>
            </a:r>
            <a:r>
              <a:rPr lang="ru-RU" sz="1600" dirty="0"/>
              <a:t>Его Превосходительству Жаку Шираку, Президенту </a:t>
            </a:r>
            <a:r>
              <a:rPr lang="ru-RU" sz="1600" dirty="0" smtClean="0"/>
              <a:t>Французской </a:t>
            </a:r>
            <a:r>
              <a:rPr lang="ru-RU" sz="1600" dirty="0"/>
              <a:t>Республики”, тексту также следует предпослать </a:t>
            </a:r>
            <a:r>
              <a:rPr lang="ru-RU" sz="1600" dirty="0" smtClean="0"/>
              <a:t>обращение. В </a:t>
            </a:r>
            <a:r>
              <a:rPr lang="ru-RU" sz="1600" dirty="0"/>
              <a:t>данном случае это может быть: “Уважаемый господин Президент</a:t>
            </a:r>
            <a:r>
              <a:rPr lang="ru-RU" sz="1600" dirty="0" smtClean="0"/>
              <a:t>”, в </a:t>
            </a:r>
            <a:r>
              <a:rPr lang="ru-RU" sz="1600" dirty="0"/>
              <a:t>ином случае: “Ваше Превосходительство</a:t>
            </a:r>
            <a:r>
              <a:rPr lang="ru-RU" sz="1600" dirty="0" smtClean="0"/>
              <a:t>”.</a:t>
            </a:r>
          </a:p>
          <a:p>
            <a:endParaRPr lang="ru-RU" sz="1600" dirty="0"/>
          </a:p>
          <a:p>
            <a:r>
              <a:rPr lang="ru-RU" sz="1600" dirty="0"/>
              <a:t>В настоящее время обмен посланиями между главами </a:t>
            </a:r>
            <a:r>
              <a:rPr lang="ru-RU" sz="1600" dirty="0" smtClean="0"/>
              <a:t>государств встречается </a:t>
            </a:r>
            <a:r>
              <a:rPr lang="ru-RU" sz="1600" dirty="0"/>
              <a:t>на практике все реже. </a:t>
            </a:r>
          </a:p>
        </p:txBody>
      </p:sp>
    </p:spTree>
    <p:extLst>
      <p:ext uri="{BB962C8B-B14F-4D97-AF65-F5344CB8AC3E}">
        <p14:creationId xmlns:p14="http://schemas.microsoft.com/office/powerpoint/2010/main" val="2210297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5326" y="1776180"/>
            <a:ext cx="632274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В </a:t>
            </a:r>
            <a:r>
              <a:rPr lang="ru-RU" sz="1600" dirty="0"/>
              <a:t>вербальной ноте излагаются разнообразные вопросы, возникающие в деятельности министерства или дипломатического представительства. В них могут </a:t>
            </a:r>
            <a:r>
              <a:rPr lang="ru-RU" sz="1600" dirty="0" smtClean="0"/>
              <a:t>затрагиваться:</a:t>
            </a:r>
          </a:p>
          <a:p>
            <a:pPr marL="285750" indent="-285750">
              <a:buClr>
                <a:srgbClr val="4E301E"/>
              </a:buClr>
              <a:buFont typeface="Wingdings" panose="05000000000000000000" pitchFamily="2" charset="2"/>
              <a:buChar char="Ø"/>
            </a:pPr>
            <a:r>
              <a:rPr lang="ru-RU" sz="1600" dirty="0"/>
              <a:t> </a:t>
            </a:r>
            <a:r>
              <a:rPr lang="ru-RU" sz="1600" dirty="0" smtClean="0"/>
              <a:t>политические,</a:t>
            </a:r>
          </a:p>
          <a:p>
            <a:pPr marL="285750" indent="-285750">
              <a:buClr>
                <a:srgbClr val="4E301E"/>
              </a:buClr>
              <a:buFont typeface="Wingdings" panose="05000000000000000000" pitchFamily="2" charset="2"/>
              <a:buChar char="Ø"/>
            </a:pPr>
            <a:r>
              <a:rPr lang="ru-RU" sz="1600" dirty="0" smtClean="0"/>
              <a:t> </a:t>
            </a:r>
            <a:r>
              <a:rPr lang="ru-RU" sz="1600" dirty="0"/>
              <a:t>экономические, </a:t>
            </a:r>
            <a:endParaRPr lang="ru-RU" sz="1600" dirty="0" smtClean="0"/>
          </a:p>
          <a:p>
            <a:pPr marL="285750" indent="-285750">
              <a:buClr>
                <a:srgbClr val="4E301E"/>
              </a:buClr>
              <a:buFont typeface="Wingdings" panose="05000000000000000000" pitchFamily="2" charset="2"/>
              <a:buChar char="Ø"/>
            </a:pPr>
            <a:r>
              <a:rPr lang="ru-RU" sz="1600" dirty="0" smtClean="0"/>
              <a:t> культурные</a:t>
            </a:r>
          </a:p>
          <a:p>
            <a:pPr marL="285750" indent="-285750">
              <a:buClr>
                <a:srgbClr val="4E301E"/>
              </a:buClr>
              <a:buFont typeface="Wingdings" panose="05000000000000000000" pitchFamily="2" charset="2"/>
              <a:buChar char="Ø"/>
            </a:pPr>
            <a:r>
              <a:rPr lang="ru-RU" sz="1600" dirty="0" smtClean="0"/>
              <a:t> </a:t>
            </a:r>
            <a:r>
              <a:rPr lang="ru-RU" sz="1600" dirty="0"/>
              <a:t>иные проблемы </a:t>
            </a:r>
            <a:endParaRPr lang="ru-RU" sz="1600" dirty="0" smtClean="0"/>
          </a:p>
          <a:p>
            <a:r>
              <a:rPr lang="ru-RU" sz="1600" dirty="0" smtClean="0"/>
              <a:t>двустороннего </a:t>
            </a:r>
            <a:r>
              <a:rPr lang="ru-RU" sz="1600" dirty="0"/>
              <a:t>и многостороннего плана, доводиться информация представительского характера, сообщаться об автодорожных и иных происшествиях с участием сотрудников посольства, запрашиваться визы и т. п. </a:t>
            </a:r>
            <a:endParaRPr lang="ru-RU" sz="1600" dirty="0" smtClean="0"/>
          </a:p>
          <a:p>
            <a:r>
              <a:rPr lang="ru-RU" sz="1600" dirty="0" smtClean="0"/>
              <a:t>Какой-либо </a:t>
            </a:r>
            <a:r>
              <a:rPr lang="ru-RU" sz="1600" dirty="0"/>
              <a:t>регламентации подлежащих изложению в вербальных нотах вопросов не существует — ориентиром здесь являются традиция </a:t>
            </a:r>
            <a:r>
              <a:rPr lang="ru-RU" sz="1600" dirty="0" smtClean="0"/>
              <a:t>и существующая </a:t>
            </a:r>
            <a:r>
              <a:rPr lang="ru-RU" sz="1600" dirty="0"/>
              <a:t>практика страны пребывания. </a:t>
            </a:r>
            <a:endParaRPr lang="ru-RU" sz="1600" dirty="0" smtClean="0"/>
          </a:p>
          <a:p>
            <a:r>
              <a:rPr lang="ru-RU" sz="1600" b="1" dirty="0" smtClean="0">
                <a:solidFill>
                  <a:srgbClr val="4E301E"/>
                </a:solidFill>
              </a:rPr>
              <a:t>Текст </a:t>
            </a:r>
            <a:r>
              <a:rPr lang="ru-RU" sz="1600" b="1" dirty="0">
                <a:solidFill>
                  <a:srgbClr val="4E301E"/>
                </a:solidFill>
              </a:rPr>
              <a:t>ноты составляется только в третьем лице</a:t>
            </a:r>
            <a:r>
              <a:rPr lang="ru-RU" sz="1600" dirty="0"/>
              <a:t>, печатается на бумаге высшего качества, специальном нотном бланке, изготовляемом типографским способом, </a:t>
            </a:r>
            <a:r>
              <a:rPr lang="ru-RU" sz="1600" dirty="0" smtClean="0"/>
              <a:t>и не </a:t>
            </a:r>
            <a:r>
              <a:rPr lang="ru-RU" sz="1600" dirty="0"/>
              <a:t>подписывается. </a:t>
            </a:r>
            <a:endParaRPr lang="ru-RU" sz="1600" dirty="0" smtClean="0"/>
          </a:p>
          <a:p>
            <a:r>
              <a:rPr lang="ru-RU" sz="1600" dirty="0" smtClean="0"/>
              <a:t>Иногда </a:t>
            </a:r>
            <a:r>
              <a:rPr lang="ru-RU" sz="1600" dirty="0"/>
              <a:t>под текстом ставятся инициалы лица, выпускающего ноту, что делается, как правило, если этого требует местная практика. </a:t>
            </a:r>
            <a:endParaRPr lang="ru-RU" sz="1600" dirty="0" smtClean="0"/>
          </a:p>
          <a:p>
            <a:r>
              <a:rPr lang="ru-RU" sz="1600" dirty="0" smtClean="0"/>
              <a:t>В </a:t>
            </a:r>
            <a:r>
              <a:rPr lang="ru-RU" sz="1600" dirty="0"/>
              <a:t>конце текста ставится гербовая печать посольства (министерства</a:t>
            </a:r>
            <a:r>
              <a:rPr lang="ru-RU" sz="1600" dirty="0" smtClean="0"/>
              <a:t>).</a:t>
            </a:r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189571" y="79903"/>
            <a:ext cx="692490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4E301E"/>
                </a:solidFill>
              </a:rPr>
              <a:t>Наиболее </a:t>
            </a:r>
            <a:r>
              <a:rPr lang="ru-RU" sz="1600" b="1" dirty="0">
                <a:solidFill>
                  <a:srgbClr val="4E301E"/>
                </a:solidFill>
              </a:rPr>
              <a:t>распространенным в современной дипломатии видом переписки являются </a:t>
            </a:r>
            <a:r>
              <a:rPr lang="ru-RU" b="1" i="1" dirty="0">
                <a:solidFill>
                  <a:srgbClr val="4E301E"/>
                </a:solidFill>
              </a:rPr>
              <a:t>вербальные ноты</a:t>
            </a:r>
            <a:r>
              <a:rPr lang="ru-RU" sz="1600" b="1" i="1" dirty="0">
                <a:solidFill>
                  <a:srgbClr val="4E301E"/>
                </a:solidFill>
              </a:rPr>
              <a:t> </a:t>
            </a:r>
            <a:r>
              <a:rPr lang="ru-RU" sz="1600" b="1" dirty="0">
                <a:solidFill>
                  <a:srgbClr val="4E301E"/>
                </a:solidFill>
              </a:rPr>
              <a:t>(означает: «бумага, которая должна быть серьезно принята во внимание»), в основном посредством которых и осуществляют официальные контакты министерства иностранных дел и посольства.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606" y="114705"/>
            <a:ext cx="5135708" cy="657415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3173991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7991" y="305067"/>
            <a:ext cx="493998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Вербальные </a:t>
            </a:r>
            <a:r>
              <a:rPr lang="ru-RU" sz="1600" dirty="0"/>
              <a:t>ноты начинаются и </a:t>
            </a:r>
            <a:r>
              <a:rPr lang="ru-RU" sz="1600" dirty="0" smtClean="0"/>
              <a:t>заканчиваются комплиментом</a:t>
            </a:r>
            <a:r>
              <a:rPr lang="ru-RU" sz="1600" dirty="0"/>
              <a:t>.</a:t>
            </a:r>
          </a:p>
          <a:p>
            <a:r>
              <a:rPr lang="ru-RU" sz="1600" dirty="0"/>
              <a:t>Нота начинается с полного наименования отправителя и получателя:</a:t>
            </a:r>
          </a:p>
          <a:p>
            <a:r>
              <a:rPr lang="ru-RU" sz="1600" dirty="0"/>
              <a:t>“Министерство иностранных дел Российской Федерации </a:t>
            </a:r>
            <a:r>
              <a:rPr lang="ru-RU" sz="1600" dirty="0" smtClean="0"/>
              <a:t>свидетель­ствует </a:t>
            </a:r>
            <a:r>
              <a:rPr lang="ru-RU" sz="1600" dirty="0"/>
              <a:t>свое уважение Посольству Республики Болгарии и имеет </a:t>
            </a:r>
            <a:r>
              <a:rPr lang="ru-RU" sz="1600" dirty="0" smtClean="0"/>
              <a:t>честь сообщить...”</a:t>
            </a:r>
          </a:p>
          <a:p>
            <a:endParaRPr lang="ru-RU" sz="1600" dirty="0"/>
          </a:p>
          <a:p>
            <a:r>
              <a:rPr lang="ru-RU" sz="1600" dirty="0"/>
              <a:t>Заключительный комплимент содержит сокращенное название.</a:t>
            </a:r>
          </a:p>
          <a:p>
            <a:r>
              <a:rPr lang="ru-RU" sz="1600" dirty="0"/>
              <a:t>“Министерство пользуется случаем, чтобы возобновить </a:t>
            </a:r>
            <a:r>
              <a:rPr lang="ru-RU" sz="1600" dirty="0" smtClean="0"/>
              <a:t>Посольству уверения </a:t>
            </a:r>
            <a:r>
              <a:rPr lang="ru-RU" sz="1600" dirty="0"/>
              <a:t>в своем самом высоком уважении</a:t>
            </a:r>
            <a:r>
              <a:rPr lang="ru-RU" sz="1600" dirty="0" smtClean="0"/>
              <a:t>”.</a:t>
            </a:r>
          </a:p>
          <a:p>
            <a:endParaRPr lang="ru-RU" sz="1600" dirty="0"/>
          </a:p>
          <a:p>
            <a:r>
              <a:rPr lang="ru-RU" sz="1600" dirty="0"/>
              <a:t>Иногда слова “пользуется случаем” в комплименте </a:t>
            </a:r>
            <a:r>
              <a:rPr lang="ru-RU" sz="1600" dirty="0" smtClean="0"/>
              <a:t>опускаются, например </a:t>
            </a:r>
            <a:r>
              <a:rPr lang="ru-RU" sz="1600" dirty="0"/>
              <a:t>когда в ноте сообщается об автодорожном </a:t>
            </a:r>
            <a:r>
              <a:rPr lang="ru-RU" sz="1600" dirty="0" smtClean="0"/>
              <a:t>происшествии с </a:t>
            </a:r>
            <a:r>
              <a:rPr lang="ru-RU" sz="1600" dirty="0"/>
              <a:t>участием дипломата, в результате которого имеются </a:t>
            </a:r>
            <a:r>
              <a:rPr lang="ru-RU" sz="1600" dirty="0" smtClean="0"/>
              <a:t>человеческие жертвы</a:t>
            </a:r>
            <a:r>
              <a:rPr lang="ru-RU" sz="1600" dirty="0"/>
              <a:t>. Очевидно, что слова “пользуется случаем” в данном </a:t>
            </a:r>
            <a:r>
              <a:rPr lang="ru-RU" sz="1600" dirty="0" smtClean="0"/>
              <a:t>кон­тексте </a:t>
            </a:r>
            <a:r>
              <a:rPr lang="ru-RU" sz="1600" dirty="0"/>
              <a:t>неуместны, и комплимент может иметь следующую форму:</a:t>
            </a:r>
          </a:p>
          <a:p>
            <a:r>
              <a:rPr lang="ru-RU" sz="1600" dirty="0"/>
              <a:t>“Министерство возобновляет Посольству уверения в </a:t>
            </a:r>
            <a:r>
              <a:rPr lang="ru-RU" sz="1600" dirty="0" smtClean="0"/>
              <a:t>своем весьма высоком </a:t>
            </a:r>
            <a:r>
              <a:rPr lang="ru-RU" sz="1600" dirty="0"/>
              <a:t>уважении”.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32088" y="181956"/>
            <a:ext cx="6133170" cy="6494085"/>
          </a:xfrm>
          <a:prstGeom prst="rect">
            <a:avLst/>
          </a:prstGeom>
          <a:solidFill>
            <a:srgbClr val="F4EEA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                                                                                  </a:t>
            </a:r>
            <a:r>
              <a:rPr lang="ru-RU" sz="1400" b="1" i="1" dirty="0" smtClean="0">
                <a:solidFill>
                  <a:srgbClr val="4E301E"/>
                </a:solidFill>
              </a:rPr>
              <a:t>Образец вербальной ноты</a:t>
            </a:r>
          </a:p>
          <a:p>
            <a:r>
              <a:rPr lang="ru-RU" sz="1600" dirty="0" smtClean="0"/>
              <a:t>ПОСОЛЬСТВО</a:t>
            </a:r>
            <a:endParaRPr lang="ru-RU" sz="1600" dirty="0"/>
          </a:p>
          <a:p>
            <a:r>
              <a:rPr lang="ru-RU" sz="1600" dirty="0"/>
              <a:t>РЕСПУБЛИКИ СЕНЕГАЛ</a:t>
            </a:r>
          </a:p>
          <a:p>
            <a:r>
              <a:rPr lang="ru-RU" sz="1600" dirty="0"/>
              <a:t>г. </a:t>
            </a:r>
            <a:r>
              <a:rPr lang="ru-RU" sz="1600" dirty="0" smtClean="0"/>
              <a:t>Москва</a:t>
            </a:r>
          </a:p>
          <a:p>
            <a:endParaRPr lang="ru-RU" sz="1600" dirty="0"/>
          </a:p>
          <a:p>
            <a:r>
              <a:rPr lang="ru-RU" sz="1600" dirty="0"/>
              <a:t>№ </a:t>
            </a:r>
            <a:r>
              <a:rPr lang="ru-RU" sz="1600" dirty="0" smtClean="0"/>
              <a:t>0552</a:t>
            </a:r>
          </a:p>
          <a:p>
            <a:endParaRPr lang="ru-RU" sz="1600" dirty="0"/>
          </a:p>
          <a:p>
            <a:r>
              <a:rPr lang="ru-RU" sz="1600" dirty="0" smtClean="0"/>
              <a:t>    Посольство </a:t>
            </a:r>
            <a:r>
              <a:rPr lang="ru-RU" sz="1600" dirty="0"/>
              <a:t>Республики Сенегал свидетельствует свое уважение </a:t>
            </a:r>
            <a:r>
              <a:rPr lang="ru-RU" sz="1600" dirty="0" smtClean="0"/>
              <a:t>Мини­стерству </a:t>
            </a:r>
            <a:r>
              <a:rPr lang="ru-RU" sz="1600" dirty="0"/>
              <a:t>Иностранных Дел Российской Федерации и имеет честь </a:t>
            </a:r>
            <a:r>
              <a:rPr lang="ru-RU" sz="1600" dirty="0" smtClean="0"/>
              <a:t>довести до </a:t>
            </a:r>
            <a:r>
              <a:rPr lang="ru-RU" sz="1600" dirty="0"/>
              <a:t>Его высокого сведения, что г-жа </a:t>
            </a:r>
            <a:r>
              <a:rPr lang="ru-RU" sz="1600" dirty="0" err="1"/>
              <a:t>Абса</a:t>
            </a:r>
            <a:r>
              <a:rPr lang="ru-RU" sz="1600" dirty="0"/>
              <a:t> Клод </a:t>
            </a:r>
            <a:r>
              <a:rPr lang="ru-RU" sz="1600" dirty="0" err="1"/>
              <a:t>Диалло</a:t>
            </a:r>
            <a:r>
              <a:rPr lang="ru-RU" sz="1600" dirty="0"/>
              <a:t>, </a:t>
            </a:r>
            <a:r>
              <a:rPr lang="ru-RU" sz="1600" dirty="0" smtClean="0"/>
              <a:t>Чрезвычайный и </a:t>
            </a:r>
            <a:r>
              <a:rPr lang="ru-RU" sz="1600" dirty="0"/>
              <a:t>Полномочный Посол Сенегала, </a:t>
            </a:r>
            <a:r>
              <a:rPr lang="ru-RU" sz="1600" dirty="0" smtClean="0"/>
              <a:t>намерена окончательно </a:t>
            </a:r>
            <a:r>
              <a:rPr lang="ru-RU" sz="1600" dirty="0"/>
              <a:t>покинуть </a:t>
            </a:r>
            <a:r>
              <a:rPr lang="ru-RU" sz="1600" dirty="0" smtClean="0"/>
              <a:t>Москву в </a:t>
            </a:r>
            <a:r>
              <a:rPr lang="ru-RU" sz="1600" dirty="0"/>
              <a:t>среду, 6 декабря 1995 г., рейсом АФ 1849 в 16.15 после завершения </a:t>
            </a:r>
            <a:r>
              <a:rPr lang="ru-RU" sz="1600" dirty="0" smtClean="0"/>
              <a:t>ею процедуры </a:t>
            </a:r>
            <a:r>
              <a:rPr lang="ru-RU" sz="1600" dirty="0"/>
              <a:t>закрытия Посольства Сенегала в Москве.</a:t>
            </a:r>
          </a:p>
          <a:p>
            <a:r>
              <a:rPr lang="ru-RU" sz="1600" dirty="0" smtClean="0"/>
              <a:t>    Выражая </a:t>
            </a:r>
            <a:r>
              <a:rPr lang="ru-RU" sz="1600" dirty="0"/>
              <a:t>Министерству Иностранных Дел Российской Федерации </a:t>
            </a:r>
            <a:r>
              <a:rPr lang="ru-RU" sz="1600" dirty="0" smtClean="0"/>
              <a:t>свою глубокую </a:t>
            </a:r>
            <a:r>
              <a:rPr lang="ru-RU" sz="1600" dirty="0"/>
              <a:t>признательность за постоянную поддержку </a:t>
            </a:r>
            <a:r>
              <a:rPr lang="ru-RU" sz="1600" dirty="0" smtClean="0"/>
              <a:t>и прекрасные отношения</a:t>
            </a:r>
            <a:r>
              <a:rPr lang="ru-RU" sz="1600" dirty="0"/>
              <a:t>, существующие между двумя странами, Посольство </a:t>
            </a:r>
            <a:r>
              <a:rPr lang="ru-RU" sz="1600" dirty="0" smtClean="0"/>
              <a:t>Республики Сенегал пользуется </a:t>
            </a:r>
            <a:r>
              <a:rPr lang="ru-RU" sz="1600" dirty="0"/>
              <a:t>этим случаем, чтобы возобновить Министерству уверения в </a:t>
            </a:r>
            <a:r>
              <a:rPr lang="ru-RU" sz="1600" dirty="0" smtClean="0"/>
              <a:t>своем весьма </a:t>
            </a:r>
            <a:r>
              <a:rPr lang="ru-RU" sz="1600" dirty="0"/>
              <a:t>высоком уважении</a:t>
            </a:r>
            <a:r>
              <a:rPr lang="ru-RU" sz="1600" dirty="0" smtClean="0"/>
              <a:t>.</a:t>
            </a:r>
          </a:p>
          <a:p>
            <a:endParaRPr lang="ru-RU" sz="1600" dirty="0"/>
          </a:p>
          <a:p>
            <a:r>
              <a:rPr lang="ru-RU" sz="1600" dirty="0"/>
              <a:t>Москва, 4 декабря 1995 г</a:t>
            </a:r>
            <a:r>
              <a:rPr lang="ru-RU" sz="1600" dirty="0" smtClean="0"/>
              <a:t>.</a:t>
            </a:r>
          </a:p>
          <a:p>
            <a:endParaRPr lang="ru-RU" sz="1600" dirty="0"/>
          </a:p>
          <a:p>
            <a:r>
              <a:rPr lang="ru-RU" sz="1600" dirty="0"/>
              <a:t>МИНИСТЕРСТВУ ИНОСТРАННЫХ ДЕЛ</a:t>
            </a:r>
          </a:p>
          <a:p>
            <a:r>
              <a:rPr lang="ru-RU" sz="1600" dirty="0"/>
              <a:t>РОССИЙСКОЙ ФЕДЕРАЦИИ</a:t>
            </a:r>
          </a:p>
          <a:p>
            <a:r>
              <a:rPr lang="ru-RU" sz="1600" dirty="0"/>
              <a:t>г. Москва</a:t>
            </a:r>
          </a:p>
        </p:txBody>
      </p:sp>
    </p:spTree>
    <p:extLst>
      <p:ext uri="{BB962C8B-B14F-4D97-AF65-F5344CB8AC3E}">
        <p14:creationId xmlns:p14="http://schemas.microsoft.com/office/powerpoint/2010/main" val="2235450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6433851" y="275422"/>
            <a:ext cx="5266061" cy="6477918"/>
          </a:xfrm>
          <a:prstGeom prst="rect">
            <a:avLst/>
          </a:prstGeom>
          <a:solidFill>
            <a:srgbClr val="DED186"/>
          </a:solidFill>
          <a:ln w="28575">
            <a:solidFill>
              <a:srgbClr val="4E301E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40384" y="412593"/>
            <a:ext cx="496229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Вообще </a:t>
            </a:r>
            <a:r>
              <a:rPr lang="ru-RU" sz="1600" dirty="0"/>
              <a:t>диапазон формул вежливости весьма широк, что даст возможность составителю ноты придать ей строгую сухую тональность или, напротив, большую теплоту. Избегаются резкости, риторические обороты, намеки, восклицания, недопустимы и сокращения — «и т. д., и т. п.» Даже готовя ноту протеста, необходимо учитывать, что она, ввиду чрезмерной резкости может быть не принята, а это ведет чаще всего к конфликтной ситуации с подчас </a:t>
            </a:r>
            <a:r>
              <a:rPr lang="ru-RU" sz="1600" dirty="0" smtClean="0"/>
              <a:t>трудно прогнозируемыми </a:t>
            </a:r>
            <a:r>
              <a:rPr lang="ru-RU" sz="1600" dirty="0"/>
              <a:t>последствиями.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33094" y="170763"/>
            <a:ext cx="506681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/>
          </a:p>
          <a:p>
            <a:r>
              <a:rPr lang="ru-RU" sz="1600" b="1" dirty="0">
                <a:solidFill>
                  <a:srgbClr val="4E301E"/>
                </a:solidFill>
              </a:rPr>
              <a:t>В недалеком прошлом выбор формы ноты — личной (подписанной) или вербальной — увязывался с состоянием отношений между государствами — субъектами переписки. Историками дипломатии в этой связи упоминается, в частности, факт перехода России в преддверии первой мировой войны в своих сношениях с правительством Австро-Венгрии лишь на вербальные ноты по всем поводам, что сведущими людьми расценивалось как явный признак натянутости, ухудшения отношений между двумя странами. В наши дни выбору формы ноты (личная или вербальная) уже не придается такой драматизации, и они рассматриваются как </a:t>
            </a:r>
            <a:r>
              <a:rPr lang="ru-RU" sz="1600" b="1" dirty="0" smtClean="0">
                <a:solidFill>
                  <a:srgbClr val="4E301E"/>
                </a:solidFill>
              </a:rPr>
              <a:t>равноценные</a:t>
            </a:r>
            <a:r>
              <a:rPr lang="ru-RU" sz="1600" dirty="0"/>
              <a:t>.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40384" y="3250575"/>
            <a:ext cx="545312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По </a:t>
            </a:r>
            <a:r>
              <a:rPr lang="ru-RU" sz="1600" dirty="0"/>
              <a:t>понятным причинам комплимент не используется в вербальных нотах, сообщающих об объявлении траура </a:t>
            </a:r>
            <a:r>
              <a:rPr lang="ru-RU" sz="1600" dirty="0" smtClean="0"/>
              <a:t>в стране </a:t>
            </a:r>
            <a:r>
              <a:rPr lang="ru-RU" sz="1600" dirty="0"/>
              <a:t>или выражении соболезнования, а также в нотах, содержащих протест в связи с недозволенными или наносящими ущерб престижу государства акциями. Комплимент опускается и </a:t>
            </a:r>
            <a:r>
              <a:rPr lang="ru-RU" sz="1600" dirty="0" smtClean="0"/>
              <a:t>в тех </a:t>
            </a:r>
            <a:r>
              <a:rPr lang="ru-RU" sz="1600" dirty="0"/>
              <a:t>случаях (исходя из принципа взаимности), когда он в силу каких-то внутренних причин не используется в дипломатической переписке той или иной страны. С 50-х годов достаточно активно применяется обмен вербальными нотами между правительствами, в которых, как правило, также отсутствует формула вежливости.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5" t="8301" r="5154" b="7385"/>
          <a:stretch/>
        </p:blipFill>
        <p:spPr>
          <a:xfrm>
            <a:off x="7006728" y="3988106"/>
            <a:ext cx="4428780" cy="253027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17507438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6697"/>
            <a:ext cx="12192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865833" y="169495"/>
            <a:ext cx="4105115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rgbClr val="4E301E"/>
                </a:solidFill>
              </a:rPr>
              <a:t>В </a:t>
            </a:r>
            <a:r>
              <a:rPr lang="ru-RU" b="1" dirty="0">
                <a:solidFill>
                  <a:srgbClr val="4E301E"/>
                </a:solidFill>
              </a:rPr>
              <a:t>дипломатической переписке имеются документы,  </a:t>
            </a:r>
            <a:r>
              <a:rPr lang="ru-RU" b="1" dirty="0" smtClean="0">
                <a:solidFill>
                  <a:srgbClr val="4E301E"/>
                </a:solidFill>
              </a:rPr>
              <a:t>которые </a:t>
            </a:r>
            <a:r>
              <a:rPr lang="ru-RU" b="1" dirty="0">
                <a:solidFill>
                  <a:srgbClr val="4E301E"/>
                </a:solidFill>
              </a:rPr>
              <a:t>не </a:t>
            </a:r>
            <a:r>
              <a:rPr lang="ru-RU" b="1" dirty="0" smtClean="0">
                <a:solidFill>
                  <a:srgbClr val="4E301E"/>
                </a:solidFill>
              </a:rPr>
              <a:t>тре­буют </a:t>
            </a:r>
            <a:r>
              <a:rPr lang="ru-RU" b="1" dirty="0" err="1">
                <a:solidFill>
                  <a:srgbClr val="4E301E"/>
                </a:solidFill>
              </a:rPr>
              <a:t>комплиментарного</a:t>
            </a:r>
            <a:r>
              <a:rPr lang="ru-RU" b="1" dirty="0">
                <a:solidFill>
                  <a:srgbClr val="4E301E"/>
                </a:solidFill>
              </a:rPr>
              <a:t> оформления. </a:t>
            </a:r>
            <a:r>
              <a:rPr lang="ru-RU" b="1" dirty="0" smtClean="0">
                <a:solidFill>
                  <a:srgbClr val="4E301E"/>
                </a:solidFill>
              </a:rPr>
              <a:t>К </a:t>
            </a:r>
            <a:r>
              <a:rPr lang="ru-RU" b="1" dirty="0">
                <a:solidFill>
                  <a:srgbClr val="4E301E"/>
                </a:solidFill>
              </a:rPr>
              <a:t>ним относятся </a:t>
            </a:r>
            <a:r>
              <a:rPr lang="ru-RU" sz="2000" b="1" i="1" dirty="0" smtClean="0">
                <a:solidFill>
                  <a:srgbClr val="4E301E"/>
                </a:solidFill>
              </a:rPr>
              <a:t>памятные записки</a:t>
            </a:r>
            <a:r>
              <a:rPr lang="ru-RU" sz="2000" b="1" i="1" dirty="0">
                <a:solidFill>
                  <a:srgbClr val="4E301E"/>
                </a:solidFill>
              </a:rPr>
              <a:t>, меморандумы</a:t>
            </a:r>
            <a:r>
              <a:rPr lang="ru-RU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46172" y="1411152"/>
            <a:ext cx="270547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Текст </a:t>
            </a:r>
            <a:r>
              <a:rPr lang="ru-RU" sz="1600" dirty="0"/>
              <a:t>памятной записки </a:t>
            </a:r>
            <a:r>
              <a:rPr lang="ru-RU" sz="1600" dirty="0" smtClean="0"/>
              <a:t>составляется в </a:t>
            </a:r>
            <a:r>
              <a:rPr lang="ru-RU" sz="1600" dirty="0"/>
              <a:t>безличной форме </a:t>
            </a:r>
            <a:r>
              <a:rPr lang="ru-RU" sz="1600" dirty="0" smtClean="0"/>
              <a:t>с употреблением </a:t>
            </a:r>
            <a:r>
              <a:rPr lang="ru-RU" sz="1600" dirty="0"/>
              <a:t>выражений: “</a:t>
            </a:r>
            <a:r>
              <a:rPr lang="ru-RU" sz="1600" dirty="0" smtClean="0"/>
              <a:t>возбуждается просьба</a:t>
            </a:r>
            <a:r>
              <a:rPr lang="ru-RU" sz="1600" dirty="0"/>
              <a:t>”, “приходится констатировать</a:t>
            </a:r>
            <a:r>
              <a:rPr lang="ru-RU" sz="1600" dirty="0" smtClean="0"/>
              <a:t>”, “</a:t>
            </a:r>
            <a:r>
              <a:rPr lang="ru-RU" sz="1600" dirty="0"/>
              <a:t>сообщается</a:t>
            </a:r>
            <a:r>
              <a:rPr lang="ru-RU" sz="1600" dirty="0" smtClean="0"/>
              <a:t>”.</a:t>
            </a:r>
            <a:endParaRPr lang="ru-RU" sz="1600" dirty="0"/>
          </a:p>
          <a:p>
            <a:endParaRPr lang="ru-RU" sz="1600" dirty="0" smtClean="0"/>
          </a:p>
          <a:p>
            <a:r>
              <a:rPr lang="ru-RU" sz="1600" dirty="0" smtClean="0"/>
              <a:t>Памятные </a:t>
            </a:r>
            <a:r>
              <a:rPr lang="ru-RU" sz="1600" dirty="0"/>
              <a:t>записки печатаются на простой бумаге без герба. </a:t>
            </a:r>
            <a:r>
              <a:rPr lang="ru-RU" sz="1600" dirty="0" smtClean="0"/>
              <a:t>Адрес и </a:t>
            </a:r>
            <a:r>
              <a:rPr lang="ru-RU" sz="1600" dirty="0"/>
              <a:t>исходящий номер не ставятся; </a:t>
            </a:r>
            <a:r>
              <a:rPr lang="ru-RU" sz="1600" dirty="0" smtClean="0"/>
              <a:t>может проставляться </a:t>
            </a:r>
            <a:r>
              <a:rPr lang="ru-RU" sz="1600" dirty="0"/>
              <a:t>лишь место и </a:t>
            </a:r>
            <a:r>
              <a:rPr lang="ru-RU" sz="1600" dirty="0" smtClean="0"/>
              <a:t>дата отправления</a:t>
            </a:r>
            <a:r>
              <a:rPr lang="ru-RU" sz="1600" dirty="0"/>
              <a:t>: </a:t>
            </a:r>
            <a:endParaRPr lang="ru-RU" sz="1600" dirty="0" smtClean="0"/>
          </a:p>
          <a:p>
            <a:r>
              <a:rPr lang="ru-RU" sz="1600" dirty="0" smtClean="0"/>
              <a:t>“</a:t>
            </a:r>
            <a:r>
              <a:rPr lang="ru-RU" sz="1600" dirty="0"/>
              <a:t>г. </a:t>
            </a:r>
            <a:r>
              <a:rPr lang="ru-RU" sz="1600" dirty="0" smtClean="0"/>
              <a:t>Москва</a:t>
            </a:r>
            <a:r>
              <a:rPr lang="ru-RU" sz="1600" dirty="0"/>
              <a:t>,______ июля </a:t>
            </a:r>
            <a:r>
              <a:rPr lang="ru-RU" sz="1600" dirty="0" smtClean="0"/>
              <a:t>20 </a:t>
            </a:r>
            <a:r>
              <a:rPr lang="ru-RU" sz="1600" dirty="0"/>
              <a:t>_______года”. </a:t>
            </a:r>
            <a:endParaRPr lang="ru-RU" sz="1600" dirty="0" smtClean="0"/>
          </a:p>
          <a:p>
            <a:r>
              <a:rPr lang="ru-RU" sz="1600" dirty="0" smtClean="0"/>
              <a:t>Над текстом записки </a:t>
            </a:r>
            <a:r>
              <a:rPr lang="ru-RU" sz="1600" dirty="0"/>
              <a:t>печатается надпись: “Памятная записка”.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73" y="1105373"/>
            <a:ext cx="3992426" cy="563400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295" y="3199824"/>
            <a:ext cx="5060553" cy="353955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7458418" y="1724066"/>
            <a:ext cx="45125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solidFill>
                  <a:srgbClr val="4E301E"/>
                </a:solidFill>
              </a:rPr>
              <a:t>Встречаются </a:t>
            </a:r>
            <a:r>
              <a:rPr lang="ru-RU" dirty="0">
                <a:solidFill>
                  <a:srgbClr val="4E301E"/>
                </a:solidFill>
              </a:rPr>
              <a:t>два вида памятных записок: </a:t>
            </a:r>
          </a:p>
          <a:p>
            <a:pPr algn="r"/>
            <a:endParaRPr lang="ru-RU" dirty="0">
              <a:solidFill>
                <a:srgbClr val="4E301E"/>
              </a:solidFill>
            </a:endParaRPr>
          </a:p>
          <a:p>
            <a:pPr marL="285750" indent="-285750" algn="r">
              <a:buClr>
                <a:srgbClr val="4E301E"/>
              </a:buClr>
              <a:buFont typeface="Wingdings" panose="05000000000000000000" pitchFamily="2" charset="2"/>
              <a:buChar char="Ø"/>
            </a:pPr>
            <a:r>
              <a:rPr lang="ru-RU" dirty="0"/>
              <a:t>памятные записки, переданные лично</a:t>
            </a:r>
          </a:p>
          <a:p>
            <a:pPr marL="285750" indent="-285750" algn="r">
              <a:buClr>
                <a:srgbClr val="4E301E"/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 памятные </a:t>
            </a:r>
            <a:r>
              <a:rPr lang="ru-RU" dirty="0"/>
              <a:t>записки, направленные </a:t>
            </a:r>
            <a:endParaRPr lang="ru-RU" dirty="0" smtClean="0"/>
          </a:p>
          <a:p>
            <a:pPr algn="r">
              <a:buClr>
                <a:srgbClr val="4E301E"/>
              </a:buClr>
            </a:pPr>
            <a:r>
              <a:rPr lang="ru-RU" dirty="0" smtClean="0"/>
              <a:t>с курьером</a:t>
            </a:r>
            <a:endParaRPr lang="ru-RU" dirty="0"/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26873" y="1869"/>
            <a:ext cx="7738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Памятная </a:t>
            </a:r>
            <a:r>
              <a:rPr lang="ru-RU" sz="1600" dirty="0"/>
              <a:t>записка обычно вручается лично с целью усилить значение или подчеркнуть важность сделанного во время беседы устного за­явления или просьбы, облегчить дальнейшее продвижение дела, </a:t>
            </a:r>
            <a:r>
              <a:rPr lang="ru-RU" sz="1600" dirty="0" smtClean="0"/>
              <a:t>предупредить</a:t>
            </a:r>
            <a:endParaRPr lang="ru-RU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4246172" y="477272"/>
            <a:ext cx="289701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возможность </a:t>
            </a:r>
            <a:r>
              <a:rPr lang="ru-RU" sz="1600" dirty="0"/>
              <a:t>неправильного толкования или понимания беседы или устного заявления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874647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62753" y="604112"/>
            <a:ext cx="433722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4E301E"/>
                </a:solidFill>
              </a:rPr>
              <a:t>В </a:t>
            </a:r>
            <a:r>
              <a:rPr lang="ru-RU" dirty="0">
                <a:solidFill>
                  <a:srgbClr val="4E301E"/>
                </a:solidFill>
              </a:rPr>
              <a:t>настоящее время из дипломатической практики постепенно уходят </a:t>
            </a:r>
            <a:r>
              <a:rPr lang="ru-RU" sz="2000" b="1" dirty="0">
                <a:solidFill>
                  <a:srgbClr val="4E301E"/>
                </a:solidFill>
              </a:rPr>
              <a:t>памятные записки, направляемые с курьером</a:t>
            </a:r>
            <a:r>
              <a:rPr lang="ru-RU" dirty="0">
                <a:solidFill>
                  <a:srgbClr val="4E301E"/>
                </a:solidFill>
              </a:rPr>
              <a:t>. </a:t>
            </a:r>
            <a:endParaRPr lang="ru-RU" dirty="0" smtClean="0">
              <a:solidFill>
                <a:srgbClr val="4E301E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441" y="2952520"/>
            <a:ext cx="5521844" cy="3681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89" y="418264"/>
            <a:ext cx="5927075" cy="135658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93205" y="58499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84742" y="2386432"/>
            <a:ext cx="516053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r>
              <a:rPr lang="ru-RU" dirty="0"/>
              <a:t>По форме они почти не отличаются</a:t>
            </a:r>
          </a:p>
          <a:p>
            <a:r>
              <a:rPr lang="ru-RU" dirty="0"/>
              <a:t>от вербальной ноты: составляются в третьем лице, содержат </a:t>
            </a:r>
            <a:r>
              <a:rPr lang="ru-RU" dirty="0" smtClean="0"/>
              <a:t>обра­щение </a:t>
            </a:r>
            <a:r>
              <a:rPr lang="ru-RU" dirty="0"/>
              <a:t>и комплимент, печатаются на нотном бланке, </a:t>
            </a:r>
            <a:r>
              <a:rPr lang="ru-RU" dirty="0" smtClean="0"/>
              <a:t>имеют </a:t>
            </a:r>
            <a:r>
              <a:rPr lang="ru-RU" dirty="0"/>
              <a:t>регистрационный номер и </a:t>
            </a:r>
            <a:r>
              <a:rPr lang="ru-RU" dirty="0" smtClean="0"/>
              <a:t>т.п., место </a:t>
            </a:r>
            <a:r>
              <a:rPr lang="ru-RU" dirty="0"/>
              <a:t>отправки и дату.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отличие от вербальной ноты, на таких</a:t>
            </a:r>
          </a:p>
          <a:p>
            <a:r>
              <a:rPr lang="ru-RU" dirty="0"/>
              <a:t>записках не ставится печать и не указывается адрес. Сверху </a:t>
            </a:r>
            <a:r>
              <a:rPr lang="ru-RU" dirty="0" smtClean="0"/>
              <a:t>имеется надпись</a:t>
            </a:r>
            <a:r>
              <a:rPr lang="ru-RU" dirty="0"/>
              <a:t>: “Памятная записка”.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Памятные </a:t>
            </a:r>
            <a:r>
              <a:rPr lang="ru-RU" dirty="0"/>
              <a:t>записки направляются </a:t>
            </a:r>
            <a:r>
              <a:rPr lang="ru-RU" dirty="0" smtClean="0"/>
              <a:t>или по </a:t>
            </a:r>
            <a:r>
              <a:rPr lang="ru-RU" dirty="0"/>
              <a:t>просьбе лица, с которым состоялась беседа, или как </a:t>
            </a:r>
            <a:r>
              <a:rPr lang="ru-RU" dirty="0" smtClean="0"/>
              <a:t>напоминание о </a:t>
            </a:r>
            <a:r>
              <a:rPr lang="ru-RU" dirty="0"/>
              <a:t>том или ином вопросе.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67017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49970" y="2984352"/>
            <a:ext cx="61474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r>
              <a:rPr lang="ru-RU" dirty="0"/>
              <a:t>Меморандум вручается лично или пересылается с нотой. При вручении он печатается на нотном бланке, не имеет обращения и комплимента, под текстом указываются место и дата вручения, печать не ставится. Меморандум, посылаемый с нотой, печатается на нотной бумаге (не на бланке); место и дата отправления не указываются (хотя напечатание их не будет ошибкой); печать также не ставится. Приложение меморандума к ноте позволяет сократить текст самой ноты </a:t>
            </a:r>
            <a:r>
              <a:rPr lang="ru-RU" dirty="0" smtClean="0"/>
              <a:t>и дает </a:t>
            </a:r>
            <a:r>
              <a:rPr lang="ru-RU" dirty="0"/>
              <a:t>определенные преимущества при изложении вопроса, являющегося предметом переписки.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352" y="3587774"/>
            <a:ext cx="3569463" cy="26736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50711" y="910450"/>
            <a:ext cx="1117035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4E301E"/>
                </a:solidFill>
              </a:rPr>
              <a:t>Меморандум</a:t>
            </a:r>
            <a:r>
              <a:rPr lang="ru-RU" dirty="0" smtClean="0">
                <a:solidFill>
                  <a:srgbClr val="4E301E"/>
                </a:solidFill>
              </a:rPr>
              <a:t> </a:t>
            </a:r>
            <a:r>
              <a:rPr lang="ru-RU" dirty="0">
                <a:solidFill>
                  <a:srgbClr val="4E301E"/>
                </a:solidFill>
              </a:rPr>
              <a:t>представляет собой документ, подробно излагающий фактическую сторону того или иного вопроса, содержащий анализ соответствующих положений, аргументацию в защиту своей позиции и (или) полемику с доводами другой стороны. Этот вид документа весьма объемен — может содержать несколько страниц текста.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03000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9075" y="173787"/>
            <a:ext cx="6308447" cy="7048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Частное </a:t>
            </a:r>
            <a:r>
              <a:rPr lang="ru-RU" sz="1600" dirty="0"/>
              <a:t>письмо направляется знакомым официальным лицам, когда посылка личной или вербальной ноты по тем или иным причинам не представляется возможной.</a:t>
            </a:r>
          </a:p>
          <a:p>
            <a:endParaRPr lang="ru-RU" sz="1600" dirty="0"/>
          </a:p>
          <a:p>
            <a:r>
              <a:rPr lang="ru-RU" sz="1600" dirty="0" smtClean="0"/>
              <a:t>В письме </a:t>
            </a:r>
            <a:r>
              <a:rPr lang="ru-RU" sz="1600" dirty="0"/>
              <a:t>может быть высказана просьба об оказании содействия по вопросам, являющимся предметом официальной переписки или переговоров, и тем самым подчеркивается заинтересованность автора в конкретном деле, в ускорении решения проблемы и т. п.</a:t>
            </a:r>
          </a:p>
          <a:p>
            <a:endParaRPr lang="ru-RU" sz="1600" dirty="0"/>
          </a:p>
          <a:p>
            <a:r>
              <a:rPr lang="ru-RU" sz="1600" dirty="0"/>
              <a:t>Данный вид дипломатической переписки используется и по протокольным поводам — для поздравлений с личными и семейными событиями (день рождения, продвижение по службе, получение ордена, рождение ребенка в семье, а также траурные события и др.). С частным письмом препровождаются сувениры.</a:t>
            </a:r>
          </a:p>
          <a:p>
            <a:endParaRPr lang="ru-RU" sz="1600" dirty="0"/>
          </a:p>
          <a:p>
            <a:r>
              <a:rPr lang="ru-RU" sz="1600" dirty="0"/>
              <a:t>Частные письма пишутся на обычной бумаге (в пол-листа), иногда на бланке с напечатанными типографским способом в левом верхнем углу именем и фамилией или официального положения отправителя. Обратная сторона листа не используется. Типовые обращения: «Уважаемый г-н Министр», «Уважаемый г-н Директор» и т. п. Заключительный комплимент в письме зависит от служебного или общественного положения адресата и характера отношений с ним (за основу могут быть взяты рекомендации о комплиментах при посылке личных нот). </a:t>
            </a:r>
            <a:r>
              <a:rPr lang="ru-RU" sz="1600" b="1" dirty="0"/>
              <a:t>Частное письмо предпочтительнее писать от руки</a:t>
            </a:r>
            <a:r>
              <a:rPr lang="ru-RU" sz="1600" dirty="0"/>
              <a:t>, чем подчеркивается особое уважение лицу, которому посылается письмо. Адрес пишется только на конверте.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095709" y="303338"/>
            <a:ext cx="4235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4E301E"/>
                </a:solidFill>
              </a:rPr>
              <a:t>Частное письмо полуофициального </a:t>
            </a:r>
            <a:endParaRPr lang="ru-RU" sz="2000" b="1" dirty="0" smtClean="0">
              <a:solidFill>
                <a:srgbClr val="4E301E"/>
              </a:solidFill>
            </a:endParaRPr>
          </a:p>
          <a:p>
            <a:r>
              <a:rPr lang="ru-RU" sz="2000" b="1" dirty="0" smtClean="0">
                <a:solidFill>
                  <a:srgbClr val="4E301E"/>
                </a:solidFill>
              </a:rPr>
              <a:t>характера</a:t>
            </a:r>
            <a:endParaRPr lang="ru-RU" sz="2000" b="1" dirty="0">
              <a:solidFill>
                <a:srgbClr val="4E301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38082" y="1375095"/>
            <a:ext cx="4418188" cy="5293757"/>
          </a:xfrm>
          <a:prstGeom prst="rect">
            <a:avLst/>
          </a:prstGeom>
          <a:solidFill>
            <a:srgbClr val="F4EEA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/>
              <a:t>Образец </a:t>
            </a:r>
            <a:r>
              <a:rPr lang="ru-RU" sz="1400" b="1" dirty="0"/>
              <a:t>частного письма</a:t>
            </a:r>
            <a:r>
              <a:rPr lang="ru-RU" sz="1600" dirty="0" smtClean="0"/>
              <a:t>:</a:t>
            </a:r>
          </a:p>
          <a:p>
            <a:endParaRPr lang="ru-RU" dirty="0"/>
          </a:p>
          <a:p>
            <a:pPr algn="r"/>
            <a:endParaRPr lang="ru-RU" sz="1600" dirty="0" smtClean="0"/>
          </a:p>
          <a:p>
            <a:pPr algn="r"/>
            <a:r>
              <a:rPr lang="ru-RU" sz="1600" dirty="0" smtClean="0"/>
              <a:t>Москва,___ </a:t>
            </a:r>
            <a:r>
              <a:rPr lang="ru-RU" sz="1600" dirty="0"/>
              <a:t>февраля </a:t>
            </a:r>
            <a:r>
              <a:rPr lang="ru-RU" sz="1600" dirty="0" smtClean="0"/>
              <a:t>20 ---- </a:t>
            </a:r>
            <a:r>
              <a:rPr lang="ru-RU" sz="1600" dirty="0"/>
              <a:t>года</a:t>
            </a:r>
          </a:p>
          <a:p>
            <a:endParaRPr lang="ru-RU" sz="1600" dirty="0" smtClean="0"/>
          </a:p>
          <a:p>
            <a:r>
              <a:rPr lang="ru-RU" sz="1600" dirty="0"/>
              <a:t> </a:t>
            </a:r>
            <a:r>
              <a:rPr lang="ru-RU" sz="1600" dirty="0" smtClean="0"/>
              <a:t>   Уважаемый </a:t>
            </a:r>
            <a:r>
              <a:rPr lang="ru-RU" sz="1600" dirty="0"/>
              <a:t>господин Посол</a:t>
            </a:r>
            <a:r>
              <a:rPr lang="ru-RU" sz="1600" dirty="0" smtClean="0"/>
              <a:t>,</a:t>
            </a:r>
            <a:endParaRPr lang="ru-RU" sz="1600" dirty="0"/>
          </a:p>
          <a:p>
            <a:r>
              <a:rPr lang="ru-RU" sz="1600" dirty="0" smtClean="0"/>
              <a:t>    Возвращаясь </a:t>
            </a:r>
            <a:r>
              <a:rPr lang="ru-RU" sz="1600" dirty="0"/>
              <a:t>к нашей вчерашней приятной беседе, я хочу еще раз </a:t>
            </a:r>
            <a:r>
              <a:rPr lang="ru-RU" sz="1600" dirty="0" smtClean="0"/>
              <a:t>поблагодарить </a:t>
            </a:r>
            <a:r>
              <a:rPr lang="ru-RU" sz="1600" dirty="0"/>
              <a:t>Вас за любезное приглашение на концерт солистов </a:t>
            </a:r>
            <a:r>
              <a:rPr lang="ru-RU" sz="1600" dirty="0" smtClean="0"/>
              <a:t>оперного театра </a:t>
            </a:r>
            <a:r>
              <a:rPr lang="ru-RU" sz="1600" dirty="0"/>
              <a:t>Вашей страны.</a:t>
            </a:r>
          </a:p>
          <a:p>
            <a:r>
              <a:rPr lang="ru-RU" sz="1600" dirty="0" smtClean="0"/>
              <a:t>     Моя </a:t>
            </a:r>
            <a:r>
              <a:rPr lang="ru-RU" sz="1600" dirty="0"/>
              <a:t>жена и я получили большое удовольствие от музыки </a:t>
            </a:r>
            <a:r>
              <a:rPr lang="ru-RU" sz="1600" dirty="0" smtClean="0"/>
              <a:t>знаменитых классиков</a:t>
            </a:r>
            <a:r>
              <a:rPr lang="ru-RU" sz="1600" dirty="0"/>
              <a:t>, а </a:t>
            </a:r>
            <a:r>
              <a:rPr lang="ru-RU" sz="1600" dirty="0" smtClean="0"/>
              <a:t>исполнительское мастерство </a:t>
            </a:r>
            <a:r>
              <a:rPr lang="ru-RU" sz="1600" dirty="0"/>
              <a:t>артистов было выше всяких похвал.</a:t>
            </a:r>
          </a:p>
          <a:p>
            <a:r>
              <a:rPr lang="ru-RU" sz="1600" dirty="0" smtClean="0"/>
              <a:t>     Проведенный </a:t>
            </a:r>
            <a:r>
              <a:rPr lang="ru-RU" sz="1600" dirty="0"/>
              <a:t>в Вашем доме вечер надолго останется у нас в памяти.</a:t>
            </a:r>
          </a:p>
          <a:p>
            <a:r>
              <a:rPr lang="ru-RU" sz="1600" dirty="0" smtClean="0"/>
              <a:t>     Примите</a:t>
            </a:r>
            <a:r>
              <a:rPr lang="ru-RU" sz="1600" dirty="0"/>
              <a:t>, господин Посол, уверения в моем глубоком к</a:t>
            </a:r>
          </a:p>
          <a:p>
            <a:r>
              <a:rPr lang="ru-RU" sz="1600" dirty="0" smtClean="0"/>
              <a:t>Вам </a:t>
            </a:r>
            <a:r>
              <a:rPr lang="ru-RU" sz="1600" dirty="0"/>
              <a:t>уважении.</a:t>
            </a:r>
          </a:p>
          <a:p>
            <a:pPr algn="r"/>
            <a:r>
              <a:rPr lang="ru-RU" sz="1600" dirty="0"/>
              <a:t>(</a:t>
            </a:r>
            <a:r>
              <a:rPr lang="ru-RU" sz="1600" i="1" dirty="0"/>
              <a:t>подпись</a:t>
            </a:r>
            <a:r>
              <a:rPr lang="ru-RU" sz="1600" dirty="0" smtClean="0"/>
              <a:t>)</a:t>
            </a:r>
          </a:p>
          <a:p>
            <a:pPr algn="r"/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14333424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574" y="1714260"/>
            <a:ext cx="6096851" cy="34294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4178" y="261898"/>
            <a:ext cx="1180893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rgbClr val="4E301E"/>
                </a:solidFill>
              </a:rPr>
              <a:t>Новые </a:t>
            </a:r>
            <a:r>
              <a:rPr lang="ru-RU" sz="2000" b="1" dirty="0">
                <a:solidFill>
                  <a:srgbClr val="4E301E"/>
                </a:solidFill>
              </a:rPr>
              <a:t>виды и формы дипломатических документов</a:t>
            </a:r>
          </a:p>
          <a:p>
            <a:endParaRPr lang="ru-RU" sz="1600" dirty="0"/>
          </a:p>
          <a:p>
            <a:pPr algn="r"/>
            <a:r>
              <a:rPr lang="ru-RU" sz="1600" dirty="0" smtClean="0"/>
              <a:t>Понятие </a:t>
            </a:r>
            <a:r>
              <a:rPr lang="ru-RU" sz="1600" dirty="0"/>
              <a:t>«дипломатическая переписка» не охватывает ныне существующего многообразия форм письменного (документального) общения государств между собой. Наряду с описанными выше традиционными и общепринятыми, появились и прочно вошли в политико-дипломатическую практику документы, не имеющие строгих протокольных формул, выполняющие свои полезные и важные функции в международном общении, в реализации задач дипломатии.</a:t>
            </a:r>
          </a:p>
          <a:p>
            <a:pPr algn="r"/>
            <a:endParaRPr lang="ru-RU" sz="1600" dirty="0"/>
          </a:p>
          <a:p>
            <a:pPr algn="r"/>
            <a:r>
              <a:rPr lang="ru-RU" sz="1600" dirty="0"/>
              <a:t>Большой резонанс вызывают подчас </a:t>
            </a:r>
            <a:r>
              <a:rPr lang="ru-RU" b="1" dirty="0">
                <a:solidFill>
                  <a:srgbClr val="4E301E"/>
                </a:solidFill>
              </a:rPr>
              <a:t>официальные заявления глав государств и правительств, декларации</a:t>
            </a:r>
            <a:r>
              <a:rPr lang="ru-RU" sz="1600" dirty="0"/>
              <a:t>, в которых излагаются позиции по конкретной проблеме, определяются принципы в области </a:t>
            </a:r>
            <a:r>
              <a:rPr lang="ru-RU" sz="1600" dirty="0" smtClean="0"/>
              <a:t>политики, </a:t>
            </a:r>
            <a:r>
              <a:rPr lang="ru-RU" sz="1600" dirty="0"/>
              <a:t>международных отношений или международного права. Заявления и декларации не являются прямым обращением к конкретному адресату и в этом смысле не требуют официального ответа. Однако подчас они несут большую содержательно-смысловую нагрузку, чем «классические» документы и по логике предполагают реакцию отдельных государств или международных организаций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32" y="3663117"/>
            <a:ext cx="4694242" cy="29636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809879" y="4997108"/>
            <a:ext cx="6057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/>
              <a:t>Выход </a:t>
            </a:r>
            <a:r>
              <a:rPr lang="ru-RU" sz="1600" dirty="0"/>
              <a:t>законодательных органов многих стран за традиционные рамки высказывания общего отношения к внешнеполитическим актам исполнительной власти и ратификации международных договоров породил принципиально новый вид дипломатических документов — обращения парламентов по вопросам разоружения, экологии, урегулирования конфликтных ситуаций и др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5862408" y="3534713"/>
            <a:ext cx="60707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/>
              <a:t>Многие </a:t>
            </a:r>
            <a:r>
              <a:rPr lang="ru-RU" sz="1600" dirty="0"/>
              <a:t>важные идеи и предложения, высказываемые от имени государств и их руководителей, с развитием новых видов связи стали облекаться в форму телеграмм; практическими поводами для них чаще всего служат юбилейные даты, национальные праздники и </a:t>
            </a:r>
            <a:r>
              <a:rPr lang="ru-RU" sz="1600" dirty="0" err="1"/>
              <a:t>др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9353977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847" y="253826"/>
            <a:ext cx="1108447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4E301E"/>
                </a:solidFill>
              </a:rPr>
              <a:t>Палитру </a:t>
            </a:r>
            <a:r>
              <a:rPr lang="ru-RU" sz="1600" b="1" dirty="0">
                <a:solidFill>
                  <a:srgbClr val="4E301E"/>
                </a:solidFill>
              </a:rPr>
              <a:t>дипломатической деятельности существенно обогатили такие формы, как </a:t>
            </a:r>
            <a:r>
              <a:rPr lang="ru-RU" b="1" dirty="0">
                <a:solidFill>
                  <a:srgbClr val="4E301E"/>
                </a:solidFill>
              </a:rPr>
              <a:t>публикуемые в СМИ ответы руководителей государств </a:t>
            </a:r>
            <a:r>
              <a:rPr lang="ru-RU" sz="1600" b="1" dirty="0">
                <a:solidFill>
                  <a:srgbClr val="4E301E"/>
                </a:solidFill>
              </a:rPr>
              <a:t>на вопросы представителей общественности и печати, интервью, их заявления и выступления на международных форумах</a:t>
            </a:r>
            <a:r>
              <a:rPr lang="ru-RU" b="1" dirty="0">
                <a:solidFill>
                  <a:srgbClr val="4E301E"/>
                </a:solidFill>
              </a:rPr>
              <a:t>, официальные (от имени правительства) заявления для печати</a:t>
            </a:r>
            <a:r>
              <a:rPr lang="ru-RU" sz="1600" b="1" dirty="0">
                <a:solidFill>
                  <a:srgbClr val="4E301E"/>
                </a:solidFill>
              </a:rPr>
              <a:t>, облекаемые в конечном счете в форму дипломатического </a:t>
            </a:r>
            <a:r>
              <a:rPr lang="ru-RU" sz="1600" b="1" dirty="0" smtClean="0">
                <a:solidFill>
                  <a:srgbClr val="4E301E"/>
                </a:solidFill>
              </a:rPr>
              <a:t>документа</a:t>
            </a:r>
            <a:r>
              <a:rPr lang="ru-RU" sz="1600" dirty="0" smtClean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059" y="1783931"/>
            <a:ext cx="5991414" cy="16450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47" y="3791820"/>
            <a:ext cx="4245575" cy="283038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96059" y="4065224"/>
            <a:ext cx="57177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Весьма своеобразным и тонким жанром являются тосты — краткие приветственные выступления первого лица принимающей стороны и ответные выступления гостя, произносимые в ходе устраиваемых по случаю официальных визитов протокольных мероприятий (приемы, обеды, завтраки) и являющихся по существу органическим продолжением переговоров. Нередко в тостах высказываются важные оценки и предложения, получающие в той или иной форме отклик в печати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564684" y="1944745"/>
            <a:ext cx="43199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/>
              <a:t>Особое </a:t>
            </a:r>
            <a:r>
              <a:rPr lang="ru-RU" sz="1600" dirty="0"/>
              <a:t>место занимают совместные (двусторонние или многосторонние) заявления и коммюнике, фиксирующие согласованные позиции по актуальным международным вопросам. </a:t>
            </a:r>
          </a:p>
        </p:txBody>
      </p:sp>
    </p:spTree>
    <p:extLst>
      <p:ext uri="{BB962C8B-B14F-4D97-AF65-F5344CB8AC3E}">
        <p14:creationId xmlns:p14="http://schemas.microsoft.com/office/powerpoint/2010/main" val="17744366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1581" y="577272"/>
            <a:ext cx="458301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Дипломатическая </a:t>
            </a:r>
            <a:r>
              <a:rPr lang="ru-RU" dirty="0"/>
              <a:t>переписка отражает особенности, присущие социально-экономическому строю страны, ее языку, культуре, этно-религиозным особенностям, политическому режиму. Однако при всех естественных отличиях общим для документов разных эпох и общественных формаций было и остается наличие предъявляемых к ним особых требований</a:t>
            </a:r>
            <a:r>
              <a:rPr lang="ru-RU" sz="16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27953" y="-39892074"/>
            <a:ext cx="80863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фПрежде</a:t>
            </a:r>
            <a:r>
              <a:rPr lang="ru-RU" dirty="0"/>
              <a:t> всего дипломатическая служба решает, на каком виде документа остановить выбор: он должен соответствовать конкретному поводу, учитывать протокольную практику и традиции, быть, как говорят дипломаты, «адекватным» (на личную ноту принято отвечать личной нотой, на вербальную — вербальной и т. д.). Далее, независимо от сделанного выбора, необходимо строго проследить, чтобы любое письменное обращение содержало известный «джентльменский набор» составных частей. Специалисты по технике дипломатии выделяют обычно следующие ключевые элементы, присущие каждому документу: протокольные формулы; смысловое ядро; аргументационная часть; изложение факта или факто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89001" y="577272"/>
            <a:ext cx="5518593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Прежде всего дипломатическая служба решает, на каком виде документа остановить выбор: он должен соответствовать конкретному поводу, учитывать протокольную практику и традиции, быть, как говорят дипломаты, «адекватным» (на личную ноту принято отвечать личной нотой, на вербальную — вербальной и т. д</a:t>
            </a:r>
            <a:r>
              <a:rPr lang="ru-RU" dirty="0" smtClean="0"/>
              <a:t>.).</a:t>
            </a:r>
          </a:p>
          <a:p>
            <a:r>
              <a:rPr lang="ru-RU" dirty="0" smtClean="0"/>
              <a:t> </a:t>
            </a:r>
          </a:p>
          <a:p>
            <a:r>
              <a:rPr lang="ru-RU" dirty="0" smtClean="0"/>
              <a:t>Далее</a:t>
            </a:r>
            <a:r>
              <a:rPr lang="ru-RU" dirty="0"/>
              <a:t>, независимо от сделанного выбора, необходимо строго проследить, чтобы любое письменное обращение содержало </a:t>
            </a:r>
            <a:r>
              <a:rPr lang="ru-RU" dirty="0" smtClean="0"/>
              <a:t>известный набор </a:t>
            </a:r>
            <a:r>
              <a:rPr lang="ru-RU" dirty="0"/>
              <a:t>составных частей.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Специалисты </a:t>
            </a:r>
            <a:r>
              <a:rPr lang="ru-RU" dirty="0"/>
              <a:t>по технике дипломатии выделяют обычно следующие </a:t>
            </a:r>
            <a:r>
              <a:rPr lang="ru-RU" b="1" dirty="0">
                <a:solidFill>
                  <a:srgbClr val="4E301E"/>
                </a:solidFill>
              </a:rPr>
              <a:t>ключевые элементы</a:t>
            </a:r>
            <a:r>
              <a:rPr lang="ru-RU" dirty="0"/>
              <a:t>, присущие каждому документу: </a:t>
            </a:r>
            <a:endParaRPr lang="ru-RU" dirty="0" smtClean="0"/>
          </a:p>
          <a:p>
            <a:endParaRPr lang="ru-RU" dirty="0"/>
          </a:p>
          <a:p>
            <a:pPr marL="285750" indent="-285750">
              <a:buClr>
                <a:srgbClr val="4E301E"/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протокольные </a:t>
            </a:r>
            <a:r>
              <a:rPr lang="ru-RU" dirty="0"/>
              <a:t>формулы; </a:t>
            </a:r>
            <a:endParaRPr lang="ru-RU" dirty="0" smtClean="0"/>
          </a:p>
          <a:p>
            <a:pPr marL="285750" indent="-285750">
              <a:buClr>
                <a:srgbClr val="4E301E"/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смысловое </a:t>
            </a:r>
            <a:r>
              <a:rPr lang="ru-RU" dirty="0"/>
              <a:t>ядро; </a:t>
            </a:r>
            <a:endParaRPr lang="ru-RU" dirty="0" smtClean="0"/>
          </a:p>
          <a:p>
            <a:pPr marL="285750" indent="-285750">
              <a:buClr>
                <a:srgbClr val="4E301E"/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аргументационная </a:t>
            </a:r>
            <a:r>
              <a:rPr lang="ru-RU" dirty="0"/>
              <a:t>часть; </a:t>
            </a:r>
            <a:endParaRPr lang="ru-RU" dirty="0" smtClean="0"/>
          </a:p>
          <a:p>
            <a:pPr marL="285750" indent="-285750">
              <a:buClr>
                <a:srgbClr val="4E301E"/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изложение </a:t>
            </a:r>
            <a:r>
              <a:rPr lang="ru-RU" dirty="0"/>
              <a:t>факта или </a:t>
            </a:r>
            <a:r>
              <a:rPr lang="ru-RU" dirty="0" smtClean="0"/>
              <a:t>фактов.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81" y="3497494"/>
            <a:ext cx="4307642" cy="289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6468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8245" y="590901"/>
            <a:ext cx="11530989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Поскольку </a:t>
            </a:r>
            <a:r>
              <a:rPr lang="ru-RU" sz="1600" dirty="0"/>
              <a:t>все документы дипломатической переписки </a:t>
            </a:r>
            <a:r>
              <a:rPr lang="ru-RU" sz="1600" dirty="0" smtClean="0"/>
              <a:t>являются официальными</a:t>
            </a:r>
            <a:r>
              <a:rPr lang="ru-RU" sz="1600" dirty="0"/>
              <a:t>, большое значение имеет правильный выбор вида </a:t>
            </a:r>
            <a:r>
              <a:rPr lang="ru-RU" sz="1600" dirty="0" smtClean="0"/>
              <a:t>документа</a:t>
            </a:r>
            <a:r>
              <a:rPr lang="ru-RU" sz="1600" dirty="0"/>
              <a:t>: он должен соответствовать данному конкретному случаю.</a:t>
            </a:r>
          </a:p>
          <a:p>
            <a:endParaRPr lang="ru-RU" sz="1600" dirty="0" smtClean="0"/>
          </a:p>
          <a:p>
            <a:r>
              <a:rPr lang="ru-RU" sz="1600" dirty="0" smtClean="0"/>
              <a:t>При </a:t>
            </a:r>
            <a:r>
              <a:rPr lang="ru-RU" sz="1600" dirty="0"/>
              <a:t>этом следует исходить главным образом из содержания </a:t>
            </a:r>
            <a:r>
              <a:rPr lang="ru-RU" sz="1600" dirty="0" smtClean="0"/>
              <a:t>докумен­та</a:t>
            </a:r>
            <a:r>
              <a:rPr lang="ru-RU" sz="1600" dirty="0"/>
              <a:t>, хорошо знать </a:t>
            </a:r>
            <a:r>
              <a:rPr lang="ru-RU" sz="1600" dirty="0" smtClean="0"/>
              <a:t>технику дипломатической </a:t>
            </a:r>
            <a:r>
              <a:rPr lang="ru-RU" sz="1600" dirty="0"/>
              <a:t>переписки и </a:t>
            </a:r>
            <a:r>
              <a:rPr lang="ru-RU" sz="1600" dirty="0" smtClean="0"/>
              <a:t>учитывать традиции </a:t>
            </a:r>
            <a:r>
              <a:rPr lang="ru-RU" sz="1600" dirty="0"/>
              <a:t>страны пребывания, если речь идет о нотах </a:t>
            </a:r>
            <a:r>
              <a:rPr lang="ru-RU" sz="1600" dirty="0" smtClean="0"/>
              <a:t>дипломатического </a:t>
            </a:r>
            <a:r>
              <a:rPr lang="ru-RU" sz="1600" dirty="0"/>
              <a:t>представительства. </a:t>
            </a:r>
            <a:endParaRPr lang="ru-RU" sz="1600" dirty="0" smtClean="0"/>
          </a:p>
          <a:p>
            <a:endParaRPr lang="ru-RU" sz="1600" dirty="0"/>
          </a:p>
          <a:p>
            <a:r>
              <a:rPr lang="ru-RU" sz="1600" dirty="0" smtClean="0"/>
              <a:t>На </a:t>
            </a:r>
            <a:r>
              <a:rPr lang="ru-RU" sz="1600" dirty="0"/>
              <a:t>вербальную ноту принято отвечать </a:t>
            </a:r>
            <a:r>
              <a:rPr lang="ru-RU" sz="1600" dirty="0" smtClean="0"/>
              <a:t>вер­бальной </a:t>
            </a:r>
            <a:r>
              <a:rPr lang="ru-RU" sz="1600" dirty="0"/>
              <a:t>нотой, а на личное письмо — личным письмом. </a:t>
            </a:r>
            <a:endParaRPr lang="ru-RU" sz="1600" dirty="0" smtClean="0"/>
          </a:p>
          <a:p>
            <a:endParaRPr lang="ru-RU" sz="1600" dirty="0"/>
          </a:p>
          <a:p>
            <a:r>
              <a:rPr lang="ru-RU" sz="1600" dirty="0" smtClean="0"/>
              <a:t>Считается невежливым </a:t>
            </a:r>
            <a:r>
              <a:rPr lang="ru-RU" sz="1600" dirty="0"/>
              <a:t>на личное письмо отвечать вербальной нотой, так </a:t>
            </a:r>
            <a:r>
              <a:rPr lang="ru-RU" sz="1600" dirty="0" smtClean="0"/>
              <a:t>же как </a:t>
            </a:r>
            <a:r>
              <a:rPr lang="ru-RU" sz="1600" dirty="0"/>
              <a:t>на письмо с личной подписью отвечать письмом с </a:t>
            </a:r>
            <a:r>
              <a:rPr lang="ru-RU" sz="1600" dirty="0" smtClean="0"/>
              <a:t>фамилией, напечатанной </a:t>
            </a:r>
            <a:r>
              <a:rPr lang="ru-RU" sz="1600" dirty="0"/>
              <a:t>на машинке</a:t>
            </a:r>
            <a:r>
              <a:rPr lang="ru-RU" sz="1600" dirty="0" smtClean="0"/>
              <a:t>.</a:t>
            </a:r>
            <a:endParaRPr lang="ru-RU" sz="1600" dirty="0"/>
          </a:p>
          <a:p>
            <a:endParaRPr lang="ru-RU" sz="1600" dirty="0"/>
          </a:p>
          <a:p>
            <a:r>
              <a:rPr lang="ru-RU" sz="1600" dirty="0"/>
              <a:t>Дипломатический документ требует ответа. Отсутствие ответа </a:t>
            </a:r>
            <a:r>
              <a:rPr lang="ru-RU" sz="1600" dirty="0" smtClean="0"/>
              <a:t>будет воспринято </a:t>
            </a:r>
            <a:r>
              <a:rPr lang="ru-RU" sz="1600" dirty="0"/>
              <a:t>как ответ определенного негативного характера. К </a:t>
            </a:r>
            <a:r>
              <a:rPr lang="ru-RU" sz="1600" dirty="0" smtClean="0"/>
              <a:t>такой форме </a:t>
            </a:r>
            <a:r>
              <a:rPr lang="ru-RU" sz="1600" dirty="0"/>
              <a:t>ответа следует прибегать в исключительных случаях</a:t>
            </a:r>
            <a:r>
              <a:rPr lang="ru-RU" sz="1600" dirty="0" smtClean="0"/>
              <a:t>.</a:t>
            </a:r>
          </a:p>
          <a:p>
            <a:endParaRPr lang="ru-RU" sz="1600" dirty="0" smtClean="0"/>
          </a:p>
          <a:p>
            <a:r>
              <a:rPr lang="ru-RU" sz="1600" dirty="0" smtClean="0"/>
              <a:t>Одним </a:t>
            </a:r>
            <a:r>
              <a:rPr lang="ru-RU" sz="1600" dirty="0"/>
              <a:t>из требований к дипломатическому документу по сей </a:t>
            </a:r>
            <a:r>
              <a:rPr lang="ru-RU" sz="1600" dirty="0" smtClean="0"/>
              <a:t>день остается </a:t>
            </a:r>
            <a:r>
              <a:rPr lang="ru-RU" sz="1600" dirty="0"/>
              <a:t>правильность написания фамилии и титула адресата. </a:t>
            </a:r>
            <a:r>
              <a:rPr lang="ru-RU" sz="1600" dirty="0" smtClean="0"/>
              <a:t>Доку­мент </a:t>
            </a:r>
            <a:r>
              <a:rPr lang="ru-RU" sz="1600" dirty="0"/>
              <a:t>может содержать иногда и нечто неприятное для адресата, но</a:t>
            </a:r>
          </a:p>
          <a:p>
            <a:r>
              <a:rPr lang="ru-RU" sz="1600" dirty="0"/>
              <a:t>формулы вежливости при этом должны быть соблюдены</a:t>
            </a:r>
            <a:r>
              <a:rPr lang="ru-RU" sz="1600" dirty="0" smtClean="0"/>
              <a:t>.</a:t>
            </a:r>
          </a:p>
          <a:p>
            <a:endParaRPr lang="ru-RU" sz="1600" dirty="0"/>
          </a:p>
          <a:p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8438920" y="198304"/>
            <a:ext cx="31375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4E301E"/>
                </a:solidFill>
              </a:rPr>
              <a:t>Требования к документам</a:t>
            </a:r>
            <a:endParaRPr lang="ru-RU" sz="2000" b="1" dirty="0">
              <a:solidFill>
                <a:srgbClr val="4E301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8245" y="4969205"/>
            <a:ext cx="70361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У </a:t>
            </a:r>
            <a:r>
              <a:rPr lang="ru-RU" sz="1600" dirty="0"/>
              <a:t>некоторых наро­дов не существует фамилий в нашем понимании, имеется лишь имя, к которому иногда в официальной переписке добавляется имя отца. Произвольное сокращение одного имени может вызвать у человека обоснованную обиду. Разобраться в том, где фамилия, а где имя, — обязанность </a:t>
            </a:r>
            <a:r>
              <a:rPr lang="ru-RU" sz="1600" dirty="0" smtClean="0"/>
              <a:t>каждого, кому </a:t>
            </a:r>
            <a:r>
              <a:rPr lang="ru-RU" sz="1600" dirty="0"/>
              <a:t>поручено подготовить дипломатический </a:t>
            </a:r>
            <a:r>
              <a:rPr lang="ru-RU" sz="1600" dirty="0" smtClean="0"/>
              <a:t>документ. </a:t>
            </a:r>
            <a:endParaRPr lang="ru-RU" sz="1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119" y="4557362"/>
            <a:ext cx="3257321" cy="205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7482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56632" y="4082920"/>
            <a:ext cx="10278736" cy="196100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39118" y="1429694"/>
            <a:ext cx="73023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Отход от общепринятой формулы может иметь место. Но это должен</a:t>
            </a:r>
          </a:p>
          <a:p>
            <a:r>
              <a:rPr lang="ru-RU" dirty="0"/>
              <a:t>быть обдуманный шаг, и для него нужны серьезные основания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Посольства могут вести переписку с Министерством </a:t>
            </a:r>
            <a:r>
              <a:rPr lang="ru-RU" dirty="0" smtClean="0"/>
              <a:t>иностран­ных </a:t>
            </a:r>
            <a:r>
              <a:rPr lang="ru-RU" dirty="0"/>
              <a:t>дел на языке своей страны. Но это правило не универсально.</a:t>
            </a:r>
          </a:p>
          <a:p>
            <a:r>
              <a:rPr lang="ru-RU" dirty="0"/>
              <a:t>Посольства нередко ведут переписку на языке страны пребывания</a:t>
            </a:r>
          </a:p>
          <a:p>
            <a:r>
              <a:rPr lang="ru-RU" dirty="0"/>
              <a:t>или прилагают к оригиналам переводы документов на этот язык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pPr algn="r"/>
            <a:r>
              <a:rPr lang="ru-RU" dirty="0"/>
              <a:t>Дипломатические документы, как правило, должны вручаться лично</a:t>
            </a:r>
          </a:p>
          <a:p>
            <a:pPr algn="r"/>
            <a:r>
              <a:rPr lang="ru-RU" dirty="0"/>
              <a:t>адресату или направляться с курьером и сдаваться специальному</a:t>
            </a:r>
          </a:p>
          <a:p>
            <a:pPr algn="r"/>
            <a:r>
              <a:rPr lang="ru-RU" dirty="0"/>
              <a:t>уполномоченному лицу под расписку. Посылать дипломатическую</a:t>
            </a:r>
          </a:p>
          <a:p>
            <a:pPr algn="r"/>
            <a:r>
              <a:rPr lang="ru-RU" dirty="0"/>
              <a:t>корреспонденцию по почте не рекомендуется.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61802" y="407650"/>
            <a:ext cx="31375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4E301E"/>
                </a:solidFill>
              </a:rPr>
              <a:t>Требования к документам</a:t>
            </a:r>
            <a:endParaRPr lang="ru-RU" sz="2000" b="1" dirty="0">
              <a:solidFill>
                <a:srgbClr val="4E301E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0677" y="4172834"/>
            <a:ext cx="2571750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3230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90959" y="3966482"/>
            <a:ext cx="11685264" cy="2800767"/>
          </a:xfrm>
          <a:prstGeom prst="rect">
            <a:avLst/>
          </a:prstGeom>
          <a:solidFill>
            <a:srgbClr val="53892B"/>
          </a:solidFill>
          <a:ln>
            <a:noFill/>
          </a:ln>
          <a:effectLst>
            <a:glow rad="101600">
              <a:srgbClr val="447C3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90961" y="120863"/>
            <a:ext cx="654034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Язык дипломатических </a:t>
            </a:r>
            <a:r>
              <a:rPr lang="ru-RU" sz="1600" dirty="0"/>
              <a:t>документов </a:t>
            </a:r>
            <a:r>
              <a:rPr lang="ru-RU" sz="1600" dirty="0" smtClean="0"/>
              <a:t>прост, лаконичен</a:t>
            </a:r>
            <a:r>
              <a:rPr lang="ru-RU" sz="1600" dirty="0"/>
              <a:t>, редко используются </a:t>
            </a:r>
            <a:r>
              <a:rPr lang="ru-RU" sz="1600" dirty="0" smtClean="0"/>
              <a:t>сравне­ния</a:t>
            </a:r>
            <a:r>
              <a:rPr lang="ru-RU" sz="1600" dirty="0"/>
              <a:t>, эпитеты. Однако к месту примененный художественный </a:t>
            </a:r>
            <a:r>
              <a:rPr lang="ru-RU" sz="1600" dirty="0" smtClean="0"/>
              <a:t>образ может </a:t>
            </a:r>
            <a:r>
              <a:rPr lang="ru-RU" sz="1600" dirty="0"/>
              <a:t>усилить выразительность документа</a:t>
            </a:r>
            <a:r>
              <a:rPr lang="ru-RU" sz="1600" dirty="0" smtClean="0"/>
              <a:t>.</a:t>
            </a:r>
          </a:p>
          <a:p>
            <a:endParaRPr lang="ru-RU" sz="1600" dirty="0"/>
          </a:p>
          <a:p>
            <a:r>
              <a:rPr lang="ru-RU" sz="1600" dirty="0"/>
              <a:t>Слово в дипломатическом документе должно быть </a:t>
            </a:r>
            <a:r>
              <a:rPr lang="ru-RU" sz="1600" dirty="0" smtClean="0"/>
              <a:t>абсолютно аутентичным </a:t>
            </a:r>
            <a:r>
              <a:rPr lang="ru-RU" sz="1600" dirty="0"/>
              <a:t>вкладываемому в него понятию. Если слово в каком-то</a:t>
            </a:r>
          </a:p>
          <a:p>
            <a:r>
              <a:rPr lang="ru-RU" sz="1600" dirty="0"/>
              <a:t>контексте можно понимать и трактовать </a:t>
            </a:r>
            <a:r>
              <a:rPr lang="ru-RU" sz="1600" dirty="0" smtClean="0"/>
              <a:t>по-разному</a:t>
            </a:r>
            <a:r>
              <a:rPr lang="ru-RU" sz="1600" dirty="0"/>
              <a:t>, то лучше </a:t>
            </a:r>
            <a:r>
              <a:rPr lang="ru-RU" sz="1600" dirty="0" smtClean="0"/>
              <a:t>его не </a:t>
            </a:r>
            <a:r>
              <a:rPr lang="ru-RU" sz="1600" dirty="0"/>
              <a:t>использовать, а подобрать другое</a:t>
            </a:r>
            <a:r>
              <a:rPr lang="ru-RU" sz="1600" dirty="0" smtClean="0"/>
              <a:t>.</a:t>
            </a:r>
          </a:p>
          <a:p>
            <a:endParaRPr lang="ru-RU" sz="1600" dirty="0" smtClean="0"/>
          </a:p>
          <a:p>
            <a:r>
              <a:rPr lang="ru-RU" sz="1600" dirty="0"/>
              <a:t>С другой стороны, было бы ошибочным считать язык </a:t>
            </a:r>
            <a:r>
              <a:rPr lang="ru-RU" sz="1600" dirty="0" smtClean="0"/>
              <a:t>дипломати­ческих </a:t>
            </a:r>
            <a:r>
              <a:rPr lang="ru-RU" sz="1600" dirty="0"/>
              <a:t>документов языком штампов. Отнюдь нет. </a:t>
            </a:r>
            <a:r>
              <a:rPr lang="ru-RU" sz="1600" dirty="0" smtClean="0"/>
              <a:t>Но дипломатические</a:t>
            </a:r>
            <a:endParaRPr lang="ru-RU" sz="1600" dirty="0"/>
          </a:p>
          <a:p>
            <a:r>
              <a:rPr lang="ru-RU" sz="1600" dirty="0"/>
              <a:t>документы не могут быть похожими на публицистические </a:t>
            </a:r>
            <a:r>
              <a:rPr lang="ru-RU" sz="1600" dirty="0" smtClean="0"/>
              <a:t>произве­дения. </a:t>
            </a:r>
          </a:p>
          <a:p>
            <a:r>
              <a:rPr lang="ru-RU" sz="1600" dirty="0"/>
              <a:t>Слово в дипломатической переписке и в дипломатии </a:t>
            </a:r>
            <a:r>
              <a:rPr lang="ru-RU" sz="1600" dirty="0" smtClean="0"/>
              <a:t>вообще может быть </a:t>
            </a:r>
            <a:r>
              <a:rPr lang="ru-RU" sz="1600" dirty="0"/>
              <a:t>и союзником, и врагом.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4823" y="2104222"/>
            <a:ext cx="4919110" cy="21120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6916756" y="120863"/>
            <a:ext cx="505865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/>
              <a:t>Увлечение литературностью стиля в ущерб ясности и четкости может принести вред.  Нет надобности искать смысловую замену выражениям “мир­ное сосуществование”, “холодная война”, политика “с позиции силы”, “новое мышление”, “народная дипломатия”.</a:t>
            </a:r>
          </a:p>
          <a:p>
            <a:pPr algn="r"/>
            <a:r>
              <a:rPr lang="ru-RU" sz="1600" dirty="0" smtClean="0"/>
              <a:t>Эти и другие подобные им устоявшиеся выражения на разных языках выражают конкретные, единые понятия.</a:t>
            </a:r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190960" y="3966484"/>
            <a:ext cx="3786129" cy="2830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Важное место в дипломатической переписке принадлежит „каучуковым“ фразам и формулировкам, из которых опытный дипломат извлекает именно тот смысл, который в них и стремились вложить. Искусство дипломатии в немалой степени в том и состоит, чтобы не называя иногда вещи своими именами, подвести партнера к должному восприятию сказанного или написанного.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53319" y="3977500"/>
            <a:ext cx="7722904" cy="280076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Пример. Если </a:t>
            </a:r>
            <a:r>
              <a:rPr lang="ru-RU" sz="1600" dirty="0"/>
              <a:t>политический деятель или дипломат заявляет, что </a:t>
            </a:r>
            <a:r>
              <a:rPr lang="ru-RU" sz="1600" dirty="0" smtClean="0"/>
              <a:t>его правительство </a:t>
            </a:r>
            <a:r>
              <a:rPr lang="ru-RU" sz="1600" dirty="0"/>
              <a:t>„не может безразлично относиться“ к какому-то международному конфликту, он при этом подразумевает, что его правительство непременно вмешается в конфликт. Если в ноте или речи употребляются выражения: „Правительство Его Величества смотрит с беспокойством…“ или „с </a:t>
            </a:r>
            <a:r>
              <a:rPr lang="ru-RU" sz="1600" dirty="0" smtClean="0"/>
              <a:t>глубоким беспокойством</a:t>
            </a:r>
            <a:r>
              <a:rPr lang="ru-RU" sz="1600" dirty="0"/>
              <a:t>“ то ясно, что речь идет о вопросе, по отношению к которому английское правительство намерено занять решительную позицию. Если говорится: „Правительство Его Величества считает необходимым сохранить за собой право…“, в действительности имеется в виду, что „правительство не позволит“ и т. д. Такой осторожный „эзопов язык“ дает возможность, сохраняя дипломатические приличия, не прибегая к прямым угрозам, сделать, когда это требуется, серьезное предупреждение иностранному </a:t>
            </a:r>
            <a:r>
              <a:rPr lang="ru-RU" sz="1600" dirty="0" smtClean="0"/>
              <a:t>государству.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7639361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3437264" y="1961002"/>
            <a:ext cx="22033" cy="3966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778" t="19437" r="25197" b="57591"/>
          <a:stretch/>
        </p:blipFill>
        <p:spPr>
          <a:xfrm>
            <a:off x="958467" y="18751"/>
            <a:ext cx="6179021" cy="361681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960" t="10602" r="24543" b="69960"/>
          <a:stretch/>
        </p:blipFill>
        <p:spPr>
          <a:xfrm>
            <a:off x="958468" y="3592185"/>
            <a:ext cx="6179020" cy="316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3222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1340</TotalTime>
  <Words>4010</Words>
  <Application>Microsoft Office PowerPoint</Application>
  <PresentationFormat>Широкоэкранный</PresentationFormat>
  <Paragraphs>305</Paragraphs>
  <Slides>22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Wingdings</vt:lpstr>
      <vt:lpstr>Тема Office</vt:lpstr>
      <vt:lpstr>Институт права ВГУЭС Кафедра международных отношений и права Презентация лекции по курсу «Дипломатический протокол и этикет»     Дипломатический этикет – основа делового общения       Институт права ВГУЭС Кафедра международных отношений и права Презентация лекции по курсу «Дипломатический протокол и этикет»     Дипломатический этикет – основа делового общения       Институт права ВГУЭС Кафедра международных отношений и права  Презентация лекции по курсу «Дипломатический протокол и этикет»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Институт права ВГУЭС Кафедра международных отношений и права Презентация лекции по курсу «Дипломатический протокол и этикет»     Дипломатический этикет – основа делового общения       Институт права ВГУЭС Кафедра международных отношений и права Презентация лекции по курсу «Дипломатический протокол и этикет»     Дипломатический этикет – основа делового общения       Институт права ВГУЭС Кафедра международных отношений и права  </dc:title>
  <dc:creator>Elena Abasheva</dc:creator>
  <cp:lastModifiedBy>Elena Abasheva</cp:lastModifiedBy>
  <cp:revision>95</cp:revision>
  <dcterms:created xsi:type="dcterms:W3CDTF">2020-04-14T10:16:39Z</dcterms:created>
  <dcterms:modified xsi:type="dcterms:W3CDTF">2020-04-15T22:42:56Z</dcterms:modified>
</cp:coreProperties>
</file>