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64" r:id="rId13"/>
    <p:sldId id="260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5" r:id="rId28"/>
    <p:sldId id="286" r:id="rId29"/>
    <p:sldId id="287" r:id="rId30"/>
    <p:sldId id="288" r:id="rId31"/>
    <p:sldId id="294" r:id="rId32"/>
    <p:sldId id="289" r:id="rId33"/>
    <p:sldId id="290" r:id="rId34"/>
    <p:sldId id="291" r:id="rId35"/>
    <p:sldId id="292" r:id="rId36"/>
    <p:sldId id="293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117" y="0"/>
            <a:ext cx="12194117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4" y="2226504"/>
            <a:ext cx="789023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4" y="4777380"/>
            <a:ext cx="789023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62541" y="1790691"/>
            <a:ext cx="990599" cy="30487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8244" y="3226298"/>
            <a:ext cx="3859795" cy="30488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7A3BB37A-A63F-4D81-AF0B-059309ADD379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376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627" y="927099"/>
            <a:ext cx="8458229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A1CA1519-BC51-4A8B-A7A9-343F5D22B410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53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117" y="0"/>
            <a:ext cx="12194117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045" y="2257588"/>
            <a:ext cx="4120896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5682" y="2257588"/>
            <a:ext cx="4110021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2FEA3F46-0EB0-45E5-AA48-A08C2873006E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79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5253" y="2489201"/>
            <a:ext cx="4849307" cy="35306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41" y="2489203"/>
            <a:ext cx="4849307" cy="3530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A93B8C01-802D-46AC-A80D-63102819D803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966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9891" y="2489200"/>
            <a:ext cx="484466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5253" y="3248491"/>
            <a:ext cx="4849307" cy="277131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42" y="2489201"/>
            <a:ext cx="4849305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41" y="3245836"/>
            <a:ext cx="4849307" cy="27739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2505EFAC-B423-4819-9340-19D7DEF34BE0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0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BD82703-F966-4FC2-AA8A-7AA5097A13EF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150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6549C800-6F39-45D0-8730-6FF1DDE3B8FC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873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117" y="0"/>
            <a:ext cx="12194117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3" y="1447800"/>
            <a:ext cx="3616787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1903" y="1447800"/>
            <a:ext cx="4843800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5256" y="3086846"/>
            <a:ext cx="3616785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A8A6D48-2544-40DF-B857-340F10BDE0BE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636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117" y="0"/>
            <a:ext cx="12194117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4" y="1381390"/>
            <a:ext cx="3982785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7212" y="1320800"/>
            <a:ext cx="3721469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4" y="3086100"/>
            <a:ext cx="3982785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A4C86343-3339-4B49-90AE-5F1658C405A2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395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117" y="0"/>
            <a:ext cx="12194117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4961454"/>
            <a:ext cx="856267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5" y="685800"/>
            <a:ext cx="8562672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5253" y="5528192"/>
            <a:ext cx="8562672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0EB6FC0-A24E-434E-8FF3-06C1E772F204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734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117" y="0"/>
            <a:ext cx="12194117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4" y="927100"/>
            <a:ext cx="8562673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4" y="3488024"/>
            <a:ext cx="8562673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0EB6FC0-A24E-434E-8FF3-06C1E772F204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071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117" y="0"/>
            <a:ext cx="12194117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863241" y="651691"/>
            <a:ext cx="8021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solidFill>
                  <a:srgbClr val="DDDDDD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9425892" y="2900293"/>
            <a:ext cx="8254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solidFill>
                  <a:srgbClr val="DDDDDD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081" y="927100"/>
            <a:ext cx="8213847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849705" y="3809279"/>
            <a:ext cx="7528191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4" y="5000817"/>
            <a:ext cx="8458231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0EB6FC0-A24E-434E-8FF3-06C1E772F204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6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2117" y="0"/>
            <a:ext cx="12194117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4" y="2057400"/>
            <a:ext cx="8562673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5" y="5024909"/>
            <a:ext cx="8562672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0EB6FC0-A24E-434E-8FF3-06C1E772F204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136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4" y="927100"/>
            <a:ext cx="8564791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3" y="2489200"/>
            <a:ext cx="3084576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5253" y="3147164"/>
            <a:ext cx="3084576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40819" y="2489200"/>
            <a:ext cx="309189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44628" y="3147164"/>
            <a:ext cx="3091891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44856" y="2489200"/>
            <a:ext cx="309189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47914" y="3147164"/>
            <a:ext cx="3088833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92707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9936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0EB6FC0-A24E-434E-8FF3-06C1E772F204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647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3" y="927100"/>
            <a:ext cx="8460347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3" y="4179596"/>
            <a:ext cx="3084576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58740" y="2489200"/>
            <a:ext cx="2686859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5252" y="4837559"/>
            <a:ext cx="3084576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48167" y="4179595"/>
            <a:ext cx="309189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37585" y="2489200"/>
            <a:ext cx="2686859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48167" y="4848209"/>
            <a:ext cx="3091891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44856" y="4179596"/>
            <a:ext cx="309189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44855" y="2489200"/>
            <a:ext cx="2686859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44856" y="4837559"/>
            <a:ext cx="3091891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4386692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79936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0EB6FC0-A24E-434E-8FF3-06C1E772F204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907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161735" y="6387911"/>
            <a:ext cx="1320799" cy="228659"/>
          </a:xfrm>
        </p:spPr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8178" y="6387910"/>
            <a:ext cx="5146393" cy="228660"/>
          </a:xfrm>
        </p:spPr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6C7D690-BB84-433C-865A-B311FE250334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30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117" y="0"/>
            <a:ext cx="1216056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553157" y="402165"/>
            <a:ext cx="6147420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2731745" y="1211129"/>
            <a:ext cx="5995993" cy="4435745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33237" y="1447799"/>
            <a:ext cx="1484688" cy="4572001"/>
          </a:xfrm>
        </p:spPr>
        <p:txBody>
          <a:bodyPr vert="eaVert" anchor="ctr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5651" y="1447799"/>
            <a:ext cx="5889248" cy="45720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8062" y="6365498"/>
            <a:ext cx="5146393" cy="228660"/>
          </a:xfrm>
        </p:spPr>
        <p:txBody>
          <a:bodyPr/>
          <a:lstStyle/>
          <a:p>
            <a:endParaRPr lang="ru-RU" altLang="en-US">
              <a:solidFill>
                <a:srgbClr val="DDDDDD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18BD268-650A-45DD-88B5-BFC855467D7C}" type="slidenum">
              <a:rPr lang="ru-RU" altLang="en-US" smtClean="0">
                <a:solidFill>
                  <a:prstClr val="white"/>
                </a:solidFill>
              </a:rPr>
              <a:pPr/>
              <a:t>‹#›</a:t>
            </a:fld>
            <a:endParaRPr lang="ru-R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02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117" y="0"/>
            <a:ext cx="12194117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5253" y="927100"/>
            <a:ext cx="8460347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2509" y="2489200"/>
            <a:ext cx="8460347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99258" y="6365499"/>
            <a:ext cx="13207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DDDD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7792" y="6365497"/>
            <a:ext cx="5146393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en-US">
              <a:solidFill>
                <a:srgbClr val="DDDD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238155" y="295731"/>
            <a:ext cx="1055077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EB6FC0-A24E-434E-8FF3-06C1E772F204}" type="slidenum">
              <a:rPr lang="ru-RU" altLang="en-US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0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63552" y="466726"/>
            <a:ext cx="7200801" cy="2314575"/>
          </a:xfrm>
        </p:spPr>
        <p:txBody>
          <a:bodyPr/>
          <a:lstStyle/>
          <a:p>
            <a:pPr algn="l"/>
            <a:r>
              <a:rPr lang="ru-RU" altLang="ru-RU" sz="3600" dirty="0"/>
              <a:t>Стратегические и тактические планы в системе менеджмента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73313" y="3049588"/>
            <a:ext cx="6248400" cy="2971800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3200" dirty="0"/>
              <a:t>ТЕМА 3</a:t>
            </a:r>
          </a:p>
        </p:txBody>
      </p:sp>
    </p:spTree>
    <p:extLst>
      <p:ext uri="{BB962C8B-B14F-4D97-AF65-F5344CB8AC3E}">
        <p14:creationId xmlns:p14="http://schemas.microsoft.com/office/powerpoint/2010/main" val="2390462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ru-RU" altLang="ru-RU" sz="2400" dirty="0" smtClean="0"/>
              <a:t>1</a:t>
            </a:r>
            <a:r>
              <a:rPr lang="ru-RU" altLang="ru-RU" sz="2400" dirty="0"/>
              <a:t>. Стратегическое планирование.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400" dirty="0"/>
              <a:t>2. Миссия организации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400" dirty="0"/>
              <a:t>3. Цели организации.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400" dirty="0"/>
              <a:t>4. Анализ внешней среды.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400" dirty="0"/>
              <a:t>5. Анализ сильных и слабых сторон организации.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400" dirty="0"/>
              <a:t>6. Анализ альтернатив и выбор стратегии.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400" dirty="0"/>
              <a:t>7. Управление реализацией стратегией.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400" dirty="0"/>
              <a:t>8. Тактическое планирование.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7674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2509" y="952857"/>
            <a:ext cx="9187108" cy="592609"/>
          </a:xfrm>
        </p:spPr>
        <p:txBody>
          <a:bodyPr/>
          <a:lstStyle/>
          <a:p>
            <a:r>
              <a:rPr lang="ru-RU" sz="2000" b="1" dirty="0"/>
              <a:t>Планирование</a:t>
            </a:r>
            <a:r>
              <a:rPr lang="ru-RU" sz="2000" dirty="0"/>
              <a:t> – это формирование образа будущего в сознании субъекта. Это обязательная предпосылка воплощения поставленных целей. Планирование является одной из важнейших функций управления. 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 dirty="0"/>
              <a:t>Система планирования деятельности организации призвана определить совокупность целей деятельности и пути их достижения. Элементы системы планов могут быть в разных организациях разные, но в любой присутствуют стратегические и тактические планы.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343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096" y="927099"/>
            <a:ext cx="9878096" cy="709865"/>
          </a:xfrm>
        </p:spPr>
        <p:txBody>
          <a:bodyPr/>
          <a:lstStyle/>
          <a:p>
            <a:r>
              <a:rPr lang="ru-RU" sz="2800" dirty="0"/>
              <a:t>Цель планирования - обеспечение достижения намеченных целей, выполнение поставленных задач.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2509" y="2489200"/>
            <a:ext cx="9614229" cy="3530600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2200" b="1" dirty="0"/>
              <a:t>Процесс планирования состоит как минимум из пяти этапов: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>
              <a:buClr>
                <a:schemeClr val="tx1"/>
              </a:buClr>
            </a:pPr>
            <a:r>
              <a:rPr lang="ru-RU" sz="1900" dirty="0"/>
              <a:t>1. Прогнозирование. Под прогнозированием понимается работа, выполняемая менеджером, пытающимся заглянуть в будущее. На этом этапе дается оценка риска</a:t>
            </a:r>
            <a:r>
              <a:rPr lang="ru-RU" sz="1900" dirty="0" smtClean="0"/>
              <a:t>.</a:t>
            </a:r>
            <a:endParaRPr lang="ru-RU" sz="1900" dirty="0"/>
          </a:p>
          <a:p>
            <a:pPr>
              <a:buClr>
                <a:schemeClr val="tx1"/>
              </a:buClr>
            </a:pPr>
            <a:r>
              <a:rPr lang="ru-RU" sz="1900" dirty="0"/>
              <a:t>2. Выяснение и выбор альтернатив развития</a:t>
            </a:r>
            <a:r>
              <a:rPr lang="ru-RU" sz="1900" dirty="0" smtClean="0"/>
              <a:t>.</a:t>
            </a:r>
            <a:endParaRPr lang="ru-RU" sz="1900" dirty="0"/>
          </a:p>
          <a:p>
            <a:pPr>
              <a:buClr>
                <a:schemeClr val="tx1"/>
              </a:buClr>
            </a:pPr>
            <a:r>
              <a:rPr lang="ru-RU" sz="1900" dirty="0"/>
              <a:t>3. Формулирование целей</a:t>
            </a:r>
            <a:r>
              <a:rPr lang="ru-RU" sz="1900" dirty="0" smtClean="0"/>
              <a:t>.</a:t>
            </a:r>
            <a:endParaRPr lang="ru-RU" sz="1900" dirty="0"/>
          </a:p>
          <a:p>
            <a:pPr>
              <a:buClr>
                <a:schemeClr val="tx1"/>
              </a:buClr>
            </a:pPr>
            <a:r>
              <a:rPr lang="ru-RU" sz="1900" dirty="0"/>
              <a:t>4. Разработка программы действий и составление графика работ</a:t>
            </a:r>
            <a:r>
              <a:rPr lang="ru-RU" sz="1900" dirty="0" smtClean="0"/>
              <a:t>.</a:t>
            </a:r>
            <a:endParaRPr lang="ru-RU" sz="1900" dirty="0"/>
          </a:p>
          <a:p>
            <a:pPr>
              <a:buClr>
                <a:schemeClr val="tx1"/>
              </a:buClr>
            </a:pPr>
            <a:r>
              <a:rPr lang="ru-RU" sz="1900" dirty="0"/>
              <a:t>5. Формирование бюджета.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2062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Виды планов:</a:t>
            </a:r>
            <a:br>
              <a:rPr lang="ru-RU" dirty="0"/>
            </a:b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5307" y="2189407"/>
            <a:ext cx="10328856" cy="4314423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 степени охвата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общее (охватывающее всю сферу деятельности фирмы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частное (охватывающее определённые сферы деятельности); 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II По содержанию планирования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стратегическое (поиск новых возможностей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тактическое (создание определённых предпосылок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оперативное (реализация возможностей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0" indent="0"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III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 предмету планирования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целевое (определение целей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планирование средств (материальные и трудовые ресурсы, финансы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программное (планирование программ производства и сбыта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планирование действий (специальные продажи, многоуровневый маркетинг).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7660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Виды планов: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0006" y="2215165"/>
            <a:ext cx="10689464" cy="4353059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IV По сферам функционирования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планирование производства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планирование сбыта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планирование персонала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расширенное общее планирование.</a:t>
            </a:r>
          </a:p>
          <a:p>
            <a:pPr marL="0" indent="0"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 срокам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краткосрочное – до 1 года (полугодовое, квартальное, месячное, недельное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среднесрочное (на срок от 1 до 5 лет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долгосрочное (на срок от 5 и более лет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>
              <a:buNone/>
            </a:pP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VI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 точки зрения структуры управления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общее планирование предприятия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планирование сфер деятельности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планирование работы подразделений фирмы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VII По возможностям изменения планов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жёсткое планирование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buClr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гибкое планирование.</a:t>
            </a:r>
          </a:p>
          <a:p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408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2509" y="1004371"/>
            <a:ext cx="9354534" cy="709865"/>
          </a:xfrm>
        </p:spPr>
        <p:txBody>
          <a:bodyPr/>
          <a:lstStyle/>
          <a:p>
            <a:r>
              <a:rPr lang="ru-RU" sz="2800" dirty="0"/>
              <a:t>Принципы планирования (общие правила соблюдения планирования). От их соблюдения зависит эффективность планирования: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pPr marL="457200" indent="-457200">
              <a:buClrTx/>
              <a:buAutoNum type="arabicPeriod"/>
            </a:pPr>
            <a:r>
              <a:rPr lang="ru-RU" sz="2400" b="1" dirty="0" smtClean="0"/>
              <a:t>Принцип </a:t>
            </a:r>
            <a:r>
              <a:rPr lang="ru-RU" sz="2400" b="1" dirty="0"/>
              <a:t>единства. </a:t>
            </a:r>
            <a:endParaRPr lang="ru-RU" sz="2400" b="1" dirty="0" smtClean="0"/>
          </a:p>
          <a:p>
            <a:pPr marL="0" indent="0">
              <a:buNone/>
            </a:pPr>
            <a:r>
              <a:rPr lang="ru-RU" sz="2400" dirty="0" smtClean="0"/>
              <a:t>Организация </a:t>
            </a:r>
            <a:r>
              <a:rPr lang="ru-RU" sz="2400" dirty="0"/>
              <a:t>– это система. Плановая деятельность любого звена организации должна быть связана с плановой деятельностью всей организации. Изменения в планах одного из подразделений должны быть отражены в планах других подразделений;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0912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Принцип участия.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5459" y="2215165"/>
            <a:ext cx="10792496" cy="43788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Процесс </a:t>
            </a:r>
            <a:r>
              <a:rPr lang="ru-RU" sz="2000" dirty="0"/>
              <a:t>планирования должен привлекать к себе тех, кого он непосредственно затрагивает. </a:t>
            </a:r>
            <a:endParaRPr lang="ru-RU" sz="2000" dirty="0" smtClean="0"/>
          </a:p>
          <a:p>
            <a:r>
              <a:rPr lang="ru-RU" sz="2000" dirty="0" smtClean="0"/>
              <a:t>Преимущества </a:t>
            </a:r>
            <a:r>
              <a:rPr lang="ru-RU" sz="2000" dirty="0"/>
              <a:t>реализации принципа: </a:t>
            </a:r>
            <a:endParaRPr lang="ru-RU" sz="2000" dirty="0" smtClean="0"/>
          </a:p>
          <a:p>
            <a:pPr marL="745236" lvl="1" indent="-342900">
              <a:buClrTx/>
              <a:buSzPct val="100000"/>
              <a:buFont typeface="+mj-lt"/>
              <a:buAutoNum type="arabicPeriod"/>
            </a:pPr>
            <a:r>
              <a:rPr lang="ru-RU" sz="1800" dirty="0" smtClean="0"/>
              <a:t>Каждый </a:t>
            </a:r>
            <a:r>
              <a:rPr lang="ru-RU" sz="1800" dirty="0"/>
              <a:t>участник приобретает более глубокое понимание организации, знание различных сторон её жизни. Упрощается процесс обмена внутрифирменной информацией. </a:t>
            </a:r>
            <a:endParaRPr lang="ru-RU" sz="1800" dirty="0" smtClean="0"/>
          </a:p>
          <a:p>
            <a:pPr marL="745236" lvl="1" indent="-342900">
              <a:buClrTx/>
              <a:buSzPct val="100000"/>
              <a:buFont typeface="+mj-lt"/>
              <a:buAutoNum type="arabicPeriod"/>
            </a:pPr>
            <a:r>
              <a:rPr lang="ru-RU" sz="1800" dirty="0" smtClean="0"/>
              <a:t>Личное </a:t>
            </a:r>
            <a:r>
              <a:rPr lang="ru-RU" sz="1800" dirty="0"/>
              <a:t>участие членов организации, в том числе рядовых работников, приводит к тому, что планы становятся личными планами работающих, а участие в достижении целей организации приносит им удовлетворение. У каждого работника появляются новые мотивы к эффективному труду; в организации укрепляется командный дух. </a:t>
            </a:r>
            <a:endParaRPr lang="ru-RU" sz="1800" dirty="0" smtClean="0"/>
          </a:p>
          <a:p>
            <a:pPr marL="745236" lvl="1" indent="-342900">
              <a:buClrTx/>
              <a:buSzPct val="100000"/>
              <a:buFont typeface="+mj-lt"/>
              <a:buAutoNum type="arabicPeriod"/>
            </a:pPr>
            <a:r>
              <a:rPr lang="ru-RU" sz="1800" dirty="0" smtClean="0"/>
              <a:t>Работники</a:t>
            </a:r>
            <a:r>
              <a:rPr lang="ru-RU" sz="1800" dirty="0"/>
              <a:t>, занимаясь планированием, развиваются как личности, у них появляются новые навыки, знания, расширяется горизонт личных возможностей, а значит, организация приобретает дополнительные ресурсы для решения будущих задач.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2936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3. Принцип непрерывности.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2509" y="2489199"/>
            <a:ext cx="10026353" cy="39631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Процесс </a:t>
            </a:r>
            <a:r>
              <a:rPr lang="ru-RU" sz="2400" dirty="0"/>
              <a:t>планирования должен осуществляться постоянно.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Неопределённость </a:t>
            </a:r>
            <a:r>
              <a:rPr lang="ru-RU" sz="2400" dirty="0"/>
              <a:t>внешней среды и частые её изменения делают необходимой постоянную корректировку ожиданий относительно внешних условий и соответствующее исправление, и уточнение планов.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Следует </a:t>
            </a:r>
            <a:r>
              <a:rPr lang="ru-RU" sz="2400" dirty="0"/>
              <a:t>учитывать и постоянные изменения представлений фирмы о своих внутренних возможностях.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478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4. Принцип гибкости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2509" y="2489200"/>
            <a:ext cx="10386961" cy="353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Он связан </a:t>
            </a:r>
            <a:r>
              <a:rPr lang="ru-RU" sz="2400" dirty="0"/>
              <a:t>с принципом непрерывности, заключается в обеспечении возможности для планов менять направленность в связи с возникновением непредвиденных обстоятельств.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С </a:t>
            </a:r>
            <a:r>
              <a:rPr lang="ru-RU" sz="2400" dirty="0"/>
              <a:t>финансовой точки зрения обеспечение данного принципа нуждается в дополнительных затратах, причём их уровень должен соотноситься с вероятным будущим риском (затраты могут оказаться настолько высокими, что гибкость плана и связанные с этим преимущества не окупят их).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0198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7962" y="2180106"/>
            <a:ext cx="9858928" cy="41305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/>
              <a:t>5. Принцип точности </a:t>
            </a:r>
            <a:r>
              <a:rPr lang="ru-RU" sz="2400" dirty="0"/>
              <a:t>– планы должны быть конкретизированы и детализированы в той степени, в какой позволяют внешние и внутренние условия деятельности предприятия.</a:t>
            </a:r>
          </a:p>
          <a:p>
            <a:endParaRPr lang="ru-RU" sz="2400" dirty="0"/>
          </a:p>
          <a:p>
            <a:pPr marL="0" indent="0">
              <a:buNone/>
            </a:pPr>
            <a:r>
              <a:rPr lang="ru-RU" sz="2400" b="1" dirty="0"/>
              <a:t>6. Реальность. </a:t>
            </a:r>
          </a:p>
          <a:p>
            <a:endParaRPr lang="ru-RU" sz="2400" dirty="0"/>
          </a:p>
          <a:p>
            <a:pPr marL="0" indent="0">
              <a:buNone/>
            </a:pPr>
            <a:r>
              <a:rPr lang="ru-RU" sz="2400" b="1" dirty="0"/>
              <a:t>7. Обеспечение плановых заданий ресурсами.</a:t>
            </a:r>
          </a:p>
          <a:p>
            <a:endParaRPr lang="ru-RU" sz="2400" b="1" dirty="0"/>
          </a:p>
          <a:p>
            <a:pPr marL="0" indent="0">
              <a:buNone/>
            </a:pPr>
            <a:r>
              <a:rPr lang="ru-RU" sz="2400" b="1" dirty="0"/>
              <a:t>8. Директивность.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3632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Весь процесс планирования на предприятии делится на 2 стадии: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2509" y="2489200"/>
            <a:ext cx="9421046" cy="353060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>
              <a:buClrTx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1) Разработка стратегии фирмы (перспективное, стратегическое планирование).</a:t>
            </a:r>
          </a:p>
          <a:p>
            <a:pPr>
              <a:buClrTx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тактики планирования (оперативное, тактическое планирование). 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273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6745" y="772553"/>
            <a:ext cx="9715142" cy="709865"/>
          </a:xfrm>
        </p:spPr>
        <p:txBody>
          <a:bodyPr/>
          <a:lstStyle/>
          <a:p>
            <a:r>
              <a:rPr lang="ru-RU" altLang="ru-RU" sz="2000" b="1" dirty="0"/>
              <a:t>Стратегическое планирование </a:t>
            </a:r>
            <a:r>
              <a:rPr lang="ru-RU" altLang="ru-RU" sz="2000" b="1" dirty="0" smtClean="0"/>
              <a:t>представляет</a:t>
            </a:r>
            <a:r>
              <a:rPr lang="ru-RU" altLang="ru-RU" sz="2000" dirty="0"/>
              <a:t> собой набор действий и решений, принятых руководством, которые ведут к разработке специфических стратегий, предназначенных для того, чтобы организации достичь своих целей.</a:t>
            </a:r>
            <a:endParaRPr lang="ru-RU" sz="20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152509" y="2489200"/>
            <a:ext cx="9717260" cy="3530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400" b="1" i="1" dirty="0" smtClean="0"/>
              <a:t>Стратегия</a:t>
            </a:r>
            <a:r>
              <a:rPr lang="ru-RU" altLang="ru-RU" sz="2400" i="1" dirty="0" smtClean="0"/>
              <a:t> </a:t>
            </a:r>
            <a:r>
              <a:rPr lang="ru-RU" altLang="ru-RU" sz="2400" i="1" dirty="0"/>
              <a:t>– генеральная программа действий, выявляющая приоритеты проблем и ресурсы для достижения основной цели. </a:t>
            </a:r>
          </a:p>
          <a:p>
            <a:pPr>
              <a:buNone/>
            </a:pPr>
            <a:r>
              <a:rPr lang="ru-RU" altLang="ru-RU" sz="2400" i="1" dirty="0"/>
              <a:t>Она формирует главные цели и основные пути их достижения таким образом, что предприятие получает единое направление движения</a:t>
            </a:r>
            <a:r>
              <a:rPr lang="ru-RU" altLang="ru-RU" sz="2400" i="1" dirty="0" smtClean="0"/>
              <a:t>.</a:t>
            </a:r>
            <a:r>
              <a:rPr lang="ru-RU" sz="2400" dirty="0"/>
              <a:t> 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Стратегическое </a:t>
            </a:r>
            <a:r>
              <a:rPr lang="ru-RU" sz="2400" dirty="0"/>
              <a:t>планирование – высший уровень планирования.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60381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81" y="785431"/>
            <a:ext cx="9762186" cy="709865"/>
          </a:xfrm>
        </p:spPr>
        <p:txBody>
          <a:bodyPr/>
          <a:lstStyle/>
          <a:p>
            <a:r>
              <a:rPr lang="ru-RU" sz="2000" dirty="0">
                <a:ea typeface="+mn-ea"/>
                <a:cs typeface="+mn-cs"/>
              </a:rPr>
              <a:t>Стратегическое планирование начинается с установления руководством общих стратегических задач. Для эффективности стратегического планирования необходимо ясное представление о будущем состоянии внешней и внутренней среды фирмы.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2582" y="2305319"/>
            <a:ext cx="10792494" cy="435305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200" dirty="0" smtClean="0"/>
              <a:t>Выбор </a:t>
            </a:r>
            <a:r>
              <a:rPr lang="ru-RU" sz="2200" dirty="0"/>
              <a:t>стратегии – важный этап стратегического планирования, поскольку от ее выбора зависит будущее организации, и стратегия в течение длительного времени будет определять все без исключения управленческие решения. </a:t>
            </a:r>
            <a:endParaRPr lang="ru-RU" sz="2200" dirty="0" smtClean="0"/>
          </a:p>
          <a:p>
            <a:pPr marL="0" indent="0">
              <a:buNone/>
            </a:pPr>
            <a:r>
              <a:rPr lang="ru-RU" sz="2200" dirty="0" smtClean="0"/>
              <a:t>Выработка </a:t>
            </a:r>
            <a:r>
              <a:rPr lang="ru-RU" sz="2200" dirty="0"/>
              <a:t>стратегии осуществляется на самых высоких уровнях организации и зависит от ряда факторов и решений целого ряда задач:</a:t>
            </a:r>
          </a:p>
          <a:p>
            <a:pPr marL="0" indent="0">
              <a:buNone/>
            </a:pPr>
            <a:r>
              <a:rPr lang="ru-RU" sz="2200" dirty="0"/>
              <a:t> </a:t>
            </a:r>
          </a:p>
          <a:p>
            <a:pPr>
              <a:buClrTx/>
            </a:pPr>
            <a:r>
              <a:rPr lang="ru-RU" sz="2200" dirty="0" smtClean="0"/>
              <a:t>от </a:t>
            </a:r>
            <a:r>
              <a:rPr lang="ru-RU" sz="2200" dirty="0"/>
              <a:t>того, какие ресурсы имеются у организации</a:t>
            </a:r>
            <a:r>
              <a:rPr lang="ru-RU" sz="2200" dirty="0" smtClean="0"/>
              <a:t>;</a:t>
            </a:r>
            <a:endParaRPr lang="ru-RU" sz="2200" dirty="0"/>
          </a:p>
          <a:p>
            <a:pPr>
              <a:buClrTx/>
            </a:pPr>
            <a:r>
              <a:rPr lang="ru-RU" sz="2200" dirty="0" smtClean="0"/>
              <a:t>от </a:t>
            </a:r>
            <a:r>
              <a:rPr lang="ru-RU" sz="2200" dirty="0"/>
              <a:t>состояния рынка</a:t>
            </a:r>
            <a:r>
              <a:rPr lang="ru-RU" sz="2200" dirty="0" smtClean="0"/>
              <a:t>;</a:t>
            </a:r>
            <a:r>
              <a:rPr lang="ru-RU" sz="2200" dirty="0"/>
              <a:t> </a:t>
            </a:r>
          </a:p>
          <a:p>
            <a:pPr>
              <a:buClrTx/>
            </a:pPr>
            <a:r>
              <a:rPr lang="ru-RU" sz="2200" dirty="0" smtClean="0"/>
              <a:t>от </a:t>
            </a:r>
            <a:r>
              <a:rPr lang="ru-RU" sz="2200" dirty="0"/>
              <a:t>внутренних возможностей организации</a:t>
            </a:r>
            <a:r>
              <a:rPr lang="ru-RU" sz="2200" dirty="0" smtClean="0"/>
              <a:t>;</a:t>
            </a:r>
            <a:r>
              <a:rPr lang="ru-RU" sz="2200" dirty="0"/>
              <a:t> </a:t>
            </a:r>
          </a:p>
          <a:p>
            <a:pPr>
              <a:buClrTx/>
            </a:pPr>
            <a:r>
              <a:rPr lang="ru-RU" sz="2200" dirty="0" smtClean="0"/>
              <a:t>от </a:t>
            </a:r>
            <a:r>
              <a:rPr lang="ru-RU" sz="2200" dirty="0"/>
              <a:t>состояния внешней среды</a:t>
            </a:r>
            <a:r>
              <a:rPr lang="ru-RU" sz="2200" dirty="0" smtClean="0"/>
              <a:t>;</a:t>
            </a:r>
            <a:endParaRPr lang="ru-RU" sz="2200" dirty="0"/>
          </a:p>
          <a:p>
            <a:pPr>
              <a:buClrTx/>
            </a:pPr>
            <a:r>
              <a:rPr lang="ru-RU" sz="2200" dirty="0" smtClean="0"/>
              <a:t>от </a:t>
            </a:r>
            <a:r>
              <a:rPr lang="ru-RU" sz="2200" dirty="0"/>
              <a:t>правильного анализа альтернативных путей развития организации.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9156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80" y="862705"/>
            <a:ext cx="9736429" cy="709865"/>
          </a:xfrm>
        </p:spPr>
        <p:txBody>
          <a:bodyPr/>
          <a:lstStyle/>
          <a:p>
            <a:r>
              <a:rPr lang="ru-RU" altLang="ru-RU" sz="2000" dirty="0" smtClean="0"/>
              <a:t>Стратегия </a:t>
            </a:r>
            <a:r>
              <a:rPr lang="ru-RU" altLang="ru-RU" sz="2000" dirty="0"/>
              <a:t>– это осознанная и продуманная совокупность норм и правил, лежащих в основе выработки и принятия стратегических решений, влияющих на будущее состояние предприятия; является одновременно средством связи с внешней средой. </a:t>
            </a:r>
            <a:endParaRPr lang="ru-RU" sz="2000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682580" y="2489200"/>
            <a:ext cx="10856889" cy="3530600"/>
          </a:xfrm>
        </p:spPr>
        <p:txBody>
          <a:bodyPr>
            <a:norm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ru-RU" altLang="ru-RU" sz="2200" dirty="0" smtClean="0"/>
              <a:t>Стратегию </a:t>
            </a:r>
            <a:r>
              <a:rPr lang="ru-RU" altLang="ru-RU" sz="2200" dirty="0"/>
              <a:t>можно рассматривать как основное связующее звено между тем, что организация хочет достичь – ее задачами, и линией поведения, выбранной для достижения этих целей.</a:t>
            </a:r>
          </a:p>
          <a:p>
            <a:pPr indent="0">
              <a:buFont typeface="Wingdings" panose="05000000000000000000" pitchFamily="2" charset="2"/>
              <a:buNone/>
            </a:pPr>
            <a:endParaRPr lang="ru-RU" altLang="ru-RU" sz="2200" dirty="0"/>
          </a:p>
          <a:p>
            <a:pPr indent="0">
              <a:buFont typeface="Wingdings" panose="05000000000000000000" pitchFamily="2" charset="2"/>
              <a:buNone/>
            </a:pPr>
            <a:r>
              <a:rPr lang="ru-RU" altLang="ru-RU" sz="2200" dirty="0"/>
              <a:t>Поскольку  организации все  разные, то и  их стратегические планы, то же различны. </a:t>
            </a:r>
          </a:p>
          <a:p>
            <a:pPr indent="0">
              <a:buFont typeface="Wingdings" panose="05000000000000000000" pitchFamily="2" charset="2"/>
              <a:buNone/>
            </a:pPr>
            <a:r>
              <a:rPr lang="ru-RU" altLang="ru-RU" sz="2200" dirty="0"/>
              <a:t>Все стратегические планы предусматривают долгосрочные направления деятельности организации и рассчитываются на 10-20 лет.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sz="2000" dirty="0"/>
          </a:p>
          <a:p>
            <a:pPr>
              <a:buFont typeface="Wingdings" panose="05000000000000000000" pitchFamily="2" charset="2"/>
              <a:buNone/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4274812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1673" y="1030130"/>
            <a:ext cx="9800823" cy="709865"/>
          </a:xfrm>
        </p:spPr>
        <p:txBody>
          <a:bodyPr/>
          <a:lstStyle/>
          <a:p>
            <a:pPr lvl="0">
              <a:lnSpc>
                <a:spcPct val="80000"/>
              </a:lnSpc>
              <a:spcBef>
                <a:spcPts val="1000"/>
              </a:spcBef>
            </a:pPr>
            <a:r>
              <a:rPr lang="ru-RU" altLang="ru-RU" sz="2400" dirty="0">
                <a:solidFill>
                  <a:prstClr val="white"/>
                </a:solidFill>
                <a:ea typeface="+mn-ea"/>
                <a:cs typeface="+mn-cs"/>
              </a:rPr>
              <a:t>Стратегическое планирование является инструментом, помогающим в принятии управленческих решений.</a:t>
            </a:r>
            <a:r>
              <a:rPr lang="ru-RU" altLang="ru-RU" sz="2000" dirty="0">
                <a:solidFill>
                  <a:prstClr val="white"/>
                </a:solidFill>
                <a:ea typeface="+mn-ea"/>
                <a:cs typeface="+mn-cs"/>
              </a:rPr>
              <a:t/>
            </a:r>
            <a:br>
              <a:rPr lang="ru-RU" altLang="ru-RU" sz="2000" dirty="0">
                <a:solidFill>
                  <a:prstClr val="white"/>
                </a:solidFill>
                <a:ea typeface="+mn-ea"/>
                <a:cs typeface="+mn-cs"/>
              </a:rPr>
            </a:br>
            <a:endParaRPr lang="ru-RU" sz="3600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708338" y="2215166"/>
            <a:ext cx="10766737" cy="445609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altLang="ru-RU" sz="2000" b="1" dirty="0" smtClean="0">
                <a:solidFill>
                  <a:schemeClr val="tx1"/>
                </a:solidFill>
              </a:rPr>
              <a:t>Цель </a:t>
            </a:r>
            <a:r>
              <a:rPr lang="ru-RU" altLang="ru-RU" sz="2000" dirty="0">
                <a:solidFill>
                  <a:schemeClr val="tx1"/>
                </a:solidFill>
              </a:rPr>
              <a:t>разработки стратегических планов заключается в обеспечении для организации долгосрочных преимуществ, призванных укрепить  ее конкурентоспособность</a:t>
            </a:r>
            <a:r>
              <a:rPr lang="ru-RU" altLang="ru-RU" sz="2000" dirty="0">
                <a:solidFill>
                  <a:prstClr val="white"/>
                </a:solidFill>
              </a:rPr>
              <a:t>.</a:t>
            </a:r>
            <a:endParaRPr lang="ru-RU" altLang="ru-RU" sz="2000" b="1" dirty="0" smtClean="0"/>
          </a:p>
          <a:p>
            <a:pPr marL="571500" indent="-571500">
              <a:lnSpc>
                <a:spcPct val="80000"/>
              </a:lnSpc>
              <a:buNone/>
            </a:pPr>
            <a:r>
              <a:rPr lang="ru-RU" altLang="ru-RU" sz="2000" b="1" dirty="0" smtClean="0"/>
              <a:t>Задачи</a:t>
            </a:r>
            <a:r>
              <a:rPr lang="ru-RU" altLang="ru-RU" sz="2000" dirty="0" smtClean="0"/>
              <a:t> </a:t>
            </a:r>
            <a:r>
              <a:rPr lang="ru-RU" altLang="ru-RU" sz="2000" dirty="0"/>
              <a:t>– обеспечить нововведения и изменения в организации в достаточной степени:</a:t>
            </a:r>
          </a:p>
          <a:p>
            <a:pPr marL="571500" indent="-571500">
              <a:lnSpc>
                <a:spcPct val="80000"/>
              </a:lnSpc>
              <a:buClrTx/>
            </a:pPr>
            <a:r>
              <a:rPr lang="ru-RU" altLang="ru-RU" sz="2000" dirty="0"/>
              <a:t>распределение ресурсов </a:t>
            </a:r>
            <a:r>
              <a:rPr lang="ru-RU" altLang="ru-RU" sz="2000" i="1" dirty="0"/>
              <a:t>(которые, как правило, ограничены);</a:t>
            </a:r>
            <a:endParaRPr lang="ru-RU" altLang="ru-RU" sz="2000" dirty="0"/>
          </a:p>
          <a:p>
            <a:pPr marL="571500" indent="-571500">
              <a:lnSpc>
                <a:spcPct val="80000"/>
              </a:lnSpc>
              <a:buClrTx/>
            </a:pPr>
            <a:r>
              <a:rPr lang="ru-RU" altLang="ru-RU" sz="2000" dirty="0"/>
              <a:t>адаптация к внешней среде </a:t>
            </a:r>
            <a:r>
              <a:rPr lang="ru-RU" altLang="ru-RU" sz="2000" i="1" dirty="0"/>
              <a:t>(все действия, которые улучшают отношения компании с ее окружением);</a:t>
            </a:r>
            <a:endParaRPr lang="ru-RU" altLang="ru-RU" sz="2000" dirty="0"/>
          </a:p>
          <a:p>
            <a:pPr marL="571500" indent="-571500">
              <a:lnSpc>
                <a:spcPct val="80000"/>
              </a:lnSpc>
              <a:buClrTx/>
            </a:pPr>
            <a:r>
              <a:rPr lang="ru-RU" altLang="ru-RU" sz="2000" dirty="0"/>
              <a:t>внутренняя координация </a:t>
            </a:r>
            <a:r>
              <a:rPr lang="ru-RU" altLang="ru-RU" sz="2000" i="1" dirty="0"/>
              <a:t>(т.е. координация стратегической деятельности для отражения сильных и слабых сторон фирмы, с целью достижения эффективности во внутренних операциях);</a:t>
            </a:r>
            <a:endParaRPr lang="ru-RU" altLang="ru-RU" sz="2000" dirty="0"/>
          </a:p>
          <a:p>
            <a:pPr marL="571500" indent="-571500">
              <a:lnSpc>
                <a:spcPct val="80000"/>
              </a:lnSpc>
              <a:buClrTx/>
            </a:pPr>
            <a:r>
              <a:rPr lang="ru-RU" altLang="ru-RU" sz="2000" dirty="0"/>
              <a:t>осознание организационных стратегий или организационное предвидение </a:t>
            </a:r>
            <a:r>
              <a:rPr lang="ru-RU" altLang="ru-RU" sz="2000" i="1" dirty="0"/>
              <a:t>(т.е. не только принятие решения, но и обобщение уже наработанного, а также объединение, оценка и координация решений).</a:t>
            </a:r>
            <a:endParaRPr lang="ru-RU" altLang="ru-RU" sz="2000" dirty="0"/>
          </a:p>
          <a:p>
            <a:pPr marL="571500" indent="-571500">
              <a:lnSpc>
                <a:spcPct val="80000"/>
              </a:lnSpc>
              <a:buNone/>
            </a:pPr>
            <a:endParaRPr lang="ru-RU" altLang="ru-RU" dirty="0"/>
          </a:p>
          <a:p>
            <a:pPr marL="571500" indent="-571500">
              <a:lnSpc>
                <a:spcPct val="80000"/>
              </a:lnSpc>
              <a:buNone/>
            </a:pPr>
            <a:endParaRPr lang="ru-RU" altLang="ru-RU" b="1" dirty="0"/>
          </a:p>
        </p:txBody>
      </p:sp>
    </p:spTree>
    <p:extLst>
      <p:ext uri="{BB962C8B-B14F-4D97-AF65-F5344CB8AC3E}">
        <p14:creationId xmlns:p14="http://schemas.microsoft.com/office/powerpoint/2010/main" val="176756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dirty="0"/>
              <a:t>Различают стратегическое планирование «сверху вниз» и «снизу верх</a:t>
            </a:r>
            <a:r>
              <a:rPr lang="ru-RU" altLang="ru-RU" sz="2800" dirty="0" smtClean="0"/>
              <a:t>».</a:t>
            </a:r>
            <a:endParaRPr lang="ru-RU" sz="2800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37883" y="2296017"/>
            <a:ext cx="11565227" cy="4285087"/>
          </a:xfrm>
        </p:spPr>
        <p:txBody>
          <a:bodyPr numCol="2">
            <a:noAutofit/>
          </a:bodyPr>
          <a:lstStyle/>
          <a:p>
            <a:pPr marL="571500" indent="-571500">
              <a:lnSpc>
                <a:spcPct val="80000"/>
              </a:lnSpc>
              <a:buNone/>
            </a:pPr>
            <a:r>
              <a:rPr lang="ru-RU" altLang="ru-RU" sz="2200" b="1" dirty="0" smtClean="0"/>
              <a:t>Принципы </a:t>
            </a:r>
            <a:r>
              <a:rPr lang="ru-RU" altLang="ru-RU" sz="2200" b="1" dirty="0"/>
              <a:t>его осуществления: 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q"/>
            </a:pPr>
            <a:r>
              <a:rPr lang="ru-RU" altLang="ru-RU" sz="2200" dirty="0"/>
              <a:t> </a:t>
            </a:r>
            <a:r>
              <a:rPr lang="ru-RU" altLang="ru-RU" sz="2200" dirty="0" smtClean="0"/>
              <a:t>оперативность</a:t>
            </a:r>
            <a:r>
              <a:rPr lang="ru-RU" altLang="ru-RU" sz="2200" dirty="0"/>
              <a:t>, 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q"/>
            </a:pPr>
            <a:r>
              <a:rPr lang="ru-RU" altLang="ru-RU" sz="2200" dirty="0"/>
              <a:t> </a:t>
            </a:r>
            <a:r>
              <a:rPr lang="ru-RU" altLang="ru-RU" sz="2200" dirty="0" err="1" smtClean="0"/>
              <a:t>скоординированность</a:t>
            </a:r>
            <a:r>
              <a:rPr lang="ru-RU" altLang="ru-RU" sz="2200" dirty="0"/>
              <a:t>, 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q"/>
            </a:pPr>
            <a:r>
              <a:rPr lang="ru-RU" altLang="ru-RU" sz="2200" dirty="0"/>
              <a:t> </a:t>
            </a:r>
            <a:r>
              <a:rPr lang="ru-RU" altLang="ru-RU" sz="2200" dirty="0" smtClean="0"/>
              <a:t>динамичность</a:t>
            </a:r>
            <a:r>
              <a:rPr lang="ru-RU" altLang="ru-RU" sz="2200" dirty="0"/>
              <a:t>,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q"/>
            </a:pPr>
            <a:r>
              <a:rPr lang="ru-RU" altLang="ru-RU" sz="2200" dirty="0"/>
              <a:t> </a:t>
            </a:r>
            <a:r>
              <a:rPr lang="ru-RU" altLang="ru-RU" sz="2200" dirty="0" smtClean="0"/>
              <a:t>гибкость</a:t>
            </a:r>
            <a:r>
              <a:rPr lang="ru-RU" altLang="ru-RU" sz="2200" dirty="0"/>
              <a:t>, 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q"/>
            </a:pPr>
            <a:r>
              <a:rPr lang="ru-RU" altLang="ru-RU" sz="2200" dirty="0"/>
              <a:t> </a:t>
            </a:r>
            <a:r>
              <a:rPr lang="ru-RU" altLang="ru-RU" sz="2200" dirty="0" smtClean="0"/>
              <a:t>целостность</a:t>
            </a:r>
            <a:r>
              <a:rPr lang="ru-RU" altLang="ru-RU" sz="2200" dirty="0"/>
              <a:t>, 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q"/>
            </a:pPr>
            <a:r>
              <a:rPr lang="ru-RU" altLang="ru-RU" sz="2200" dirty="0"/>
              <a:t> </a:t>
            </a:r>
            <a:r>
              <a:rPr lang="ru-RU" altLang="ru-RU" sz="2200" dirty="0" smtClean="0"/>
              <a:t>индивидуальность</a:t>
            </a:r>
            <a:r>
              <a:rPr lang="ru-RU" altLang="ru-RU" sz="2200" dirty="0"/>
              <a:t>,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q"/>
            </a:pPr>
            <a:r>
              <a:rPr lang="ru-RU" altLang="ru-RU" sz="2200" dirty="0"/>
              <a:t> </a:t>
            </a:r>
            <a:r>
              <a:rPr lang="ru-RU" altLang="ru-RU" sz="2200" dirty="0" smtClean="0"/>
              <a:t>перспективность</a:t>
            </a:r>
            <a:r>
              <a:rPr lang="ru-RU" altLang="ru-RU" sz="2200" dirty="0"/>
              <a:t>, 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q"/>
            </a:pPr>
            <a:r>
              <a:rPr lang="ru-RU" altLang="ru-RU" sz="2200" dirty="0"/>
              <a:t> </a:t>
            </a:r>
            <a:r>
              <a:rPr lang="ru-RU" altLang="ru-RU" sz="2200" dirty="0" smtClean="0"/>
              <a:t>обоснованность</a:t>
            </a:r>
            <a:r>
              <a:rPr lang="ru-RU" altLang="ru-RU" sz="2200" dirty="0"/>
              <a:t>.</a:t>
            </a:r>
          </a:p>
          <a:p>
            <a:pPr marL="571500" indent="-571500">
              <a:lnSpc>
                <a:spcPct val="80000"/>
              </a:lnSpc>
              <a:buNone/>
            </a:pPr>
            <a:endParaRPr lang="ru-RU" altLang="ru-RU" sz="2200" dirty="0" smtClean="0"/>
          </a:p>
          <a:p>
            <a:pPr marL="571500" indent="-571500">
              <a:lnSpc>
                <a:spcPct val="80000"/>
              </a:lnSpc>
              <a:buNone/>
            </a:pPr>
            <a:endParaRPr lang="ru-RU" altLang="ru-RU" sz="22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200" b="1" dirty="0" smtClean="0"/>
              <a:t>Процесс </a:t>
            </a:r>
            <a:r>
              <a:rPr lang="ru-RU" altLang="ru-RU" sz="2200" b="1" dirty="0"/>
              <a:t>стратегического планирования включает следующие этапы:</a:t>
            </a:r>
          </a:p>
          <a:p>
            <a:pPr>
              <a:lnSpc>
                <a:spcPct val="80000"/>
              </a:lnSpc>
              <a:buClrTx/>
              <a:buFont typeface="Courier New" panose="02070309020205020404" pitchFamily="49" charset="0"/>
              <a:buChar char="o"/>
            </a:pPr>
            <a:r>
              <a:rPr lang="ru-RU" altLang="ru-RU" sz="2200" dirty="0"/>
              <a:t>выработка миссии и целей организации;</a:t>
            </a:r>
          </a:p>
          <a:p>
            <a:pPr>
              <a:lnSpc>
                <a:spcPct val="80000"/>
              </a:lnSpc>
              <a:buClrTx/>
              <a:buFont typeface="Courier New" panose="02070309020205020404" pitchFamily="49" charset="0"/>
              <a:buChar char="o"/>
            </a:pPr>
            <a:r>
              <a:rPr lang="ru-RU" altLang="ru-RU" sz="2200" dirty="0"/>
              <a:t>анализ внешней среды;</a:t>
            </a:r>
          </a:p>
          <a:p>
            <a:pPr>
              <a:lnSpc>
                <a:spcPct val="80000"/>
              </a:lnSpc>
              <a:buClrTx/>
              <a:buFont typeface="Courier New" panose="02070309020205020404" pitchFamily="49" charset="0"/>
              <a:buChar char="o"/>
            </a:pPr>
            <a:r>
              <a:rPr lang="ru-RU" altLang="ru-RU" sz="2200" dirty="0"/>
              <a:t>анализ сильных и слабых сторон организации;</a:t>
            </a:r>
          </a:p>
          <a:p>
            <a:pPr>
              <a:lnSpc>
                <a:spcPct val="80000"/>
              </a:lnSpc>
              <a:buClrTx/>
              <a:buFont typeface="Courier New" panose="02070309020205020404" pitchFamily="49" charset="0"/>
              <a:buChar char="o"/>
            </a:pPr>
            <a:r>
              <a:rPr lang="ru-RU" altLang="ru-RU" sz="2200" dirty="0"/>
              <a:t>анализ альтернатив и выбор стратегии;</a:t>
            </a:r>
          </a:p>
          <a:p>
            <a:pPr>
              <a:lnSpc>
                <a:spcPct val="80000"/>
              </a:lnSpc>
              <a:buClrTx/>
              <a:buFont typeface="Courier New" panose="02070309020205020404" pitchFamily="49" charset="0"/>
              <a:buChar char="o"/>
            </a:pPr>
            <a:r>
              <a:rPr lang="ru-RU" altLang="ru-RU" sz="2200" dirty="0"/>
              <a:t>управление реализацией стратегией;</a:t>
            </a:r>
          </a:p>
          <a:p>
            <a:pPr>
              <a:lnSpc>
                <a:spcPct val="80000"/>
              </a:lnSpc>
              <a:buClrTx/>
              <a:buFont typeface="Courier New" panose="02070309020205020404" pitchFamily="49" charset="0"/>
              <a:buChar char="o"/>
            </a:pPr>
            <a:r>
              <a:rPr lang="ru-RU" altLang="ru-RU" sz="2200" dirty="0"/>
              <a:t>оценка стратегии.</a:t>
            </a:r>
          </a:p>
        </p:txBody>
      </p:sp>
    </p:spTree>
    <p:extLst>
      <p:ext uri="{BB962C8B-B14F-4D97-AF65-F5344CB8AC3E}">
        <p14:creationId xmlns:p14="http://schemas.microsoft.com/office/powerpoint/2010/main" val="1586959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5768" y="643944"/>
            <a:ext cx="8628845" cy="1096052"/>
          </a:xfrm>
        </p:spPr>
        <p:txBody>
          <a:bodyPr/>
          <a:lstStyle/>
          <a:p>
            <a:r>
              <a:rPr lang="ru-RU" altLang="ru-RU" sz="2400" dirty="0" smtClean="0"/>
              <a:t> </a:t>
            </a:r>
            <a:r>
              <a:rPr lang="ru-RU" altLang="ru-RU" sz="2400" b="1" dirty="0"/>
              <a:t>Миссия</a:t>
            </a:r>
            <a:r>
              <a:rPr lang="ru-RU" altLang="ru-RU" sz="2400" dirty="0"/>
              <a:t> – это деловое понятие, отражающее предназначение бизнеса, его философию.</a:t>
            </a:r>
            <a:br>
              <a:rPr lang="ru-RU" altLang="ru-RU" sz="2400" dirty="0"/>
            </a:br>
            <a:endParaRPr lang="ru-RU" sz="2400" dirty="0"/>
          </a:p>
        </p:txBody>
      </p:sp>
      <p:sp>
        <p:nvSpPr>
          <p:cNvPr id="21511" name="Rectangle 7"/>
          <p:cNvSpPr>
            <a:spLocks noGrp="1" noChangeArrowheads="1"/>
          </p:cNvSpPr>
          <p:nvPr>
            <p:ph idx="1"/>
          </p:nvPr>
        </p:nvSpPr>
        <p:spPr>
          <a:xfrm>
            <a:off x="785612" y="2463442"/>
            <a:ext cx="10972800" cy="3911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altLang="ru-RU" sz="2000" b="1" dirty="0" smtClean="0"/>
              <a:t>Миссия</a:t>
            </a:r>
            <a:r>
              <a:rPr lang="ru-RU" altLang="ru-RU" sz="2000" dirty="0" smtClean="0"/>
              <a:t> </a:t>
            </a:r>
            <a:r>
              <a:rPr lang="ru-RU" altLang="ru-RU" sz="2000" dirty="0"/>
              <a:t>помогает определить, чем в действительности занимается организация: </a:t>
            </a:r>
            <a:r>
              <a:rPr lang="ru-RU" altLang="ru-RU" sz="2000" i="1" dirty="0"/>
              <a:t>какова ее сущность, масштабы, перспективы и направления роста, отличия от конкурентов</a:t>
            </a:r>
            <a:endParaRPr lang="ru-RU" altLang="ru-RU" sz="2200" dirty="0"/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200" b="1" dirty="0" smtClean="0"/>
              <a:t>Миссия </a:t>
            </a:r>
            <a:r>
              <a:rPr lang="ru-RU" altLang="ru-RU" sz="2200" b="1" dirty="0"/>
              <a:t>и цели </a:t>
            </a:r>
            <a:r>
              <a:rPr lang="ru-RU" altLang="ru-RU" sz="2200" dirty="0"/>
              <a:t>– являются важнейшими базисными элементами стратегического планирования.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200" b="1" dirty="0" smtClean="0"/>
              <a:t>Миссия </a:t>
            </a:r>
            <a:r>
              <a:rPr lang="ru-RU" altLang="ru-RU" sz="2200" b="1" dirty="0"/>
              <a:t>организации</a:t>
            </a:r>
            <a:r>
              <a:rPr lang="ru-RU" altLang="ru-RU" sz="2200" dirty="0"/>
              <a:t> – это четко выраженная причина ее существования, т.е. основная общая цель.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200" dirty="0" smtClean="0"/>
              <a:t>При </a:t>
            </a:r>
            <a:r>
              <a:rPr lang="ru-RU" altLang="ru-RU" sz="2200" dirty="0"/>
              <a:t>этом миссия фокусирует внимание на потребителе, а не на товаре (услуге</a:t>
            </a:r>
            <a:r>
              <a:rPr lang="ru-RU" altLang="ru-RU" sz="20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933904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2509" y="759674"/>
            <a:ext cx="9135593" cy="709865"/>
          </a:xfrm>
        </p:spPr>
        <p:txBody>
          <a:bodyPr/>
          <a:lstStyle/>
          <a:p>
            <a:r>
              <a:rPr lang="ru-RU" altLang="ru-RU" sz="2400" dirty="0"/>
              <a:t>Миссия детализирует статус фирмы и обеспечивает направление и ориентиры для определения целей и стратегий на различных организационных уровнях. </a:t>
            </a:r>
            <a:endParaRPr lang="ru-RU" sz="2400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695460" y="2347533"/>
            <a:ext cx="10985678" cy="353060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altLang="ru-RU" sz="2200" dirty="0"/>
              <a:t>Без определения миссии как ориентира руководители имели бы в качестве основы для принятия решений только свои индивидуальные ценности. И результатом мог бы быть разброс усилий, а не единство цели.</a:t>
            </a:r>
          </a:p>
          <a:p>
            <a:pPr marL="0" indent="0">
              <a:lnSpc>
                <a:spcPct val="90000"/>
              </a:lnSpc>
              <a:buNone/>
            </a:pPr>
            <a:endParaRPr lang="ru-RU" altLang="ru-RU" sz="2200" dirty="0"/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2200" dirty="0" smtClean="0"/>
              <a:t>Формулировка </a:t>
            </a:r>
            <a:r>
              <a:rPr lang="ru-RU" altLang="ru-RU" sz="2200" dirty="0"/>
              <a:t>миссии должна быть яркой, динамичной конструкцией, удобной для восприятия (часто это бывает лозунг), и  отражать следующие аспекты:</a:t>
            </a:r>
          </a:p>
          <a:p>
            <a:pPr marL="0" indent="0">
              <a:lnSpc>
                <a:spcPct val="90000"/>
              </a:lnSpc>
              <a:buClrTx/>
            </a:pPr>
            <a:r>
              <a:rPr lang="ru-RU" altLang="ru-RU" sz="2200" dirty="0"/>
              <a:t>круг удовлетворяемых потребностей;</a:t>
            </a:r>
          </a:p>
          <a:p>
            <a:pPr marL="0" indent="0">
              <a:lnSpc>
                <a:spcPct val="90000"/>
              </a:lnSpc>
              <a:buClrTx/>
            </a:pPr>
            <a:r>
              <a:rPr lang="ru-RU" altLang="ru-RU" sz="2200" dirty="0"/>
              <a:t>характеристику продукции предприятия и ее конкурентные преимущества;</a:t>
            </a:r>
          </a:p>
          <a:p>
            <a:pPr marL="0" indent="0">
              <a:lnSpc>
                <a:spcPct val="90000"/>
              </a:lnSpc>
              <a:buClrTx/>
            </a:pPr>
            <a:r>
              <a:rPr lang="ru-RU" altLang="ru-RU" sz="2200" dirty="0"/>
              <a:t>перспективы роста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1066223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611" y="721217"/>
            <a:ext cx="9569003" cy="915747"/>
          </a:xfrm>
        </p:spPr>
        <p:txBody>
          <a:bodyPr/>
          <a:lstStyle/>
          <a:p>
            <a:r>
              <a:rPr lang="ru-RU" altLang="ru-RU" sz="2000" dirty="0"/>
              <a:t>Общие цели организации устанавливаются на основе общей миссии организации, ценностей и целей высшего руководства организацией. Поэтому цели, как правило, много плановые, их система часто представляет собой «</a:t>
            </a:r>
            <a:r>
              <a:rPr lang="ru-RU" alt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дерево целей</a:t>
            </a:r>
            <a:r>
              <a:rPr lang="ru-RU" altLang="ru-RU" sz="2000" dirty="0"/>
              <a:t>» организации. </a:t>
            </a:r>
            <a:endParaRPr lang="ru-RU" sz="20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63638" y="2386168"/>
            <a:ext cx="11191741" cy="4336603"/>
          </a:xfrm>
        </p:spPr>
        <p:txBody>
          <a:bodyPr>
            <a:normAutofit/>
          </a:bodyPr>
          <a:lstStyle/>
          <a:p>
            <a:pPr marL="571500" indent="-571500">
              <a:lnSpc>
                <a:spcPct val="80000"/>
              </a:lnSpc>
              <a:buNone/>
            </a:pPr>
            <a:r>
              <a:rPr lang="ru-RU" altLang="ru-RU" sz="2000" b="1" dirty="0" smtClean="0"/>
              <a:t>Цели </a:t>
            </a:r>
            <a:r>
              <a:rPr lang="ru-RU" altLang="ru-RU" sz="2000" b="1" dirty="0"/>
              <a:t>организации </a:t>
            </a:r>
            <a:r>
              <a:rPr lang="ru-RU" altLang="ru-RU" sz="2000" dirty="0"/>
              <a:t>должны обладать рядом характеристик (или критериев качества</a:t>
            </a:r>
            <a:r>
              <a:rPr lang="ru-RU" altLang="ru-RU" sz="2000" dirty="0" smtClean="0"/>
              <a:t>):</a:t>
            </a:r>
          </a:p>
          <a:p>
            <a:pPr marL="571500" indent="-571500">
              <a:lnSpc>
                <a:spcPct val="80000"/>
              </a:lnSpc>
              <a:buNone/>
            </a:pPr>
            <a:endParaRPr lang="ru-RU" altLang="ru-RU" sz="2000" dirty="0"/>
          </a:p>
          <a:p>
            <a:pPr marL="571500" indent="-571500">
              <a:lnSpc>
                <a:spcPct val="80000"/>
              </a:lnSpc>
              <a:buClrTx/>
            </a:pPr>
            <a:r>
              <a:rPr lang="ru-RU" altLang="ru-RU" sz="2000" dirty="0"/>
              <a:t>цели должны быть конкретными и измеримыми.</a:t>
            </a:r>
          </a:p>
          <a:p>
            <a:pPr marL="571500" indent="-571500">
              <a:lnSpc>
                <a:spcPct val="80000"/>
              </a:lnSpc>
              <a:buClrTx/>
            </a:pPr>
            <a:r>
              <a:rPr lang="ru-RU" altLang="ru-RU" sz="2000" dirty="0"/>
              <a:t>цели должны иметь ориентацию во времени.</a:t>
            </a:r>
          </a:p>
          <a:p>
            <a:pPr marL="571500" indent="-571500">
              <a:lnSpc>
                <a:spcPct val="80000"/>
              </a:lnSpc>
              <a:buClrTx/>
            </a:pPr>
            <a:r>
              <a:rPr lang="ru-RU" altLang="ru-RU" sz="2000" dirty="0"/>
              <a:t>цель должна быть достижимой, чтобы служить повышению эффективности производства.</a:t>
            </a:r>
          </a:p>
          <a:p>
            <a:pPr marL="571500" indent="-571500">
              <a:lnSpc>
                <a:spcPct val="80000"/>
              </a:lnSpc>
              <a:buClrTx/>
            </a:pPr>
            <a:r>
              <a:rPr lang="ru-RU" altLang="ru-RU" sz="2000" dirty="0"/>
              <a:t>цели должны быть гибкими и иметь пространство для их корректировки в связи с непредвиденными изменениями внешней среды и внутренних возможностей организации. Это обеспечивает реализуемость целей.</a:t>
            </a:r>
          </a:p>
          <a:p>
            <a:pPr marL="571500" indent="-571500">
              <a:lnSpc>
                <a:spcPct val="80000"/>
              </a:lnSpc>
              <a:buClrTx/>
            </a:pPr>
            <a:r>
              <a:rPr lang="ru-RU" altLang="ru-RU" sz="2000" dirty="0"/>
              <a:t>множественные цели должны быть сопоставимыми и взаимно поддерживающими, т.е. действия и решения, направленные на достижение 1 цели, не должны противоречить достижению другой. Не учет этого фактора ведет к возникновению конфликтов между подразделениями.</a:t>
            </a:r>
          </a:p>
        </p:txBody>
      </p:sp>
    </p:spTree>
    <p:extLst>
      <p:ext uri="{BB962C8B-B14F-4D97-AF65-F5344CB8AC3E}">
        <p14:creationId xmlns:p14="http://schemas.microsoft.com/office/powerpoint/2010/main" val="3691483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Анализ внешней среды представляет собой </a:t>
            </a:r>
            <a:r>
              <a:rPr lang="ru-RU" altLang="ru-RU" dirty="0" smtClean="0"/>
              <a:t>процесс,</a:t>
            </a:r>
            <a:endParaRPr lang="ru-RU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850006" y="2163651"/>
            <a:ext cx="10573555" cy="38561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000" dirty="0" smtClean="0"/>
              <a:t>посредством которого разработчики стратегического плана контролируют внешние по отношению к организации факторы, чтобы определить возможности и угрозы для организации.</a:t>
            </a:r>
          </a:p>
          <a:p>
            <a:pPr marL="0" indent="0">
              <a:buNone/>
            </a:pPr>
            <a:endParaRPr lang="ru-RU" altLang="ru-RU" sz="2000" dirty="0" smtClean="0"/>
          </a:p>
          <a:p>
            <a:pPr marL="0" indent="0">
              <a:buNone/>
            </a:pPr>
            <a:r>
              <a:rPr lang="ru-RU" altLang="ru-RU" sz="2000" dirty="0" smtClean="0"/>
              <a:t>Угрозы и возможности могут проявляться в различных областях внешнего окружения, соответственно выделяемым областям осуществляют группировку факторов, которые подвергают анализу.</a:t>
            </a:r>
          </a:p>
          <a:p>
            <a:pPr marL="0" indent="0">
              <a:buNone/>
            </a:pPr>
            <a:endParaRPr lang="ru-RU" altLang="ru-RU" sz="2000" dirty="0" smtClean="0"/>
          </a:p>
          <a:p>
            <a:pPr marL="0" indent="0">
              <a:buNone/>
            </a:pPr>
            <a:r>
              <a:rPr lang="ru-RU" altLang="ru-RU" sz="2000" dirty="0" smtClean="0"/>
              <a:t> Исследование этих групп факторов позволяет получить полное представление о складывающихся тенденциях развития внешней среды организации. 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323132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3867" y="901341"/>
            <a:ext cx="9096956" cy="709865"/>
          </a:xfrm>
        </p:spPr>
        <p:txBody>
          <a:bodyPr/>
          <a:lstStyle/>
          <a:p>
            <a:r>
              <a:rPr lang="ru-RU" altLang="ru-RU" sz="2400" dirty="0"/>
              <a:t>Наиболее часто при анализе внешней среды ее факторы группируют в следующих 7 областях</a:t>
            </a:r>
            <a:r>
              <a:rPr lang="ru-RU" altLang="ru-RU" sz="2400" dirty="0" smtClean="0"/>
              <a:t>:</a:t>
            </a:r>
            <a:endParaRPr lang="ru-RU" sz="240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811369" y="2150772"/>
            <a:ext cx="10985679" cy="470722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80000"/>
              </a:lnSpc>
              <a:buClrTx/>
              <a:buSzPct val="103000"/>
              <a:buFont typeface="+mj-lt"/>
              <a:buAutoNum type="arabicParenR"/>
            </a:pPr>
            <a:r>
              <a:rPr lang="ru-RU" altLang="ru-RU" sz="2000" dirty="0" smtClean="0"/>
              <a:t>экономические</a:t>
            </a:r>
            <a:r>
              <a:rPr lang="ru-RU" altLang="ru-RU" sz="2000" dirty="0"/>
              <a:t>; </a:t>
            </a:r>
          </a:p>
          <a:p>
            <a:pPr marL="457200" indent="-457200">
              <a:lnSpc>
                <a:spcPct val="80000"/>
              </a:lnSpc>
              <a:buClrTx/>
              <a:buSzPct val="103000"/>
              <a:buFont typeface="+mj-lt"/>
              <a:buAutoNum type="arabicParenR"/>
            </a:pPr>
            <a:r>
              <a:rPr lang="ru-RU" altLang="ru-RU" sz="2000" dirty="0" smtClean="0"/>
              <a:t>политические</a:t>
            </a:r>
            <a:r>
              <a:rPr lang="ru-RU" altLang="ru-RU" sz="2000" dirty="0"/>
              <a:t>; </a:t>
            </a:r>
          </a:p>
          <a:p>
            <a:pPr marL="457200" indent="-457200">
              <a:lnSpc>
                <a:spcPct val="80000"/>
              </a:lnSpc>
              <a:buClrTx/>
              <a:buSzPct val="103000"/>
              <a:buFont typeface="+mj-lt"/>
              <a:buAutoNum type="arabicParenR"/>
            </a:pPr>
            <a:r>
              <a:rPr lang="ru-RU" altLang="ru-RU" sz="2000" dirty="0" smtClean="0"/>
              <a:t>рыночные</a:t>
            </a:r>
            <a:r>
              <a:rPr lang="ru-RU" altLang="ru-RU" sz="2000" dirty="0"/>
              <a:t>; </a:t>
            </a:r>
          </a:p>
          <a:p>
            <a:pPr marL="457200" indent="-457200">
              <a:lnSpc>
                <a:spcPct val="80000"/>
              </a:lnSpc>
              <a:buClrTx/>
              <a:buSzPct val="103000"/>
              <a:buFont typeface="+mj-lt"/>
              <a:buAutoNum type="arabicParenR"/>
            </a:pPr>
            <a:r>
              <a:rPr lang="ru-RU" altLang="ru-RU" sz="2000" dirty="0" smtClean="0"/>
              <a:t>технологические</a:t>
            </a:r>
            <a:r>
              <a:rPr lang="ru-RU" altLang="ru-RU" sz="2000" dirty="0"/>
              <a:t>; </a:t>
            </a:r>
          </a:p>
          <a:p>
            <a:pPr marL="457200" indent="-457200">
              <a:lnSpc>
                <a:spcPct val="80000"/>
              </a:lnSpc>
              <a:buClrTx/>
              <a:buSzPct val="103000"/>
              <a:buFont typeface="+mj-lt"/>
              <a:buAutoNum type="arabicParenR"/>
            </a:pPr>
            <a:r>
              <a:rPr lang="ru-RU" altLang="ru-RU" sz="2000" dirty="0" smtClean="0"/>
              <a:t>конкурентные</a:t>
            </a:r>
            <a:r>
              <a:rPr lang="ru-RU" altLang="ru-RU" sz="2000" dirty="0"/>
              <a:t>; </a:t>
            </a:r>
          </a:p>
          <a:p>
            <a:pPr marL="457200" indent="-457200">
              <a:lnSpc>
                <a:spcPct val="80000"/>
              </a:lnSpc>
              <a:buClrTx/>
              <a:buSzPct val="103000"/>
              <a:buFont typeface="+mj-lt"/>
              <a:buAutoNum type="arabicParenR"/>
            </a:pPr>
            <a:r>
              <a:rPr lang="ru-RU" altLang="ru-RU" sz="2000" dirty="0" smtClean="0"/>
              <a:t>социальные</a:t>
            </a:r>
            <a:r>
              <a:rPr lang="ru-RU" altLang="ru-RU" sz="2000" dirty="0"/>
              <a:t>; </a:t>
            </a:r>
          </a:p>
          <a:p>
            <a:pPr marL="457200" indent="-457200">
              <a:lnSpc>
                <a:spcPct val="80000"/>
              </a:lnSpc>
              <a:buClrTx/>
              <a:buSzPct val="103000"/>
              <a:buFont typeface="+mj-lt"/>
              <a:buAutoNum type="arabicParenR"/>
            </a:pPr>
            <a:r>
              <a:rPr lang="ru-RU" altLang="ru-RU" sz="2000" dirty="0" smtClean="0"/>
              <a:t>международные</a:t>
            </a:r>
            <a:r>
              <a:rPr lang="ru-RU" altLang="ru-RU" sz="2000" dirty="0"/>
              <a:t>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0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900" b="1" dirty="0"/>
              <a:t>В ходе анализа внешней среды необходимо ответить на 3 вопроса</a:t>
            </a:r>
            <a:r>
              <a:rPr lang="ru-RU" altLang="ru-RU" sz="1900" b="1" dirty="0" smtClean="0"/>
              <a:t>:</a:t>
            </a:r>
            <a:endParaRPr lang="ru-RU" altLang="ru-RU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i="1" dirty="0"/>
              <a:t>1. Где сейчас находится организация?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i="1" dirty="0"/>
              <a:t>2. Где, по мнению высшего руководства, должна находиться организация в будущем?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i="1" dirty="0"/>
              <a:t>3. Что должно сделать руководство, чтобы организация переместилась из того положения, в котором находят сейчас в то положение, где ее хочет видеть руководство?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i="1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000" dirty="0"/>
              <a:t>Анализ внешней среды рекомендуется заканчивать составлением перечня внешних угроз и возможностей. </a:t>
            </a:r>
          </a:p>
        </p:txBody>
      </p:sp>
    </p:spTree>
    <p:extLst>
      <p:ext uri="{BB962C8B-B14F-4D97-AF65-F5344CB8AC3E}">
        <p14:creationId xmlns:p14="http://schemas.microsoft.com/office/powerpoint/2010/main" val="2600057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2509" y="785431"/>
            <a:ext cx="9290139" cy="709865"/>
          </a:xfrm>
        </p:spPr>
        <p:txBody>
          <a:bodyPr/>
          <a:lstStyle/>
          <a:p>
            <a:r>
              <a:rPr lang="ru-RU" altLang="ru-RU" sz="2400" dirty="0"/>
              <a:t>Для целей стратегического планирования в данное обследование рекомендуется во внутренней среде организации выделять 6 функциональных </a:t>
            </a:r>
            <a:r>
              <a:rPr lang="ru-RU" altLang="ru-RU" sz="2400" dirty="0" smtClean="0"/>
              <a:t>зон:</a:t>
            </a:r>
            <a:endParaRPr lang="ru-RU" sz="2400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734097" y="2446986"/>
            <a:ext cx="10831132" cy="4301544"/>
          </a:xfrm>
        </p:spPr>
        <p:txBody>
          <a:bodyPr numCol="2">
            <a:noAutofit/>
          </a:bodyPr>
          <a:lstStyle/>
          <a:p>
            <a:pPr marL="571500" indent="-571500">
              <a:lnSpc>
                <a:spcPct val="90000"/>
              </a:lnSpc>
              <a:buNone/>
            </a:pPr>
            <a:r>
              <a:rPr lang="ru-RU" altLang="ru-RU" b="1" dirty="0" smtClean="0"/>
              <a:t>1</a:t>
            </a:r>
            <a:r>
              <a:rPr lang="ru-RU" altLang="ru-RU" b="1" dirty="0"/>
              <a:t>. Маркетинг.</a:t>
            </a:r>
          </a:p>
          <a:p>
            <a:pPr marL="571500" indent="-571500">
              <a:lnSpc>
                <a:spcPct val="90000"/>
              </a:lnSpc>
              <a:buNone/>
            </a:pPr>
            <a:r>
              <a:rPr lang="ru-RU" altLang="ru-RU" sz="1600" i="1" dirty="0"/>
              <a:t>Важнейшие элементы этой зоны:</a:t>
            </a:r>
          </a:p>
          <a:p>
            <a:pPr marL="839788" lvl="1" indent="-495300">
              <a:lnSpc>
                <a:spcPct val="90000"/>
              </a:lnSpc>
              <a:buClrTx/>
            </a:pPr>
            <a:r>
              <a:rPr lang="ru-RU" altLang="ru-RU" dirty="0"/>
              <a:t>доля рынка и конкурентоспособность;</a:t>
            </a:r>
          </a:p>
          <a:p>
            <a:pPr marL="839788" lvl="1" indent="-495300">
              <a:lnSpc>
                <a:spcPct val="90000"/>
              </a:lnSpc>
              <a:buClrTx/>
            </a:pPr>
            <a:r>
              <a:rPr lang="ru-RU" altLang="ru-RU" dirty="0"/>
              <a:t>разнообразие и качество ассортимента;</a:t>
            </a:r>
          </a:p>
          <a:p>
            <a:pPr marL="839788" lvl="1" indent="-495300">
              <a:lnSpc>
                <a:spcPct val="90000"/>
              </a:lnSpc>
              <a:buClrTx/>
            </a:pPr>
            <a:r>
              <a:rPr lang="ru-RU" altLang="ru-RU" dirty="0"/>
              <a:t>рыночная демография;</a:t>
            </a:r>
          </a:p>
          <a:p>
            <a:pPr marL="839788" lvl="1" indent="-495300">
              <a:lnSpc>
                <a:spcPct val="90000"/>
              </a:lnSpc>
              <a:buClrTx/>
            </a:pPr>
            <a:r>
              <a:rPr lang="ru-RU" altLang="ru-RU" dirty="0"/>
              <a:t>рыночные исследования и разработки;</a:t>
            </a:r>
          </a:p>
          <a:p>
            <a:pPr marL="839788" lvl="1" indent="-495300">
              <a:lnSpc>
                <a:spcPct val="90000"/>
              </a:lnSpc>
              <a:buClrTx/>
            </a:pPr>
            <a:r>
              <a:rPr lang="ru-RU" altLang="ru-RU" dirty="0"/>
              <a:t>предпродажное и послепродажное обслуживание клиентов;</a:t>
            </a:r>
          </a:p>
          <a:p>
            <a:pPr marL="839788" lvl="1" indent="-495300">
              <a:lnSpc>
                <a:spcPct val="90000"/>
              </a:lnSpc>
              <a:buClrTx/>
            </a:pPr>
            <a:r>
              <a:rPr lang="ru-RU" altLang="ru-RU" dirty="0"/>
              <a:t>сбыт, реклама, продвижение товаров;</a:t>
            </a:r>
          </a:p>
          <a:p>
            <a:pPr marL="839788" lvl="1" indent="-495300">
              <a:lnSpc>
                <a:spcPct val="90000"/>
              </a:lnSpc>
              <a:buClrTx/>
            </a:pPr>
            <a:r>
              <a:rPr lang="ru-RU" altLang="ru-RU" dirty="0"/>
              <a:t>прибыль.</a:t>
            </a:r>
            <a:endParaRPr lang="ru-RU" altLang="ru-RU" u="sng" dirty="0"/>
          </a:p>
          <a:p>
            <a:pPr marL="571500" indent="-571500">
              <a:lnSpc>
                <a:spcPct val="90000"/>
              </a:lnSpc>
              <a:buNone/>
            </a:pPr>
            <a:endParaRPr lang="ru-RU" altLang="ru-RU" b="1" dirty="0" smtClean="0"/>
          </a:p>
          <a:p>
            <a:pPr marL="571500" indent="-571500">
              <a:lnSpc>
                <a:spcPct val="90000"/>
              </a:lnSpc>
              <a:buNone/>
            </a:pPr>
            <a:endParaRPr lang="ru-RU" altLang="ru-RU" b="1" dirty="0" smtClean="0"/>
          </a:p>
          <a:p>
            <a:pPr marL="571500" indent="-571500">
              <a:lnSpc>
                <a:spcPct val="90000"/>
              </a:lnSpc>
              <a:buNone/>
            </a:pPr>
            <a:r>
              <a:rPr lang="ru-RU" altLang="ru-RU" b="1" dirty="0" smtClean="0"/>
              <a:t>2</a:t>
            </a:r>
            <a:r>
              <a:rPr lang="ru-RU" altLang="ru-RU" b="1" dirty="0"/>
              <a:t>. Финансы (бух. учет). </a:t>
            </a:r>
          </a:p>
          <a:p>
            <a:pPr marL="571500" indent="-571500">
              <a:lnSpc>
                <a:spcPct val="90000"/>
              </a:lnSpc>
              <a:buNone/>
            </a:pPr>
            <a:r>
              <a:rPr lang="ru-RU" altLang="ru-RU" b="1" dirty="0"/>
              <a:t>3. Производство.</a:t>
            </a:r>
          </a:p>
          <a:p>
            <a:pPr marL="571500" indent="-571500">
              <a:lnSpc>
                <a:spcPct val="90000"/>
              </a:lnSpc>
              <a:buNone/>
            </a:pPr>
            <a:r>
              <a:rPr lang="ru-RU" altLang="ru-RU" b="1" dirty="0"/>
              <a:t>4. Персонал.</a:t>
            </a:r>
            <a:r>
              <a:rPr lang="ru-RU" altLang="ru-RU" sz="2400" b="1" dirty="0"/>
              <a:t> </a:t>
            </a:r>
          </a:p>
          <a:p>
            <a:pPr marL="571500" indent="-571500">
              <a:lnSpc>
                <a:spcPct val="90000"/>
              </a:lnSpc>
              <a:buNone/>
            </a:pPr>
            <a:r>
              <a:rPr lang="ru-RU" altLang="ru-RU" b="1" dirty="0"/>
              <a:t>5. Организационная культура .</a:t>
            </a:r>
          </a:p>
          <a:p>
            <a:pPr marL="571500" indent="-571500">
              <a:lnSpc>
                <a:spcPct val="90000"/>
              </a:lnSpc>
              <a:buNone/>
            </a:pPr>
            <a:r>
              <a:rPr lang="ru-RU" altLang="ru-RU" b="1" dirty="0"/>
              <a:t>6. Имидж организации </a:t>
            </a:r>
          </a:p>
        </p:txBody>
      </p:sp>
    </p:spTree>
    <p:extLst>
      <p:ext uri="{BB962C8B-B14F-4D97-AF65-F5344CB8AC3E}">
        <p14:creationId xmlns:p14="http://schemas.microsoft.com/office/powerpoint/2010/main" val="3289174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6823" y="772552"/>
            <a:ext cx="9749307" cy="709865"/>
          </a:xfrm>
        </p:spPr>
        <p:txBody>
          <a:bodyPr/>
          <a:lstStyle/>
          <a:p>
            <a:r>
              <a:rPr lang="ru-RU" altLang="ru-RU" sz="2200" i="1" dirty="0"/>
              <a:t>Выработка стратегии организации – не самоцель стратегического планирования. Это сложная и трудоемкая работа приобретает смысл, если стратегия в дальнейшем успешно реализуется</a:t>
            </a:r>
            <a:r>
              <a:rPr lang="ru-RU" altLang="ru-RU" sz="2200" i="1" dirty="0" smtClean="0"/>
              <a:t>.</a:t>
            </a:r>
            <a:endParaRPr lang="ru-RU" sz="2200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656822" y="2489200"/>
            <a:ext cx="11024315" cy="3530600"/>
          </a:xfrm>
        </p:spPr>
        <p:txBody>
          <a:bodyPr>
            <a:no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ru-RU" altLang="ru-RU" sz="2400" dirty="0"/>
              <a:t>Выявив сильные и слабые стороны и взвесив факторы по степени важности, руководство может определить функциональные зоны, которые требуют немедленного вмешательства или могут подождать, а также те, на которые можно опереться при разработке и реализации стратегии организации.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ru-RU" altLang="ru-RU" sz="2400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ru-RU" altLang="ru-RU" sz="2400" dirty="0"/>
              <a:t>Эта фаза является «</a:t>
            </a:r>
            <a:r>
              <a:rPr lang="ru-RU" altLang="ru-RU" sz="2400" b="1" i="1" dirty="0"/>
              <a:t>сердцем</a:t>
            </a:r>
            <a:r>
              <a:rPr lang="ru-RU" altLang="ru-RU" sz="2400" dirty="0"/>
              <a:t>» процесса стратегического планирования. </a:t>
            </a:r>
          </a:p>
        </p:txBody>
      </p:sp>
    </p:spTree>
    <p:extLst>
      <p:ext uri="{BB962C8B-B14F-4D97-AF65-F5344CB8AC3E}">
        <p14:creationId xmlns:p14="http://schemas.microsoft.com/office/powerpoint/2010/main" val="2114149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218" y="849825"/>
            <a:ext cx="9620518" cy="709865"/>
          </a:xfrm>
        </p:spPr>
        <p:txBody>
          <a:bodyPr/>
          <a:lstStyle/>
          <a:p>
            <a:r>
              <a:rPr lang="ru-RU" altLang="ru-RU" sz="2200" i="1" dirty="0"/>
              <a:t>Менеджеры оценивают варианты стратегии. Ч</a:t>
            </a:r>
            <a:r>
              <a:rPr lang="ru-RU" altLang="ru-RU" sz="2200" i="1" dirty="0" smtClean="0"/>
              <a:t>асто </a:t>
            </a:r>
            <a:r>
              <a:rPr lang="ru-RU" altLang="ru-RU" sz="2200" i="1" dirty="0"/>
              <a:t>выбирается стратегия из нескольких возможных вариантов, то фирма может столкнуться с большим  числом возможных альтернативных стратегий</a:t>
            </a:r>
            <a:r>
              <a:rPr lang="ru-RU" altLang="ru-RU" sz="2200" i="1" dirty="0" smtClean="0"/>
              <a:t>.</a:t>
            </a:r>
            <a:endParaRPr lang="ru-RU" sz="220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850007" y="2489200"/>
            <a:ext cx="10277340" cy="35306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dirty="0" smtClean="0"/>
              <a:t>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altLang="ru-RU" sz="2400" dirty="0" smtClean="0"/>
              <a:t>Все многообразие стратегий, которые организации демонстрируют в реальной жизни, являются модификациями нескольких базовых стратегий, каждая из которых эффективна при определенных условиях и состоянии внутренней и внешней среды.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altLang="ru-RU" sz="2400" dirty="0" smtClean="0"/>
              <a:t>Поэтому </a:t>
            </a:r>
            <a:r>
              <a:rPr lang="ru-RU" altLang="ru-RU" sz="2400" dirty="0"/>
              <a:t>важно рассматривать причины, почему организация выбирает ту, а не другую стратегию.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9776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/>
              <a:t>БАЗОВЫЕ СТРАТЕГИИ</a:t>
            </a:r>
            <a:endParaRPr lang="ru-RU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631065" y="2228045"/>
            <a:ext cx="11127346" cy="379175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q"/>
            </a:pPr>
            <a:r>
              <a:rPr lang="ru-RU" altLang="ru-RU" b="1" dirty="0" smtClean="0"/>
              <a:t>Ограниченный </a:t>
            </a:r>
            <a:r>
              <a:rPr lang="ru-RU" altLang="ru-RU" b="1" dirty="0"/>
              <a:t>рост.</a:t>
            </a:r>
            <a:r>
              <a:rPr lang="ru-RU" altLang="ru-RU" dirty="0"/>
              <a:t> Эту стратегию применяют большинство организаций в сложившихся отраслях со стабильной технологией. При этой стратегии цели развития устанавливаются «от достигнутого» и корректируются на изменяющиеся условия (инфляция).</a:t>
            </a:r>
            <a:endParaRPr lang="ru-RU" altLang="ru-RU" u="sng" dirty="0"/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q"/>
            </a:pPr>
            <a:r>
              <a:rPr lang="ru-RU" altLang="ru-RU" b="1" dirty="0"/>
              <a:t>Рост.</a:t>
            </a:r>
            <a:r>
              <a:rPr lang="ru-RU" altLang="ru-RU" dirty="0"/>
              <a:t> Эта стратегия чаще всего применяется в динамично развивающихся отраслях с быстро меняющейся технологией. Для нее характерно установление ежегодного значительного превышения уровня развития над уровнем предыдущего периода.</a:t>
            </a:r>
            <a:endParaRPr lang="ru-RU" altLang="ru-RU" u="sng" dirty="0"/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q"/>
            </a:pPr>
            <a:r>
              <a:rPr lang="ru-RU" altLang="ru-RU" b="1" dirty="0"/>
              <a:t>Сокращение или стратегия последнего средства.</a:t>
            </a:r>
            <a:r>
              <a:rPr lang="ru-RU" altLang="ru-RU" dirty="0"/>
              <a:t> Эта стратегия выбирается организациями реже всего. Для нее характерно установление целей ниже уровня, достигнутого в прошлом. К стратегии сокращения прибегают тогда, когда показатели деятельности организации приобретают устойчивую тенденцию к ухудшению и никакие меры не изменяют этой тенденции.</a:t>
            </a:r>
            <a:endParaRPr lang="ru-RU" altLang="ru-RU" u="sng" dirty="0"/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q"/>
            </a:pPr>
            <a:r>
              <a:rPr lang="ru-RU" altLang="ru-RU" b="1" dirty="0"/>
              <a:t>Комбинированная стратегия</a:t>
            </a:r>
            <a:r>
              <a:rPr lang="ru-RU" altLang="ru-RU" dirty="0"/>
              <a:t>. Это стратегия представляет собой любое сочетание рассматриваемых альтернатив – ограниченного роста, роста и сокращения. Комбинированной стратегии, как правило, придерживаются крупные организации, которые активно функционируют в нескольких отраслях. Так, например, организация может продать или ликвидировать одно из своих  производств и взамен приобрести одно или несколько других.</a:t>
            </a:r>
          </a:p>
        </p:txBody>
      </p:sp>
    </p:spTree>
    <p:extLst>
      <p:ext uri="{BB962C8B-B14F-4D97-AF65-F5344CB8AC3E}">
        <p14:creationId xmlns:p14="http://schemas.microsoft.com/office/powerpoint/2010/main" val="37417652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/>
              <a:t>Завершающим моментом выбора стратегии является анализ и оценка альтернативных вариантов</a:t>
            </a:r>
            <a:r>
              <a:rPr lang="ru-RU" altLang="ru-RU" sz="2400" dirty="0" smtClean="0"/>
              <a:t>.</a:t>
            </a:r>
            <a:endParaRPr lang="ru-RU" sz="2400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631066" y="2308895"/>
            <a:ext cx="10831132" cy="4169177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200" b="1" dirty="0" smtClean="0"/>
              <a:t>Задача </a:t>
            </a:r>
            <a:r>
              <a:rPr lang="ru-RU" altLang="ru-RU" sz="2200" dirty="0"/>
              <a:t>заключается в выборе такой стратегии, которая обеспечивала бы максимальную эффективность работы организации в будущем.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200" b="1" dirty="0" smtClean="0"/>
              <a:t>Стратегический </a:t>
            </a:r>
            <a:r>
              <a:rPr lang="ru-RU" altLang="ru-RU" sz="2200" b="1" dirty="0"/>
              <a:t>выбор</a:t>
            </a:r>
            <a:r>
              <a:rPr lang="ru-RU" altLang="ru-RU" sz="2200" dirty="0"/>
              <a:t> должен быть основан на четкой концепции развития организации, а сама формулировка - однозначной и ясной, т.к. выбранная стратегия на длительное время ограничивает свободу действий руководства и оказывает глубокое влияние на все принимаемые решения. 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200" dirty="0" smtClean="0"/>
              <a:t>Поэтому </a:t>
            </a:r>
            <a:r>
              <a:rPr lang="ru-RU" altLang="ru-RU" sz="2200" dirty="0"/>
              <a:t>выбранная стратегия (альтернативная) тщательно исследуется и оценивается</a:t>
            </a:r>
            <a:r>
              <a:rPr lang="ru-RU" altLang="ru-RU" sz="2200" dirty="0" smtClean="0"/>
              <a:t>.</a:t>
            </a:r>
            <a:endParaRPr lang="ru-RU" altLang="ru-RU" sz="2200" dirty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200" dirty="0" smtClean="0"/>
              <a:t>При </a:t>
            </a:r>
            <a:r>
              <a:rPr lang="ru-RU" altLang="ru-RU" sz="2200" dirty="0"/>
              <a:t>этом должны приниматься во внимание многочисленные факторы: риск, опыт прошлых стратегий, влияние владельцев акций, фактор времени и т.д.</a:t>
            </a:r>
          </a:p>
        </p:txBody>
      </p:sp>
    </p:spTree>
    <p:extLst>
      <p:ext uri="{BB962C8B-B14F-4D97-AF65-F5344CB8AC3E}">
        <p14:creationId xmlns:p14="http://schemas.microsoft.com/office/powerpoint/2010/main" val="854367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2509" y="836947"/>
            <a:ext cx="9148472" cy="709865"/>
          </a:xfrm>
        </p:spPr>
        <p:txBody>
          <a:bodyPr/>
          <a:lstStyle/>
          <a:p>
            <a:r>
              <a:rPr lang="ru-RU" altLang="ru-RU" sz="2400" dirty="0"/>
              <a:t>Стратегия должна быть переведена в конкретные действия для всех членов организации, т</a:t>
            </a:r>
            <a:r>
              <a:rPr lang="ru-RU" altLang="ru-RU" sz="2400" i="1" dirty="0"/>
              <a:t>.е. необходимо управление реализацией стратегии</a:t>
            </a:r>
            <a:r>
              <a:rPr lang="ru-RU" altLang="ru-RU" sz="2400" i="1" dirty="0" smtClean="0"/>
              <a:t>.</a:t>
            </a:r>
            <a:endParaRPr lang="ru-RU" sz="2400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682581" y="2489200"/>
            <a:ext cx="10818254" cy="353060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 smtClean="0"/>
              <a:t>Результатом </a:t>
            </a:r>
            <a:r>
              <a:rPr lang="ru-RU" altLang="ru-RU" sz="2400" dirty="0"/>
              <a:t>функционирования системы стратегического планирования является совокупность взаимосвязанных плановых документов, в которых отражены принятые стратегические решения и распределение ресурсов. 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Система планов служит формой материализации плановой деятельности организации и должна быть примерно такой же сложной, как сама организация и внешние фактора, которые должны быть в ней отражены.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3919469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/>
              <a:t>В современной организации должны разрабатываться 4 группы взаимосвязанных планов</a:t>
            </a:r>
            <a:r>
              <a:rPr lang="ru-RU" altLang="ru-RU" sz="2400" dirty="0" smtClean="0"/>
              <a:t>:</a:t>
            </a:r>
            <a:endParaRPr lang="ru-RU" sz="2400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734097" y="2489200"/>
            <a:ext cx="11037194" cy="414342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900" dirty="0" smtClean="0"/>
              <a:t>1</a:t>
            </a:r>
            <a:r>
              <a:rPr lang="ru-RU" altLang="ru-RU" sz="1900" dirty="0"/>
              <a:t>. </a:t>
            </a:r>
            <a:r>
              <a:rPr lang="ru-RU" altLang="ru-RU" sz="1900" b="1" dirty="0"/>
              <a:t>Планы основных направлений деятельности</a:t>
            </a:r>
            <a:r>
              <a:rPr lang="ru-RU" altLang="ru-RU" sz="1900" dirty="0"/>
              <a:t>, главным содержанием которых является стратегия на обозримое будущее —10-20 лет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900" dirty="0"/>
              <a:t>2. </a:t>
            </a:r>
            <a:r>
              <a:rPr lang="ru-RU" altLang="ru-RU" sz="1900" b="1" dirty="0"/>
              <a:t>Планы развития организации</a:t>
            </a:r>
            <a:r>
              <a:rPr lang="ru-RU" altLang="ru-RU" sz="1900" dirty="0"/>
              <a:t> сроком от 1 до 5 лет. С позиций стратегического планирования они определяют мероприятия, которые необходимы для создания новых поколений продуктов и услуг, более четкого очерчивания пути выхода на новые позиции, определенные в основных направлениях деятельности.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900" dirty="0"/>
              <a:t>3. </a:t>
            </a:r>
            <a:r>
              <a:rPr lang="ru-RU" altLang="ru-RU" sz="1900" b="1" dirty="0"/>
              <a:t>Тактические планы</a:t>
            </a:r>
            <a:r>
              <a:rPr lang="ru-RU" altLang="ru-RU" sz="1900" dirty="0"/>
              <a:t>, регламентирующие текущую деятельность организации. Они ориентированы на те мероприятия, с помощью которых выпускаемые товары и услуги производятся и поступают на существующие рынки. Подкрепляются такие планы планами для каждой функциональной зоны: сбыт, финансы, производство, закупки и т.д.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900" dirty="0"/>
              <a:t>4. </a:t>
            </a:r>
            <a:r>
              <a:rPr lang="ru-RU" altLang="ru-RU" sz="1900" b="1" dirty="0"/>
              <a:t>Программы и планы проекты</a:t>
            </a:r>
            <a:r>
              <a:rPr lang="ru-RU" altLang="ru-RU" sz="1900" dirty="0"/>
              <a:t>, которые носят целевой характер. Например, разработка новой продукции, технологии, снижение затрат на производство, экономия энергоресурсов, проникновение на новые рынки и др.</a:t>
            </a:r>
          </a:p>
        </p:txBody>
      </p:sp>
    </p:spTree>
    <p:extLst>
      <p:ext uri="{BB962C8B-B14F-4D97-AF65-F5344CB8AC3E}">
        <p14:creationId xmlns:p14="http://schemas.microsoft.com/office/powerpoint/2010/main" val="21614617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1521" y="985233"/>
            <a:ext cx="5112913" cy="5215943"/>
          </a:xfrm>
        </p:spPr>
        <p:txBody>
          <a:bodyPr/>
          <a:lstStyle/>
          <a:p>
            <a:pPr lvl="0">
              <a:lnSpc>
                <a:spcPct val="80000"/>
              </a:lnSpc>
              <a:spcBef>
                <a:spcPts val="1000"/>
              </a:spcBef>
            </a:pPr>
            <a:r>
              <a:rPr lang="ru-RU" altLang="ru-RU" sz="2200" b="1" dirty="0"/>
              <a:t>Стратегические планы </a:t>
            </a:r>
            <a:r>
              <a:rPr lang="ru-RU" altLang="ru-RU" sz="2200" dirty="0"/>
              <a:t>всегда субъективны по своей природе и основаны на предположениях, мнениях, прогнозах и предсказаниях, сопряженных с некоторой степенью неопределенности и риска. </a:t>
            </a:r>
            <a:r>
              <a:rPr lang="ru-RU" altLang="ru-RU" sz="2200" dirty="0" smtClean="0"/>
              <a:t/>
            </a:r>
            <a:br>
              <a:rPr lang="ru-RU" altLang="ru-RU" sz="2200" dirty="0" smtClean="0"/>
            </a:br>
            <a:r>
              <a:rPr lang="ru-RU" altLang="ru-RU" sz="2200" dirty="0" smtClean="0"/>
              <a:t/>
            </a:r>
            <a:br>
              <a:rPr lang="ru-RU" altLang="ru-RU" sz="2200" dirty="0" smtClean="0"/>
            </a:br>
            <a:r>
              <a:rPr lang="ru-RU" altLang="ru-RU" sz="2200" dirty="0" smtClean="0"/>
              <a:t>Для </a:t>
            </a:r>
            <a:r>
              <a:rPr lang="ru-RU" altLang="ru-RU" sz="2200" dirty="0"/>
              <a:t>их реализации необходимо разрабатывать бюджет, решать большой ряд вопросов: стимулирование должного отношения и руководителей, и работников всех </a:t>
            </a:r>
            <a:r>
              <a:rPr lang="ru-RU" altLang="ru-RU" sz="2200" dirty="0" smtClean="0"/>
              <a:t>уровней; </a:t>
            </a:r>
            <a:r>
              <a:rPr lang="ru-RU" altLang="ru-RU" sz="2200" dirty="0"/>
              <a:t>создание и поддержание хорошего организационно-психологического климата и т.д. </a:t>
            </a:r>
            <a:endParaRPr lang="ru-RU" sz="2200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49284" y="708338"/>
            <a:ext cx="5628067" cy="576973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200" cap="none" dirty="0" smtClean="0">
                <a:solidFill>
                  <a:schemeClr val="tx1"/>
                </a:solidFill>
              </a:rPr>
              <a:t>Главное </a:t>
            </a:r>
            <a:r>
              <a:rPr lang="ru-RU" altLang="ru-RU" sz="2200" cap="none" dirty="0">
                <a:solidFill>
                  <a:schemeClr val="tx1"/>
                </a:solidFill>
              </a:rPr>
              <a:t>же условие эффективного функционирования системы </a:t>
            </a:r>
            <a:r>
              <a:rPr lang="ru-RU" altLang="ru-RU" sz="2200" b="1" cap="none" dirty="0">
                <a:solidFill>
                  <a:schemeClr val="tx1"/>
                </a:solidFill>
              </a:rPr>
              <a:t>стратегического планирования</a:t>
            </a:r>
            <a:r>
              <a:rPr lang="ru-RU" altLang="ru-RU" sz="2200" cap="none" dirty="0">
                <a:solidFill>
                  <a:schemeClr val="tx1"/>
                </a:solidFill>
              </a:rPr>
              <a:t> — это постоянное внимание к нему со стороны высшего руководства, умение его доказать необходимость планирования, привлечение к выработке и реализации стратегии широкого круга сотрудников (в </a:t>
            </a:r>
            <a:r>
              <a:rPr lang="ru-RU" altLang="ru-RU" sz="2200" cap="none" dirty="0" err="1">
                <a:solidFill>
                  <a:schemeClr val="tx1"/>
                </a:solidFill>
              </a:rPr>
              <a:t>т.ч</a:t>
            </a:r>
            <a:r>
              <a:rPr lang="ru-RU" altLang="ru-RU" sz="2200" cap="none" dirty="0">
                <a:solidFill>
                  <a:schemeClr val="tx1"/>
                </a:solidFill>
              </a:rPr>
              <a:t>. необходимо привить сотрудникам мысль о том, что постоянные изменения — естественное состояние развития организации и к этим изменениям нужно быть постоянно готовыми).</a:t>
            </a:r>
          </a:p>
        </p:txBody>
      </p:sp>
    </p:spTree>
    <p:extLst>
      <p:ext uri="{BB962C8B-B14F-4D97-AF65-F5344CB8AC3E}">
        <p14:creationId xmlns:p14="http://schemas.microsoft.com/office/powerpoint/2010/main" val="42923267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72732" y="798310"/>
            <a:ext cx="9684913" cy="709865"/>
          </a:xfrm>
        </p:spPr>
        <p:txBody>
          <a:bodyPr/>
          <a:lstStyle/>
          <a:p>
            <a:r>
              <a:rPr lang="ru-RU" sz="2200" dirty="0"/>
              <a:t>Тактика определяет пути, обеспечивающие приближение к заданным целям и параметрам. Тактические цели рассчитаны на более близкое будущее, а решение задач – на настоящее </a:t>
            </a:r>
            <a:r>
              <a:rPr lang="ru-RU" sz="2200" dirty="0" smtClean="0"/>
              <a:t>время</a:t>
            </a:r>
            <a:endParaRPr lang="ru-RU" sz="22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72732" y="2502078"/>
            <a:ext cx="10656045" cy="43559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Тактическое </a:t>
            </a:r>
            <a:r>
              <a:rPr lang="ru-RU" dirty="0"/>
              <a:t>планирование означает уточнение, коррекцию, дополнение, то есть конкретизацию стратегии. Тактика является одной из форм выражения стратегии. Стратегия и тактика в общем плане, имеют родственные цели и их сущность заключается в определении средств, с помощью которых предприятие стремится к достижению поставленных целей и заданий.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b="1" i="1" dirty="0" smtClean="0"/>
              <a:t>Процесс </a:t>
            </a:r>
            <a:r>
              <a:rPr lang="ru-RU" b="1" i="1" dirty="0"/>
              <a:t>тактического планирования состоит из двух взаимосвязанных стадий:</a:t>
            </a:r>
          </a:p>
          <a:p>
            <a:pPr marL="0" indent="0">
              <a:buNone/>
            </a:pPr>
            <a:r>
              <a:rPr lang="ru-RU" b="1" dirty="0" smtClean="0"/>
              <a:t>1</a:t>
            </a:r>
            <a:r>
              <a:rPr lang="ru-RU" b="1" dirty="0"/>
              <a:t>.</a:t>
            </a:r>
            <a:r>
              <a:rPr lang="ru-RU" dirty="0"/>
              <a:t> Подготовка плана (сбор, систематизация и уточнение различной информации о деятельности предприятия, анализ полученной информации, уточнение целей и задач планирования, постановка менеджером задач отдельным структурным подразделениям и работникам на разработку плана, определение подлежащих включению в план мероприятий</a:t>
            </a:r>
            <a:r>
              <a:rPr lang="ru-RU" dirty="0" smtClean="0"/>
              <a:t>);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2.</a:t>
            </a:r>
            <a:r>
              <a:rPr lang="ru-RU" dirty="0"/>
              <a:t> Принятия плана (принятый план должен быть документально оформлен и утвержден руководителем предприятия).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02865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1596" y="824068"/>
            <a:ext cx="9187108" cy="709865"/>
          </a:xfrm>
        </p:spPr>
        <p:txBody>
          <a:bodyPr/>
          <a:lstStyle/>
          <a:p>
            <a:r>
              <a:rPr lang="ru-RU" altLang="ru-RU" sz="2400" b="1" dirty="0"/>
              <a:t>Текущее планирование</a:t>
            </a:r>
            <a:r>
              <a:rPr lang="ru-RU" altLang="ru-RU" sz="2400" dirty="0"/>
              <a:t> составляется на 1-3 года и предусматривает решение конкретных задач, без решения которых невозможна реализация стратегии</a:t>
            </a:r>
            <a:r>
              <a:rPr lang="ru-RU" altLang="ru-RU" sz="2400" dirty="0" smtClean="0"/>
              <a:t>.</a:t>
            </a:r>
            <a:endParaRPr lang="ru-RU" sz="2400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152509" y="2489200"/>
            <a:ext cx="10348325" cy="3530600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 smtClean="0"/>
              <a:t>Текущие </a:t>
            </a:r>
            <a:r>
              <a:rPr lang="ru-RU" altLang="ru-RU" sz="2400" dirty="0"/>
              <a:t>планы разрабатываются с тем, чтобы все подчиненные, ответственные за внедрение долгосрочных стратегий, имели четкое представление о том, что, как и когда они должны делать, чтобы цели стоящие перед ними были достигнуты.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/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 Кроме того, текущие планы обеспечивают механизм, с помощью которого главные менеджеры могут проследить за тем, на сколько процесс производства соответствует пунктам стратегического плана.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40949150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627" y="927099"/>
            <a:ext cx="9122714" cy="709865"/>
          </a:xfrm>
        </p:spPr>
        <p:txBody>
          <a:bodyPr/>
          <a:lstStyle/>
          <a:p>
            <a:r>
              <a:rPr lang="ru-RU" altLang="ru-RU" sz="2800" dirty="0"/>
              <a:t>Текущие планы имеют ряд отличительных черт</a:t>
            </a:r>
            <a:r>
              <a:rPr lang="ru-RU" altLang="ru-RU" sz="2800" dirty="0" smtClean="0"/>
              <a:t>:</a:t>
            </a:r>
            <a:endParaRPr lang="ru-RU" sz="2800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1152509" y="2189408"/>
            <a:ext cx="10258173" cy="383039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endParaRPr lang="ru-RU" altLang="ru-RU" sz="2000" dirty="0"/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000" b="1" dirty="0"/>
              <a:t>1)</a:t>
            </a:r>
            <a:r>
              <a:rPr lang="ru-RU" altLang="ru-RU" sz="2000" dirty="0"/>
              <a:t> Их составление является исключительной функцией руководителей отделов и подразделений (функциональных руководителей</a:t>
            </a:r>
            <a:r>
              <a:rPr lang="ru-RU" altLang="ru-RU" sz="2000" dirty="0" smtClean="0"/>
              <a:t>). </a:t>
            </a:r>
            <a:r>
              <a:rPr lang="ru-RU" altLang="ru-RU" sz="2000" dirty="0"/>
              <a:t>Окончательный вариант текущих планов формируется на основе производственной стратегии и общих целей фирмы, и он же является начальным этапом фазы внедрения процесса стратегического планирования.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sz="2000" dirty="0"/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000" b="1" dirty="0"/>
              <a:t>2) </a:t>
            </a:r>
            <a:r>
              <a:rPr lang="ru-RU" altLang="ru-RU" sz="2000" dirty="0"/>
              <a:t>Они должны соответствовать всем балансовым показателям работы фирмы.</a:t>
            </a:r>
          </a:p>
        </p:txBody>
      </p:sp>
    </p:spTree>
    <p:extLst>
      <p:ext uri="{BB962C8B-B14F-4D97-AF65-F5344CB8AC3E}">
        <p14:creationId xmlns:p14="http://schemas.microsoft.com/office/powerpoint/2010/main" val="9675676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2885" y="759855"/>
            <a:ext cx="9414456" cy="877110"/>
          </a:xfrm>
        </p:spPr>
        <p:txBody>
          <a:bodyPr/>
          <a:lstStyle/>
          <a:p>
            <a:r>
              <a:rPr lang="ru-RU" altLang="ru-RU" sz="2000" dirty="0"/>
              <a:t>Руководители нижнего звена каждой организации должны разработать </a:t>
            </a:r>
            <a:r>
              <a:rPr lang="ru-RU" altLang="ru-RU" sz="2000" b="1" dirty="0"/>
              <a:t>3 типа текущих планов</a:t>
            </a:r>
            <a:r>
              <a:rPr lang="ru-RU" altLang="ru-RU" sz="2000" dirty="0"/>
              <a:t>, для ежедневного контроля над производственным процессом и его соответствием общей </a:t>
            </a:r>
            <a:r>
              <a:rPr lang="ru-RU" altLang="ru-RU" sz="2000" dirty="0" smtClean="0"/>
              <a:t>стратегии:</a:t>
            </a:r>
            <a:endParaRPr lang="ru-RU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721218" y="2150772"/>
            <a:ext cx="10702344" cy="439169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000" b="1" dirty="0" smtClean="0">
                <a:solidFill>
                  <a:schemeClr val="tx1"/>
                </a:solidFill>
              </a:rPr>
              <a:t>1</a:t>
            </a:r>
            <a:r>
              <a:rPr lang="ru-RU" altLang="ru-RU" sz="2000" b="1" dirty="0">
                <a:solidFill>
                  <a:schemeClr val="tx1"/>
                </a:solidFill>
              </a:rPr>
              <a:t>. Функциональные планы</a:t>
            </a:r>
            <a:r>
              <a:rPr lang="ru-RU" altLang="ru-RU" sz="2000" dirty="0"/>
              <a:t>, </a:t>
            </a:r>
            <a:r>
              <a:rPr lang="ru-RU" altLang="ru-RU" dirty="0"/>
              <a:t>необходимы для внедрения управленческих решений в различных функциональных сферах производства, подверженных стремительным изменениям. Эти планы описывают действия, которые стоит предпринять в ближайшем будущем в конкретной сфере производства. Они обычно содержат перечень ближайших целей и временные рамки для их достижения.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dirty="0"/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000" b="1" dirty="0"/>
              <a:t>2. Единовременные планы</a:t>
            </a:r>
            <a:r>
              <a:rPr lang="ru-RU" altLang="ru-RU" sz="2000" i="1" dirty="0"/>
              <a:t>, </a:t>
            </a:r>
            <a:r>
              <a:rPr lang="ru-RU" altLang="ru-RU" dirty="0"/>
              <a:t>которые обычно создаются в связи с внедрением какого-либо проекта или программы, выполняющих вспомогательную роль во внедрении общей стратегии. Существует 2 типа таких планов: </a:t>
            </a:r>
            <a:r>
              <a:rPr lang="ru-RU" altLang="ru-RU" i="1" dirty="0"/>
              <a:t>программный и проектный.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i="1" dirty="0"/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000" b="1" dirty="0"/>
              <a:t>3. Стабильные планы </a:t>
            </a:r>
            <a:r>
              <a:rPr lang="ru-RU" altLang="ru-RU" dirty="0"/>
              <a:t>обычно содержат разработку конкретных указаний для регулирования повторяющихся операций типичных производственных процессов, которые не подвержены изменениям в долгосрочном периоде. </a:t>
            </a:r>
            <a:r>
              <a:rPr lang="ru-RU" altLang="ru-RU" dirty="0" smtClean="0"/>
              <a:t>Они рассчитаны </a:t>
            </a:r>
            <a:r>
              <a:rPr lang="ru-RU" altLang="ru-RU" dirty="0"/>
              <a:t>на управление ежедневными процессами в организации. Разрабатываются в виде правил, инструкций, рекомендаций, свода стандартов, нормативов и т.п.</a:t>
            </a:r>
          </a:p>
        </p:txBody>
      </p:sp>
    </p:spTree>
    <p:extLst>
      <p:ext uri="{BB962C8B-B14F-4D97-AF65-F5344CB8AC3E}">
        <p14:creationId xmlns:p14="http://schemas.microsoft.com/office/powerpoint/2010/main" val="20049766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2509" y="811189"/>
            <a:ext cx="9084077" cy="709865"/>
          </a:xfrm>
        </p:spPr>
        <p:txBody>
          <a:bodyPr/>
          <a:lstStyle/>
          <a:p>
            <a:r>
              <a:rPr lang="ru-RU" altLang="ru-RU" dirty="0"/>
              <a:t>Текущее планирование на своем пути имеет несколько групп препятствий</a:t>
            </a:r>
            <a:r>
              <a:rPr lang="ru-RU" altLang="ru-RU" dirty="0" smtClean="0"/>
              <a:t>:</a:t>
            </a:r>
            <a:endParaRPr lang="ru-RU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152509" y="2489200"/>
            <a:ext cx="10193778" cy="35306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400" b="1" dirty="0" smtClean="0"/>
              <a:t>1 </a:t>
            </a:r>
            <a:r>
              <a:rPr lang="ru-RU" altLang="ru-RU" sz="2400" b="1" dirty="0"/>
              <a:t>группа </a:t>
            </a:r>
            <a:r>
              <a:rPr lang="ru-RU" altLang="ru-RU" sz="2000" dirty="0"/>
              <a:t>— это личные предубеждения против планирования своей деятельности. Поскольку люди часто не желают или не могут планировать из-за личностных барьеров (например, говорят о том, что у них нет времени для этого).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sz="2000" dirty="0"/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400" b="1" dirty="0" smtClean="0"/>
              <a:t>2 </a:t>
            </a:r>
            <a:r>
              <a:rPr lang="ru-RU" altLang="ru-RU" sz="2400" b="1" dirty="0"/>
              <a:t>группа </a:t>
            </a:r>
            <a:r>
              <a:rPr lang="ru-RU" altLang="ru-RU" sz="2000" dirty="0"/>
              <a:t>— барьеры на организационном уровне, т.к. имеет место ограниченность ресурсов, информации и имеются сложности в выполнении решений, принятых в процессе планирования.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8276073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Вопросы для самоконтроля</a:t>
            </a:r>
            <a:r>
              <a:rPr lang="ru-RU" altLang="ru-RU" dirty="0" smtClean="0"/>
              <a:t>:</a:t>
            </a:r>
            <a:endParaRPr lang="ru-RU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708339" y="2266682"/>
            <a:ext cx="10831132" cy="445609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dirty="0" smtClean="0"/>
              <a:t>1</a:t>
            </a:r>
            <a:r>
              <a:rPr lang="ru-RU" altLang="ru-RU" dirty="0"/>
              <a:t>. Чем объясняется необходимость планирования организации?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2. Что представляет собой стратегическое планирование? </a:t>
            </a:r>
            <a:r>
              <a:rPr lang="ru-RU" altLang="ru-RU" dirty="0" smtClean="0"/>
              <a:t>Какова </a:t>
            </a:r>
            <a:r>
              <a:rPr lang="ru-RU" altLang="ru-RU" dirty="0"/>
              <a:t>его цель и задачи?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3. Охарактеризуйте  принципы стратегического планирования.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4. Что представляет собой миссия организации? </a:t>
            </a:r>
            <a:r>
              <a:rPr lang="ru-RU" altLang="ru-RU" dirty="0" smtClean="0"/>
              <a:t>Как </a:t>
            </a:r>
            <a:r>
              <a:rPr lang="ru-RU" altLang="ru-RU" dirty="0"/>
              <a:t>осуществляется её разработка?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5. Что представляют собой цели </a:t>
            </a:r>
            <a:r>
              <a:rPr lang="ru-RU" altLang="ru-RU" dirty="0" smtClean="0"/>
              <a:t>организации? Какие </a:t>
            </a:r>
            <a:r>
              <a:rPr lang="ru-RU" altLang="ru-RU" dirty="0"/>
              <a:t>подходы можно использовать для их разработки?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7. Обсудите методологию анализа внутренней и внешней среды организации.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8. Каким образом осуществляется анализ альтернатив и выбор стратегии?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9. Что необходимо для управления реализацией стратегии?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10. Из каких групп планов состоит их система в современной организации?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11. Что представляет собой тактическое планирование? </a:t>
            </a:r>
            <a:r>
              <a:rPr lang="ru-RU" altLang="ru-RU" dirty="0" smtClean="0"/>
              <a:t>Каковы </a:t>
            </a:r>
            <a:r>
              <a:rPr lang="ru-RU" altLang="ru-RU" dirty="0"/>
              <a:t>его особенности?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12. Охарактеризуйте типы тактических планов, используемых для ежедневного контроля над производственным процессом?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sz="1600" dirty="0"/>
          </a:p>
          <a:p>
            <a:pPr>
              <a:buFont typeface="Wingdings" panose="05000000000000000000" pitchFamily="2" charset="2"/>
              <a:buNone/>
            </a:pPr>
            <a:endParaRPr lang="ru-RU" altLang="ru-RU" sz="1600" dirty="0"/>
          </a:p>
          <a:p>
            <a:pPr>
              <a:buFont typeface="Wingdings" panose="05000000000000000000" pitchFamily="2" charset="2"/>
              <a:buNone/>
            </a:pPr>
            <a:endParaRPr lang="ru-RU" altLang="ru-RU" sz="1600" dirty="0"/>
          </a:p>
        </p:txBody>
      </p:sp>
    </p:spTree>
    <p:extLst>
      <p:ext uri="{BB962C8B-B14F-4D97-AF65-F5344CB8AC3E}">
        <p14:creationId xmlns:p14="http://schemas.microsoft.com/office/powerpoint/2010/main" val="22349777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2938</Words>
  <Application>Microsoft Office PowerPoint</Application>
  <PresentationFormat>Широкоэкранный</PresentationFormat>
  <Paragraphs>254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Arial</vt:lpstr>
      <vt:lpstr>Century Gothic</vt:lpstr>
      <vt:lpstr>Courier New</vt:lpstr>
      <vt:lpstr>Wingdings</vt:lpstr>
      <vt:lpstr>Wingdings 3</vt:lpstr>
      <vt:lpstr>Ион (конференц-зал)</vt:lpstr>
      <vt:lpstr>Стратегические и тактические планы в системе менеджмента</vt:lpstr>
      <vt:lpstr>ПЛАН</vt:lpstr>
      <vt:lpstr>Планирование – это формирование образа будущего в сознании субъекта. Это обязательная предпосылка воплощения поставленных целей. Планирование является одной из важнейших функций управления.  </vt:lpstr>
      <vt:lpstr>Цель планирования - обеспечение достижения намеченных целей, выполнение поставленных задач. </vt:lpstr>
      <vt:lpstr>Виды планов:  </vt:lpstr>
      <vt:lpstr>Виды планов: </vt:lpstr>
      <vt:lpstr>Принципы планирования (общие правила соблюдения планирования). От их соблюдения зависит эффективность планирования: </vt:lpstr>
      <vt:lpstr>2. Принцип участия.</vt:lpstr>
      <vt:lpstr>3. Принцип непрерывности.</vt:lpstr>
      <vt:lpstr>4. Принцип гибкости</vt:lpstr>
      <vt:lpstr>Презентация PowerPoint</vt:lpstr>
      <vt:lpstr>Весь процесс планирования на предприятии делится на 2 стадии: </vt:lpstr>
      <vt:lpstr>Стратегическое планирование представляет собой набор действий и решений, принятых руководством, которые ведут к разработке специфических стратегий, предназначенных для того, чтобы организации достичь своих целей.</vt:lpstr>
      <vt:lpstr>Стратегическое планирование начинается с установления руководством общих стратегических задач. Для эффективности стратегического планирования необходимо ясное представление о будущем состоянии внешней и внутренней среды фирмы.</vt:lpstr>
      <vt:lpstr>Стратегия – это осознанная и продуманная совокупность норм и правил, лежащих в основе выработки и принятия стратегических решений, влияющих на будущее состояние предприятия; является одновременно средством связи с внешней средой. </vt:lpstr>
      <vt:lpstr>Стратегическое планирование является инструментом, помогающим в принятии управленческих решений. </vt:lpstr>
      <vt:lpstr>Различают стратегическое планирование «сверху вниз» и «снизу верх».</vt:lpstr>
      <vt:lpstr> Миссия – это деловое понятие, отражающее предназначение бизнеса, его философию. </vt:lpstr>
      <vt:lpstr>Миссия детализирует статус фирмы и обеспечивает направление и ориентиры для определения целей и стратегий на различных организационных уровнях. </vt:lpstr>
      <vt:lpstr>Общие цели организации устанавливаются на основе общей миссии организации, ценностей и целей высшего руководства организацией. Поэтому цели, как правило, много плановые, их система часто представляет собой «дерево целей» организации. </vt:lpstr>
      <vt:lpstr>Анализ внешней среды представляет собой процесс,</vt:lpstr>
      <vt:lpstr>Наиболее часто при анализе внешней среды ее факторы группируют в следующих 7 областях:</vt:lpstr>
      <vt:lpstr>Для целей стратегического планирования в данное обследование рекомендуется во внутренней среде организации выделять 6 функциональных зон:</vt:lpstr>
      <vt:lpstr>Выработка стратегии организации – не самоцель стратегического планирования. Это сложная и трудоемкая работа приобретает смысл, если стратегия в дальнейшем успешно реализуется.</vt:lpstr>
      <vt:lpstr>Менеджеры оценивают варианты стратегии. Часто выбирается стратегия из нескольких возможных вариантов, то фирма может столкнуться с большим  числом возможных альтернативных стратегий.</vt:lpstr>
      <vt:lpstr>БАЗОВЫЕ СТРАТЕГИИ</vt:lpstr>
      <vt:lpstr>Завершающим моментом выбора стратегии является анализ и оценка альтернативных вариантов.</vt:lpstr>
      <vt:lpstr>Стратегия должна быть переведена в конкретные действия для всех членов организации, т.е. необходимо управление реализацией стратегии.</vt:lpstr>
      <vt:lpstr>В современной организации должны разрабатываться 4 группы взаимосвязанных планов:</vt:lpstr>
      <vt:lpstr>Стратегические планы всегда субъективны по своей природе и основаны на предположениях, мнениях, прогнозах и предсказаниях, сопряженных с некоторой степенью неопределенности и риска.   Для их реализации необходимо разрабатывать бюджет, решать большой ряд вопросов: стимулирование должного отношения и руководителей, и работников всех уровней; создание и поддержание хорошего организационно-психологического климата и т.д. </vt:lpstr>
      <vt:lpstr>Тактика определяет пути, обеспечивающие приближение к заданным целям и параметрам. Тактические цели рассчитаны на более близкое будущее, а решение задач – на настоящее время</vt:lpstr>
      <vt:lpstr>Текущее планирование составляется на 1-3 года и предусматривает решение конкретных задач, без решения которых невозможна реализация стратегии.</vt:lpstr>
      <vt:lpstr>Текущие планы имеют ряд отличительных черт:</vt:lpstr>
      <vt:lpstr>Руководители нижнего звена каждой организации должны разработать 3 типа текущих планов, для ежедневного контроля над производственным процессом и его соответствием общей стратегии:</vt:lpstr>
      <vt:lpstr>Текущее планирование на своем пути имеет несколько групп препятствий:</vt:lpstr>
      <vt:lpstr>Вопросы для самоконтроля: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Стратегические и тактические планы в системе менеджмента</dc:title>
  <dc:creator>Ольга Гетман</dc:creator>
  <cp:lastModifiedBy>Ольга Гетман</cp:lastModifiedBy>
  <cp:revision>15</cp:revision>
  <dcterms:created xsi:type="dcterms:W3CDTF">2015-02-26T15:35:43Z</dcterms:created>
  <dcterms:modified xsi:type="dcterms:W3CDTF">2015-02-27T15:52:07Z</dcterms:modified>
</cp:coreProperties>
</file>