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5733256"/>
            <a:ext cx="6696744" cy="882119"/>
          </a:xfrm>
        </p:spPr>
        <p:txBody>
          <a:bodyPr/>
          <a:lstStyle/>
          <a:p>
            <a:pPr lvl="0" algn="r" eaLnBrk="0" fontAlgn="base" hangingPunct="0">
              <a:spcAft>
                <a:spcPct val="0"/>
              </a:spcAft>
              <a:buClr>
                <a:srgbClr val="FFCC66"/>
              </a:buClr>
              <a:buSzPct val="65000"/>
              <a:defRPr/>
            </a:pPr>
            <a:r>
              <a:rPr lang="ru-RU" sz="2400" b="1" kern="0" dirty="0">
                <a:ln w="10541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</a:t>
            </a:r>
            <a:r>
              <a:rPr lang="ru-RU" sz="2400" b="1" kern="0" dirty="0" err="1">
                <a:ln w="10541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Бутовец</a:t>
            </a:r>
            <a:r>
              <a:rPr lang="ru-RU" sz="2400" b="1" kern="0" dirty="0">
                <a:ln w="10541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А.С. </a:t>
            </a:r>
            <a:r>
              <a:rPr lang="ru-RU" sz="2400" b="1" kern="0" dirty="0" smtClean="0">
                <a:ln w="10541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БЮП-14-02</a:t>
            </a:r>
            <a:endParaRPr lang="ru-RU" sz="2400" b="1" kern="0" dirty="0">
              <a:ln w="10541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268760"/>
            <a:ext cx="7632848" cy="3384376"/>
          </a:xfrm>
          <a:effectLst/>
        </p:spPr>
        <p:txBody>
          <a:bodyPr/>
          <a:lstStyle/>
          <a:p>
            <a:pPr algn="ctr"/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РЕФЕРАТ</a:t>
            </a:r>
            <a:b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ДИСПЕЦПЛИНЕ: </a:t>
            </a:r>
            <a:r>
              <a:rPr lang="ru-RU" sz="24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</a:t>
            </a:r>
            <a:r>
              <a:rPr lang="ru-RU" sz="24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ДЕЛОПРОИЗВОДСТВО</a:t>
            </a:r>
            <a:br>
              <a:rPr lang="ru-RU" sz="24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ТЕМУ: </a:t>
            </a:r>
            <a:b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ДЕЛОПРОИЗВОДСТВО В СИСТЕМЕ ТРУДОВЫХ ОТНОШЕНИЙ</a:t>
            </a:r>
            <a:endParaRPr lang="ru-RU" sz="24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458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514575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Локальные нормативные акты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ЛНА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 сфера действия ЛНА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оформлению ЛНА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229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6512511" cy="1143000"/>
          </a:xfrm>
        </p:spPr>
        <p:txBody>
          <a:bodyPr/>
          <a:lstStyle/>
          <a:p>
            <a:pPr algn="l"/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484784"/>
            <a:ext cx="7920880" cy="475252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Документирование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правоотношений – это важнейшая функция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кадровой службы организации, независимо от формы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собственности. Кадровые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являясь неотъемлемой частью практической деятельности организации, фиксирует сведения, необходимые для осуществления гражданами права на труд, образование, пенсионное обеспечение и т. д., так как закрепляют трудовые отношения работников и работодателя, подтверждают трудовой стаж, служат средством доказательства при разрешении индивидуальных трудовых споров.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518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920880" cy="1143000"/>
          </a:xfrm>
        </p:spPr>
        <p:txBody>
          <a:bodyPr/>
          <a:lstStyle/>
          <a:p>
            <a:pPr algn="l"/>
            <a:r>
              <a:rPr lang="ru-RU" sz="4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Локальные нормативные акты</a:t>
            </a:r>
            <a:endParaRPr lang="ru-RU" sz="4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7848872" cy="5256584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ст. 8 ТК РФ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локальный нормативный акт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(далее – ЛНА) можно определить как внутренний документ организации, принимаемый работодателем в соответствии с трудовым законодательством и иными актами, содержащими нормы трудового права, коллективными договорами, соглашениями.</a:t>
            </a: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случаях, предусмотренных Трудовым кодексом, другими федеральными законами и иными нормативными правовыми актами РФ, коллективным договором, соглашениями, при принятии ЛНА необходимо учитывать мнение представительного органа работников. При этом согласование должно осуществляться только в порядке ст. 372 ТК РФ. Иначе ЛНА не подлежат применению. Кроме того, положения ЛНА не должны ухудшать положение работников по сравнению с установленным трудовым законодательством и иными актами, содержащими нормы трудового права, коллективным договором, соглашениями.</a:t>
            </a:r>
          </a:p>
        </p:txBody>
      </p:sp>
    </p:spTree>
    <p:extLst>
      <p:ext uri="{BB962C8B-B14F-4D97-AF65-F5344CB8AC3E}">
        <p14:creationId xmlns:p14="http://schemas.microsoft.com/office/powerpoint/2010/main" val="3605034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7992888" cy="4968552"/>
          </a:xfrm>
        </p:spPr>
        <p:txBody>
          <a:bodyPr/>
          <a:lstStyle/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ЛНА обязательны для применения как работниками, так и работодателями. За несоблюдение положений ЛНА работниками они могут быть привлечены к дисциплинарной ответственности. Нарушение же работодателем положений ЛНА чревато для него привлечением к административной ответственности и судебными разбирательствами.</a:t>
            </a: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ЛНА относятся положения, порядки, инструкции и т. п. При этом по некоторым признакам ЛНА можно разделить на различные виды, которые представим в виде схемы.</a:t>
            </a:r>
          </a:p>
        </p:txBody>
      </p:sp>
    </p:spTree>
    <p:extLst>
      <p:ext uri="{BB962C8B-B14F-4D97-AF65-F5344CB8AC3E}">
        <p14:creationId xmlns:p14="http://schemas.microsoft.com/office/powerpoint/2010/main" val="3770993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6512511" cy="792088"/>
          </a:xfrm>
          <a:effectLst/>
        </p:spPr>
        <p:txBody>
          <a:bodyPr/>
          <a:lstStyle/>
          <a:p>
            <a:pPr algn="l"/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ЛНА</a:t>
            </a:r>
            <a:endParaRPr lang="ru-RU" sz="3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980728"/>
            <a:ext cx="7776864" cy="5616624"/>
          </a:xfrm>
        </p:spPr>
        <p:txBody>
          <a:bodyPr>
            <a:normAutofit fontScale="85000" lnSpcReduction="20000"/>
          </a:bodyPr>
          <a:lstStyle/>
          <a:p>
            <a:pPr marL="4572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относятся ЛНА, наличия которых требует трудовое законодательство, в частности: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трудового распорядка (ч. 4 ст. 189 ТК РФ);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устанавливающий систему оплаты труда (положение об оплате труда) (ч. 4 ст. 135 ТК РФ);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определяющий порядок аттестации (ч. 2 ст. 81 ТК РФ);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регламентирующий порядок хранения и использования персональных данных работников, например положение о персональных данных работников (п. 8 ст. 86 ТК РФ);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акт, содержащий перечень должностей работников с ненормированным рабочим днем (например, положение о ненормированном рабочем дне), если работникам организации трудовым договором установлен такой режим (ст. 57, 101 ТК РФ);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акт, предусматривающий разделение рабочего дня на части (ст. 105 ТК РФ);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акт, устанавливающий порядок и условия прохождения работниками подготовки или получения дополнительного профессионального образования, если работодатель принимает решение о необходимости направления работников на учебу, переобучение или повышение квалификации (ч. 2 ст. 196 ТК РФ);</a:t>
            </a:r>
          </a:p>
        </p:txBody>
      </p:sp>
    </p:spTree>
    <p:extLst>
      <p:ext uri="{BB962C8B-B14F-4D97-AF65-F5344CB8AC3E}">
        <p14:creationId xmlns:p14="http://schemas.microsoft.com/office/powerpoint/2010/main" val="234797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208912" cy="4680520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Нормы о режимах рабочего времени могут быть утверждены отдельным документом либо включены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внутреннего трудового распорядка: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82563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 инструкции по охране труда (ч. 2 ст. 212 ТК РФ);</a:t>
            </a:r>
          </a:p>
          <a:p>
            <a:pPr indent="-182563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уставы и положения о дисциплине, введенные федеральными законами (ч. 5 ст. 189 ТК РФ) (например, Дисциплинарный устав таможенной службы Российской Федерации, утвержденный Указом Президента РФ от 16.11.1998 № 1396).</a:t>
            </a:r>
          </a:p>
        </p:txBody>
      </p:sp>
    </p:spTree>
    <p:extLst>
      <p:ext uri="{BB962C8B-B14F-4D97-AF65-F5344CB8AC3E}">
        <p14:creationId xmlns:p14="http://schemas.microsoft.com/office/powerpoint/2010/main" val="2769288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920879" cy="1143000"/>
          </a:xfrm>
        </p:spPr>
        <p:txBody>
          <a:bodyPr/>
          <a:lstStyle/>
          <a:p>
            <a:pPr algn="l"/>
            <a:r>
              <a:rPr lang="ru-RU" sz="4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Срок и сфера действия ЛНА</a:t>
            </a:r>
            <a:endParaRPr lang="ru-RU" sz="4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412776"/>
            <a:ext cx="7920880" cy="4968552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действия ЛНА Трудовым кодексом не установлены, поэтому они могут быть бессрочными или принятыми на определенный период.</a:t>
            </a: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силу ст. 12 ТК РФ ЛНА вступает в силу со дня его принятия работодателем либо со дня, указанного в этом акте, и применяется к отношениям, возникшим после введения его в действие. В отношениях, возникших до введения в действие ЛНА, он применяется к правам и обязанностям, возникшим после введения его в действие.</a:t>
            </a: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ЛНА либо отдельные его положения прекращают свое действие в связи:</a:t>
            </a: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02920" indent="-457200">
              <a:buFont typeface="+mj-lt"/>
              <a:buAutoNum type="arabicParenR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истечением срока действия (если срок был установлен);</a:t>
            </a:r>
          </a:p>
          <a:p>
            <a:pPr marL="502920" indent="-457200">
              <a:buFont typeface="+mj-lt"/>
              <a:buAutoNum type="arabicParenR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отменой (признанием утратившими силу) данного ЛНА либо отдельных его положений другим ЛНА;</a:t>
            </a:r>
          </a:p>
          <a:p>
            <a:pPr marL="502920" indent="-457200">
              <a:buFont typeface="+mj-lt"/>
              <a:buAutoNum type="arabicParenR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вступлением в силу закона или иного акта, содержащего нормы трудового права, коллективного договора, соглашения (в случае, когда указанные акты устанавливают более высокий уровень гарантий работникам по сравнению с установленным локальным нормативным актом).</a:t>
            </a:r>
          </a:p>
        </p:txBody>
      </p:sp>
    </p:spTree>
    <p:extLst>
      <p:ext uri="{BB962C8B-B14F-4D97-AF65-F5344CB8AC3E}">
        <p14:creationId xmlns:p14="http://schemas.microsoft.com/office/powerpoint/2010/main" val="60826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1" cy="857032"/>
          </a:xfrm>
        </p:spPr>
        <p:txBody>
          <a:bodyPr/>
          <a:lstStyle/>
          <a:p>
            <a:r>
              <a:rPr lang="ru-RU" sz="4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оформлению ЛНА</a:t>
            </a:r>
            <a:endParaRPr lang="ru-RU" sz="4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1340768"/>
            <a:ext cx="7920880" cy="4824536"/>
          </a:xfrm>
        </p:spPr>
        <p:txBody>
          <a:bodyPr/>
          <a:lstStyle/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то, что трудовым законодательством специальных требований к оформлению ЛНА не установлено, есть ряд нормативных документов, устанавливающих подобные требования. В первую очередь это ГОСТ Р 6.30‑2003 «Унифицированные системы документации. Унифицированная система организационно-распорядительной документации. Требования к оформлению документов»[2] (далее – ГОСТ).</a:t>
            </a:r>
          </a:p>
        </p:txBody>
      </p:sp>
    </p:spTree>
    <p:extLst>
      <p:ext uri="{BB962C8B-B14F-4D97-AF65-F5344CB8AC3E}">
        <p14:creationId xmlns:p14="http://schemas.microsoft.com/office/powerpoint/2010/main" val="435961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80920" cy="857032"/>
          </a:xfrm>
        </p:spPr>
        <p:txBody>
          <a:bodyPr/>
          <a:lstStyle/>
          <a:p>
            <a:pPr algn="l"/>
            <a:r>
              <a:rPr lang="ru-RU" sz="2200" b="0" dirty="0">
                <a:effectLst/>
              </a:rPr>
              <a:t>Согласно ГОСТ для изготовления любых видов документов, кроме писем, используется бланк, который содержит: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484784"/>
            <a:ext cx="7848872" cy="5112568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организации. Указывается в строгом соответствии с учредительными документами, включая полное и сокращенное наименование, в том числе на иностранном языке;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вида документа. Указывается после наименования организации прописными буквами (ПОЛОЖЕНИЕ, ИНСТРУКЦИЯ и т. д.);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дату регистрации (дата утверждения) и регистрационный номер документа;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составления документа;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 согласования, если ЛНА проходил согласование с представительным органом работников или другими органами;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отметку о наличии приложений. Она делается в конце документа (например, «Приложение: лист ознакомления работников с Положением на 10 л. в 1 экз.») и на самом приложении в правом верхнем углу (например, «Приложение № 1 к Положению о персональных данных работников ГБУ «Центр социальной помощи» от 13.01.2015»).</a:t>
            </a:r>
          </a:p>
        </p:txBody>
      </p:sp>
    </p:spTree>
    <p:extLst>
      <p:ext uri="{BB962C8B-B14F-4D97-AF65-F5344CB8AC3E}">
        <p14:creationId xmlns:p14="http://schemas.microsoft.com/office/powerpoint/2010/main" val="1345265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692696"/>
            <a:ext cx="7389440" cy="536177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локального акта, как правило, состоит из трех разделов: общие положения, основная часть и заключительные положения.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4.7 Методических рекомендаций по внедрению ГОСТ Р 6.30‑2003 «Организационно-распорядительная документация. Требования к оформлению документов», утвержденных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Росархивом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тексты документов, регулирующих деятельность организации (положение, должностная инструкция и т. д.), состоят из разделов, пунктов и подпунктов. Каждый раздел должен иметь соответствующий номер и заголовок.</a:t>
            </a: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Страницы документа нумеруются со второй страницы. Номера страниц проставляются посередине верхнего поля листа.</a:t>
            </a:r>
          </a:p>
        </p:txBody>
      </p:sp>
    </p:spTree>
    <p:extLst>
      <p:ext uri="{BB962C8B-B14F-4D97-AF65-F5344CB8AC3E}">
        <p14:creationId xmlns:p14="http://schemas.microsoft.com/office/powerpoint/2010/main" val="2014874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332656"/>
            <a:ext cx="7677472" cy="5865832"/>
          </a:xfrm>
        </p:spPr>
        <p:txBody>
          <a:bodyPr/>
          <a:lstStyle/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Заключительный момент оформления – утверждение ЛНА руководителем организации. Гриф утверждения ставится в правом верхнем углу. Акт может утверждаться приказом работодателя или личной подписью руководителя организации. Приведем образец визы согласования и утверждения.</a:t>
            </a:r>
          </a:p>
          <a:p>
            <a:pPr marL="4572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Гриф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утверждения с личной подписью руководителя должен быть заверен печатью организации.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47963"/>
            <a:ext cx="7294190" cy="149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810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13285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КОНЕЦ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07432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51</TotalTime>
  <Words>876</Words>
  <Application>Microsoft Office PowerPoint</Application>
  <PresentationFormat>Экран (4:3)</PresentationFormat>
  <Paragraphs>56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РЕФЕРАТ  ПО ДИСПЕЦПЛИНЕ: ЮРИДИЧЕСКОЕ ДЕЛОПРОИЗВОДСТВО  НА ТЕМУ:  ДЕЛОПРОИЗВОДСТВО В СИСТЕМЕ ТРУДОВЫХ ОТНОШЕНИЙ</vt:lpstr>
      <vt:lpstr>Презентация PowerPoint</vt:lpstr>
      <vt:lpstr>Введение </vt:lpstr>
      <vt:lpstr>Локальные нормативные акты</vt:lpstr>
      <vt:lpstr>Презентация PowerPoint</vt:lpstr>
      <vt:lpstr>Обязательные ЛНА</vt:lpstr>
      <vt:lpstr>Презентация PowerPoint</vt:lpstr>
      <vt:lpstr>Срок и сфера действия ЛНА</vt:lpstr>
      <vt:lpstr>Требования к оформлению ЛНА</vt:lpstr>
      <vt:lpstr>Согласно ГОСТ для изготовления любых видов документов, кроме писем, используется бланк, который содержит:</vt:lpstr>
      <vt:lpstr>Презентация PowerPoint</vt:lpstr>
      <vt:lpstr>Презентация PowerPoint</vt:lpstr>
      <vt:lpstr>КОНЕЦ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РЕФЕРАТ  ПО ДИСПЕЦПЛИНЕ: ЮРИДИЧЕСКОЕ ДЕЛОПРОИЗВОДСТВО  НА ТЕМУ:  ДЕЛОПРОИЗВОДСТВО В СИСТЕМЕ ТРУДОВЫХ ОТНОШЕНИЙ</dc:title>
  <dc:creator>HOME</dc:creator>
  <cp:lastModifiedBy>HOME</cp:lastModifiedBy>
  <cp:revision>7</cp:revision>
  <dcterms:created xsi:type="dcterms:W3CDTF">2016-09-20T10:48:44Z</dcterms:created>
  <dcterms:modified xsi:type="dcterms:W3CDTF">2016-09-20T11:50:34Z</dcterms:modified>
</cp:coreProperties>
</file>