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0" r:id="rId9"/>
    <p:sldId id="270" r:id="rId10"/>
    <p:sldId id="262" r:id="rId11"/>
    <p:sldId id="261" r:id="rId12"/>
    <p:sldId id="259" r:id="rId13"/>
    <p:sldId id="275" r:id="rId14"/>
    <p:sldId id="276" r:id="rId15"/>
    <p:sldId id="274" r:id="rId16"/>
    <p:sldId id="273" r:id="rId17"/>
    <p:sldId id="272" r:id="rId18"/>
    <p:sldId id="271" r:id="rId19"/>
    <p:sldId id="269" r:id="rId20"/>
    <p:sldId id="26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-36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3487" y="188242"/>
            <a:ext cx="6503831" cy="945099"/>
          </a:xfrm>
        </p:spPr>
        <p:txBody>
          <a:bodyPr>
            <a:noAutofit/>
          </a:bodyPr>
          <a:lstStyle/>
          <a:p>
            <a:pPr algn="l"/>
            <a:r>
              <a:rPr lang="ru-RU" sz="4400" dirty="0">
                <a:solidFill>
                  <a:schemeClr val="tx1"/>
                </a:solidFill>
                <a:effectLst/>
              </a:rPr>
              <a:t>КАФЕДРА ЭКОНОМИКИ</a:t>
            </a:r>
            <a:r>
              <a:rPr lang="ru-RU" sz="7200" dirty="0">
                <a:solidFill>
                  <a:schemeClr val="tx1"/>
                </a:solidFill>
              </a:rPr>
              <a:t/>
            </a:r>
            <a:br>
              <a:rPr lang="ru-RU" sz="7200" dirty="0">
                <a:solidFill>
                  <a:schemeClr val="tx1"/>
                </a:solidFill>
              </a:rPr>
            </a:b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487" y="1133341"/>
            <a:ext cx="9144000" cy="1133341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Преподаватель: КЭН, доцент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Василенко Марина Евгеньевна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955" y="5503453"/>
            <a:ext cx="588135" cy="1251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02275" y="2653049"/>
            <a:ext cx="11137789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123034"/>
                </a:solidFill>
              </a:rPr>
              <a:t>Аудит учета прочих доходов и расходов и </a:t>
            </a:r>
          </a:p>
          <a:p>
            <a:pPr algn="ctr"/>
            <a:r>
              <a:rPr lang="ru-RU" sz="4400" b="1" dirty="0">
                <a:solidFill>
                  <a:srgbClr val="123034"/>
                </a:solidFill>
              </a:rPr>
              <a:t>формирования финансовых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108083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449" y="1257215"/>
            <a:ext cx="9000184" cy="4351338"/>
          </a:xfrm>
        </p:spPr>
        <p:txBody>
          <a:bodyPr>
            <a:normAutofit/>
          </a:bodyPr>
          <a:lstStyle/>
          <a:p>
            <a:r>
              <a:rPr lang="ru-RU" sz="3200" dirty="0"/>
              <a:t>Цель аудита финансовых результатов и </a:t>
            </a:r>
            <a:r>
              <a:rPr lang="ru-RU" sz="3200" dirty="0" smtClean="0"/>
              <a:t>распределения </a:t>
            </a:r>
            <a:r>
              <a:rPr lang="ru-RU" sz="3200" dirty="0"/>
              <a:t>прибыли — установление достоверности отражения в учете и отчетности прибылей и убытков предприятия, </a:t>
            </a:r>
            <a:r>
              <a:rPr lang="ru-RU" sz="3200" dirty="0" smtClean="0"/>
              <a:t>законности распределения </a:t>
            </a:r>
            <a:r>
              <a:rPr lang="ru-RU" sz="3200" dirty="0"/>
              <a:t>и использования прибыли, </a:t>
            </a:r>
            <a:r>
              <a:rPr lang="ru-RU" sz="3200" dirty="0" smtClean="0"/>
              <a:t>остающейся </a:t>
            </a:r>
            <a:r>
              <a:rPr lang="ru-RU" sz="3200" dirty="0"/>
              <a:t>в распоряжении предприятия после </a:t>
            </a:r>
            <a:r>
              <a:rPr lang="ru-RU" sz="3200" dirty="0" smtClean="0"/>
              <a:t>налогообложения</a:t>
            </a:r>
            <a:r>
              <a:rPr lang="ru-RU" sz="32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001" y="3043884"/>
            <a:ext cx="2690555" cy="361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146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0573" y="948295"/>
            <a:ext cx="10233800" cy="5069446"/>
          </a:xfrm>
        </p:spPr>
        <p:txBody>
          <a:bodyPr>
            <a:noAutofit/>
          </a:bodyPr>
          <a:lstStyle/>
          <a:p>
            <a:r>
              <a:rPr lang="ru-RU" sz="3200" dirty="0"/>
              <a:t>Источниками информации для проверки являются: Положение об учетной политике предприятия, учредительные документы, протоколы собраний акционеров (учредителей),  </a:t>
            </a:r>
            <a:r>
              <a:rPr lang="ru-RU" sz="3200" dirty="0" smtClean="0"/>
              <a:t>бухгалтерская </a:t>
            </a:r>
            <a:r>
              <a:rPr lang="ru-RU" sz="3200" dirty="0"/>
              <a:t>отчетность, декларации по налогу на прибыль, </a:t>
            </a:r>
            <a:r>
              <a:rPr lang="ru-RU" sz="3200" dirty="0" smtClean="0"/>
              <a:t>книга</a:t>
            </a:r>
            <a:r>
              <a:rPr lang="ru-RU" sz="3200" dirty="0"/>
              <a:t>, учетные регистры по счетам 84, 90, 91, 99, 68, и др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dirty="0"/>
              <a:t>Финансовый результат слагается из финансового результата от обычных видов деятельности, а также прочих доходов и расходов, включая чрезвычайные</a:t>
            </a:r>
          </a:p>
        </p:txBody>
      </p:sp>
    </p:spTree>
    <p:extLst>
      <p:ext uri="{BB962C8B-B14F-4D97-AF65-F5344CB8AC3E}">
        <p14:creationId xmlns:p14="http://schemas.microsoft.com/office/powerpoint/2010/main" val="2224387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984" y="531341"/>
            <a:ext cx="11158151" cy="5906530"/>
          </a:xfrm>
        </p:spPr>
        <p:txBody>
          <a:bodyPr>
            <a:noAutofit/>
          </a:bodyPr>
          <a:lstStyle/>
          <a:p>
            <a:r>
              <a:rPr lang="ru-RU" sz="3200" dirty="0"/>
              <a:t>Счета 90 «Продажи» и 91 «Прочие доходы и расходы» предназначены для систематизации и </a:t>
            </a:r>
            <a:r>
              <a:rPr lang="ru-RU" sz="3200" dirty="0" smtClean="0"/>
              <a:t>накапливания </a:t>
            </a:r>
            <a:r>
              <a:rPr lang="ru-RU" sz="3200" dirty="0"/>
              <a:t>информации о доходах и расходах по ведению обычных видов деятельности организации. На счете 90 «Продажи» формируется финансовый результат от </a:t>
            </a:r>
            <a:r>
              <a:rPr lang="ru-RU" sz="3200" dirty="0" smtClean="0"/>
              <a:t>экономической </a:t>
            </a:r>
            <a:r>
              <a:rPr lang="ru-RU" sz="3200" dirty="0"/>
              <a:t>деятельности, составляющей основную цель </a:t>
            </a:r>
            <a:r>
              <a:rPr lang="ru-RU" sz="3200" dirty="0" smtClean="0"/>
              <a:t>создания </a:t>
            </a:r>
            <a:r>
              <a:rPr lang="ru-RU" sz="3200" dirty="0"/>
              <a:t>организации. Он представляет собой разницу </a:t>
            </a:r>
            <a:r>
              <a:rPr lang="ru-RU" sz="3200" dirty="0" smtClean="0"/>
              <a:t>между </a:t>
            </a:r>
            <a:r>
              <a:rPr lang="ru-RU" sz="3200" dirty="0"/>
              <a:t>выручкой от продажи и себестоимостью проданной </a:t>
            </a:r>
            <a:r>
              <a:rPr lang="ru-RU" sz="3200" dirty="0" smtClean="0"/>
              <a:t>продукции </a:t>
            </a:r>
            <a:r>
              <a:rPr lang="ru-RU" sz="3200" dirty="0"/>
              <a:t>(работ, услуг). На счете 91 «Прочие доходы и </a:t>
            </a:r>
            <a:r>
              <a:rPr lang="ru-RU" sz="3200" dirty="0" smtClean="0"/>
              <a:t>расходы</a:t>
            </a:r>
            <a:r>
              <a:rPr lang="ru-RU" sz="3200" dirty="0"/>
              <a:t>» отражаются все операционные и </a:t>
            </a:r>
            <a:r>
              <a:rPr lang="ru-RU" sz="3200" dirty="0" smtClean="0"/>
              <a:t>внереализационные </a:t>
            </a:r>
            <a:r>
              <a:rPr lang="ru-RU" sz="3200" dirty="0"/>
              <a:t>доходы и расходы (кроме чрезвычайных доходов и расходов, а также расходов по уплате налога на прибыль).</a:t>
            </a:r>
          </a:p>
        </p:txBody>
      </p:sp>
    </p:spTree>
    <p:extLst>
      <p:ext uri="{BB962C8B-B14F-4D97-AF65-F5344CB8AC3E}">
        <p14:creationId xmlns:p14="http://schemas.microsoft.com/office/powerpoint/2010/main" val="630874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6119" y="864973"/>
            <a:ext cx="10587681" cy="5311990"/>
          </a:xfrm>
        </p:spPr>
        <p:txBody>
          <a:bodyPr>
            <a:normAutofit/>
          </a:bodyPr>
          <a:lstStyle/>
          <a:p>
            <a:r>
              <a:rPr lang="ru-RU" sz="3200" dirty="0"/>
              <a:t>По окончании каждого месяца сальдо доходов и </a:t>
            </a:r>
            <a:r>
              <a:rPr lang="ru-RU" sz="3200" dirty="0" smtClean="0"/>
              <a:t>расходов </a:t>
            </a:r>
            <a:r>
              <a:rPr lang="ru-RU" sz="3200" dirty="0"/>
              <a:t>со счетов 90 «Продажи» и 91 «Прочие доходы и </a:t>
            </a:r>
            <a:r>
              <a:rPr lang="ru-RU" sz="3200" dirty="0" smtClean="0"/>
              <a:t>расходы</a:t>
            </a:r>
            <a:r>
              <a:rPr lang="ru-RU" sz="3200" dirty="0"/>
              <a:t>» переносится на счет 99 «Прибыли и убытки». </a:t>
            </a:r>
            <a:r>
              <a:rPr lang="ru-RU" sz="3200" dirty="0" smtClean="0"/>
              <a:t>Непосредственно </a:t>
            </a:r>
            <a:r>
              <a:rPr lang="ru-RU" sz="3200" dirty="0"/>
              <a:t>на счете 99 «Прибыли и убытки» находят отражение доходы и расходы, связанные с чрезвычайными обстоятельствами в деятельности организации. Прямо на счет 99 «Прибыли и убытки» также относятся суммы платежей налога на прибыль. Сопоставление дебетового и кредитового оборотов за отчетный период показывает </a:t>
            </a:r>
            <a:r>
              <a:rPr lang="ru-RU" sz="3200" dirty="0" smtClean="0"/>
              <a:t>конечный </a:t>
            </a:r>
            <a:r>
              <a:rPr lang="ru-RU" sz="3200" dirty="0"/>
              <a:t>финансовый результата отчетного 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389011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285103"/>
            <a:ext cx="10233800" cy="3904736"/>
          </a:xfrm>
        </p:spPr>
        <p:txBody>
          <a:bodyPr/>
          <a:lstStyle/>
          <a:p>
            <a:r>
              <a:rPr lang="ru-RU" sz="3200" dirty="0"/>
              <a:t>В результате на счете 99 «Прибыли и убытки» </a:t>
            </a:r>
            <a:r>
              <a:rPr lang="ru-RU" sz="3200" dirty="0" smtClean="0"/>
              <a:t>выявляется </a:t>
            </a:r>
            <a:r>
              <a:rPr lang="ru-RU" sz="3200" dirty="0"/>
              <a:t>чистая прибыль организации, которая является основой для объявления дивидендов и иного </a:t>
            </a:r>
            <a:r>
              <a:rPr lang="ru-RU" sz="3200" dirty="0" smtClean="0"/>
              <a:t>распределения </a:t>
            </a:r>
            <a:r>
              <a:rPr lang="ru-RU" sz="3200" dirty="0"/>
              <a:t>прибыли. Эта величина заключительными записями декабря, которые называются реформацией баланса, переносится на счет 84 «Нераспределенная </a:t>
            </a:r>
            <a:r>
              <a:rPr lang="ru-RU" sz="3200" dirty="0" smtClean="0"/>
              <a:t>прибыль </a:t>
            </a:r>
            <a:r>
              <a:rPr lang="ru-RU" sz="3200" dirty="0"/>
              <a:t>(непокрытый убыток)».</a:t>
            </a:r>
          </a:p>
        </p:txBody>
      </p:sp>
    </p:spTree>
    <p:extLst>
      <p:ext uri="{BB962C8B-B14F-4D97-AF65-F5344CB8AC3E}">
        <p14:creationId xmlns:p14="http://schemas.microsoft.com/office/powerpoint/2010/main" val="1434778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124" y="898866"/>
            <a:ext cx="10960443" cy="5650213"/>
          </a:xfrm>
        </p:spPr>
        <p:txBody>
          <a:bodyPr>
            <a:noAutofit/>
          </a:bodyPr>
          <a:lstStyle/>
          <a:p>
            <a:r>
              <a:rPr lang="ru-RU" sz="3200" dirty="0"/>
              <a:t>Распределение прибыли подразумевает начисление дивидендов, отчисление средств в </a:t>
            </a:r>
            <a:r>
              <a:rPr lang="ru-RU" sz="3200" dirty="0" smtClean="0"/>
              <a:t>резервные </a:t>
            </a:r>
            <a:r>
              <a:rPr lang="ru-RU" sz="3200" dirty="0"/>
              <a:t>фонды организации, покрытие убытков прошлых лет по решению </a:t>
            </a:r>
            <a:r>
              <a:rPr lang="ru-RU" sz="3200" dirty="0" smtClean="0"/>
              <a:t>акционерного </a:t>
            </a:r>
            <a:r>
              <a:rPr lang="ru-RU" sz="3200" dirty="0"/>
              <a:t>общества (участников общества с ограниченной ответственностью) или в соответствии с учредительными документами. Все эти операции отражаются в учете по дебету счета 84 в корреспонденции со счетами 75 «Расчеты с учредителя-ми» (на сумму начисленных дивидендов) и 82 «Резервный капитал» (на сумму отчислений в резервные фонды). </a:t>
            </a:r>
            <a:r>
              <a:rPr lang="ru-RU" sz="3200" dirty="0" smtClean="0"/>
              <a:t>После </a:t>
            </a:r>
            <a:r>
              <a:rPr lang="ru-RU" sz="3200" dirty="0"/>
              <a:t>отражения указанных операций сальдо по счету 84 </a:t>
            </a:r>
            <a:r>
              <a:rPr lang="ru-RU" sz="3200" dirty="0" smtClean="0"/>
              <a:t>показывает </a:t>
            </a:r>
            <a:r>
              <a:rPr lang="ru-RU" sz="3200" dirty="0"/>
              <a:t>сумму нераспределенной прибыли.</a:t>
            </a:r>
          </a:p>
        </p:txBody>
      </p:sp>
    </p:spTree>
    <p:extLst>
      <p:ext uri="{BB962C8B-B14F-4D97-AF65-F5344CB8AC3E}">
        <p14:creationId xmlns:p14="http://schemas.microsoft.com/office/powerpoint/2010/main" val="1911308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03" y="420130"/>
            <a:ext cx="11504140" cy="616602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Аудитору необходимо проверить: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наличие </a:t>
            </a:r>
            <a:r>
              <a:rPr lang="ru-RU" dirty="0"/>
              <a:t>приказа по учетной политике с указанием метода определения выручки от реализации </a:t>
            </a:r>
            <a:r>
              <a:rPr lang="ru-RU" dirty="0" smtClean="0"/>
              <a:t>продукции </a:t>
            </a:r>
            <a:r>
              <a:rPr lang="ru-RU" dirty="0"/>
              <a:t>(работ, услуг);</a:t>
            </a:r>
          </a:p>
          <a:p>
            <a:pPr marL="0" indent="0">
              <a:buNone/>
            </a:pPr>
            <a:r>
              <a:rPr lang="ru-RU" dirty="0"/>
              <a:t>-  правильность определения и законность отражения фактической прибыли от реализации продукции (</a:t>
            </a:r>
            <a:r>
              <a:rPr lang="ru-RU" dirty="0" smtClean="0"/>
              <a:t>работ</a:t>
            </a:r>
            <a:r>
              <a:rPr lang="ru-RU" dirty="0"/>
              <a:t>, услуг) на счетах бухгалтерского учета; </a:t>
            </a:r>
          </a:p>
          <a:p>
            <a:pPr marL="0" indent="0">
              <a:buNone/>
            </a:pPr>
            <a:r>
              <a:rPr lang="ru-RU" dirty="0"/>
              <a:t>- правильность определения предприятием </a:t>
            </a:r>
            <a:r>
              <a:rPr lang="ru-RU" dirty="0" smtClean="0"/>
              <a:t>предполагаемой </a:t>
            </a:r>
            <a:r>
              <a:rPr lang="ru-RU" dirty="0"/>
              <a:t>прибыли и выручки от реализации продукции (работ, услуг) для исчисления авансовых платежей в бюджет;</a:t>
            </a:r>
          </a:p>
          <a:p>
            <a:pPr marL="0" indent="0">
              <a:buNone/>
            </a:pPr>
            <a:r>
              <a:rPr lang="ru-RU" dirty="0"/>
              <a:t>-   правильность определения прибыли от реализации основных фондов и иного имущества предприятия;</a:t>
            </a:r>
          </a:p>
          <a:p>
            <a:pPr marL="0" indent="0">
              <a:buNone/>
            </a:pPr>
            <a:r>
              <a:rPr lang="ru-RU" dirty="0"/>
              <a:t>-  правильность отражения в учете убытков, </a:t>
            </a:r>
            <a:r>
              <a:rPr lang="ru-RU" dirty="0" smtClean="0"/>
              <a:t>полученных </a:t>
            </a:r>
            <a:r>
              <a:rPr lang="ru-RU" dirty="0"/>
              <a:t>от безвозмездной передачи основных средств и </a:t>
            </a:r>
            <a:r>
              <a:rPr lang="ru-RU" dirty="0" smtClean="0"/>
              <a:t>прочих </a:t>
            </a:r>
            <a:r>
              <a:rPr lang="ru-RU" dirty="0"/>
              <a:t>активов;</a:t>
            </a:r>
          </a:p>
          <a:p>
            <a:pPr marL="0" indent="0">
              <a:buNone/>
            </a:pPr>
            <a:r>
              <a:rPr lang="ru-RU" dirty="0"/>
              <a:t>-  правильность отражения в учете финансовых </a:t>
            </a:r>
            <a:r>
              <a:rPr lang="ru-RU" dirty="0" smtClean="0"/>
              <a:t>санкций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правильность отражения в учете результатов от сдачи имущества в аренду;</a:t>
            </a:r>
          </a:p>
          <a:p>
            <a:pPr marL="0" indent="0">
              <a:buNone/>
            </a:pPr>
            <a:r>
              <a:rPr lang="ru-RU" dirty="0" smtClean="0"/>
              <a:t>- правильность </a:t>
            </a:r>
            <a:r>
              <a:rPr lang="ru-RU" dirty="0"/>
              <a:t>ведения аналитического и </a:t>
            </a:r>
            <a:r>
              <a:rPr lang="ru-RU" dirty="0" smtClean="0"/>
              <a:t>синтетического </a:t>
            </a:r>
            <a:r>
              <a:rPr lang="ru-RU" dirty="0"/>
              <a:t>учета по счетам 91 «Прочие доходы и расходы», 99 «Прибыли и убытки», 59 «</a:t>
            </a:r>
            <a:r>
              <a:rPr lang="ru-RU" dirty="0" smtClean="0"/>
              <a:t>Резервы </a:t>
            </a:r>
            <a:r>
              <a:rPr lang="ru-RU" dirty="0"/>
              <a:t>под обесценение вложений в ценные бумаги», 63  «Резервы по сомнительным долгам», 84 «</a:t>
            </a:r>
            <a:r>
              <a:rPr lang="ru-RU" dirty="0" smtClean="0"/>
              <a:t>Нераспределенная </a:t>
            </a:r>
            <a:r>
              <a:rPr lang="ru-RU" dirty="0"/>
              <a:t>прибыль (непокрытый убыток)».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38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276" y="617837"/>
            <a:ext cx="11392930" cy="58571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dirty="0"/>
              <a:t>Не менее важное значение уделяется аудиторами </a:t>
            </a:r>
            <a:r>
              <a:rPr lang="ru-RU" sz="2400" dirty="0" smtClean="0"/>
              <a:t>прибыли </a:t>
            </a:r>
            <a:r>
              <a:rPr lang="ru-RU" sz="2400" dirty="0"/>
              <a:t>(убытков) от внереализационных </a:t>
            </a:r>
            <a:r>
              <a:rPr lang="ru-RU" sz="2400" dirty="0" smtClean="0"/>
              <a:t>операций</a:t>
            </a:r>
            <a:r>
              <a:rPr lang="ru-RU" sz="2400" dirty="0"/>
              <a:t>. В ходе проверки необходимо установить: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smtClean="0"/>
              <a:t>- правильность </a:t>
            </a:r>
            <a:r>
              <a:rPr lang="ru-RU" sz="2400" dirty="0"/>
              <a:t>и полноту отражения доходов (убытков) от присужденных или признанных должниками </a:t>
            </a:r>
            <a:r>
              <a:rPr lang="ru-RU" sz="2400" dirty="0" smtClean="0"/>
              <a:t>штрафов</a:t>
            </a:r>
            <a:r>
              <a:rPr lang="ru-RU" sz="2400" dirty="0"/>
              <a:t>, пеней, неустоек за нарушение условий </a:t>
            </a:r>
            <a:r>
              <a:rPr lang="ru-RU" sz="2400" dirty="0" smtClean="0"/>
              <a:t>хозяйственных </a:t>
            </a:r>
            <a:r>
              <a:rPr lang="ru-RU" sz="2400" dirty="0"/>
              <a:t>договоров, а также от возмещения причиненных убытков;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smtClean="0"/>
              <a:t>- соблюдение </a:t>
            </a:r>
            <a:r>
              <a:rPr lang="ru-RU" sz="2400" dirty="0"/>
              <a:t>условий по договорам займов и полноту получения доходов по всем видам займов;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smtClean="0"/>
              <a:t>- </a:t>
            </a:r>
            <a:r>
              <a:rPr lang="ru-RU" sz="2400" dirty="0"/>
              <a:t>правильность отражения доходов (расходов) от </a:t>
            </a:r>
            <a:r>
              <a:rPr lang="ru-RU" sz="2400" dirty="0" smtClean="0"/>
              <a:t>курсовых </a:t>
            </a:r>
            <a:r>
              <a:rPr lang="ru-RU" sz="2400" dirty="0"/>
              <a:t>разниц по операциям с валютой;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sz="2400" dirty="0" smtClean="0"/>
              <a:t>правомерность </a:t>
            </a:r>
            <a:r>
              <a:rPr lang="ru-RU" sz="2400" dirty="0"/>
              <a:t>списания убытков от стихийных </a:t>
            </a:r>
            <a:r>
              <a:rPr lang="ru-RU" sz="2400" dirty="0" smtClean="0"/>
              <a:t>бедствий;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- правильность списания долгов и дебиторской задолженности;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- правильность получения и документального оформления доходов от долевого участия в других предприятиях;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ru-RU" sz="24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53432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124" y="778476"/>
            <a:ext cx="10997514" cy="593124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400" dirty="0" smtClean="0"/>
              <a:t>- </a:t>
            </a:r>
            <a:r>
              <a:rPr lang="ru-RU" sz="3400" dirty="0"/>
              <a:t>правильность и полноту получения дивидендов по акциям и доходов по облигациям и другим ценным бумагам;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400" dirty="0"/>
              <a:t>- полноту перечисления и получения доходов от сдачи имущества в аренду (в случае, если сдача объектов в аренду не признается одним из видов основной деятельности);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400" dirty="0"/>
              <a:t>- правильность отнесения на внереализационные доходы и расходы других операций;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400" dirty="0"/>
              <a:t>- соответствие записей синтетического и аналитического учета по счетам 99 «Прибыли и убытки», 84 «</a:t>
            </a:r>
            <a:r>
              <a:rPr lang="ru-RU" sz="3400" dirty="0" smtClean="0"/>
              <a:t>Нераспределенная </a:t>
            </a:r>
            <a:r>
              <a:rPr lang="ru-RU" sz="3400" dirty="0"/>
              <a:t>прибыль (непокрытый убыток)» записям в Главной книге и формах бухгалтерской отчетности. Проверяя направления использования прибыли </a:t>
            </a:r>
            <a:r>
              <a:rPr lang="ru-RU" sz="3400" dirty="0" smtClean="0"/>
              <a:t>аудиторы </a:t>
            </a:r>
            <a:r>
              <a:rPr lang="ru-RU" sz="3400" dirty="0"/>
              <a:t>должны подтвердить, что в отчетном периоде </a:t>
            </a:r>
            <a:r>
              <a:rPr lang="ru-RU" sz="3400" dirty="0" smtClean="0"/>
              <a:t>распределялась </a:t>
            </a:r>
            <a:r>
              <a:rPr lang="ru-RU" sz="3400" dirty="0"/>
              <a:t>и использовалась только прибыль, </a:t>
            </a:r>
            <a:r>
              <a:rPr lang="ru-RU" sz="3400" dirty="0" smtClean="0"/>
              <a:t>полученная </a:t>
            </a:r>
            <a:r>
              <a:rPr lang="ru-RU" sz="3400" dirty="0"/>
              <a:t>в предыдущих годах. Авансовое использование </a:t>
            </a:r>
            <a:r>
              <a:rPr lang="ru-RU" sz="3400" dirty="0" smtClean="0"/>
              <a:t>прибыли </a:t>
            </a:r>
            <a:r>
              <a:rPr lang="ru-RU" sz="3400" dirty="0"/>
              <a:t>текущего года недопустимо.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99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6184" y="939113"/>
            <a:ext cx="10377616" cy="5237849"/>
          </a:xfrm>
        </p:spPr>
        <p:txBody>
          <a:bodyPr>
            <a:normAutofit/>
          </a:bodyPr>
          <a:lstStyle/>
          <a:p>
            <a:r>
              <a:rPr lang="ru-RU" sz="3000" dirty="0"/>
              <a:t>При рассмотрении вопросов, связанных с начислением и уплатой налога на прибыль, аудиторам следует </a:t>
            </a:r>
            <a:r>
              <a:rPr lang="ru-RU" sz="3000" dirty="0" smtClean="0"/>
              <a:t>учитывать</a:t>
            </a:r>
            <a:r>
              <a:rPr lang="ru-RU" sz="3000" dirty="0"/>
              <a:t>, что порядок записей на счетах учета расчетов по уплате в бюджет налога на прибыль претерпел изменения. В течение года суммы авансовых платежей налога на </a:t>
            </a:r>
            <a:r>
              <a:rPr lang="ru-RU" sz="3000" dirty="0" smtClean="0"/>
              <a:t>прибыль </a:t>
            </a:r>
            <a:r>
              <a:rPr lang="ru-RU" sz="3000" dirty="0"/>
              <a:t>отражаются по кредиту счета 51 «Расчетные счета» и дебету счета 68 «Расчеты по налогам и сборам». </a:t>
            </a:r>
            <a:r>
              <a:rPr lang="ru-RU" sz="3000" dirty="0" smtClean="0"/>
              <a:t>Суммы </a:t>
            </a:r>
            <a:r>
              <a:rPr lang="ru-RU" sz="3000" dirty="0"/>
              <a:t>фактически причитающихся платежей (согласно </a:t>
            </a:r>
            <a:r>
              <a:rPr lang="ru-RU" sz="3000" dirty="0" smtClean="0"/>
              <a:t>расчетам</a:t>
            </a:r>
            <a:r>
              <a:rPr lang="ru-RU" sz="3000" dirty="0"/>
              <a:t>) записывают по кредиту счета 68 «Расчеты по </a:t>
            </a:r>
            <a:r>
              <a:rPr lang="ru-RU" sz="3000" dirty="0" smtClean="0"/>
              <a:t>налогам </a:t>
            </a:r>
            <a:r>
              <a:rPr lang="ru-RU" sz="3000" dirty="0"/>
              <a:t>и сборам» в корреспонденции со счетом 99 «</a:t>
            </a:r>
            <a:r>
              <a:rPr lang="ru-RU" sz="3000" dirty="0" smtClean="0"/>
              <a:t>Прибыли </a:t>
            </a:r>
            <a:r>
              <a:rPr lang="ru-RU" sz="3000" dirty="0"/>
              <a:t>и убытки».</a:t>
            </a:r>
          </a:p>
        </p:txBody>
      </p:sp>
    </p:spTree>
    <p:extLst>
      <p:ext uri="{BB962C8B-B14F-4D97-AF65-F5344CB8AC3E}">
        <p14:creationId xmlns:p14="http://schemas.microsoft.com/office/powerpoint/2010/main" val="384065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8541" y="1223319"/>
            <a:ext cx="10365259" cy="4953644"/>
          </a:xfrm>
        </p:spPr>
        <p:txBody>
          <a:bodyPr/>
          <a:lstStyle/>
          <a:p>
            <a:r>
              <a:rPr lang="ru-RU" dirty="0"/>
              <a:t>Путем сопоставления дебетового и кредитового </a:t>
            </a:r>
            <a:r>
              <a:rPr lang="ru-RU" dirty="0" smtClean="0"/>
              <a:t>оборотов </a:t>
            </a:r>
            <a:r>
              <a:rPr lang="ru-RU" dirty="0"/>
              <a:t>по счету 68 (субсчет «Налог на прибыль») </a:t>
            </a:r>
            <a:r>
              <a:rPr lang="ru-RU" dirty="0" smtClean="0"/>
              <a:t>определяется </a:t>
            </a:r>
            <a:r>
              <a:rPr lang="ru-RU" dirty="0"/>
              <a:t>сумма задолженности по платежам в бюджет или </a:t>
            </a:r>
            <a:r>
              <a:rPr lang="ru-RU" dirty="0" smtClean="0"/>
              <a:t>переплаты</a:t>
            </a:r>
            <a:r>
              <a:rPr lang="ru-RU" dirty="0"/>
              <a:t>. Погашение долга отражается записью по дебету счета 68 «Расчеты по налогам и сборам» и кредиту счета 51 «Расчетные счета». Когда сумма переплаты </a:t>
            </a:r>
            <a:r>
              <a:rPr lang="ru-RU" dirty="0" smtClean="0"/>
              <a:t>засчитывается </a:t>
            </a:r>
            <a:r>
              <a:rPr lang="ru-RU" dirty="0"/>
              <a:t>в счет начисленных платежей следующего периода, никакие дополнительные записи не делаются. Если сумма переплаты возвращается организации из бюджета, то в учете производится запись по дебету счета 51 «Расчетные счета» в корреспонденции со счетом 68 «Расчеты по </a:t>
            </a:r>
            <a:r>
              <a:rPr lang="ru-RU" sz="3000" dirty="0" smtClean="0"/>
              <a:t>налогам</a:t>
            </a:r>
            <a:r>
              <a:rPr lang="ru-RU" dirty="0" smtClean="0"/>
              <a:t> </a:t>
            </a:r>
            <a:r>
              <a:rPr lang="ru-RU" dirty="0"/>
              <a:t>и сборам». </a:t>
            </a:r>
          </a:p>
        </p:txBody>
      </p:sp>
    </p:spTree>
    <p:extLst>
      <p:ext uri="{BB962C8B-B14F-4D97-AF65-F5344CB8AC3E}">
        <p14:creationId xmlns:p14="http://schemas.microsoft.com/office/powerpoint/2010/main" val="3206349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5287" y="1680518"/>
            <a:ext cx="10233800" cy="4051601"/>
          </a:xfrm>
        </p:spPr>
        <p:txBody>
          <a:bodyPr>
            <a:normAutofit/>
          </a:bodyPr>
          <a:lstStyle/>
          <a:p>
            <a:r>
              <a:rPr lang="ru-RU" sz="3200" dirty="0"/>
              <a:t>В таблице 12 представлены  основные направления аудита хозяйственных операций по учету прочих доходов и расходов, финансовых результатов и использования прибыли. В программе рассмотрены источники информации, которые рекомендуется использовать аудитору и процедуры аудита</a:t>
            </a:r>
          </a:p>
        </p:txBody>
      </p:sp>
    </p:spTree>
    <p:extLst>
      <p:ext uri="{BB962C8B-B14F-4D97-AF65-F5344CB8AC3E}">
        <p14:creationId xmlns:p14="http://schemas.microsoft.com/office/powerpoint/2010/main" val="662353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63432"/>
              </p:ext>
            </p:extLst>
          </p:nvPr>
        </p:nvGraphicFramePr>
        <p:xfrm>
          <a:off x="172994" y="1285102"/>
          <a:ext cx="11650362" cy="5104601"/>
        </p:xfrm>
        <a:graphic>
          <a:graphicData uri="http://schemas.openxmlformats.org/drawingml/2006/table">
            <a:tbl>
              <a:tblPr/>
              <a:tblGrid>
                <a:gridCol w="574401"/>
                <a:gridCol w="6518209"/>
                <a:gridCol w="4557752"/>
              </a:tblGrid>
              <a:tr h="376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№ П/п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Направления и процедуры аудита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Источники информации</a:t>
                      </a:r>
                      <a:endParaRPr lang="ru-RU" sz="1400" baseline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9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3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1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полноты и правильности определения прибыли (убытка) от продаж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.</a:t>
                      </a:r>
                      <a:endParaRPr lang="ru-RU" sz="1800" baseline="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90 и 99, Журналы-ордера 11, 15, Главная книга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.</a:t>
                      </a:r>
                      <a:endParaRPr lang="ru-RU" sz="1800" baseline="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4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2.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расчетов и отнесения процентов на финансовые результаты.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Кредитные договоры, договоры займа, обороты по счетам 66, 67, 91, журналы-ордера 4,15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3.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наличия разрешения собственника на сдачу имущества в аренду, определение состава расходов, которые возлагаются на арендодателя.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91/2, 76, 02, 10, 70, 69 и др., договоры аренды.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5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4.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aseline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наличия разрешения собственника на участие в уставном капитале других организаций, правильности оценки передаваемого имущества, отражения операции на счетах бухгалтерского учета.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91, 01, 01, 04, 05, 10 и др., учредительные договоры, накладные на отпуск материалов, акты приема-передачи основных средств и нематериальных активов.</a:t>
                      </a:r>
                    </a:p>
                  </a:txBody>
                  <a:tcPr marL="62844" marR="628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2994" y="195707"/>
            <a:ext cx="118624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857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Таблица 12 - Программа аудита формирования финансовых результатов</a:t>
            </a:r>
            <a:r>
              <a:rPr lang="ru-RU" sz="2400" dirty="0">
                <a:latin typeface="Calibri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и</a:t>
            </a:r>
          </a:p>
          <a:p>
            <a:pPr marR="0" lvl="0" indent="857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использования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прибыли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971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578" y="130348"/>
            <a:ext cx="3054178" cy="47513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Calibri" pitchFamily="34" charset="0"/>
              </a:rPr>
              <a:t>Продолжение таблицы 12</a:t>
            </a:r>
            <a:endParaRPr lang="ru-RU" sz="2000" dirty="0">
              <a:latin typeface="Calibri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835855"/>
              </p:ext>
            </p:extLst>
          </p:nvPr>
        </p:nvGraphicFramePr>
        <p:xfrm>
          <a:off x="222422" y="642547"/>
          <a:ext cx="11751275" cy="6032717"/>
        </p:xfrm>
        <a:graphic>
          <a:graphicData uri="http://schemas.openxmlformats.org/drawingml/2006/table">
            <a:tbl>
              <a:tblPr/>
              <a:tblGrid>
                <a:gridCol w="407773"/>
                <a:gridCol w="6499654"/>
                <a:gridCol w="4843848"/>
              </a:tblGrid>
              <a:tr h="7050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№ П/п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Направления и процедуры аудита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Источники информации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3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01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5.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начисления причитающихся к получению доходов от участия в деятельности в уставном капитале других организаций, а также своевременности их перечисления.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91, 76, журнал-ордер 15, учредительные договоры, протоколы собрания учредителей.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75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6.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определения и обоснованности сумм начисленных штрафных санкций за нарушение условий договоров.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91, 76, карточки учета расчетов с поставщиками, договоры, решения судебных органов.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01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7.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и обоснованности отражения в учете операций по безвозмездному получению (передаче) активов, проверка наличия документов, проверка правильности определения стоимости получаемых (выбывающих) объектов для целей бухгалтерского и налогового учета.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91, 98, 08, 10, 58, 51 и др., журнал-ордер15, договоры дарения (безвозмездной передачи) инвентарные карточки, расходные накладные, счета-фактуры.  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75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8.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и своевременности оприходования материальных ценностей, выявленных при инвентаризации, проверка определения рыночной стоимости данного имущества.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91, 10, 01 и др., инвентаризационные и сличительные ведомости, акты оприходования материальных ценностей.</a:t>
                      </a:r>
                    </a:p>
                  </a:txBody>
                  <a:tcPr marL="19108" marR="191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1907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076" y="117991"/>
            <a:ext cx="3301314" cy="722268"/>
          </a:xfrm>
        </p:spPr>
        <p:txBody>
          <a:bodyPr/>
          <a:lstStyle/>
          <a:p>
            <a:r>
              <a:rPr lang="ru-RU" sz="2000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Calibri" pitchFamily="34" charset="0"/>
              </a:rPr>
              <a:t>Продолжение таблицы 12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445506"/>
              </p:ext>
            </p:extLst>
          </p:nvPr>
        </p:nvGraphicFramePr>
        <p:xfrm>
          <a:off x="395416" y="778474"/>
          <a:ext cx="11269361" cy="5683638"/>
        </p:xfrm>
        <a:graphic>
          <a:graphicData uri="http://schemas.openxmlformats.org/drawingml/2006/table">
            <a:tbl>
              <a:tblPr/>
              <a:tblGrid>
                <a:gridCol w="704335"/>
                <a:gridCol w="6942646"/>
                <a:gridCol w="3622380"/>
              </a:tblGrid>
              <a:tr h="4626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№ П/п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Направления и процедуры аудита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Источники информации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2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3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38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9.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начисления и своевременности перечисления налогов и иных платежей, относимых на финансовый результат деятельности (налог на имущество).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91, 68, 51, карточки учета расчетов с бюджетом, налоговые декларации, платежные поручения.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11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10.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определения и отражения в учете курсовых разниц при переоценке остатков по счетам, выраженных в иностранной валюте.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52, 57, 60, 62, 71, 76 и др., бухгалтерское справки-расчеты, журналы-ордера 2, 7, 6, 11, 15.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38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11.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правомерности списания сумм дебиторской и кредиторской (депонентской) задолженностей, по которым истек срок исковой давности, наличия документов, подтверждающих обоснованность оформления данных операций.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62, 76, 91 и др., ведомости 16, 7, журналы-ордера 6, 8, 15, бухгалтерские справки-расчеты.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8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12.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и правомерности определения сальдо прочих доходов и расходов (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Дт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91/9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кт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99,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Дт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99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Кт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 91/9).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Журнал-ордер 15, обороты по счетам 99 и 91, Главная книга.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43477" marR="434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832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076" y="192130"/>
            <a:ext cx="3004751" cy="573989"/>
          </a:xfrm>
        </p:spPr>
        <p:txBody>
          <a:bodyPr/>
          <a:lstStyle/>
          <a:p>
            <a:r>
              <a:rPr lang="ru-RU" sz="2000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Calibri" pitchFamily="34" charset="0"/>
              </a:rPr>
              <a:t>Продолжение таблицы 12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1516984"/>
              </p:ext>
            </p:extLst>
          </p:nvPr>
        </p:nvGraphicFramePr>
        <p:xfrm>
          <a:off x="160638" y="852615"/>
          <a:ext cx="11911912" cy="5844746"/>
        </p:xfrm>
        <a:graphic>
          <a:graphicData uri="http://schemas.openxmlformats.org/drawingml/2006/table">
            <a:tbl>
              <a:tblPr/>
              <a:tblGrid>
                <a:gridCol w="523327"/>
                <a:gridCol w="6217649"/>
                <a:gridCol w="5170936"/>
              </a:tblGrid>
              <a:tr h="559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№ П/п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Направления и процедуры аудита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Источники информации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5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3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16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13.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правомерности отнесения потерь и расходов к чрезвычайным и правильности их документального оформления. Проверка правомерности отнесения доходов к чрезвычайным и правильности их документального оформления.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Журнал-ордер 15, обороты по счету 99, акты, бухгалтерские справки-расчеты определения результатов, документы, подтверждающие факт обращения в правоохранительные органы, решения государственных органов исполнительной власти.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9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14.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начисления налога на прибыль в соответствии с ПБУ 18/03 и НК РФ. Проверка отражения в учете штрафов и пеней по налогам и иным обязательным платежам в бюджет, правильности уплаты авансовых платежей по налогу на прибыль.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68, 99, 77, 07 и др., налоговые декларации, справки-расчеты бухгалтера регистры налогового учета и др.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2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15.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правильности отражения сумм нераспределенной прибыли (непокрытого убытка) по результатам работы за год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Обороты по счетам 99, 84, Главная книга.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1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5125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16.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Проверка использования прибыли в соответствии с приказом по учетной политике, учредительными документами и решениями собрания акционеров (начисление дивидендов, образование фондов и резервов).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</a:rPr>
                        <a:t>Приказ по учетной политике, протоколы собрания акционеров, учредительные документы, обороты по счетам 84, 82, 75 и др.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976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9297" y="1183074"/>
            <a:ext cx="10233800" cy="4351338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ru-RU" sz="3200" dirty="0"/>
              <a:t>Типичными ошибками, выявляемыми в процессе </a:t>
            </a:r>
            <a:r>
              <a:rPr lang="ru-RU" sz="3200" dirty="0" smtClean="0"/>
              <a:t>аудиторских </a:t>
            </a:r>
            <a:r>
              <a:rPr lang="ru-RU" sz="3200" dirty="0"/>
              <a:t>проверок формирования и использования финансовых результатов являются:	</a:t>
            </a:r>
          </a:p>
          <a:p>
            <a:pPr marL="358775" indent="0">
              <a:buNone/>
            </a:pPr>
            <a:r>
              <a:rPr lang="ru-RU" sz="3200" dirty="0"/>
              <a:t>- включение в состав расходов от обычной деятельности операционных и внереализационных расходов; </a:t>
            </a:r>
          </a:p>
          <a:p>
            <a:pPr marL="358775" indent="0">
              <a:buNone/>
            </a:pPr>
            <a:r>
              <a:rPr lang="ru-RU" sz="3200" dirty="0"/>
              <a:t>- необоснованное применение льгот по налогу на </a:t>
            </a:r>
            <a:r>
              <a:rPr lang="ru-RU" sz="3200" dirty="0" smtClean="0"/>
              <a:t>прибыль</a:t>
            </a:r>
            <a:r>
              <a:rPr lang="ru-RU" sz="3200" dirty="0"/>
              <a:t>;</a:t>
            </a:r>
          </a:p>
          <a:p>
            <a:pPr marL="358775" indent="0">
              <a:buNone/>
            </a:pPr>
            <a:r>
              <a:rPr lang="ru-RU" sz="3200" dirty="0"/>
              <a:t>- неправомерное использование прибыли текущего </a:t>
            </a:r>
            <a:r>
              <a:rPr lang="ru-RU" sz="3200" dirty="0" smtClean="0"/>
              <a:t>отчетного </a:t>
            </a:r>
            <a:r>
              <a:rPr lang="ru-RU" sz="3200" dirty="0"/>
              <a:t>периода; </a:t>
            </a:r>
          </a:p>
          <a:p>
            <a:pPr marL="358775" indent="0">
              <a:buNone/>
            </a:pPr>
            <a:r>
              <a:rPr lang="ru-RU" sz="3200" dirty="0" smtClean="0"/>
              <a:t>- неверные </a:t>
            </a:r>
            <a:r>
              <a:rPr lang="ru-RU" sz="3200" dirty="0"/>
              <a:t>корреспонденции счетов.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279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719" y="997722"/>
            <a:ext cx="10233800" cy="51683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800" dirty="0"/>
              <a:t>Вопросы и задания  к теме</a:t>
            </a:r>
            <a:r>
              <a:rPr lang="ru-RU" sz="3300" dirty="0"/>
              <a:t>:</a:t>
            </a:r>
          </a:p>
          <a:p>
            <a:pPr marL="0" indent="0">
              <a:buNone/>
            </a:pPr>
            <a:r>
              <a:rPr lang="ru-RU" sz="3300" dirty="0" smtClean="0"/>
              <a:t>1. Обороты </a:t>
            </a:r>
            <a:r>
              <a:rPr lang="ru-RU" sz="3300" dirty="0"/>
              <a:t>по каким счетам являются источником информации при аудите формирования финансовых результатов?</a:t>
            </a:r>
          </a:p>
          <a:p>
            <a:pPr marL="0" indent="0">
              <a:buNone/>
            </a:pPr>
            <a:r>
              <a:rPr lang="ru-RU" sz="3300" dirty="0" smtClean="0"/>
              <a:t>2. Опишите </a:t>
            </a:r>
            <a:r>
              <a:rPr lang="ru-RU" sz="3300" dirty="0"/>
              <a:t>общую схему бухгалтерских записей по счетам учета финансовых результатов.</a:t>
            </a:r>
          </a:p>
          <a:p>
            <a:pPr marL="0" indent="0">
              <a:buNone/>
            </a:pPr>
            <a:r>
              <a:rPr lang="ru-RU" sz="3300" dirty="0" smtClean="0"/>
              <a:t>3. Каковы </a:t>
            </a:r>
            <a:r>
              <a:rPr lang="ru-RU" sz="3300" dirty="0"/>
              <a:t>основные направления аудита формирования финансовых результатов и использования прибыли?</a:t>
            </a:r>
          </a:p>
          <a:p>
            <a:pPr marL="0" indent="0">
              <a:buNone/>
            </a:pPr>
            <a:r>
              <a:rPr lang="ru-RU" sz="3300" dirty="0" smtClean="0"/>
              <a:t>4. Назовите </a:t>
            </a:r>
            <a:r>
              <a:rPr lang="ru-RU" sz="3300" dirty="0"/>
              <a:t>основные процедуры использует аудитор при проверке правильности отражения в учете прочих доходов и расходов?</a:t>
            </a:r>
          </a:p>
          <a:p>
            <a:pPr marL="0" indent="0">
              <a:buNone/>
            </a:pPr>
            <a:r>
              <a:rPr lang="ru-RU" sz="3300" dirty="0" smtClean="0"/>
              <a:t>5. На </a:t>
            </a:r>
            <a:r>
              <a:rPr lang="ru-RU" sz="3300" dirty="0"/>
              <a:t>основании приведенной программы аудита определите основные ошибки при учете формирования финансовых результатов.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0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238" y="1331139"/>
            <a:ext cx="10515600" cy="1325563"/>
          </a:xfrm>
        </p:spPr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421" y="2656702"/>
            <a:ext cx="5693579" cy="4201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966534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146</TotalTime>
  <Words>1968</Words>
  <Application>Microsoft Office PowerPoint</Application>
  <PresentationFormat>Произвольный</PresentationFormat>
  <Paragraphs>141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Глубина</vt:lpstr>
      <vt:lpstr>КАФЕДРА ЭКОНОМИКИ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Продолжение таблицы 12</vt:lpstr>
      <vt:lpstr>Продолжение таблицы 12</vt:lpstr>
      <vt:lpstr>Продолжение таблицы 12</vt:lpstr>
      <vt:lpstr>Презентация PowerPoint</vt:lpstr>
      <vt:lpstr>Презентация PowerPoint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ЭКОНОМИКИ</dc:title>
  <dc:creator>Антон Демченко</dc:creator>
  <cp:lastModifiedBy>Даша Резванец</cp:lastModifiedBy>
  <cp:revision>9</cp:revision>
  <dcterms:created xsi:type="dcterms:W3CDTF">2017-06-11T07:06:41Z</dcterms:created>
  <dcterms:modified xsi:type="dcterms:W3CDTF">2017-06-13T03:23:57Z</dcterms:modified>
</cp:coreProperties>
</file>