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275" r:id="rId4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26.02.2017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2/26/2017</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2/26/2017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2/26/2017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2/26/2017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2/26/2017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2/26/2017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2/26/2017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2/26/2017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2/26/2017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2/26/2017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2/26/2017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2/26/2017</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81000"/>
            <a:ext cx="7772400" cy="3886200"/>
          </a:xfrm>
        </p:spPr>
        <p:txBody>
          <a:bodyPr>
            <a:normAutofit/>
          </a:bodyPr>
          <a:lstStyle/>
          <a:p>
            <a:pPr algn="ctr"/>
            <a:r>
              <a:rPr lang="ru-RU" dirty="0" smtClean="0"/>
              <a:t>СПЕЦИАЛЬНЫЕ ЭКОНОМИЧЕСКИЕ ЗОНЫ В МИРОВОЙ ЭКОНОМИКЕ</a:t>
            </a:r>
            <a:endParaRPr lang="ru-RU" dirty="0"/>
          </a:p>
        </p:txBody>
      </p:sp>
      <p:sp>
        <p:nvSpPr>
          <p:cNvPr id="3" name="Прямоугольник 2"/>
          <p:cNvSpPr/>
          <p:nvPr/>
        </p:nvSpPr>
        <p:spPr>
          <a:xfrm>
            <a:off x="4038600" y="5257800"/>
            <a:ext cx="4953000" cy="954107"/>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 </a:t>
            </a:r>
            <a:r>
              <a:rPr lang="ru-RU" sz="2800" dirty="0" err="1" smtClean="0">
                <a:solidFill>
                  <a:schemeClr val="bg1"/>
                </a:solidFill>
                <a:latin typeface="Times New Roman" pitchFamily="18" charset="0"/>
                <a:cs typeface="Times New Roman" pitchFamily="18" charset="0"/>
              </a:rPr>
              <a:t>экон</a:t>
            </a:r>
            <a:r>
              <a:rPr lang="ru-RU" sz="2800" dirty="0" smtClean="0">
                <a:solidFill>
                  <a:schemeClr val="bg1"/>
                </a:solidFill>
                <a:latin typeface="Times New Roman" pitchFamily="18" charset="0"/>
                <a:cs typeface="Times New Roman" pitchFamily="18" charset="0"/>
              </a:rPr>
              <a:t>.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762000"/>
            <a:ext cx="8610600" cy="44196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sz="6600" b="1" dirty="0" smtClean="0">
                <a:solidFill>
                  <a:schemeClr val="tx1"/>
                </a:solidFill>
              </a:rPr>
              <a:t>Свободные экономические зоны </a:t>
            </a:r>
            <a:br>
              <a:rPr lang="ru-RU" sz="6600" b="1" dirty="0" smtClean="0">
                <a:solidFill>
                  <a:schemeClr val="tx1"/>
                </a:solidFill>
              </a:rPr>
            </a:br>
            <a:r>
              <a:rPr lang="ru-RU" sz="6600" b="1" dirty="0" smtClean="0">
                <a:solidFill>
                  <a:schemeClr val="tx1"/>
                </a:solidFill>
              </a:rPr>
              <a:t>Соединенных Штатов Америки</a:t>
            </a:r>
            <a:endParaRPr lang="ru-RU" sz="6600"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457200" y="1752600"/>
            <a:ext cx="8458200" cy="4648200"/>
          </a:xfrm>
        </p:spPr>
        <p:txBody>
          <a:bodyPr>
            <a:normAutofit/>
          </a:bodyPr>
          <a:lstStyle/>
          <a:p>
            <a:pPr marL="742950" indent="-742950">
              <a:lnSpc>
                <a:spcPct val="120000"/>
              </a:lnSpc>
              <a:buClrTx/>
              <a:buNone/>
            </a:pPr>
            <a:r>
              <a:rPr lang="ru-RU" sz="4800" dirty="0" smtClean="0">
                <a:latin typeface="+mj-lt"/>
                <a:cs typeface="Times New Roman" pitchFamily="18" charset="0"/>
              </a:rPr>
              <a:t>1. З</a:t>
            </a:r>
            <a:r>
              <a:rPr lang="ru-RU" sz="4800" dirty="0" smtClean="0">
                <a:latin typeface="+mj-lt"/>
              </a:rPr>
              <a:t>оны </a:t>
            </a:r>
            <a:r>
              <a:rPr lang="ru-RU" sz="4800" dirty="0" smtClean="0">
                <a:latin typeface="+mj-lt"/>
              </a:rPr>
              <a:t>внешней </a:t>
            </a:r>
            <a:r>
              <a:rPr lang="ru-RU" sz="4800" dirty="0" smtClean="0">
                <a:latin typeface="+mj-lt"/>
              </a:rPr>
              <a:t>торговли </a:t>
            </a:r>
          </a:p>
          <a:p>
            <a:pPr marL="742950" indent="-742950">
              <a:lnSpc>
                <a:spcPct val="120000"/>
              </a:lnSpc>
              <a:buClrTx/>
              <a:buNone/>
            </a:pPr>
            <a:r>
              <a:rPr lang="ru-RU" sz="4800" dirty="0" smtClean="0">
                <a:latin typeface="+mj-lt"/>
              </a:rPr>
              <a:t>2. Предпринимательские зоны </a:t>
            </a:r>
          </a:p>
          <a:p>
            <a:pPr marL="742950" indent="-742950">
              <a:lnSpc>
                <a:spcPct val="120000"/>
              </a:lnSpc>
              <a:buClrTx/>
              <a:buNone/>
            </a:pPr>
            <a:r>
              <a:rPr lang="ru-RU" sz="4800" dirty="0" smtClean="0">
                <a:latin typeface="+mj-lt"/>
              </a:rPr>
              <a:t>3. Технологические </a:t>
            </a:r>
            <a:r>
              <a:rPr lang="ru-RU" sz="4800" dirty="0" smtClean="0">
                <a:latin typeface="+mj-lt"/>
              </a:rPr>
              <a:t>парки</a:t>
            </a:r>
            <a:endParaRPr lang="ru-RU" sz="4800" dirty="0" smtClean="0">
              <a:latin typeface="+mj-lt"/>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fontScale="90000"/>
          </a:bodyPr>
          <a:lstStyle/>
          <a:p>
            <a:pPr>
              <a:lnSpc>
                <a:spcPct val="110000"/>
              </a:lnSpc>
            </a:pPr>
            <a:r>
              <a:rPr lang="ru-RU" sz="1800" b="1" dirty="0" smtClean="0">
                <a:solidFill>
                  <a:schemeClr val="tx1"/>
                </a:solidFill>
                <a:latin typeface="Times New Roman" pitchFamily="18" charset="0"/>
                <a:cs typeface="Times New Roman" pitchFamily="18" charset="0"/>
              </a:rPr>
              <a:t>1. </a:t>
            </a:r>
            <a:r>
              <a:rPr lang="ru-RU" sz="1800" b="1" dirty="0" smtClean="0">
                <a:solidFill>
                  <a:schemeClr val="tx1"/>
                </a:solidFill>
                <a:latin typeface="Times New Roman" pitchFamily="18" charset="0"/>
                <a:cs typeface="Times New Roman" pitchFamily="18" charset="0"/>
              </a:rPr>
              <a:t>Зоны внешней торговли </a:t>
            </a:r>
            <a:endParaRPr lang="ru-RU" sz="1800" b="1"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914400"/>
            <a:ext cx="8610600" cy="5943600"/>
          </a:xfrm>
        </p:spPr>
        <p:txBody>
          <a:bodyPr>
            <a:noAutofit/>
          </a:bodyPr>
          <a:lstStyle/>
          <a:p>
            <a:pPr marL="0">
              <a:buNone/>
            </a:pPr>
            <a:r>
              <a:rPr lang="ru-RU" sz="3200" b="1" dirty="0" smtClean="0"/>
              <a:t>     В </a:t>
            </a:r>
            <a:r>
              <a:rPr lang="ru-RU" sz="3200" b="1" dirty="0" smtClean="0"/>
              <a:t>США не существует свободных (особых) экономических зон (СЭЗ/ОЭЗ) аналогичных тем, которые функционируют в России или некоторых других странах.</a:t>
            </a:r>
            <a:r>
              <a:rPr lang="ru-RU" sz="3200" dirty="0" smtClean="0"/>
              <a:t> Во многом это объясняется достаточно высоким уровнем развития общей инфраструктуры на всей территории США, а также и без того значительным размером инвестиционных вливаний в экономику страны</a:t>
            </a:r>
            <a:endParaRPr lang="ru-RU" sz="32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610600" cy="5867400"/>
          </a:xfrm>
        </p:spPr>
        <p:txBody>
          <a:bodyPr>
            <a:normAutofit fontScale="92500" lnSpcReduction="10000"/>
          </a:bodyPr>
          <a:lstStyle/>
          <a:p>
            <a:pPr marL="0">
              <a:lnSpc>
                <a:spcPct val="120000"/>
              </a:lnSpc>
              <a:spcBef>
                <a:spcPts val="0"/>
              </a:spcBef>
              <a:spcAft>
                <a:spcPts val="1200"/>
              </a:spcAft>
              <a:buNone/>
            </a:pPr>
            <a:r>
              <a:rPr lang="ru-RU" sz="3200" dirty="0" smtClean="0"/>
              <a:t>     В США </a:t>
            </a:r>
            <a:r>
              <a:rPr lang="ru-RU" sz="3200" dirty="0" smtClean="0"/>
              <a:t>существуют так называемые </a:t>
            </a:r>
            <a:r>
              <a:rPr lang="ru-RU" sz="3200" b="1" dirty="0" smtClean="0"/>
              <a:t>«зоны внешней торговли» </a:t>
            </a:r>
            <a:r>
              <a:rPr lang="ru-RU" sz="3200" i="1" dirty="0" smtClean="0"/>
              <a:t>(«</a:t>
            </a:r>
            <a:r>
              <a:rPr lang="ru-RU" sz="3200" i="1" dirty="0" err="1" smtClean="0"/>
              <a:t>Foreign</a:t>
            </a:r>
            <a:r>
              <a:rPr lang="ru-RU" sz="3200" i="1" dirty="0" smtClean="0"/>
              <a:t> </a:t>
            </a:r>
            <a:r>
              <a:rPr lang="ru-RU" sz="3200" i="1" dirty="0" err="1" smtClean="0"/>
              <a:t>Trade</a:t>
            </a:r>
            <a:r>
              <a:rPr lang="ru-RU" sz="3200" i="1" dirty="0" smtClean="0"/>
              <a:t> </a:t>
            </a:r>
            <a:r>
              <a:rPr lang="ru-RU" sz="3200" i="1" dirty="0" err="1" smtClean="0"/>
              <a:t>Zones</a:t>
            </a:r>
            <a:r>
              <a:rPr lang="ru-RU" sz="3200" i="1" dirty="0" smtClean="0"/>
              <a:t>»), </a:t>
            </a:r>
            <a:r>
              <a:rPr lang="ru-RU" sz="3200" dirty="0" smtClean="0"/>
              <a:t>которые, будучи отличными от СЭЗ по отдельным характеристикам, тем не менее в процессе своего функционирования также предусматривают предоставление определенных льгот в отношении осуществляемых в их пределах видов хозяйственной деятельности, а также в отношении ввозимых на их территорию товаров</a:t>
            </a:r>
            <a:endParaRPr lang="ru-RU"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533400"/>
            <a:ext cx="8763000" cy="6096000"/>
          </a:xfrm>
        </p:spPr>
        <p:txBody>
          <a:bodyPr>
            <a:normAutofit fontScale="77500" lnSpcReduction="20000"/>
          </a:bodyPr>
          <a:lstStyle/>
          <a:p>
            <a:pPr marL="0">
              <a:lnSpc>
                <a:spcPct val="120000"/>
              </a:lnSpc>
              <a:spcBef>
                <a:spcPts val="0"/>
              </a:spcBef>
              <a:spcAft>
                <a:spcPts val="1200"/>
              </a:spcAft>
              <a:buNone/>
            </a:pPr>
            <a:r>
              <a:rPr lang="ru-RU" sz="3600" b="1" dirty="0" smtClean="0"/>
              <a:t>     Зоны </a:t>
            </a:r>
            <a:r>
              <a:rPr lang="ru-RU" sz="3600" b="1" dirty="0" smtClean="0"/>
              <a:t>внешней торговли (ЗВТ) </a:t>
            </a:r>
            <a:r>
              <a:rPr lang="ru-RU" sz="3600" dirty="0" smtClean="0"/>
              <a:t>– </a:t>
            </a:r>
            <a:r>
              <a:rPr lang="ru-RU" sz="3600" b="1" dirty="0" smtClean="0"/>
              <a:t>зоны, географически расположенные на территории США, но рассматриваемые законодательством как находящиеся за пределами таможенной территории страны.</a:t>
            </a:r>
            <a:r>
              <a:rPr lang="ru-RU" sz="3600" dirty="0" smtClean="0"/>
              <a:t> Представляя собой американский вариант «свободных портов», ЗВТ территориально обособлены, замкнуты, находятся под охраной и снабжены средствами для причаливания, разгрузки, хранения, обработки, производства и экспонирования товаров, а также для их дальнейшей транспортировки по суше, воде или воздуху. Они функционируют под контролем специально созданного </a:t>
            </a:r>
            <a:r>
              <a:rPr lang="ru-RU" sz="3600" b="1" dirty="0" smtClean="0"/>
              <a:t>межведомственного Совета по ЗВТ</a:t>
            </a:r>
            <a:endParaRPr lang="ru-RU" sz="3600" b="1" i="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838200"/>
            <a:ext cx="8458200" cy="5486400"/>
          </a:xfrm>
        </p:spPr>
        <p:txBody>
          <a:bodyPr>
            <a:normAutofit/>
          </a:bodyPr>
          <a:lstStyle/>
          <a:p>
            <a:pPr marL="0">
              <a:buNone/>
            </a:pPr>
            <a:r>
              <a:rPr lang="ru-RU" sz="3200" dirty="0" smtClean="0">
                <a:latin typeface="Times New Roman" pitchFamily="18" charset="0"/>
                <a:cs typeface="Times New Roman" pitchFamily="18" charset="0"/>
              </a:rPr>
              <a:t>     Кроме </a:t>
            </a:r>
            <a:r>
              <a:rPr lang="ru-RU" sz="3200" dirty="0" smtClean="0">
                <a:latin typeface="Times New Roman" pitchFamily="18" charset="0"/>
                <a:cs typeface="Times New Roman" pitchFamily="18" charset="0"/>
              </a:rPr>
              <a:t>того, в Министерстве торговли США имеется подразделение, занимающееся вопросами таких зон. Различные аспекты создания и деятельности ЗВТ регулируются </a:t>
            </a:r>
            <a:r>
              <a:rPr lang="ru-RU" sz="3200" b="1" dirty="0" smtClean="0">
                <a:latin typeface="Times New Roman" pitchFamily="18" charset="0"/>
                <a:cs typeface="Times New Roman" pitchFamily="18" charset="0"/>
              </a:rPr>
              <a:t>Законом о ЗВТ 1934 года</a:t>
            </a:r>
            <a:r>
              <a:rPr lang="ru-RU" sz="3200" dirty="0" smtClean="0">
                <a:latin typeface="Times New Roman" pitchFamily="18" charset="0"/>
                <a:cs typeface="Times New Roman" pitchFamily="18" charset="0"/>
              </a:rPr>
              <a:t> (</a:t>
            </a:r>
            <a:r>
              <a:rPr lang="ru-RU" sz="3200" i="1" dirty="0" err="1" smtClean="0">
                <a:latin typeface="Times New Roman" pitchFamily="18" charset="0"/>
                <a:cs typeface="Times New Roman" pitchFamily="18" charset="0"/>
              </a:rPr>
              <a:t>Foreign-Trade</a:t>
            </a:r>
            <a:r>
              <a:rPr lang="ru-RU" sz="3200" i="1" dirty="0" smtClean="0">
                <a:latin typeface="Times New Roman" pitchFamily="18" charset="0"/>
                <a:cs typeface="Times New Roman" pitchFamily="18" charset="0"/>
              </a:rPr>
              <a:t> </a:t>
            </a:r>
            <a:r>
              <a:rPr lang="ru-RU" sz="3200" i="1" dirty="0" err="1" smtClean="0">
                <a:latin typeface="Times New Roman" pitchFamily="18" charset="0"/>
                <a:cs typeface="Times New Roman" pitchFamily="18" charset="0"/>
              </a:rPr>
              <a:t>Zones</a:t>
            </a:r>
            <a:r>
              <a:rPr lang="ru-RU" sz="3200" i="1" dirty="0" smtClean="0">
                <a:latin typeface="Times New Roman" pitchFamily="18" charset="0"/>
                <a:cs typeface="Times New Roman" pitchFamily="18" charset="0"/>
              </a:rPr>
              <a:t> </a:t>
            </a:r>
            <a:r>
              <a:rPr lang="ru-RU" sz="3200" i="1" dirty="0" err="1" smtClean="0">
                <a:latin typeface="Times New Roman" pitchFamily="18" charset="0"/>
                <a:cs typeface="Times New Roman" pitchFamily="18" charset="0"/>
              </a:rPr>
              <a:t>Act</a:t>
            </a:r>
            <a:r>
              <a:rPr lang="ru-RU" sz="3200" i="1" dirty="0" smtClean="0">
                <a:latin typeface="Times New Roman" pitchFamily="18" charset="0"/>
                <a:cs typeface="Times New Roman" pitchFamily="18" charset="0"/>
              </a:rPr>
              <a:t> </a:t>
            </a:r>
            <a:r>
              <a:rPr lang="ru-RU" sz="3200" i="1" dirty="0" err="1" smtClean="0">
                <a:latin typeface="Times New Roman" pitchFamily="18" charset="0"/>
                <a:cs typeface="Times New Roman" pitchFamily="18" charset="0"/>
              </a:rPr>
              <a:t>of</a:t>
            </a:r>
            <a:r>
              <a:rPr lang="ru-RU" sz="3200" i="1" dirty="0" smtClean="0">
                <a:latin typeface="Times New Roman" pitchFamily="18" charset="0"/>
                <a:cs typeface="Times New Roman" pitchFamily="18" charset="0"/>
              </a:rPr>
              <a:t> 1934</a:t>
            </a:r>
            <a:r>
              <a:rPr lang="ru-RU" sz="3200" dirty="0" smtClean="0">
                <a:latin typeface="Times New Roman" pitchFamily="18" charset="0"/>
                <a:cs typeface="Times New Roman" pitchFamily="18" charset="0"/>
              </a:rPr>
              <a:t>), </a:t>
            </a:r>
            <a:r>
              <a:rPr lang="ru-RU" sz="3200" b="1" dirty="0" smtClean="0">
                <a:latin typeface="Times New Roman" pitchFamily="18" charset="0"/>
                <a:cs typeface="Times New Roman" pitchFamily="18" charset="0"/>
              </a:rPr>
              <a:t>административными актами Совета, Министерства торговли и Таможенной службы США</a:t>
            </a:r>
            <a:endParaRPr lang="ru-RU"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562600"/>
          </a:xfrm>
        </p:spPr>
        <p:txBody>
          <a:bodyPr>
            <a:normAutofit/>
          </a:bodyPr>
          <a:lstStyle/>
          <a:p>
            <a:pPr marL="0">
              <a:buNone/>
            </a:pPr>
            <a:r>
              <a:rPr lang="ru-RU" sz="3200" dirty="0" smtClean="0"/>
              <a:t>     Современные </a:t>
            </a:r>
            <a:r>
              <a:rPr lang="ru-RU" sz="3200" dirty="0" smtClean="0"/>
              <a:t>зоны внешней торговли предоставляют широкий </a:t>
            </a:r>
            <a:r>
              <a:rPr lang="ru-RU" sz="3200" b="1" dirty="0" smtClean="0"/>
              <a:t>спектр услуг: </a:t>
            </a:r>
            <a:r>
              <a:rPr lang="ru-RU" sz="3200" dirty="0" smtClean="0"/>
              <a:t>складирование, сортировка и упаковка ввозимого товара, также полная его переработка, сборка определенных видов продукции из компонентов местного или иностранного происхождения и даже создание отдельных видов производств на базе продукции, поступающей в зону или выпускаемой в ней</a:t>
            </a:r>
            <a:endParaRPr lang="ru-RU"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534400" cy="5715000"/>
          </a:xfrm>
        </p:spPr>
        <p:txBody>
          <a:bodyPr>
            <a:noAutofit/>
          </a:bodyPr>
          <a:lstStyle/>
          <a:p>
            <a:pPr marL="0">
              <a:buNone/>
            </a:pPr>
            <a:r>
              <a:rPr lang="ru-RU" sz="3200" dirty="0" smtClean="0"/>
              <a:t>     Обычно </a:t>
            </a:r>
            <a:r>
              <a:rPr lang="ru-RU" sz="3200" dirty="0" smtClean="0"/>
              <a:t>предпосылками организации свободных торговых зон являются выгодное географическое положение (близость к международным транспортным артериям, крупным промышленным центрам, районам приграничной торговли и т.д.) и наличие развитой инфраструктуры (подъездных путей, складских помещений, грузовых терминалов, разгрузочно-погрузочной техники, устойчивого </a:t>
            </a:r>
            <a:r>
              <a:rPr lang="ru-RU" sz="3200" dirty="0" err="1" smtClean="0"/>
              <a:t>электро</a:t>
            </a:r>
            <a:r>
              <a:rPr lang="ru-RU" sz="3200" dirty="0" smtClean="0"/>
              <a:t>-, </a:t>
            </a:r>
            <a:r>
              <a:rPr lang="ru-RU" sz="3200" dirty="0" err="1" smtClean="0"/>
              <a:t>водо</a:t>
            </a:r>
            <a:r>
              <a:rPr lang="ru-RU" sz="3200" dirty="0" smtClean="0"/>
              <a:t>- и теплоснабжения)</a:t>
            </a:r>
            <a:endParaRPr lang="ru-RU"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763000" cy="6019800"/>
          </a:xfrm>
        </p:spPr>
        <p:txBody>
          <a:bodyPr>
            <a:noAutofit/>
          </a:bodyPr>
          <a:lstStyle/>
          <a:p>
            <a:pPr marL="0">
              <a:spcBef>
                <a:spcPts val="0"/>
              </a:spcBef>
              <a:buNone/>
            </a:pPr>
            <a:r>
              <a:rPr lang="ru-RU" sz="3200" dirty="0" smtClean="0"/>
              <a:t>     Первые </a:t>
            </a:r>
            <a:r>
              <a:rPr lang="ru-RU" sz="3200" dirty="0" smtClean="0"/>
              <a:t>зоны внешней торговли, создававшиеся на основе Закона о зонах внешней торговли (</a:t>
            </a:r>
            <a:r>
              <a:rPr lang="ru-RU" sz="3200" dirty="0" smtClean="0">
                <a:latin typeface="Times New Roman" pitchFamily="18" charset="0"/>
                <a:cs typeface="Times New Roman" pitchFamily="18" charset="0"/>
              </a:rPr>
              <a:t>1934г</a:t>
            </a:r>
            <a:r>
              <a:rPr lang="ru-RU" sz="3200" dirty="0" smtClean="0"/>
              <a:t>.) преследовали цели глубже вовлечь США в мировую торговлю путем расширения (с помощью таможенных льгот) экономической активности на определенных территориях, а также добиться снижения уровня безработицы, масштабы которой были чрезвычайно велики в период «великой депрессии»</a:t>
            </a:r>
            <a:endParaRPr lang="ru-RU" sz="3200" b="1" i="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10600" cy="5562600"/>
          </a:xfrm>
        </p:spPr>
        <p:txBody>
          <a:bodyPr>
            <a:normAutofit/>
          </a:bodyPr>
          <a:lstStyle/>
          <a:p>
            <a:pPr marL="0">
              <a:buNone/>
            </a:pPr>
            <a:r>
              <a:rPr lang="ru-RU" sz="3200" dirty="0" smtClean="0"/>
              <a:t>     Согласно </a:t>
            </a:r>
            <a:r>
              <a:rPr lang="ru-RU" sz="3200" dirty="0" smtClean="0"/>
              <a:t>существующему законодательству, зоны внешней торговли, действующие на территории США, подразделяются </a:t>
            </a:r>
            <a:r>
              <a:rPr lang="ru-RU" sz="3200" dirty="0" smtClean="0"/>
              <a:t>на:</a:t>
            </a:r>
            <a:endParaRPr lang="ru-RU" sz="3200" dirty="0" smtClean="0"/>
          </a:p>
          <a:p>
            <a:pPr marL="0">
              <a:buNone/>
            </a:pPr>
            <a:r>
              <a:rPr lang="ru-RU" sz="3200" dirty="0" smtClean="0"/>
              <a:t>- зоны общего назначения,</a:t>
            </a:r>
          </a:p>
          <a:p>
            <a:pPr marL="0">
              <a:buNone/>
            </a:pPr>
            <a:r>
              <a:rPr lang="ru-RU" sz="3200" dirty="0" smtClean="0"/>
              <a:t>- специализированные зоны (</a:t>
            </a:r>
            <a:r>
              <a:rPr lang="ru-RU" sz="3200" dirty="0" err="1" smtClean="0"/>
              <a:t>субзоны</a:t>
            </a:r>
            <a:r>
              <a:rPr lang="ru-RU" sz="3200" dirty="0" smtClean="0"/>
              <a:t>)</a:t>
            </a:r>
            <a:endParaRPr lang="ru-RU"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95400"/>
            <a:ext cx="8382000" cy="5029200"/>
          </a:xfrm>
        </p:spPr>
        <p:txBody>
          <a:bodyPr>
            <a:normAutofit/>
          </a:bodyPr>
          <a:lstStyle/>
          <a:p>
            <a:pPr marL="0">
              <a:buNone/>
            </a:pPr>
            <a:r>
              <a:rPr lang="ru-RU" sz="3200" dirty="0" smtClean="0"/>
              <a:t>     Зоны </a:t>
            </a:r>
            <a:r>
              <a:rPr lang="ru-RU" sz="3200" dirty="0" smtClean="0"/>
              <a:t>общего назначения располагаются, как правило, около или на территории портов и аэропортов, находятся вне юрисдикции таможенной служб США</a:t>
            </a:r>
            <a:endParaRPr lang="ru-RU"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610600" cy="6019800"/>
          </a:xfrm>
        </p:spPr>
        <p:txBody>
          <a:bodyPr>
            <a:noAutofit/>
          </a:bodyPr>
          <a:lstStyle/>
          <a:p>
            <a:pPr marL="0">
              <a:buNone/>
            </a:pPr>
            <a:r>
              <a:rPr lang="ru-RU" sz="3200" dirty="0" smtClean="0"/>
              <a:t>     Типичная </a:t>
            </a:r>
            <a:r>
              <a:rPr lang="ru-RU" sz="3200" dirty="0" smtClean="0"/>
              <a:t>зона внешней торговли общего назначения имеет сдаваемые в аренду площади для хранения товаров, размещенный там же </a:t>
            </a:r>
            <a:r>
              <a:rPr lang="ru-RU" sz="3200" dirty="0" err="1" smtClean="0"/>
              <a:t>дистрибьютерный</a:t>
            </a:r>
            <a:r>
              <a:rPr lang="ru-RU" sz="3200" dirty="0" smtClean="0"/>
              <a:t> центр с доступом к любым способам транспортировки. В большинстве таких зон имеются также площадки промышленных парков, на которых пользователи зон могут располагать свое хозяйство; коммунальные услуги предоставляются на основе публикуемых тарифов для государственных компаний</a:t>
            </a:r>
            <a:endParaRPr lang="ru-RU"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534400" cy="6172200"/>
          </a:xfrm>
        </p:spPr>
        <p:txBody>
          <a:bodyPr>
            <a:normAutofit fontScale="92500" lnSpcReduction="20000"/>
          </a:bodyPr>
          <a:lstStyle/>
          <a:p>
            <a:pPr marL="0">
              <a:lnSpc>
                <a:spcPct val="110000"/>
              </a:lnSpc>
              <a:spcBef>
                <a:spcPts val="0"/>
              </a:spcBef>
              <a:buNone/>
            </a:pPr>
            <a:r>
              <a:rPr lang="ru-RU" dirty="0" smtClean="0"/>
              <a:t>     Зоны </a:t>
            </a:r>
            <a:r>
              <a:rPr lang="ru-RU" dirty="0" smtClean="0"/>
              <a:t>общего назначения представляют собой американский вариант того, что в международной практике называется зоной свободной торговли или свободной гаванью. Сфера деятельности зон общего назначения охватывает складирование, сортировку, упаковку товаров без их дополнительной обработки. Такие зоны создаются на основе разрешения, выдаваемого Комитетом по зонам внешней торговли различным организациям, существующим при правительстве штата или при местных властях, например, администрации порта, комитетам по промышленному развитию штата, агентствам и корпорациям по экономическому развитию. Важным условием создания этих зон является внесение ими вклада в хозяйственное развитие штата, в повышение уровня занятости, расширение торговли. Управляются зоны государственными или частными компаниями, с которыми организации, получившие разрешение на создание зон, заключают контракты</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229600" cy="5257800"/>
          </a:xfrm>
        </p:spPr>
        <p:txBody>
          <a:bodyPr>
            <a:normAutofit/>
          </a:bodyPr>
          <a:lstStyle/>
          <a:p>
            <a:pPr marL="0">
              <a:lnSpc>
                <a:spcPct val="120000"/>
              </a:lnSpc>
              <a:buNone/>
            </a:pPr>
            <a:endParaRPr lang="ru-RU" sz="3200" dirty="0" smtClean="0"/>
          </a:p>
          <a:p>
            <a:pPr marL="0">
              <a:lnSpc>
                <a:spcPct val="120000"/>
              </a:lnSpc>
              <a:buNone/>
            </a:pPr>
            <a:endParaRPr lang="ru-RU" sz="3200" dirty="0"/>
          </a:p>
        </p:txBody>
      </p:sp>
      <p:sp>
        <p:nvSpPr>
          <p:cNvPr id="38915" name="Rectangle 3"/>
          <p:cNvSpPr>
            <a:spLocks noChangeArrowheads="1"/>
          </p:cNvSpPr>
          <p:nvPr/>
        </p:nvSpPr>
        <p:spPr bwMode="auto">
          <a:xfrm>
            <a:off x="0" y="390525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381000" y="762000"/>
            <a:ext cx="8458200" cy="5078313"/>
          </a:xfrm>
          <a:prstGeom prst="rect">
            <a:avLst/>
          </a:prstGeom>
        </p:spPr>
        <p:txBody>
          <a:bodyPr wrap="square">
            <a:spAutoFit/>
          </a:bodyPr>
          <a:lstStyle/>
          <a:p>
            <a:r>
              <a:rPr lang="ru-RU" sz="3600" dirty="0" smtClean="0">
                <a:latin typeface="Times New Roman" pitchFamily="18" charset="0"/>
                <a:cs typeface="Times New Roman" pitchFamily="18" charset="0"/>
              </a:rPr>
              <a:t>     Первые </a:t>
            </a:r>
            <a:r>
              <a:rPr lang="ru-RU" sz="3600" dirty="0" smtClean="0">
                <a:latin typeface="Times New Roman" pitchFamily="18" charset="0"/>
                <a:cs typeface="Times New Roman" pitchFamily="18" charset="0"/>
              </a:rPr>
              <a:t>торговые зоны общего назначения располагались в крупных портах - в Нью-Йорке, Новом Орлеане, Сан-Франциско, Окленде, Лос-Анджелесе и Сиэтле. </a:t>
            </a:r>
            <a:endParaRPr lang="ru-RU" sz="3600" dirty="0" smtClean="0">
              <a:latin typeface="Times New Roman" pitchFamily="18" charset="0"/>
              <a:cs typeface="Times New Roman" pitchFamily="18" charset="0"/>
            </a:endParaRPr>
          </a:p>
          <a:p>
            <a:r>
              <a:rPr lang="ru-RU" sz="36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    В </a:t>
            </a:r>
            <a:r>
              <a:rPr lang="ru-RU" sz="3600" dirty="0" smtClean="0">
                <a:latin typeface="Times New Roman" pitchFamily="18" charset="0"/>
                <a:cs typeface="Times New Roman" pitchFamily="18" charset="0"/>
              </a:rPr>
              <a:t>50-е годы подобные зоны были созданы в Толедо (штат Огайо), </a:t>
            </a:r>
            <a:r>
              <a:rPr lang="ru-RU" sz="3600" dirty="0" err="1" smtClean="0">
                <a:latin typeface="Times New Roman" pitchFamily="18" charset="0"/>
                <a:cs typeface="Times New Roman" pitchFamily="18" charset="0"/>
              </a:rPr>
              <a:t>Бей-Каунти</a:t>
            </a:r>
            <a:r>
              <a:rPr lang="ru-RU" sz="3600" dirty="0" smtClean="0">
                <a:latin typeface="Times New Roman" pitchFamily="18" charset="0"/>
                <a:cs typeface="Times New Roman" pitchFamily="18" charset="0"/>
              </a:rPr>
              <a:t> (штат Мичиган), </a:t>
            </a:r>
            <a:r>
              <a:rPr lang="ru-RU" sz="3600" dirty="0" err="1" smtClean="0">
                <a:latin typeface="Times New Roman" pitchFamily="18" charset="0"/>
                <a:cs typeface="Times New Roman" pitchFamily="18" charset="0"/>
              </a:rPr>
              <a:t>Маягуэс</a:t>
            </a:r>
            <a:r>
              <a:rPr lang="ru-RU" sz="3600" dirty="0" smtClean="0">
                <a:latin typeface="Times New Roman" pitchFamily="18" charset="0"/>
                <a:cs typeface="Times New Roman" pitchFamily="18" charset="0"/>
              </a:rPr>
              <a:t> (штат Пуэрто-Рико), Гонолулу (штат Гавайи)</a:t>
            </a:r>
            <a:endParaRPr lang="ru-RU" sz="36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534400" cy="5867400"/>
          </a:xfrm>
        </p:spPr>
        <p:txBody>
          <a:bodyPr>
            <a:normAutofit lnSpcReduction="10000"/>
          </a:bodyPr>
          <a:lstStyle/>
          <a:p>
            <a:pPr marL="0">
              <a:lnSpc>
                <a:spcPct val="110000"/>
              </a:lnSpc>
              <a:spcBef>
                <a:spcPts val="0"/>
              </a:spcBef>
              <a:buNone/>
            </a:pPr>
            <a:r>
              <a:rPr lang="ru-RU" dirty="0" smtClean="0">
                <a:latin typeface="Times New Roman" pitchFamily="18" charset="0"/>
                <a:cs typeface="Times New Roman" pitchFamily="18" charset="0"/>
              </a:rPr>
              <a:t>     Более </a:t>
            </a:r>
            <a:r>
              <a:rPr lang="ru-RU" dirty="0" smtClean="0">
                <a:latin typeface="Times New Roman" pitchFamily="18" charset="0"/>
                <a:cs typeface="Times New Roman" pitchFamily="18" charset="0"/>
              </a:rPr>
              <a:t>всего количество зон увеличилось в 70-80-е годы, что отразило рост внешней торговли США и усиление конкурентной борьбы на их внутреннем рынке. В этот период подобные зоны создавались не только при морских портах и международных аэропортах, но также в городах, не имеющих выхода к океану, но играющих важную роль во внешней торговле. Из 52 созданных в 1970 году зон общего назначения 24 были расположены в городах, не имеющих выхода к океану. Важную роль в этом процессе, помимо возросшего объема торговли США, сыграли активизация деятельности иностранных корпораций на внутреннем рынке, быстрый рост различных видов экспортных операций, что привело к созданию в стране новой торговой инфраструктуры</a:t>
            </a:r>
            <a:endParaRPr lang="ru-RU"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0" y="4067175"/>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Прямоугольник 3"/>
          <p:cNvSpPr/>
          <p:nvPr/>
        </p:nvSpPr>
        <p:spPr>
          <a:xfrm>
            <a:off x="381000" y="685800"/>
            <a:ext cx="8382000" cy="5016758"/>
          </a:xfrm>
          <a:prstGeom prst="rect">
            <a:avLst/>
          </a:prstGeom>
        </p:spPr>
        <p:txBody>
          <a:bodyPr wrap="square">
            <a:spAutoFit/>
          </a:bodyPr>
          <a:lstStyle/>
          <a:p>
            <a:r>
              <a:rPr lang="ru-RU" sz="3200" dirty="0" smtClean="0"/>
              <a:t>     Специализированные </a:t>
            </a:r>
            <a:r>
              <a:rPr lang="ru-RU" sz="3200" dirty="0" smtClean="0"/>
              <a:t>зоны (</a:t>
            </a:r>
            <a:r>
              <a:rPr lang="ru-RU" sz="3200" dirty="0" err="1" smtClean="0"/>
              <a:t>субзоны</a:t>
            </a:r>
            <a:r>
              <a:rPr lang="ru-RU" sz="3200" dirty="0" smtClean="0"/>
              <a:t>) организуются в интересах крупных компаний, деятельность которых выходит за рамки зон общего назначения, и ориентированы только на одного пользователя. Такие зоны создаются решением руководства зон общего назначения, для организации той или иной частной компанией сборочных заводов или различных промышленных производств</a:t>
            </a:r>
            <a:endParaRPr lang="ru-RU"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1000" y="914400"/>
            <a:ext cx="8382000" cy="5509200"/>
          </a:xfrm>
          <a:prstGeom prst="rect">
            <a:avLst/>
          </a:prstGeom>
        </p:spPr>
        <p:txBody>
          <a:bodyPr wrap="square">
            <a:spAutoFit/>
          </a:bodyPr>
          <a:lstStyle/>
          <a:p>
            <a:r>
              <a:rPr lang="ru-RU" sz="3200" dirty="0" smtClean="0"/>
              <a:t>     Статус </a:t>
            </a:r>
            <a:r>
              <a:rPr lang="ru-RU" sz="3200" dirty="0" err="1" smtClean="0"/>
              <a:t>субзоны</a:t>
            </a:r>
            <a:r>
              <a:rPr lang="ru-RU" sz="3200" dirty="0" smtClean="0"/>
              <a:t> является вторичным по отношению к статусу зоны общего назначения, как правило, предоставляется уже существующим производствам. </a:t>
            </a:r>
            <a:r>
              <a:rPr lang="ru-RU" sz="3200" dirty="0" err="1" smtClean="0"/>
              <a:t>Субзоны</a:t>
            </a:r>
            <a:r>
              <a:rPr lang="ru-RU" sz="3200" dirty="0" smtClean="0"/>
              <a:t> технически являются частью зон общего назначения, но территориально могут быть значительно удалены от последних. Создание </a:t>
            </a:r>
            <a:r>
              <a:rPr lang="ru-RU" sz="3200" dirty="0" err="1" smtClean="0"/>
              <a:t>субзон</a:t>
            </a:r>
            <a:r>
              <a:rPr lang="ru-RU" sz="3200" dirty="0" smtClean="0"/>
              <a:t> преследует цели развития экспортного потенциала, налаживания импортозамещающих производств</a:t>
            </a:r>
            <a:endParaRPr lang="ru-RU"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562600"/>
          </a:xfrm>
        </p:spPr>
        <p:txBody>
          <a:bodyPr>
            <a:normAutofit/>
          </a:bodyPr>
          <a:lstStyle/>
          <a:p>
            <a:pPr marL="0">
              <a:buNone/>
            </a:pPr>
            <a:r>
              <a:rPr lang="ru-RU" sz="3000" dirty="0" smtClean="0">
                <a:latin typeface="Times New Roman" pitchFamily="18" charset="0"/>
                <a:cs typeface="Times New Roman" pitchFamily="18" charset="0"/>
              </a:rPr>
              <a:t>     В </a:t>
            </a:r>
            <a:r>
              <a:rPr lang="ru-RU" sz="3000" dirty="0" smtClean="0">
                <a:latin typeface="Times New Roman" pitchFamily="18" charset="0"/>
                <a:cs typeface="Times New Roman" pitchFamily="18" charset="0"/>
              </a:rPr>
              <a:t>Америке свободные экономические зоны широко распространены. Этому способствуют, в первую очередь, различные льготы, предоставляемые действующим на их территории компаниям. Главные из этих </a:t>
            </a:r>
            <a:r>
              <a:rPr lang="ru-RU" sz="3000" dirty="0" smtClean="0">
                <a:latin typeface="Times New Roman" pitchFamily="18" charset="0"/>
                <a:cs typeface="Times New Roman" pitchFamily="18" charset="0"/>
              </a:rPr>
              <a:t>льгот:</a:t>
            </a:r>
            <a:endParaRPr lang="ru-RU" sz="3000" dirty="0" smtClean="0">
              <a:latin typeface="Times New Roman" pitchFamily="18" charset="0"/>
              <a:cs typeface="Times New Roman" pitchFamily="18" charset="0"/>
            </a:endParaRPr>
          </a:p>
          <a:p>
            <a:pPr marL="0">
              <a:buNone/>
            </a:pPr>
            <a:r>
              <a:rPr lang="ru-RU" sz="3000" dirty="0" smtClean="0">
                <a:latin typeface="Times New Roman" pitchFamily="18" charset="0"/>
                <a:cs typeface="Times New Roman" pitchFamily="18" charset="0"/>
              </a:rPr>
              <a:t>1. Таможенные пошлины и внутренние налоги, если таковые должны взиматься, уплачиваются только тогда, когда товары перевозятся из зоны внешней торговли на территорию таможни и предназначаются для внутреннего потребления</a:t>
            </a:r>
            <a:endParaRPr lang="ru-RU" sz="30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610600" cy="6400800"/>
          </a:xfrm>
        </p:spPr>
        <p:txBody>
          <a:bodyPr>
            <a:noAutofit/>
          </a:bodyPr>
          <a:lstStyle/>
          <a:p>
            <a:pPr marL="0">
              <a:buNone/>
            </a:pPr>
            <a:r>
              <a:rPr lang="ru-RU" sz="2800" dirty="0" smtClean="0">
                <a:latin typeface="Times New Roman" pitchFamily="18" charset="0"/>
                <a:cs typeface="Times New Roman" pitchFamily="18" charset="0"/>
              </a:rPr>
              <a:t>2. Товары, находящиеся в зоне не облагаются таможенными пошлинами и с них не взимаются акцизные сборы. Частная собственность компаний или отдельных лиц, находящаяся на территории зоны освобождается от федерального и местного налогов.</a:t>
            </a:r>
          </a:p>
          <a:p>
            <a:pPr marL="0">
              <a:buNone/>
            </a:pPr>
            <a:r>
              <a:rPr lang="ru-RU" sz="2800" dirty="0" smtClean="0">
                <a:latin typeface="Times New Roman" pitchFamily="18" charset="0"/>
                <a:cs typeface="Times New Roman" pitchFamily="18" charset="0"/>
              </a:rPr>
              <a:t>3. Товары, которые экспортируются из зон внешней торговли в третьи страны, не облагаются таможенными пошлинами, внутренними налогами и не подлежат квотированию.</a:t>
            </a:r>
          </a:p>
          <a:p>
            <a:pPr marL="0">
              <a:buNone/>
            </a:pPr>
            <a:r>
              <a:rPr lang="ru-RU" sz="2800" dirty="0" smtClean="0">
                <a:latin typeface="Times New Roman" pitchFamily="18" charset="0"/>
                <a:cs typeface="Times New Roman" pitchFamily="18" charset="0"/>
              </a:rPr>
              <a:t>4. Экспортируемые товары, благодаря хорошо отлаженной системе охраны не требуют больших страховых затрат.</a:t>
            </a:r>
          </a:p>
          <a:p>
            <a:pPr marL="0">
              <a:buNone/>
            </a:pPr>
            <a:r>
              <a:rPr lang="ru-RU" sz="2800" dirty="0" smtClean="0">
                <a:latin typeface="Times New Roman" pitchFamily="18" charset="0"/>
                <a:cs typeface="Times New Roman" pitchFamily="18" charset="0"/>
              </a:rPr>
              <a:t>5. Таможенная процедура при экспорте товаров сведена к минимуму</a:t>
            </a:r>
            <a:endParaRPr lang="ru-RU" sz="2800" b="1" i="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534400" cy="6324600"/>
          </a:xfrm>
        </p:spPr>
        <p:txBody>
          <a:bodyPr>
            <a:noAutofit/>
          </a:bodyPr>
          <a:lstStyle/>
          <a:p>
            <a:pPr marL="0">
              <a:buNone/>
            </a:pPr>
            <a:r>
              <a:rPr lang="ru-RU" sz="2800" dirty="0" smtClean="0">
                <a:latin typeface="Times New Roman" pitchFamily="18" charset="0"/>
                <a:cs typeface="Times New Roman" pitchFamily="18" charset="0"/>
              </a:rPr>
              <a:t>6. Товары, запрещенные для импорта в США, не ввозятся и на территорию зон. Исключение делается для товаров, предназначенных для последующего импорта в США, если они пройдут соответствующую переработку в зоне согласно требованиям американской таможенной службы.</a:t>
            </a:r>
          </a:p>
          <a:p>
            <a:pPr marL="0">
              <a:buNone/>
            </a:pPr>
            <a:r>
              <a:rPr lang="ru-RU" sz="2800" dirty="0" smtClean="0">
                <a:latin typeface="Times New Roman" pitchFamily="18" charset="0"/>
                <a:cs typeface="Times New Roman" pitchFamily="18" charset="0"/>
              </a:rPr>
              <a:t>7. Импорт товаров из зон внешней торговли на территорию США осуществляется в соответствии с процедурой, позволяющей импортеру уплачивать таможенную пошлину либо на товар, поступивший в зону, либо на иностранные компоненты, использованные в процессе его переработки. Тем самым импортеру предоставляется право выбирать меньшую пошлину</a:t>
            </a:r>
            <a:endParaRPr lang="ru-RU" sz="28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867400"/>
          </a:xfrm>
        </p:spPr>
        <p:txBody>
          <a:bodyPr>
            <a:normAutofit/>
          </a:bodyPr>
          <a:lstStyle/>
          <a:p>
            <a:pPr marL="0">
              <a:lnSpc>
                <a:spcPct val="120000"/>
              </a:lnSpc>
              <a:spcBef>
                <a:spcPts val="0"/>
              </a:spcBef>
              <a:buNone/>
            </a:pPr>
            <a:r>
              <a:rPr lang="ru-RU" sz="3200" dirty="0" smtClean="0"/>
              <a:t>     С </a:t>
            </a:r>
            <a:r>
              <a:rPr lang="ru-RU" sz="3200" dirty="0" smtClean="0"/>
              <a:t>общих позиций можно утверждать, что создание свободных экономических зон будет способствовать активизации внешнеэкономических связей, экономическому и социальному развитию всей страны и ее отдельных регионов на основе </a:t>
            </a:r>
            <a:r>
              <a:rPr lang="ru-RU" sz="3200" dirty="0" err="1" smtClean="0"/>
              <a:t>задействования</a:t>
            </a:r>
            <a:r>
              <a:rPr lang="ru-RU" sz="3200" dirty="0" smtClean="0"/>
              <a:t> иностранных и местных инвестиций, технологий и управленческого опыта</a:t>
            </a:r>
            <a:endParaRPr lang="ru-RU" sz="3200" dirty="0">
              <a:latin typeface="Times New Roman" pitchFamily="18" charset="0"/>
              <a:cs typeface="Times New Roman" pitchFamily="18" charset="0"/>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4152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10600" cy="5791200"/>
          </a:xfrm>
        </p:spPr>
        <p:txBody>
          <a:bodyPr>
            <a:normAutofit/>
          </a:bodyPr>
          <a:lstStyle/>
          <a:p>
            <a:pPr marL="0">
              <a:lnSpc>
                <a:spcPct val="120000"/>
              </a:lnSpc>
              <a:spcBef>
                <a:spcPts val="0"/>
              </a:spcBef>
              <a:buNone/>
            </a:pPr>
            <a:r>
              <a:rPr lang="ru-RU" sz="2800" dirty="0" smtClean="0"/>
              <a:t>     Для </a:t>
            </a:r>
            <a:r>
              <a:rPr lang="ru-RU" sz="2800" dirty="0" smtClean="0"/>
              <a:t>многих предприятий важна также отсрочка уплаты импортных пошлин на период нахождения иностранных товаров в пределах зоны внешней торговли (до момента их выпуска на таможенную территорию США), а также невзимание пошлин в случае реэкспорта ранее ввезенных в зону иностранных товаров. Несмотря на существующий в большинстве зон запрет розничной торговли, компании розничной торговли располагают на этих территориях свои склады и выигрывают от отсрочки уплаты импортных пошлин</a:t>
            </a:r>
            <a:endParaRPr lang="ru-RU" sz="28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 name="Содержимое 4"/>
          <p:cNvSpPr>
            <a:spLocks noGrp="1"/>
          </p:cNvSpPr>
          <p:nvPr>
            <p:ph idx="1"/>
          </p:nvPr>
        </p:nvSpPr>
        <p:spPr>
          <a:xfrm>
            <a:off x="304800" y="609600"/>
            <a:ext cx="8610600" cy="5943600"/>
          </a:xfrm>
        </p:spPr>
        <p:txBody>
          <a:bodyPr>
            <a:noAutofit/>
          </a:bodyPr>
          <a:lstStyle/>
          <a:p>
            <a:pPr marL="0">
              <a:spcBef>
                <a:spcPts val="0"/>
              </a:spcBef>
              <a:spcAft>
                <a:spcPts val="1200"/>
              </a:spcAft>
              <a:buNone/>
            </a:pPr>
            <a:r>
              <a:rPr lang="ru-RU" sz="3000" dirty="0" smtClean="0"/>
              <a:t>     Зоны </a:t>
            </a:r>
            <a:r>
              <a:rPr lang="ru-RU" sz="3000" dirty="0" smtClean="0"/>
              <a:t>внешней торговли, глубоко интегрированные в экономику страны, вносят заметный вклад в ее социально-экономическое развитие. Это осуществляется, прежде всего, через стимулирование национальных компаний с помощью льготного налогового режима производить в самих США различные виды готовой продукции, более конкурентоспособной, по сравнению с иностранной, продаваемой на американском рынке</a:t>
            </a:r>
            <a:endParaRPr lang="ru-RU" sz="30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610600" cy="5638800"/>
          </a:xfrm>
        </p:spPr>
        <p:txBody>
          <a:bodyPr>
            <a:noAutofit/>
          </a:bodyPr>
          <a:lstStyle/>
          <a:p>
            <a:pPr marL="0">
              <a:buNone/>
            </a:pPr>
            <a:r>
              <a:rPr lang="ru-RU" sz="3200" dirty="0" smtClean="0"/>
              <a:t>     Деятельность </a:t>
            </a:r>
            <a:r>
              <a:rPr lang="ru-RU" sz="3200" dirty="0" smtClean="0"/>
              <a:t>зон внешней торговли также благотворно влияет на инвестиционный климат в стране, противодействую тенденции сокращения рабочих мест и способствуя росту внешней торговли. Через зоны внешней торговли проходит </a:t>
            </a:r>
            <a:r>
              <a:rPr lang="ru-RU" sz="3200" dirty="0" smtClean="0">
                <a:latin typeface="Times New Roman" pitchFamily="18" charset="0"/>
                <a:cs typeface="Times New Roman" pitchFamily="18" charset="0"/>
              </a:rPr>
              <a:t>2</a:t>
            </a:r>
            <a:r>
              <a:rPr lang="ru-RU" sz="3200" dirty="0" smtClean="0"/>
              <a:t>% импорта и около </a:t>
            </a:r>
            <a:r>
              <a:rPr lang="ru-RU" sz="3200" dirty="0" smtClean="0">
                <a:latin typeface="Times New Roman" pitchFamily="18" charset="0"/>
                <a:cs typeface="Times New Roman" pitchFamily="18" charset="0"/>
              </a:rPr>
              <a:t>1,5</a:t>
            </a:r>
            <a:r>
              <a:rPr lang="ru-RU" sz="3200" dirty="0" smtClean="0"/>
              <a:t>% экспорта страны</a:t>
            </a:r>
            <a:endParaRPr lang="ru-RU" sz="3200" dirty="0"/>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8195" name="Rectangle 3"/>
          <p:cNvSpPr>
            <a:spLocks noChangeArrowheads="1"/>
          </p:cNvSpPr>
          <p:nvPr/>
        </p:nvSpPr>
        <p:spPr bwMode="auto">
          <a:xfrm>
            <a:off x="0" y="2933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534400" cy="6400800"/>
          </a:xfrm>
        </p:spPr>
        <p:txBody>
          <a:bodyPr>
            <a:noAutofit/>
          </a:bodyPr>
          <a:lstStyle/>
          <a:p>
            <a:pPr marL="0">
              <a:spcBef>
                <a:spcPts val="0"/>
              </a:spcBef>
              <a:spcAft>
                <a:spcPts val="600"/>
              </a:spcAft>
              <a:buNone/>
            </a:pPr>
            <a:r>
              <a:rPr lang="ru-RU" sz="2800" dirty="0" smtClean="0"/>
              <a:t>     В </a:t>
            </a:r>
            <a:r>
              <a:rPr lang="ru-RU" sz="2800" dirty="0" smtClean="0"/>
              <a:t>последние годы в США прилагают большие усилия в направлении повышения эффективности зон внешней торговли и их ориентации на расширение экспорта и транзитной торговли США. С этой целью на федеральном уровне была разработана специальная программа, в соответствии с которой приняты меры по оказанию поддержки американским фирмам, действующим в зонах внешней торговли в тех отраслях, где существует жесткая конкуренция со стороны иностранных компаний. В числе таких мер - изменение практики и процедуры получения экспортных лицензий</a:t>
            </a:r>
            <a:endParaRPr lang="ru-RU" sz="28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838200"/>
            <a:ext cx="8686800" cy="5791200"/>
          </a:xfrm>
        </p:spPr>
        <p:txBody>
          <a:bodyPr>
            <a:noAutofit/>
          </a:bodyPr>
          <a:lstStyle/>
          <a:p>
            <a:pPr marL="0">
              <a:spcBef>
                <a:spcPts val="0"/>
              </a:spcBef>
              <a:spcAft>
                <a:spcPts val="1200"/>
              </a:spcAft>
              <a:buNone/>
            </a:pPr>
            <a:r>
              <a:rPr lang="ru-RU" sz="3200" dirty="0" smtClean="0"/>
              <a:t>     К группе предпринимательских экономических зон </a:t>
            </a:r>
            <a:r>
              <a:rPr lang="ru-RU" sz="3200" dirty="0" smtClean="0"/>
              <a:t>относятся те, что непосредственно не связаны с обслуживанием внешней торговли. В данном случае таможенные льготы отходят на второй план, а основную роль играют различные налоговые, финансовые и административные стимулы</a:t>
            </a:r>
            <a:endParaRPr lang="ru-RU" sz="3200" b="1" i="1" dirty="0">
              <a:latin typeface="Times New Roman" pitchFamily="18" charset="0"/>
              <a:cs typeface="Times New Roman" pitchFamily="18" charset="0"/>
            </a:endParaRPr>
          </a:p>
        </p:txBody>
      </p:sp>
      <p:sp>
        <p:nvSpPr>
          <p:cNvPr id="4" name="Прямоугольник 3"/>
          <p:cNvSpPr/>
          <p:nvPr/>
        </p:nvSpPr>
        <p:spPr>
          <a:xfrm>
            <a:off x="304800" y="228600"/>
            <a:ext cx="3581400" cy="369332"/>
          </a:xfrm>
          <a:prstGeom prst="rect">
            <a:avLst/>
          </a:prstGeom>
        </p:spPr>
        <p:txBody>
          <a:bodyPr wrap="square">
            <a:spAutoFit/>
          </a:bodyPr>
          <a:lstStyle/>
          <a:p>
            <a:r>
              <a:rPr lang="ru-RU" b="1" dirty="0" smtClean="0">
                <a:latin typeface="Times New Roman" pitchFamily="18" charset="0"/>
                <a:cs typeface="Times New Roman" pitchFamily="18" charset="0"/>
              </a:rPr>
              <a:t>2. Предпринимательские </a:t>
            </a:r>
            <a:r>
              <a:rPr lang="ru-RU" b="1" dirty="0" smtClean="0">
                <a:latin typeface="Times New Roman" pitchFamily="18" charset="0"/>
                <a:cs typeface="Times New Roman" pitchFamily="18" charset="0"/>
              </a:rPr>
              <a:t>зоны</a:t>
            </a:r>
            <a:endParaRPr lang="ru-RU" b="1"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86800" cy="5943600"/>
          </a:xfrm>
        </p:spPr>
        <p:txBody>
          <a:bodyPr>
            <a:noAutofit/>
          </a:bodyPr>
          <a:lstStyle/>
          <a:p>
            <a:pPr marL="0">
              <a:spcBef>
                <a:spcPts val="0"/>
              </a:spcBef>
              <a:spcAft>
                <a:spcPts val="1200"/>
              </a:spcAft>
              <a:buNone/>
            </a:pPr>
            <a:r>
              <a:rPr lang="ru-RU" sz="3200" dirty="0" smtClean="0"/>
              <a:t>     Предпринимательские </a:t>
            </a:r>
            <a:r>
              <a:rPr lang="ru-RU" sz="3200" dirty="0" smtClean="0"/>
              <a:t>зоны возникли в США для оживления мелкого и среднего бизнеса в депрессивных районах путем предоставления предпринимателям большей свободы деятельности и значительных финансовых льгот. Эти зоны стали важными центрами регионального развития, основанного на трех "</a:t>
            </a:r>
            <a:r>
              <a:rPr lang="ru-RU" sz="3200" dirty="0" err="1" smtClean="0"/>
              <a:t>д</a:t>
            </a:r>
            <a:r>
              <a:rPr lang="ru-RU" sz="3200" dirty="0" smtClean="0"/>
              <a:t>": </a:t>
            </a:r>
            <a:r>
              <a:rPr lang="ru-RU" sz="3200" dirty="0" err="1" smtClean="0"/>
              <a:t>дерегламентация</a:t>
            </a:r>
            <a:r>
              <a:rPr lang="ru-RU" sz="3200" dirty="0" smtClean="0"/>
              <a:t>, </a:t>
            </a:r>
            <a:r>
              <a:rPr lang="ru-RU" sz="3200" dirty="0" err="1" smtClean="0"/>
              <a:t>дефискализация</a:t>
            </a:r>
            <a:r>
              <a:rPr lang="ru-RU" sz="3200" dirty="0" smtClean="0"/>
              <a:t> и </a:t>
            </a:r>
            <a:r>
              <a:rPr lang="ru-RU" sz="3200" dirty="0" err="1" smtClean="0"/>
              <a:t>дебюрократизация</a:t>
            </a:r>
            <a:endParaRPr lang="ru-RU" sz="3200" dirty="0" smtClean="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534400" cy="5791200"/>
          </a:xfrm>
        </p:spPr>
        <p:txBody>
          <a:bodyPr>
            <a:normAutofit/>
          </a:bodyPr>
          <a:lstStyle/>
          <a:p>
            <a:pPr marL="0">
              <a:lnSpc>
                <a:spcPct val="120000"/>
              </a:lnSpc>
              <a:spcBef>
                <a:spcPts val="0"/>
              </a:spcBef>
              <a:spcAft>
                <a:spcPts val="1200"/>
              </a:spcAft>
              <a:buNone/>
            </a:pPr>
            <a:r>
              <a:rPr lang="ru-RU" sz="3200" dirty="0" smtClean="0"/>
              <a:t>     По </a:t>
            </a:r>
            <a:r>
              <a:rPr lang="ru-RU" sz="3200" dirty="0" smtClean="0"/>
              <a:t>юридическому статусу предпринимательские зоны в США подразделяются на </a:t>
            </a:r>
            <a:r>
              <a:rPr lang="ru-RU" sz="3200" b="1" i="1" dirty="0" smtClean="0"/>
              <a:t>федеральные, штатные и местные</a:t>
            </a:r>
            <a:r>
              <a:rPr lang="ru-RU" sz="3200" dirty="0" smtClean="0"/>
              <a:t>, и создаются решениями правительственных органов соответствующих уровней</a:t>
            </a:r>
            <a:endParaRPr lang="ru-RU" sz="3200" dirty="0" smtClean="0"/>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534400" cy="5791200"/>
          </a:xfrm>
        </p:spPr>
        <p:txBody>
          <a:bodyPr>
            <a:noAutofit/>
          </a:bodyPr>
          <a:lstStyle/>
          <a:p>
            <a:pPr marL="0">
              <a:spcBef>
                <a:spcPts val="0"/>
              </a:spcBef>
              <a:spcAft>
                <a:spcPts val="1200"/>
              </a:spcAft>
              <a:buClrTx/>
              <a:buNone/>
            </a:pPr>
            <a:r>
              <a:rPr lang="ru-RU" sz="3000" dirty="0" smtClean="0">
                <a:latin typeface="Times New Roman" pitchFamily="18" charset="0"/>
                <a:cs typeface="Times New Roman" pitchFamily="18" charset="0"/>
              </a:rPr>
              <a:t>      Предпринимательские </a:t>
            </a:r>
            <a:r>
              <a:rPr lang="ru-RU" sz="3000" dirty="0" smtClean="0">
                <a:latin typeface="Times New Roman" pitchFamily="18" charset="0"/>
                <a:cs typeface="Times New Roman" pitchFamily="18" charset="0"/>
              </a:rPr>
              <a:t>зоны обычно расположены в экономически депрессивных районах крупных городов, имеющих наиболее высокий уровень безработицы. Они охватывают, как правило, районы площадью 2,5-5 кв. км, не имеют огороженных пределов и выделяются лишь статусом расположенных там компаний. В большинстве штатов предпринимательские зоны создаются на 10-20 лет, федеральные зоны - также на 20 лет, срок это может быть продлен</a:t>
            </a:r>
            <a:endParaRPr lang="ru-RU" sz="30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248400"/>
          </a:xfrm>
        </p:spPr>
        <p:txBody>
          <a:bodyPr>
            <a:normAutofit fontScale="92500" lnSpcReduction="20000"/>
          </a:bodyPr>
          <a:lstStyle/>
          <a:p>
            <a:pPr marL="0">
              <a:lnSpc>
                <a:spcPct val="120000"/>
              </a:lnSpc>
              <a:spcBef>
                <a:spcPts val="0"/>
              </a:spcBef>
              <a:spcAft>
                <a:spcPts val="1200"/>
              </a:spcAft>
              <a:buNone/>
            </a:pPr>
            <a:r>
              <a:rPr lang="ru-RU" sz="2800" dirty="0" smtClean="0">
                <a:latin typeface="Times New Roman" pitchFamily="18" charset="0"/>
                <a:cs typeface="Times New Roman" pitchFamily="18" charset="0"/>
              </a:rPr>
              <a:t>     В </a:t>
            </a:r>
            <a:r>
              <a:rPr lang="ru-RU" sz="2800" dirty="0" smtClean="0">
                <a:latin typeface="Times New Roman" pitchFamily="18" charset="0"/>
                <a:cs typeface="Times New Roman" pitchFamily="18" charset="0"/>
              </a:rPr>
              <a:t>целях развития производства и увеличения занятости действующим на территории зон американским компаниям предоставляются различные льготы. На федеральном уровне - это пятипроцентная скидка на налоги, выплачиваемые при строительных и ремонтных работах, налоговые скидки предприятиям за каждого дополнительно принятого на работу, отмена налога на увеличение стоимости капитала. На уровне различных штатов - это пятидесятипроцентная скидка с налога на доходы предприятия (штат Коннектикут), стопроцентные скидки с налога на продажи оборудования (штат Луизиана) и строительных материалов (штат Канзас), на основной капитал (штат </a:t>
            </a:r>
            <a:r>
              <a:rPr lang="ru-RU" sz="2800" dirty="0" err="1" smtClean="0">
                <a:latin typeface="Times New Roman" pitchFamily="18" charset="0"/>
                <a:cs typeface="Times New Roman" pitchFamily="18" charset="0"/>
              </a:rPr>
              <a:t>Вирджиния</a:t>
            </a:r>
            <a:r>
              <a:rPr lang="ru-RU" sz="2800" dirty="0" smtClean="0">
                <a:latin typeface="Times New Roman" pitchFamily="18" charset="0"/>
                <a:cs typeface="Times New Roman" pitchFamily="18" charset="0"/>
              </a:rPr>
              <a:t>) . Более 70% всех налоговых льгот получают предприниматели, которые создают в предпринимательской зоне новые рабочие места</a:t>
            </a:r>
            <a:endParaRPr lang="ru-RU" sz="2800" dirty="0" smtClean="0">
              <a:latin typeface="Times New Roman" pitchFamily="18" charset="0"/>
              <a:cs typeface="Times New Roman" pitchFamily="18" charset="0"/>
            </a:endParaRPr>
          </a:p>
          <a:p>
            <a:pPr marL="0">
              <a:lnSpc>
                <a:spcPct val="120000"/>
              </a:lnSpc>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533400"/>
            <a:ext cx="8686800" cy="6172200"/>
          </a:xfrm>
        </p:spPr>
        <p:txBody>
          <a:bodyPr>
            <a:normAutofit lnSpcReduction="10000"/>
          </a:bodyPr>
          <a:lstStyle/>
          <a:p>
            <a:pPr marL="0">
              <a:lnSpc>
                <a:spcPct val="120000"/>
              </a:lnSpc>
              <a:spcBef>
                <a:spcPts val="0"/>
              </a:spcBef>
              <a:spcAft>
                <a:spcPts val="1200"/>
              </a:spcAft>
              <a:buNone/>
            </a:pPr>
            <a:r>
              <a:rPr lang="ru-RU" sz="3200" dirty="0" smtClean="0"/>
              <a:t>     Помимо </a:t>
            </a:r>
            <a:r>
              <a:rPr lang="ru-RU" sz="3200" dirty="0" smtClean="0"/>
              <a:t>экономических стимулов на предпринимателей распространяется и ряд других льгот. В частности, упрощенная процедура ведения документации, снижение требований к стандартам по охране окружающей среды и нормам безопасности. Правительства некоторых штатов предоставляют зонам прямую поддержку, - в штате Коннектикут создан специальный фонд для финансирования деятельности предприятий, расположенных в зонах штата</a:t>
            </a:r>
            <a:endParaRPr lang="ru-RU" sz="2800" b="1"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10600" cy="5867400"/>
          </a:xfrm>
        </p:spPr>
        <p:txBody>
          <a:bodyPr>
            <a:normAutofit/>
          </a:bodyPr>
          <a:lstStyle/>
          <a:p>
            <a:pPr marL="0">
              <a:lnSpc>
                <a:spcPct val="120000"/>
              </a:lnSpc>
              <a:spcBef>
                <a:spcPts val="0"/>
              </a:spcBef>
              <a:spcAft>
                <a:spcPts val="1200"/>
              </a:spcAft>
              <a:buNone/>
            </a:pPr>
            <a:r>
              <a:rPr lang="ru-RU" sz="3000" dirty="0" smtClean="0"/>
              <a:t>     Федеральное </a:t>
            </a:r>
            <a:r>
              <a:rPr lang="ru-RU" sz="3000" dirty="0" smtClean="0"/>
              <a:t>правительство и власти штатов продолжают политику расширения организации предпринимательских зон и предоставления им новых льгот. Одна из причин такой политики состоит в том, что создание этих зон, не ложась тяжелым бременем на бюджеты всех уровней, способствует повышению деловой активности в депрессивных районах страны и уменьшению размеров безработицы</a:t>
            </a:r>
            <a:endParaRPr lang="ru-RU" sz="3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534400" cy="5943600"/>
          </a:xfrm>
        </p:spPr>
        <p:txBody>
          <a:bodyPr>
            <a:noAutofit/>
          </a:bodyPr>
          <a:lstStyle/>
          <a:p>
            <a:pPr marL="0">
              <a:buNone/>
            </a:pPr>
            <a:r>
              <a:rPr lang="ru-RU" sz="2800" dirty="0" smtClean="0"/>
              <a:t>     </a:t>
            </a:r>
            <a:r>
              <a:rPr lang="ru-RU" sz="3000" dirty="0" smtClean="0"/>
              <a:t>Функционирование </a:t>
            </a:r>
            <a:r>
              <a:rPr lang="ru-RU" sz="3000" dirty="0" smtClean="0"/>
              <a:t>предпринимательских зон способствует также сокращению бюджетных ассигнований на различные социальные программы и постепенному увеличению налоговых поступлений в бюджеты различных уровней от предприятий и граждан в результате оживления экономической деятельности и увеличения числа занятых. Предпринимательские зоны ориентированы на решение внутриэкономических задач посредством опоры на местный капитал и рабочую силу</a:t>
            </a:r>
            <a:endParaRPr lang="ru-RU" sz="30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14400"/>
            <a:ext cx="8991600" cy="5943600"/>
          </a:xfrm>
        </p:spPr>
        <p:txBody>
          <a:bodyPr>
            <a:noAutofit/>
          </a:bodyPr>
          <a:lstStyle/>
          <a:p>
            <a:pPr marL="0">
              <a:spcBef>
                <a:spcPts val="0"/>
              </a:spcBef>
              <a:buNone/>
            </a:pPr>
            <a:r>
              <a:rPr lang="ru-RU" dirty="0" smtClean="0"/>
              <a:t>     Технологические парки заявили </a:t>
            </a:r>
            <a:r>
              <a:rPr lang="ru-RU" dirty="0" smtClean="0"/>
              <a:t>о себе как о новой эффективной форме интеграции науки и производства, месте развертывания инновационной деятельности и создания венчурных фирм, занятых разработкой новых технологий. Обычно они представляют собой территориально сгруппированную совокупность научных лабораторий и производственных помещений, предоставленных в аренду на льготных условиях венчурным фирмам, занятым коммерческим освоением перспективных научных и технологических нововведений и идей. В отличие от зон свободной торговли и предпринимательских зон для создания технологического парка не требуется разрешения правительственных органов</a:t>
            </a:r>
            <a:endParaRPr lang="ru-RU" dirty="0">
              <a:latin typeface="Times New Roman" pitchFamily="18" charset="0"/>
              <a:cs typeface="Times New Roman" pitchFamily="18" charset="0"/>
            </a:endParaRPr>
          </a:p>
        </p:txBody>
      </p:sp>
      <p:sp>
        <p:nvSpPr>
          <p:cNvPr id="4" name="Прямоугольник 3"/>
          <p:cNvSpPr/>
          <p:nvPr/>
        </p:nvSpPr>
        <p:spPr>
          <a:xfrm>
            <a:off x="228600" y="304800"/>
            <a:ext cx="3733800" cy="369332"/>
          </a:xfrm>
          <a:prstGeom prst="rect">
            <a:avLst/>
          </a:prstGeom>
        </p:spPr>
        <p:txBody>
          <a:bodyPr wrap="square">
            <a:spAutoFit/>
          </a:bodyPr>
          <a:lstStyle/>
          <a:p>
            <a:r>
              <a:rPr lang="ru-RU" b="1" dirty="0" smtClean="0">
                <a:latin typeface="Times New Roman" pitchFamily="18" charset="0"/>
                <a:cs typeface="Times New Roman" pitchFamily="18" charset="0"/>
              </a:rPr>
              <a:t>3. Технологические </a:t>
            </a:r>
            <a:r>
              <a:rPr lang="ru-RU" b="1" dirty="0" smtClean="0">
                <a:latin typeface="Times New Roman" pitchFamily="18" charset="0"/>
                <a:cs typeface="Times New Roman" pitchFamily="18" charset="0"/>
              </a:rPr>
              <a:t>парки</a:t>
            </a:r>
            <a:endParaRPr lang="ru-RU" b="1"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685800"/>
            <a:ext cx="8763000" cy="5867400"/>
          </a:xfrm>
        </p:spPr>
        <p:txBody>
          <a:bodyPr>
            <a:noAutofit/>
          </a:bodyPr>
          <a:lstStyle/>
          <a:p>
            <a:pPr marL="0">
              <a:spcBef>
                <a:spcPts val="0"/>
              </a:spcBef>
              <a:buNone/>
            </a:pPr>
            <a:r>
              <a:rPr lang="ru-RU" sz="2800" dirty="0" smtClean="0"/>
              <a:t>      Подавляющая </a:t>
            </a:r>
            <a:r>
              <a:rPr lang="ru-RU" sz="2800" dirty="0" smtClean="0"/>
              <a:t>часть парков не получает каких-либо привилегий от государственных организаций. Определенные преимущества имеют фирмы, действующие в высокотехнологичных отраслях национальной экономики на основе федеральных контрактов (в основном, в области оборонной промышленности). При заключении подобных контрактов федеральное правительство выделяет значительные средства для осуществления рискованных проектов, связанных с исследованиями, разработкой и производством новейших видов высокотехнологичной продукции</a:t>
            </a:r>
            <a:endParaRPr lang="ru-RU" sz="23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610600" cy="6019800"/>
          </a:xfrm>
        </p:spPr>
        <p:txBody>
          <a:bodyPr>
            <a:normAutofit fontScale="92500"/>
          </a:bodyPr>
          <a:lstStyle/>
          <a:p>
            <a:pPr marL="0">
              <a:lnSpc>
                <a:spcPct val="110000"/>
              </a:lnSpc>
              <a:buNone/>
            </a:pPr>
            <a:r>
              <a:rPr lang="ru-RU" dirty="0" smtClean="0"/>
              <a:t>     </a:t>
            </a:r>
            <a:r>
              <a:rPr lang="ru-RU" sz="2800" dirty="0" smtClean="0"/>
              <a:t>Поскольку </a:t>
            </a:r>
            <a:r>
              <a:rPr lang="ru-RU" sz="2800" dirty="0" smtClean="0"/>
              <a:t>фирмы, занятые в этих отраслях сконцентрированы в технопарках, они, соответственно, оказываются в более выгодном положении по сравнению с другими промышленными районами страны. Однако, основным побудительным мотивом у фирм, занимающихся высокотехнологическими производствами для размещения своих предприятий в технопарках служит тот </a:t>
            </a:r>
            <a:r>
              <a:rPr lang="ru-RU" sz="2800" dirty="0" err="1" smtClean="0"/>
              <a:t>синергический</a:t>
            </a:r>
            <a:r>
              <a:rPr lang="ru-RU" sz="2800" dirty="0" smtClean="0"/>
              <a:t> эффект многочисленных факторов, характеризующих каждый из таких парков, благодаря которому стимулируется дальнейшее развитие высокотехнологичных и наукоемких производств</a:t>
            </a:r>
            <a:endParaRPr lang="ru-RU"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686800" cy="5791200"/>
          </a:xfrm>
        </p:spPr>
        <p:txBody>
          <a:bodyPr>
            <a:normAutofit/>
          </a:bodyPr>
          <a:lstStyle/>
          <a:p>
            <a:pPr marL="0">
              <a:buNone/>
            </a:pPr>
            <a:r>
              <a:rPr lang="ru-RU" sz="3200" dirty="0" smtClean="0"/>
              <a:t>     В </a:t>
            </a:r>
            <a:r>
              <a:rPr lang="ru-RU" sz="3200" dirty="0" smtClean="0"/>
              <a:t>США существует два типа технопарков: те, что возникли спонтанно, по инициативе отдельных личностей или частных организаций и такие, которые создавались по указанию правительств отдельных штатов. Парки второго типа продолжают создаваться и сейчас, однако особенно известные и эффективно действующие технопарки относятся к первому типу</a:t>
            </a:r>
            <a:endParaRPr lang="ru-RU" sz="30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686800" cy="6019800"/>
          </a:xfrm>
        </p:spPr>
        <p:txBody>
          <a:bodyPr>
            <a:noAutofit/>
          </a:bodyPr>
          <a:lstStyle/>
          <a:p>
            <a:pPr marL="0">
              <a:buNone/>
            </a:pPr>
            <a:r>
              <a:rPr lang="ru-RU" sz="2800" dirty="0" smtClean="0">
                <a:latin typeface="Times New Roman" pitchFamily="18" charset="0"/>
                <a:cs typeface="Times New Roman" pitchFamily="18" charset="0"/>
              </a:rPr>
              <a:t>      Среди </a:t>
            </a:r>
            <a:r>
              <a:rPr lang="ru-RU" sz="2800" dirty="0" smtClean="0">
                <a:latin typeface="Times New Roman" pitchFamily="18" charset="0"/>
                <a:cs typeface="Times New Roman" pitchFamily="18" charset="0"/>
              </a:rPr>
              <a:t>них: технопарк "Силиконовая долина" в городе Санта-Клара (Калифорния) неподалеку от </a:t>
            </a:r>
            <a:r>
              <a:rPr lang="ru-RU" sz="2800" dirty="0" err="1" smtClean="0">
                <a:latin typeface="Times New Roman" pitchFamily="18" charset="0"/>
                <a:cs typeface="Times New Roman" pitchFamily="18" charset="0"/>
              </a:rPr>
              <a:t>Станфордского</a:t>
            </a:r>
            <a:r>
              <a:rPr lang="ru-RU" sz="2800" dirty="0" smtClean="0">
                <a:latin typeface="Times New Roman" pitchFamily="18" charset="0"/>
                <a:cs typeface="Times New Roman" pitchFamily="18" charset="0"/>
              </a:rPr>
              <a:t> Университета; "Бостонский маршрут 128", расположенный рядом с Массачусетским технологическим институтом и Гарвардским Университетом; Парк-треугольник Северной Каролины, созданный в центре района, где располагаются три университета - университет </a:t>
            </a:r>
            <a:r>
              <a:rPr lang="ru-RU" sz="2800" dirty="0" err="1" smtClean="0">
                <a:latin typeface="Times New Roman" pitchFamily="18" charset="0"/>
                <a:cs typeface="Times New Roman" pitchFamily="18" charset="0"/>
              </a:rPr>
              <a:t>Дюка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университет</a:t>
            </a:r>
            <a:r>
              <a:rPr lang="ru-RU" sz="2800" dirty="0" smtClean="0">
                <a:latin typeface="Times New Roman" pitchFamily="18" charset="0"/>
                <a:cs typeface="Times New Roman" pitchFamily="18" charset="0"/>
              </a:rPr>
              <a:t> Северной Каролины и университет штата Северной Каролины. Эти три технопарка стали моделями для создания подобных центров не только в других районах США, но и за границей</a:t>
            </a:r>
            <a:endParaRPr lang="ru-RU" dirty="0" smtClean="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533400"/>
            <a:ext cx="8686800" cy="6096000"/>
          </a:xfrm>
        </p:spPr>
        <p:txBody>
          <a:bodyPr>
            <a:normAutofit lnSpcReduction="10000"/>
          </a:bodyPr>
          <a:lstStyle/>
          <a:p>
            <a:pPr marL="0">
              <a:lnSpc>
                <a:spcPct val="110000"/>
              </a:lnSpc>
              <a:buNone/>
            </a:pPr>
            <a:r>
              <a:rPr lang="ru-RU" sz="3200" dirty="0" smtClean="0"/>
              <a:t>       Финансирование </a:t>
            </a:r>
            <a:r>
              <a:rPr lang="ru-RU" sz="3200" dirty="0" smtClean="0"/>
              <a:t>технопарков осуществляется из разных источников: фондами, учреждаемыми университетами или благотворительными организациями, местными муниципалитетами, федеральными ведомствами и министерствами, промышленными фирмами, а также за счет собственных средств. Некоторые из технопарков функционируют на прибыльной основе, другие являются бесприбыльными организациями</a:t>
            </a:r>
            <a:endParaRPr lang="ru-RU"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534400" cy="6172200"/>
          </a:xfrm>
        </p:spPr>
        <p:txBody>
          <a:bodyPr>
            <a:noAutofit/>
          </a:bodyPr>
          <a:lstStyle/>
          <a:p>
            <a:pPr marL="0">
              <a:spcBef>
                <a:spcPts val="0"/>
              </a:spcBef>
              <a:buNone/>
            </a:pPr>
            <a:r>
              <a:rPr lang="ru-RU" sz="2800" dirty="0" smtClean="0"/>
              <a:t>     Всем </a:t>
            </a:r>
            <a:r>
              <a:rPr lang="ru-RU" sz="2800" dirty="0" smtClean="0"/>
              <a:t>технопаркам присуща одна характерная черта, связанная с выполнением целевой установки: предоставление помощи на льготных условиях венчурным компаниям, отдельным изобретателям и ученым, разрабатывающим новые виды продукции и новые технологии. Эта помощь включает предоставление в аренду производственных и конторских помещений, лабораторного оборудования. Консультативных услуг, осуществление технологической экспертизы индивидуальных изобретений, составление бизнес-планов создаваемых компаний, содействие в получении займов у Администрации по делам малого бизнеса и т.д.</a:t>
            </a:r>
          </a:p>
          <a:p>
            <a:pPr marL="0">
              <a:buNone/>
            </a:pPr>
            <a:endParaRPr lang="ru-RU" sz="22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51" name="Rectangle 3"/>
          <p:cNvSpPr>
            <a:spLocks noChangeArrowheads="1"/>
          </p:cNvSpPr>
          <p:nvPr/>
        </p:nvSpPr>
        <p:spPr bwMode="auto">
          <a:xfrm>
            <a:off x="0" y="2162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Содержимое 6"/>
          <p:cNvSpPr>
            <a:spLocks noGrp="1"/>
          </p:cNvSpPr>
          <p:nvPr>
            <p:ph idx="1"/>
          </p:nvPr>
        </p:nvSpPr>
        <p:spPr>
          <a:xfrm>
            <a:off x="228600" y="685800"/>
            <a:ext cx="8610600" cy="5867400"/>
          </a:xfrm>
        </p:spPr>
        <p:txBody>
          <a:bodyPr>
            <a:normAutofit/>
          </a:bodyPr>
          <a:lstStyle/>
          <a:p>
            <a:pPr marL="0">
              <a:lnSpc>
                <a:spcPct val="120000"/>
              </a:lnSpc>
              <a:buNone/>
            </a:pPr>
            <a:r>
              <a:rPr lang="ru-RU" sz="3200" dirty="0" smtClean="0"/>
              <a:t>     Значительную </a:t>
            </a:r>
            <a:r>
              <a:rPr lang="ru-RU" sz="3200" dirty="0" smtClean="0"/>
              <a:t>экономию средств фирмам, входящим в состав технопарка, дает пользование его централизованными службами: секретарскими услугами, компьютерной техникой и программным обеспечением, копировальной техникой, библиотеками и справочно-библиографической службой</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304800" y="685800"/>
            <a:ext cx="8610600" cy="5638800"/>
          </a:xfrm>
        </p:spPr>
        <p:txBody>
          <a:bodyPr>
            <a:normAutofit/>
          </a:bodyPr>
          <a:lstStyle/>
          <a:p>
            <a:pPr marL="0">
              <a:buNone/>
            </a:pPr>
            <a:r>
              <a:rPr lang="ru-RU" sz="2800" dirty="0" smtClean="0"/>
              <a:t>     Основное </a:t>
            </a:r>
            <a:r>
              <a:rPr lang="ru-RU" sz="2800" dirty="0" smtClean="0"/>
              <a:t>требование, выдвигаемое руководством технопарка входящим в него фирмам, состоит в ведении научных исследований и разработок в области высокотехнологичных производств и соответствие специализации парка приоритетным направлениям исследований, проводимых в базовом университете. Поэтому в рамках технопарка разрешаются все виды деятельности, научной и административной, которые прямо или косвенно связаны с исследованиями и разработками венчурных фирм</a:t>
            </a: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228600" y="609600"/>
            <a:ext cx="8610600" cy="6019800"/>
          </a:xfrm>
        </p:spPr>
        <p:txBody>
          <a:bodyPr>
            <a:normAutofit lnSpcReduction="10000"/>
          </a:bodyPr>
          <a:lstStyle/>
          <a:p>
            <a:pPr marL="0">
              <a:lnSpc>
                <a:spcPct val="120000"/>
              </a:lnSpc>
              <a:buNone/>
            </a:pPr>
            <a:r>
              <a:rPr lang="ru-RU" sz="2400" dirty="0" smtClean="0"/>
              <a:t>     Еще </a:t>
            </a:r>
            <a:r>
              <a:rPr lang="ru-RU" sz="2400" dirty="0" smtClean="0"/>
              <a:t>одна характерная черта деятельности технопарков - их сотрудничество с промышленными компаниями, которые получают доступ к университетским ресурсам. Университет, как основное подразделение технопарка, получает возможность непосредственно участвовать в реализации результатов исследований, использовать более современное исследовательское оборудование, привлекать специалистов из промышленности в качестве лекторов, обеспечивать дополнительными заработками сотрудников университета. Часто на территории технопарка создается промышленное производство, при условии, что оно предназначено для выпуска опытных партий продукции, явившихся непосредственным результатом исследований, выполненных в парке</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10600" cy="5715000"/>
          </a:xfrm>
        </p:spPr>
        <p:txBody>
          <a:bodyPr>
            <a:normAutofit/>
          </a:bodyPr>
          <a:lstStyle/>
          <a:p>
            <a:pPr marL="0">
              <a:spcBef>
                <a:spcPts val="0"/>
              </a:spcBef>
              <a:buNone/>
            </a:pPr>
            <a:r>
              <a:rPr lang="ru-RU" sz="3000" dirty="0" smtClean="0">
                <a:latin typeface="Times New Roman" pitchFamily="18" charset="0"/>
                <a:cs typeface="Times New Roman" pitchFamily="18" charset="0"/>
              </a:rPr>
              <a:t>     Не </a:t>
            </a:r>
            <a:r>
              <a:rPr lang="ru-RU" sz="3000" dirty="0" smtClean="0">
                <a:latin typeface="Times New Roman" pitchFamily="18" charset="0"/>
                <a:cs typeface="Times New Roman" pitchFamily="18" charset="0"/>
              </a:rPr>
              <a:t>все из технологических парков оказываются эффективными. Причины неэффективности разные, главная заключается в неумении привлечь к сотрудничеству предпринимателей. К особенностям технопарков следует отнести и продолжительный период становления. Технологическому парку "Силиконовая долина" для достижения успеха потребовалось около 35 лет, парку- треугольнику Северной Каролины - 30, технопарку университета Юта – около 20лет</a:t>
            </a:r>
            <a:endParaRPr lang="ru-RU" sz="30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1484</TotalTime>
  <Words>2449</Words>
  <PresentationFormat>Экран (4:3)</PresentationFormat>
  <Paragraphs>63</Paragraphs>
  <Slides>46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Поток</vt:lpstr>
      <vt:lpstr>СПЕЦИАЛЬНЫЕ ЭКОНОМИЧЕСКИЕ ЗОНЫ В МИРОВОЙ ЭКОНОМИКЕ</vt:lpstr>
      <vt:lpstr>Тема: Свободные экономические зоны  Соединенных Штатов Америки</vt:lpstr>
      <vt:lpstr>ВОПРОСЫ:</vt:lpstr>
      <vt:lpstr>1. Зоны внешней торговли </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154</cp:revision>
  <dcterms:created xsi:type="dcterms:W3CDTF">2014-09-02T04:46:32Z</dcterms:created>
  <dcterms:modified xsi:type="dcterms:W3CDTF">2017-02-26T13:28:38Z</dcterms:modified>
</cp:coreProperties>
</file>