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8" r:id="rId2"/>
    <p:sldId id="268" r:id="rId3"/>
    <p:sldId id="275" r:id="rId4"/>
    <p:sldId id="285" r:id="rId5"/>
    <p:sldId id="298" r:id="rId6"/>
    <p:sldId id="284" r:id="rId7"/>
    <p:sldId id="283" r:id="rId8"/>
    <p:sldId id="282" r:id="rId9"/>
    <p:sldId id="281" r:id="rId10"/>
    <p:sldId id="299" r:id="rId11"/>
    <p:sldId id="280" r:id="rId12"/>
    <p:sldId id="279" r:id="rId13"/>
    <p:sldId id="278" r:id="rId14"/>
    <p:sldId id="277" r:id="rId15"/>
    <p:sldId id="291" r:id="rId16"/>
    <p:sldId id="290" r:id="rId17"/>
    <p:sldId id="289" r:id="rId18"/>
    <p:sldId id="288" r:id="rId19"/>
    <p:sldId id="287" r:id="rId20"/>
    <p:sldId id="286" r:id="rId21"/>
    <p:sldId id="276" r:id="rId22"/>
    <p:sldId id="296" r:id="rId23"/>
    <p:sldId id="295" r:id="rId24"/>
    <p:sldId id="297" r:id="rId25"/>
    <p:sldId id="294" r:id="rId26"/>
    <p:sldId id="293" r:id="rId27"/>
    <p:sldId id="292" r:id="rId28"/>
    <p:sldId id="263" r:id="rId29"/>
    <p:sldId id="273" r:id="rId30"/>
    <p:sldId id="270" r:id="rId31"/>
    <p:sldId id="271" r:id="rId32"/>
  </p:sldIdLst>
  <p:sldSz cx="9144000" cy="6858000" type="screen4x3"/>
  <p:notesSz cx="6858000" cy="9144000"/>
  <p:custDataLst>
    <p:tags r:id="rId35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 useTimings="0">
    <p:present/>
    <p:sldAll/>
    <p:penClr>
      <a:srgbClr val="FF0000"/>
    </p:penClr>
  </p:showPr>
  <p:clrMru>
    <a:srgbClr val="0000CC"/>
    <a:srgbClr val="B2B2B2"/>
    <a:srgbClr val="33CC33"/>
    <a:srgbClr val="FFCC00"/>
    <a:srgbClr val="00DCDC"/>
    <a:srgbClr val="0064EB"/>
    <a:srgbClr val="3333FF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146" autoAdjust="0"/>
    <p:restoredTop sz="99765" autoAdjust="0"/>
  </p:normalViewPr>
  <p:slideViewPr>
    <p:cSldViewPr>
      <p:cViewPr varScale="1">
        <p:scale>
          <a:sx n="113" d="100"/>
          <a:sy n="113" d="100"/>
        </p:scale>
        <p:origin x="-108" y="-186"/>
      </p:cViewPr>
      <p:guideLst>
        <p:guide orient="horz" pos="2432"/>
        <p:guide orient="horz" pos="3974"/>
        <p:guide orient="horz" pos="890"/>
        <p:guide orient="horz" pos="709"/>
        <p:guide orient="horz" pos="527"/>
        <p:guide orient="horz" pos="346"/>
        <p:guide pos="204"/>
        <p:guide pos="5556"/>
        <p:guide pos="2880"/>
        <p:guide pos="2744"/>
        <p:guide pos="30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0BB91B-97D0-4F50-A1BA-8BDCB8AF55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BFF794-B66E-4016-944A-9F41889F2F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3741"/>
            </a:gs>
            <a:gs pos="100000">
              <a:srgbClr val="230FA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Untitled-1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7940675" y="6381750"/>
            <a:ext cx="879475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>
            <a:spLocks noChangeArrowheads="1"/>
          </p:cNvSpPr>
          <p:nvPr/>
        </p:nvSpPr>
        <p:spPr bwMode="auto">
          <a:xfrm>
            <a:off x="300038" y="2443163"/>
            <a:ext cx="8496300" cy="317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ТЕМА 8.</a:t>
            </a:r>
            <a:r>
              <a:rPr lang="ru-RU" sz="4000"/>
              <a:t> </a:t>
            </a:r>
            <a:r>
              <a:rPr lang="ru-RU" sz="4000">
                <a:solidFill>
                  <a:srgbClr val="FFFF00"/>
                </a:solidFill>
              </a:rPr>
              <a:t>Автоматизация кодирования ТЭСИ. Штриховые (линейные) коды и возможности их использования для кодирования информации. 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323850" y="549275"/>
            <a:ext cx="84963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Кафедра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ГТАП Институт права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Преподаватель –</a:t>
            </a:r>
          </a:p>
          <a:p>
            <a:r>
              <a:rPr lang="ru-RU" sz="2400">
                <a:solidFill>
                  <a:schemeClr val="bg1"/>
                </a:solidFill>
              </a:rPr>
              <a:t>                              к.полит.наук, доцент Н.А.Царева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Система штрихового кодирования информации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4DB914A-0094-4559-B2DA-A161E8824244}" type="slidenum">
              <a:rPr lang="ru-RU">
                <a:solidFill>
                  <a:schemeClr val="bg1"/>
                </a:solidFill>
              </a:rPr>
              <a:pPr/>
              <a:t>10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69" name="Text Box 7"/>
          <p:cNvSpPr txBox="1">
            <a:spLocks noChangeArrowheads="1"/>
          </p:cNvSpPr>
          <p:nvPr/>
        </p:nvSpPr>
        <p:spPr bwMode="auto">
          <a:xfrm>
            <a:off x="323850" y="1201738"/>
            <a:ext cx="8496300" cy="51069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47725" y="3063875"/>
            <a:ext cx="3030538" cy="19351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2"/>
                </a:solidFill>
              </a:rPr>
              <a:t>Линейные (одномерные) символики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83175" y="3027363"/>
            <a:ext cx="3140075" cy="186213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schemeClr val="tx2"/>
                </a:solidFill>
              </a:rPr>
              <a:t>Двухмерные символики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2162175" y="1128713"/>
            <a:ext cx="292100" cy="1898650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507163" y="1128713"/>
            <a:ext cx="328612" cy="1862137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b="1" i="1">
                <a:solidFill>
                  <a:srgbClr val="FFFF00"/>
                </a:solidFill>
              </a:rPr>
              <a:t>Линейные (одномерные)</a:t>
            </a:r>
            <a:r>
              <a:rPr lang="ru-RU" sz="3600" i="1">
                <a:solidFill>
                  <a:srgbClr val="FFFF00"/>
                </a:solidFill>
              </a:rPr>
              <a:t> символики</a:t>
            </a:r>
            <a:endParaRPr lang="ru-RU" sz="3600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A372F68D-C392-4DF1-BE00-82C93301FC29}" type="slidenum">
              <a:rPr lang="ru-RU">
                <a:solidFill>
                  <a:schemeClr val="bg1"/>
                </a:solidFill>
              </a:rPr>
              <a:pPr/>
              <a:t>11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2292" name="Rectangle 6"/>
          <p:cNvSpPr>
            <a:spLocks noChangeArrowheads="1"/>
          </p:cNvSpPr>
          <p:nvPr/>
        </p:nvSpPr>
        <p:spPr bwMode="auto">
          <a:xfrm>
            <a:off x="336550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263525" y="873125"/>
            <a:ext cx="8726488" cy="54356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штрихкоды, читаемые в одном направлении (по горизонтали). </a:t>
            </a:r>
          </a:p>
          <a:p>
            <a:r>
              <a:rPr lang="ru-RU" sz="2400">
                <a:solidFill>
                  <a:schemeClr val="bg1"/>
                </a:solidFill>
              </a:rPr>
              <a:t>Наиболее распространенные линейные символики: </a:t>
            </a:r>
          </a:p>
          <a:p>
            <a:r>
              <a:rPr lang="ru-RU" sz="2400">
                <a:solidFill>
                  <a:schemeClr val="bg1"/>
                </a:solidFill>
              </a:rPr>
              <a:t>EAN, UPC, Code39, Code128, Codabar, Interleaved 2 of 5. </a:t>
            </a:r>
          </a:p>
          <a:p>
            <a:r>
              <a:rPr lang="ru-RU" sz="2400">
                <a:solidFill>
                  <a:schemeClr val="bg1"/>
                </a:solidFill>
              </a:rPr>
              <a:t>В соответствии с правилами EAN International на упаковку товара номер EAN-13 наносится в виде символа штрихового кода EAN/UPC. Эта символика (правила построения графического изображения) утверждена как международным стандартом EN797, так и российским ГОСТ Р 51201-98 "АИ. ШК. Требования к символике "ЕАН/ЮПиСи". </a:t>
            </a:r>
          </a:p>
          <a:p>
            <a:r>
              <a:rPr lang="ru-RU" sz="2400">
                <a:solidFill>
                  <a:schemeClr val="bg1"/>
                </a:solidFill>
              </a:rPr>
              <a:t>Штриховой код символики </a:t>
            </a:r>
            <a:r>
              <a:rPr lang="ru-RU" sz="2400" b="1">
                <a:solidFill>
                  <a:schemeClr val="bg1"/>
                </a:solidFill>
              </a:rPr>
              <a:t>EAN/UPC,</a:t>
            </a:r>
            <a:r>
              <a:rPr lang="ru-RU" sz="2400">
                <a:solidFill>
                  <a:schemeClr val="bg1"/>
                </a:solidFill>
              </a:rPr>
              <a:t> представленный семейством символов EAN-8, EAN-13, UPC-A, UPC-E, предназначен для кодирования цифровой информации и является одним из основных машиночитаемых носителей данных в рамках международной системы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Линейные символики</a:t>
            </a:r>
            <a:endParaRPr lang="ru-RU" sz="3600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E3044C72-9A24-45BE-AC9F-D1788048D6AF}" type="slidenum">
              <a:rPr lang="ru-RU">
                <a:solidFill>
                  <a:schemeClr val="bg1"/>
                </a:solidFill>
              </a:rPr>
              <a:pPr/>
              <a:t>12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263525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17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600">
                <a:solidFill>
                  <a:schemeClr val="bg1"/>
                </a:solidFill>
              </a:rPr>
              <a:t>позволяют кодировать небольшой объем информации (до 20-30 символов - обычно цифр) с помощью несложных штрих-кодов, читаемых недорогими сканерами. </a:t>
            </a:r>
          </a:p>
          <a:p>
            <a:r>
              <a:rPr lang="ru-RU" sz="2600">
                <a:solidFill>
                  <a:schemeClr val="bg1"/>
                </a:solidFill>
              </a:rPr>
              <a:t>В настоящее время штриховые коды EAN/UPC лежат в основе всемирной многоотраслевой коммуникационной системы, создание которой обеспечивается двумя крупнейшими специализированными международными организациями - EAN International</a:t>
            </a:r>
            <a:r>
              <a:rPr lang="ru-RU" sz="2800" i="1">
                <a:solidFill>
                  <a:schemeClr val="bg1"/>
                </a:solidFill>
              </a:rPr>
              <a:t> </a:t>
            </a:r>
            <a:r>
              <a:rPr lang="ru-RU" sz="2600" i="1">
                <a:solidFill>
                  <a:schemeClr val="bg1"/>
                </a:solidFill>
              </a:rPr>
              <a:t>(Международная Ассоциация Товарной Нумерации)</a:t>
            </a:r>
            <a:r>
              <a:rPr lang="ru-RU" sz="2600">
                <a:solidFill>
                  <a:schemeClr val="bg1"/>
                </a:solidFill>
              </a:rPr>
              <a:t> и AIM Global (</a:t>
            </a:r>
            <a:r>
              <a:rPr lang="ru-RU" sz="2600" i="1">
                <a:solidFill>
                  <a:schemeClr val="bg1"/>
                </a:solidFill>
              </a:rPr>
              <a:t>Automatic Identification Manufactures</a:t>
            </a:r>
            <a:r>
              <a:rPr lang="ru-RU" sz="2600">
                <a:solidFill>
                  <a:schemeClr val="bg1"/>
                </a:solidFill>
              </a:rPr>
              <a:t> объединяет свыше 15 тысяч компаний-членов во всем мире на базе 24 региональных и национальных организаций).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b="1" i="1">
                <a:solidFill>
                  <a:srgbClr val="FFFF00"/>
                </a:solidFill>
              </a:rPr>
              <a:t>Двухмерные</a:t>
            </a:r>
            <a:r>
              <a:rPr lang="ru-RU" sz="3600">
                <a:solidFill>
                  <a:srgbClr val="FFFF00"/>
                </a:solidFill>
              </a:rPr>
              <a:t> символики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BC884642-7EF2-485B-B4C6-2F0D899504DF}" type="slidenum">
              <a:rPr lang="ru-RU">
                <a:solidFill>
                  <a:schemeClr val="bg1"/>
                </a:solidFill>
              </a:rPr>
              <a:pPr/>
              <a:t>13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300038" y="65405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1" name="Text Box 7"/>
          <p:cNvSpPr txBox="1">
            <a:spLocks noChangeArrowheads="1"/>
          </p:cNvSpPr>
          <p:nvPr/>
        </p:nvSpPr>
        <p:spPr bwMode="auto">
          <a:xfrm>
            <a:off x="323850" y="909638"/>
            <a:ext cx="8496300" cy="53990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разработанные для кодирования большого объема информации (до нескольких страниц текста). </a:t>
            </a:r>
          </a:p>
          <a:p>
            <a:r>
              <a:rPr lang="ru-RU" sz="2400">
                <a:solidFill>
                  <a:schemeClr val="bg1"/>
                </a:solidFill>
              </a:rPr>
              <a:t>Символ с многострочной символикой состоит из двух и более смежных по вертикали строк знаков символа штрихового кода. </a:t>
            </a:r>
          </a:p>
          <a:p>
            <a:r>
              <a:rPr lang="ru-RU" sz="2400">
                <a:solidFill>
                  <a:schemeClr val="bg1"/>
                </a:solidFill>
              </a:rPr>
              <a:t>Двухмерный код считывается при помощи специального сканера двухмерных кодов и позволяет быстро и безошибочно вводить большой объем информации. </a:t>
            </a:r>
          </a:p>
          <a:p>
            <a:r>
              <a:rPr lang="ru-RU" sz="2400">
                <a:solidFill>
                  <a:schemeClr val="bg1"/>
                </a:solidFill>
              </a:rPr>
              <a:t>Расшифровка такого кода проводится в двух измерениях (по горизонтали и по вертикали). </a:t>
            </a:r>
          </a:p>
          <a:p>
            <a:r>
              <a:rPr lang="ru-RU" sz="2400">
                <a:solidFill>
                  <a:schemeClr val="bg1"/>
                </a:solidFill>
              </a:rPr>
              <a:t>Включают в себя специальные механизмы по сжатию данных, представленных в нескольких символах, в один большой файл; представлению различных наборов знаков в одном сообщении. Примерами таких кодов являются PDF 417, MaxiCode, Data Matrix, Aztec Code и др.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Система EAN </a:t>
            </a: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9FD50DC8-CD0A-4F88-89FE-5658ACA469A5}" type="slidenum">
              <a:rPr lang="ru-RU">
                <a:solidFill>
                  <a:schemeClr val="bg1"/>
                </a:solidFill>
              </a:rPr>
              <a:pPr/>
              <a:t>14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5364" name="Rectangle 6"/>
          <p:cNvSpPr>
            <a:spLocks noChangeArrowheads="1"/>
          </p:cNvSpPr>
          <p:nvPr/>
        </p:nvSpPr>
        <p:spPr bwMode="auto">
          <a:xfrm>
            <a:off x="336550" y="69056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323850" y="763588"/>
            <a:ext cx="8496300" cy="554513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это комплекс принципов, норм и положений присвоения штриховых кодов товарам, услугам, расположению на основе уникальных кодов EAN и рекомендаций по их использованию. Дает возможность: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присваивать уникальные коды товарам, услугам, расположению организаций и эксплуатации их для идентификации единиц учета во всем мире;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маркировать товары штриховыми кодами, что позволяет автоматизировать считывание кодов и идентификацию товаров в автоматизированных системах учета;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использовать электронный обмен данными между торговыми партнерами;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повышать эффективность работы электронных систем автоматизированного учета, контроля и управления товарно-денежным обращением.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EAN (European Article Number)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9D68D52B-383C-4956-936D-733E6F66C5B4}" type="slidenum">
              <a:rPr lang="ru-RU">
                <a:solidFill>
                  <a:schemeClr val="bg1"/>
                </a:solidFill>
              </a:rPr>
              <a:pPr/>
              <a:t>15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6388" name="Rectangle 6"/>
          <p:cNvSpPr>
            <a:spLocks noChangeArrowheads="1"/>
          </p:cNvSpPr>
          <p:nvPr/>
        </p:nvSpPr>
        <p:spPr bwMode="auto">
          <a:xfrm>
            <a:off x="336550" y="5810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9" name="Text Box 7"/>
          <p:cNvSpPr txBox="1">
            <a:spLocks noChangeArrowheads="1"/>
          </p:cNvSpPr>
          <p:nvPr/>
        </p:nvSpPr>
        <p:spPr bwMode="auto">
          <a:xfrm>
            <a:off x="323850" y="909638"/>
            <a:ext cx="8496300" cy="53990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Штриховое кодирование продукции (товаров) осуществляется путем эксплуатации международной универсальной системы товарной нумерации EAN, внедрение которой на территории России осуществляет </a:t>
            </a:r>
            <a:r>
              <a:rPr lang="ru-RU" sz="2400">
                <a:solidFill>
                  <a:srgbClr val="FFFF00"/>
                </a:solidFill>
              </a:rPr>
              <a:t>ЮНИСКАН/EAN РОССИЯ. </a:t>
            </a:r>
            <a:r>
              <a:rPr lang="ru-RU" sz="2400">
                <a:solidFill>
                  <a:schemeClr val="bg1"/>
                </a:solidFill>
              </a:rPr>
              <a:t>В настоящее время она насчитывает около 6000 предприятий-членов. Всем им присвоены уникальные идентификационные номера, которые начинаются с цифр 460 (EAN РОССИЯ). </a:t>
            </a:r>
          </a:p>
          <a:p>
            <a:r>
              <a:rPr lang="ru-RU" sz="2400">
                <a:solidFill>
                  <a:schemeClr val="bg1"/>
                </a:solidFill>
              </a:rPr>
              <a:t>Регистрационный номер предприятия отображается на упаковке продукции в виде первых цифр штрихового кода EAN (например, 460700952). Первые 2-3 цифры кода EAN называются </a:t>
            </a:r>
            <a:r>
              <a:rPr lang="ru-RU" sz="2400">
                <a:solidFill>
                  <a:srgbClr val="FFFF00"/>
                </a:solidFill>
              </a:rPr>
              <a:t>префиксом национальной организации</a:t>
            </a:r>
            <a:r>
              <a:rPr lang="ru-RU" sz="2400">
                <a:solidFill>
                  <a:schemeClr val="bg1"/>
                </a:solidFill>
              </a:rPr>
              <a:t>. По префиксу можно определить только в какой национальной организации зарегистрировано то или иное предприятие.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b="1">
                <a:solidFill>
                  <a:srgbClr val="FFFF00"/>
                </a:solidFill>
              </a:rPr>
              <a:t>460 700952</a:t>
            </a:r>
            <a:r>
              <a:rPr lang="ru-RU" sz="3600">
                <a:solidFill>
                  <a:srgbClr val="FFFF00"/>
                </a:solidFill>
              </a:rPr>
              <a:t> регистрационный номер является уникальным в мире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47CD3B9E-59BC-48CB-A824-899549DA3E0F}" type="slidenum">
              <a:rPr lang="ru-RU">
                <a:solidFill>
                  <a:schemeClr val="bg1"/>
                </a:solidFill>
              </a:rPr>
              <a:pPr/>
              <a:t>16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  <a:buFontTx/>
              <a:buAutoNum type="arabicPeriod"/>
            </a:pPr>
            <a:endParaRPr lang="ru-RU" sz="1600">
              <a:solidFill>
                <a:schemeClr val="bg1"/>
              </a:solidFill>
            </a:endParaRP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endParaRPr lang="ru-RU" sz="1600">
              <a:solidFill>
                <a:schemeClr val="bg1"/>
              </a:solidFill>
            </a:endParaRPr>
          </a:p>
        </p:txBody>
      </p:sp>
      <p:pic>
        <p:nvPicPr>
          <p:cNvPr id="17414" name="Picture 2" descr="globe.gif [17 KB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5625" y="1639888"/>
            <a:ext cx="8032750" cy="354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Код EAN-13</a:t>
            </a:r>
            <a:endParaRPr lang="ru-RU" sz="3600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F8F789F7-3F3F-4BEF-BE4D-523D8A9B12F3}" type="slidenum">
              <a:rPr lang="ru-RU">
                <a:solidFill>
                  <a:schemeClr val="bg1"/>
                </a:solidFill>
              </a:rPr>
              <a:pPr/>
              <a:t>17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336550" y="690563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323850" y="836613"/>
            <a:ext cx="8496300" cy="54721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  <a:buFont typeface="Wingdings" pitchFamily="2" charset="2"/>
              <a:buChar char="q"/>
            </a:pPr>
            <a:r>
              <a:rPr lang="ru-RU" sz="2800">
                <a:solidFill>
                  <a:schemeClr val="bg1"/>
                </a:solidFill>
              </a:rPr>
              <a:t>состоит из 13 цифр. 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q"/>
            </a:pPr>
            <a:r>
              <a:rPr lang="ru-RU" sz="2800">
                <a:solidFill>
                  <a:schemeClr val="bg1"/>
                </a:solidFill>
              </a:rPr>
              <a:t>имеет следующую структуру: 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ü"/>
            </a:pPr>
            <a:r>
              <a:rPr lang="ru-RU" sz="2800">
                <a:solidFill>
                  <a:schemeClr val="bg1"/>
                </a:solidFill>
              </a:rPr>
              <a:t>первые 2-3 цифры – это ПРЕФИКС или код национальной организации-члена EAN International (для России – 460); 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ü"/>
            </a:pPr>
            <a:r>
              <a:rPr lang="ru-RU" sz="2800">
                <a:solidFill>
                  <a:schemeClr val="bg1"/>
                </a:solidFill>
              </a:rPr>
              <a:t>следующие цифры – это регистрационный номер предприятия внутри национальной организации; 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ü"/>
            </a:pPr>
            <a:r>
              <a:rPr lang="ru-RU" sz="2800">
                <a:solidFill>
                  <a:schemeClr val="bg1"/>
                </a:solidFill>
              </a:rPr>
              <a:t>следующая группа цифр – это порядковый номер продукции внутри предприятия; </a:t>
            </a:r>
          </a:p>
          <a:p>
            <a:pPr marL="342900" indent="-342900">
              <a:spcBef>
                <a:spcPct val="10000"/>
              </a:spcBef>
              <a:buFont typeface="Wingdings" pitchFamily="2" charset="2"/>
              <a:buChar char="ü"/>
            </a:pPr>
            <a:r>
              <a:rPr lang="ru-RU" sz="2800">
                <a:solidFill>
                  <a:schemeClr val="bg1"/>
                </a:solidFill>
              </a:rPr>
              <a:t>последняя 13-я цифра – контрольное число.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chemeClr val="bg1"/>
                </a:solidFill>
              </a:rPr>
              <a:t>Оно вычисляется из предыдущих двенадцати.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400">
                <a:solidFill>
                  <a:srgbClr val="FFFF00"/>
                </a:solidFill>
              </a:rPr>
              <a:t>Например, напиток "Буратино" производства "НЕОПласт" в зависимости от вида упаковки имеет разные номера в штриховом коде: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829EA532-7B92-4CB3-B347-E07774345FB8}" type="slidenum">
              <a:rPr lang="ru-RU">
                <a:solidFill>
                  <a:schemeClr val="bg1"/>
                </a:solidFill>
              </a:rPr>
              <a:pPr/>
              <a:t>18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336550" y="13843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1" name="Text Box 7"/>
          <p:cNvSpPr txBox="1">
            <a:spLocks noChangeArrowheads="1"/>
          </p:cNvSpPr>
          <p:nvPr/>
        </p:nvSpPr>
        <p:spPr bwMode="auto">
          <a:xfrm>
            <a:off x="263525" y="116522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1600">
                <a:solidFill>
                  <a:schemeClr val="tx2"/>
                </a:solidFill>
              </a:rPr>
              <a:t>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09575" y="1493838"/>
          <a:ext cx="8288451" cy="469295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38157"/>
                <a:gridCol w="5805567"/>
                <a:gridCol w="2044727"/>
              </a:tblGrid>
              <a:tr h="48671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Перечень продукции “</a:t>
                      </a:r>
                      <a:r>
                        <a:rPr lang="ru-RU" sz="1800" dirty="0" err="1" smtClean="0">
                          <a:solidFill>
                            <a:schemeClr val="tx2"/>
                          </a:solidFill>
                        </a:rPr>
                        <a:t>НЕОПласт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”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Код EAN-13</a:t>
                      </a:r>
                      <a:endParaRPr lang="ru-RU" dirty="0"/>
                    </a:p>
                  </a:txBody>
                  <a:tcPr/>
                </a:tc>
              </a:tr>
              <a:tr h="59092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Газированный напиток "БУРАТИНО"</a:t>
                      </a:r>
                      <a:br>
                        <a:rPr lang="ru-RU" sz="20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Пластиковая бутылка 2,0 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4607009520018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59092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Газированный напиток "БУРАТИНО"</a:t>
                      </a:r>
                      <a:br>
                        <a:rPr lang="ru-RU" sz="20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Пластиковая бутылка 1,5 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4607009520025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59092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Газированный напиток "БУРАТИНО"</a:t>
                      </a:r>
                      <a:br>
                        <a:rPr lang="ru-RU" sz="20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Пластиковая бутылка 0,5 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4607009520032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59092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Газированный напиток "БУРАТИНО"</a:t>
                      </a:r>
                      <a:br>
                        <a:rPr lang="ru-RU" sz="20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Стеклянная бутылка 0,5 л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4607009520049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59092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Газированный напиток "БУРАТИНО"</a:t>
                      </a:r>
                      <a:br>
                        <a:rPr lang="ru-RU" sz="20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Жестяная банка 0,5 л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4607009520056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  <a:tr h="59092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Газированный напиток "БУРАТИНО"</a:t>
                      </a:r>
                      <a:br>
                        <a:rPr lang="ru-RU" sz="20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Жестяная банка 0,33 л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4607009520063</a:t>
                      </a:r>
                    </a:p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EAN-14</a:t>
            </a: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1154E48C-EEE8-409C-8608-3997FB9FF431}" type="slidenum">
              <a:rPr lang="ru-RU">
                <a:solidFill>
                  <a:schemeClr val="bg1"/>
                </a:solidFill>
              </a:rPr>
              <a:pPr/>
              <a:t>19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300038" y="5810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323850" y="763588"/>
            <a:ext cx="8496300" cy="554513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Наносится на транспортную упаковку в виде штрихового кода.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Используется графическая символика "2 из 5 чередующийся" (англ. Interleaved Two of Five – ITF). Поэтому и штриховой код сокращенно называют ITF-14: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400">
                <a:solidFill>
                  <a:schemeClr val="bg1"/>
                </a:solidFill>
              </a:rPr>
              <a:t>По сравнению с EAN/UPC cимволика ITF характеризуется относительно большими размерами изображения штрихового кода (ширина - 152,4 мм, высота – 41,4 мм) и менее строгими техническими требованиями к поверхности. Так штриховой код ITF-14 можно печатать не только на этикетках, но и непосредственно на стенке картонной коробки. </a:t>
            </a:r>
          </a:p>
        </p:txBody>
      </p:sp>
      <p:pic>
        <p:nvPicPr>
          <p:cNvPr id="20486" name="Picture 2" descr="ITF-14  [4,25 KB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73350" y="5364163"/>
            <a:ext cx="3819525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Содержание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412373F6-1802-452D-B7A0-B9197C036106}" type="slidenum">
              <a:rPr lang="ru-RU">
                <a:solidFill>
                  <a:schemeClr val="bg1"/>
                </a:solidFill>
              </a:rPr>
              <a:pPr/>
              <a:t>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 smtClean="0">
                <a:solidFill>
                  <a:schemeClr val="bg1"/>
                </a:solidFill>
              </a:rPr>
              <a:t>Учебный </a:t>
            </a:r>
            <a:r>
              <a:rPr lang="ru-RU" sz="2400" dirty="0">
                <a:solidFill>
                  <a:schemeClr val="bg1"/>
                </a:solidFill>
              </a:rPr>
              <a:t>материал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Вопросы для самопроверки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Рекомендуемая литература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EAN-14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5BAF28A-FB3D-44DA-B892-30721EA59872}" type="slidenum">
              <a:rPr lang="ru-RU">
                <a:solidFill>
                  <a:schemeClr val="bg1"/>
                </a:solidFill>
              </a:rPr>
              <a:pPr/>
              <a:t>20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263525" y="5810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323850" y="690563"/>
            <a:ext cx="8496300" cy="561816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>
                <a:solidFill>
                  <a:schemeClr val="bg1"/>
                </a:solidFill>
              </a:rPr>
              <a:t>По 14-разрядному номеру можно определить EAN-13 продукции, которая находится внутри транспортной упаковки. Код имеет в своем составе 12 информационных разрядов EAN-13 (кроме контрольного), которые указывают на упакованную продукцию: </a:t>
            </a:r>
          </a:p>
          <a:p>
            <a:endParaRPr lang="ru-RU" sz="1400">
              <a:solidFill>
                <a:schemeClr val="bg1"/>
              </a:solidFill>
            </a:endParaRPr>
          </a:p>
          <a:p>
            <a:r>
              <a:rPr lang="ru-RU" sz="1400">
                <a:solidFill>
                  <a:schemeClr val="tx2"/>
                </a:solidFill>
              </a:rPr>
              <a:t> </a:t>
            </a:r>
          </a:p>
          <a:p>
            <a:endParaRPr lang="ru-RU" sz="1400">
              <a:solidFill>
                <a:schemeClr val="tx2"/>
              </a:solidFill>
            </a:endParaRPr>
          </a:p>
          <a:p>
            <a:endParaRPr lang="ru-RU" sz="1400">
              <a:solidFill>
                <a:schemeClr val="tx2"/>
              </a:solidFill>
            </a:endParaRPr>
          </a:p>
          <a:p>
            <a:endParaRPr lang="ru-RU" sz="1400">
              <a:solidFill>
                <a:schemeClr val="tx2"/>
              </a:solidFill>
            </a:endParaRPr>
          </a:p>
          <a:p>
            <a:endParaRPr lang="ru-RU" sz="1400">
              <a:solidFill>
                <a:schemeClr val="tx2"/>
              </a:solidFill>
            </a:endParaRPr>
          </a:p>
          <a:p>
            <a:endParaRPr lang="ru-RU" sz="1400">
              <a:solidFill>
                <a:schemeClr val="tx2"/>
              </a:solidFill>
            </a:endParaRPr>
          </a:p>
          <a:p>
            <a:endParaRPr lang="ru-RU" sz="1400">
              <a:solidFill>
                <a:schemeClr val="tx2"/>
              </a:solidFill>
            </a:endParaRPr>
          </a:p>
          <a:p>
            <a:r>
              <a:rPr lang="ru-RU" sz="1400">
                <a:solidFill>
                  <a:schemeClr val="tx2"/>
                </a:solidFill>
              </a:rPr>
              <a:t> </a:t>
            </a:r>
          </a:p>
          <a:p>
            <a:endParaRPr lang="ru-RU" sz="1400">
              <a:solidFill>
                <a:schemeClr val="tx2"/>
              </a:solidFill>
            </a:endParaRPr>
          </a:p>
          <a:p>
            <a:endParaRPr lang="ru-RU" sz="1400">
              <a:solidFill>
                <a:schemeClr val="tx2"/>
              </a:solidFill>
            </a:endParaRPr>
          </a:p>
          <a:p>
            <a:endParaRPr lang="ru-RU" sz="1400">
              <a:solidFill>
                <a:schemeClr val="tx2"/>
              </a:solidFill>
            </a:endParaRPr>
          </a:p>
          <a:p>
            <a:endParaRPr lang="ru-RU" sz="1400">
              <a:solidFill>
                <a:schemeClr val="tx2"/>
              </a:solidFill>
            </a:endParaRPr>
          </a:p>
          <a:p>
            <a:endParaRPr lang="ru-RU" sz="1400">
              <a:solidFill>
                <a:schemeClr val="tx2"/>
              </a:solidFill>
            </a:endParaRPr>
          </a:p>
          <a:p>
            <a:endParaRPr lang="ru-RU" sz="1400">
              <a:solidFill>
                <a:schemeClr val="tx2"/>
              </a:solidFill>
            </a:endParaRPr>
          </a:p>
          <a:p>
            <a:endParaRPr lang="ru-RU" sz="1400">
              <a:solidFill>
                <a:schemeClr val="tx2"/>
              </a:solidFill>
            </a:endParaRPr>
          </a:p>
          <a:p>
            <a:r>
              <a:rPr lang="ru-RU" sz="1400">
                <a:solidFill>
                  <a:schemeClr val="tx2"/>
                </a:solidFill>
              </a:rPr>
              <a:t/>
            </a:r>
            <a:br>
              <a:rPr lang="ru-RU" sz="1400">
                <a:solidFill>
                  <a:schemeClr val="tx2"/>
                </a:solidFill>
              </a:rPr>
            </a:br>
            <a:endParaRPr lang="ru-RU" sz="1400">
              <a:solidFill>
                <a:schemeClr val="tx2"/>
              </a:solidFill>
            </a:endParaRPr>
          </a:p>
          <a:p>
            <a:r>
              <a:rPr lang="ru-RU" sz="1400">
                <a:solidFill>
                  <a:schemeClr val="tx2"/>
                </a:solidFill>
              </a:rPr>
              <a:t>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73063" y="2078038"/>
          <a:ext cx="8507527" cy="40233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680463"/>
                <a:gridCol w="1456766"/>
                <a:gridCol w="1456766"/>
                <a:gridCol w="1456766"/>
                <a:gridCol w="1456766"/>
              </a:tblGrid>
              <a:tr h="59390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</a:p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460</a:t>
                      </a:r>
                    </a:p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700952</a:t>
                      </a:r>
                    </a:p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008</a:t>
                      </a:r>
                    </a:p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4</a:t>
                      </a:r>
                    </a:p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39374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EAN-13 без контрольного разряда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21210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ЛОГИСТИЧЕСКИЙ ВАРИАНТ - различные транспортные упаковки с одним и тем же содержимым (EAN-13) отличаются разрядом </a:t>
                      </a:r>
                      <a:r>
                        <a:rPr lang="ru-RU" sz="1600" dirty="0" err="1" smtClean="0">
                          <a:solidFill>
                            <a:schemeClr val="tx2"/>
                          </a:solidFill>
                        </a:rPr>
                        <a:t>логистического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 варианта. Допустимая нумерация - от 1 до 8.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err="1" smtClean="0">
                          <a:solidFill>
                            <a:schemeClr val="tx2"/>
                          </a:solidFill>
                        </a:rPr>
                        <a:t>ПРЕФИКСнациональной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 организации - ЮНИСКАН / EAN 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РОССИЯ.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РЕГИСТРА-ЦИОННЫЙ НОМЕР ПРЕДПРИЯ-ТИЯ. Формируется при регистрации предприятия в ЮНИСКАН / EAN 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РОССИЯ</a:t>
                      </a:r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ПРОДУКЦИЯ</a:t>
                      </a:r>
                      <a:br>
                        <a:rPr lang="ru-RU" sz="16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Каждому отдельному виду продукции </a:t>
                      </a:r>
                      <a:r>
                        <a:rPr lang="ru-RU" sz="1600" dirty="0" err="1" smtClean="0">
                          <a:solidFill>
                            <a:schemeClr val="tx2"/>
                          </a:solidFill>
                        </a:rPr>
                        <a:t>соответ-ствует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 отдельный порядковый номер. </a:t>
                      </a:r>
                    </a:p>
                    <a:p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КОНТРОЛЬ-НЫЙ 14-й РАЗРЯД.</a:t>
                      </a:r>
                      <a:br>
                        <a:rPr lang="ru-RU" sz="16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Вычисляется из значений предыдущих 13 разрядов.</a:t>
                      </a:r>
                    </a:p>
                    <a:p>
                      <a:endParaRPr lang="ru-RU" sz="16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1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Код EAN-8</a:t>
            </a:r>
            <a:endParaRPr lang="ru-RU" sz="3600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2EF280AC-E774-419D-B27F-D81ED0018C5A}" type="slidenum">
              <a:rPr lang="ru-RU">
                <a:solidFill>
                  <a:schemeClr val="bg1"/>
                </a:solidFill>
              </a:rPr>
              <a:pPr/>
              <a:t>21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2532" name="Rectangle 6"/>
          <p:cNvSpPr>
            <a:spLocks noChangeArrowheads="1"/>
          </p:cNvSpPr>
          <p:nvPr/>
        </p:nvSpPr>
        <p:spPr bwMode="auto">
          <a:xfrm>
            <a:off x="190500" y="5810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323850" y="727075"/>
            <a:ext cx="8496300" cy="55816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200">
                <a:solidFill>
                  <a:schemeClr val="bg1"/>
                </a:solidFill>
              </a:rPr>
              <a:t>присваивается исключительно Ассоциацией ЮНИСКАН отдельным видам продукции, отличающимся малыми размерами упаковки, если символ штрихового кода EAN-13 номинального размера (25,91 х 37,29 мм) занимает БОЛЬШЕ 25% ПЕЧАТНОЙ ПОВЕРХНОСТИ упаковки или этикетки. </a:t>
            </a:r>
          </a:p>
          <a:p>
            <a:endParaRPr lang="ru-RU" sz="2200" b="1">
              <a:solidFill>
                <a:srgbClr val="FFFF00"/>
              </a:solidFill>
            </a:endParaRPr>
          </a:p>
          <a:p>
            <a:r>
              <a:rPr lang="ru-RU" sz="2200" b="1">
                <a:solidFill>
                  <a:srgbClr val="FFFF00"/>
                </a:solidFill>
              </a:rPr>
              <a:t>КАК ОБРАЗУЕТСЯ КОД EAN-8</a:t>
            </a:r>
            <a:endParaRPr lang="ru-RU" sz="2200">
              <a:solidFill>
                <a:srgbClr val="FFFF00"/>
              </a:solidFill>
            </a:endParaRPr>
          </a:p>
          <a:p>
            <a:endParaRPr lang="ru-RU" sz="1400" b="1">
              <a:solidFill>
                <a:schemeClr val="bg1"/>
              </a:solidFill>
            </a:endParaRPr>
          </a:p>
          <a:p>
            <a:endParaRPr lang="ru-RU" sz="1400" b="1">
              <a:solidFill>
                <a:schemeClr val="bg1"/>
              </a:solidFill>
            </a:endParaRPr>
          </a:p>
          <a:p>
            <a:endParaRPr lang="ru-RU" sz="1400" b="1">
              <a:solidFill>
                <a:schemeClr val="bg1"/>
              </a:solidFill>
            </a:endParaRPr>
          </a:p>
          <a:p>
            <a:endParaRPr lang="ru-RU" sz="1400" b="1">
              <a:solidFill>
                <a:schemeClr val="bg1"/>
              </a:solidFill>
            </a:endParaRPr>
          </a:p>
          <a:p>
            <a:endParaRPr lang="ru-RU" sz="1400" b="1">
              <a:solidFill>
                <a:schemeClr val="bg1"/>
              </a:solidFill>
            </a:endParaRPr>
          </a:p>
          <a:p>
            <a:endParaRPr lang="ru-RU" sz="1400" b="1">
              <a:solidFill>
                <a:schemeClr val="bg1"/>
              </a:solidFill>
            </a:endParaRPr>
          </a:p>
          <a:p>
            <a:endParaRPr lang="ru-RU" sz="1400" b="1">
              <a:solidFill>
                <a:schemeClr val="bg1"/>
              </a:solidFill>
            </a:endParaRPr>
          </a:p>
          <a:p>
            <a:endParaRPr lang="ru-RU" sz="1400" b="1">
              <a:solidFill>
                <a:schemeClr val="bg1"/>
              </a:solidFill>
            </a:endParaRPr>
          </a:p>
          <a:p>
            <a:r>
              <a:rPr lang="ru-RU" sz="1400">
                <a:solidFill>
                  <a:schemeClr val="tx2"/>
                </a:solidFill>
              </a:rPr>
              <a:t>.</a:t>
            </a:r>
          </a:p>
          <a:p>
            <a:endParaRPr lang="ru-RU" sz="1400" b="1" i="1">
              <a:solidFill>
                <a:schemeClr val="tx2"/>
              </a:solidFill>
            </a:endParaRPr>
          </a:p>
          <a:p>
            <a:endParaRPr lang="ru-RU" sz="1400" b="1" i="1">
              <a:solidFill>
                <a:schemeClr val="tx2"/>
              </a:solidFill>
            </a:endParaRPr>
          </a:p>
          <a:p>
            <a:endParaRPr lang="ru-RU" sz="1400" b="1" i="1">
              <a:solidFill>
                <a:schemeClr val="tx2"/>
              </a:solidFill>
            </a:endParaRPr>
          </a:p>
          <a:p>
            <a:endParaRPr lang="ru-RU" sz="1400" b="1" i="1">
              <a:solidFill>
                <a:schemeClr val="tx2"/>
              </a:solidFill>
            </a:endParaRPr>
          </a:p>
          <a:p>
            <a:endParaRPr lang="ru-RU" sz="1400" b="1">
              <a:solidFill>
                <a:schemeClr val="bg1"/>
              </a:solidFill>
            </a:endParaRPr>
          </a:p>
          <a:p>
            <a:endParaRPr lang="ru-RU" sz="1600"/>
          </a:p>
          <a:p>
            <a:endParaRPr lang="ru-RU" sz="160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46088" y="3100388"/>
          <a:ext cx="8032859" cy="31089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570059"/>
                <a:gridCol w="3979917"/>
                <a:gridCol w="2482883"/>
              </a:tblGrid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460</a:t>
                      </a:r>
                      <a:endParaRPr lang="ru-RU" sz="1600" dirty="0" smtClean="0">
                        <a:solidFill>
                          <a:schemeClr val="tx2"/>
                        </a:solidFill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0001</a:t>
                      </a:r>
                      <a:br>
                        <a:rPr lang="ru-RU" sz="1600" b="1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0002</a:t>
                      </a:r>
                      <a:br>
                        <a:rPr lang="ru-RU" sz="1600" b="1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0003 и т.д.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br>
                        <a:rPr lang="ru-RU" sz="1600" b="1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br>
                        <a:rPr lang="ru-RU" sz="1600" b="1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ru-RU" sz="16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1600" b="1" i="1" dirty="0" smtClean="0">
                          <a:solidFill>
                            <a:schemeClr val="tx2"/>
                          </a:solidFill>
                        </a:rPr>
                        <a:t>ПРЕФИКС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национальной организации – ЮНИСКАН / EAN РОССИЯ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tx2"/>
                          </a:solidFill>
                        </a:rPr>
                        <a:t>ПРОДУКЦИЯ ПРЕДПРИЯТИЙ-ЧЛЕНОВ ЮНИСКАН: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Каждому отдельному виду продукции, независимо от кода предприятия, соответствует отдельный порядковый номер. Номера продукции различных предприятий идут вперемешку. Найти внутри EAN-8 регистрационный номер предприятия нельзя.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chemeClr val="tx2"/>
                          </a:solidFill>
                        </a:rPr>
                        <a:t>8-й КОНТРОЛЬНЫЙ РАЗРЯД: </a:t>
                      </a:r>
                      <a:r>
                        <a:rPr lang="ru-RU" sz="1600" dirty="0" smtClean="0">
                          <a:solidFill>
                            <a:schemeClr val="tx2"/>
                          </a:solidFill>
                        </a:rPr>
                        <a:t>Вычисляется из значений предыдущих 7 разрядов автоматически при формировании очередного кода EAN-8. 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74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При формировании кода транспортной упаковки в ITF-14 включаются цифры EAN-8</a:t>
            </a:r>
            <a:endParaRPr lang="ru-RU" sz="2800" b="1">
              <a:solidFill>
                <a:srgbClr val="0F2BEC"/>
              </a:solidFill>
            </a:endParaRP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F6E79701-1386-4D0F-8F55-AE9AD97E9F17}" type="slidenum">
              <a:rPr lang="ru-RU">
                <a:solidFill>
                  <a:schemeClr val="bg1"/>
                </a:solidFill>
              </a:rPr>
              <a:pPr/>
              <a:t>22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3556" name="Rectangle 6"/>
          <p:cNvSpPr>
            <a:spLocks noChangeArrowheads="1"/>
          </p:cNvSpPr>
          <p:nvPr/>
        </p:nvSpPr>
        <p:spPr bwMode="auto">
          <a:xfrm>
            <a:off x="336550" y="174942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7" name="Text Box 7"/>
          <p:cNvSpPr txBox="1">
            <a:spLocks noChangeArrowheads="1"/>
          </p:cNvSpPr>
          <p:nvPr/>
        </p:nvSpPr>
        <p:spPr bwMode="auto">
          <a:xfrm>
            <a:off x="373063" y="1895475"/>
            <a:ext cx="8593137" cy="44132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000">
                <a:solidFill>
                  <a:schemeClr val="bg1"/>
                </a:solidFill>
              </a:rPr>
              <a:t>впереди короткого кода EAN-8 добавляется пять заполняющих нулей: </a:t>
            </a:r>
          </a:p>
          <a:p>
            <a:endParaRPr lang="ru-RU" sz="1600" b="1">
              <a:solidFill>
                <a:schemeClr val="bg1"/>
              </a:solidFill>
            </a:endParaRPr>
          </a:p>
          <a:p>
            <a:endParaRPr lang="ru-RU" sz="1600" b="1">
              <a:solidFill>
                <a:schemeClr val="bg1"/>
              </a:solidFill>
            </a:endParaRPr>
          </a:p>
          <a:p>
            <a:endParaRPr lang="ru-RU" sz="1600" b="1">
              <a:solidFill>
                <a:schemeClr val="bg1"/>
              </a:solidFill>
            </a:endParaRPr>
          </a:p>
          <a:p>
            <a:endParaRPr lang="ru-RU" sz="1600" b="1">
              <a:solidFill>
                <a:schemeClr val="bg1"/>
              </a:solidFill>
            </a:endParaRPr>
          </a:p>
          <a:p>
            <a:endParaRPr lang="ru-RU" sz="1600" b="1">
              <a:solidFill>
                <a:schemeClr val="bg1"/>
              </a:solidFill>
            </a:endParaRPr>
          </a:p>
          <a:p>
            <a:endParaRPr lang="ru-RU" sz="1600" b="1" i="1">
              <a:solidFill>
                <a:schemeClr val="tx2"/>
              </a:solidFill>
            </a:endParaRPr>
          </a:p>
          <a:p>
            <a:endParaRPr lang="ru-RU" sz="1600" b="1" i="1">
              <a:solidFill>
                <a:schemeClr val="tx2"/>
              </a:solidFill>
            </a:endParaRPr>
          </a:p>
          <a:p>
            <a:endParaRPr lang="ru-RU" sz="1600" b="1" i="1">
              <a:solidFill>
                <a:schemeClr val="tx2"/>
              </a:solidFill>
            </a:endParaRPr>
          </a:p>
          <a:p>
            <a:endParaRPr lang="ru-RU" sz="1600" b="1" i="1">
              <a:solidFill>
                <a:schemeClr val="tx2"/>
              </a:solidFill>
            </a:endParaRPr>
          </a:p>
          <a:p>
            <a:endParaRPr lang="ru-RU" sz="1600" b="1" i="1">
              <a:solidFill>
                <a:schemeClr val="tx2"/>
              </a:solidFill>
            </a:endParaRPr>
          </a:p>
          <a:p>
            <a:endParaRPr lang="ru-RU" sz="1600" b="1" i="1">
              <a:solidFill>
                <a:schemeClr val="tx2"/>
              </a:solidFill>
            </a:endParaRPr>
          </a:p>
          <a:p>
            <a:endParaRPr lang="ru-RU" sz="1600" b="1" i="1">
              <a:solidFill>
                <a:schemeClr val="tx2"/>
              </a:solidFill>
            </a:endParaRPr>
          </a:p>
          <a:p>
            <a:endParaRPr lang="ru-RU" sz="1600" b="1" i="1">
              <a:solidFill>
                <a:schemeClr val="tx2"/>
              </a:solidFill>
            </a:endParaRPr>
          </a:p>
          <a:p>
            <a:endParaRPr lang="ru-RU" sz="1600" b="1" i="1">
              <a:solidFill>
                <a:schemeClr val="tx2"/>
              </a:solidFill>
            </a:endParaRPr>
          </a:p>
          <a:p>
            <a:endParaRPr lang="ru-RU" sz="1600" b="1" i="1">
              <a:solidFill>
                <a:schemeClr val="tx2"/>
              </a:solidFill>
            </a:endParaRPr>
          </a:p>
          <a:p>
            <a:endParaRPr lang="ru-RU" sz="1600" b="1" i="1">
              <a:solidFill>
                <a:schemeClr val="tx2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73063" y="2552700"/>
          <a:ext cx="8215425" cy="29311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43085"/>
                <a:gridCol w="876311"/>
                <a:gridCol w="1898676"/>
                <a:gridCol w="2008215"/>
                <a:gridCol w="178913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00000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460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0005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С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tx2"/>
                          </a:solidFill>
                        </a:rPr>
                        <a:t>ЛОГИСТИ-ЧЕСКИЙ ВАРИАНТ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ru-RU" sz="18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от 1 до 8.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tx2"/>
                          </a:solidFill>
                        </a:rPr>
                        <a:t>ПРЕФИКС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ru-RU" sz="18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национальной организации - ЮНИСКАН / EAN РОССИЯ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tx2"/>
                          </a:solidFill>
                        </a:rPr>
                        <a:t>ПРОДУКЦИЯ: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ru-RU" sz="18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Каждому виду продукции по специальной заявке выдается номер внутри ЮНИСКАН.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chemeClr val="tx2"/>
                          </a:solidFill>
                        </a:rPr>
                        <a:t>КОНТРОЛЬНЫЙ 14-й РАЗРЯД.</a:t>
                      </a: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/>
                      </a:r>
                      <a:br>
                        <a:rPr lang="ru-RU" sz="1800" dirty="0" smtClean="0">
                          <a:solidFill>
                            <a:schemeClr val="tx2"/>
                          </a:solidFill>
                        </a:rPr>
                      </a:br>
                      <a:r>
                        <a:rPr lang="ru-RU" sz="1800" dirty="0" smtClean="0">
                          <a:solidFill>
                            <a:schemeClr val="tx2"/>
                          </a:solidFill>
                        </a:rPr>
                        <a:t>Вычисляется из предыдущих 13-ти разрядов.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b="1">
                <a:solidFill>
                  <a:srgbClr val="FFFF00"/>
                </a:solidFill>
              </a:rPr>
              <a:t>РАСЧЕТ КОНТРОЛЬНОГО РАЗРЯДА</a:t>
            </a:r>
            <a:endParaRPr lang="ru-RU" sz="3200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1D7F8A7-4404-4F98-8F85-D1248D7F0F0F}" type="slidenum">
              <a:rPr lang="ru-RU">
                <a:solidFill>
                  <a:schemeClr val="bg1"/>
                </a:solidFill>
              </a:rPr>
              <a:pPr/>
              <a:t>23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4580" name="Rectangle 6"/>
          <p:cNvSpPr>
            <a:spLocks noChangeArrowheads="1"/>
          </p:cNvSpPr>
          <p:nvPr/>
        </p:nvSpPr>
        <p:spPr bwMode="auto">
          <a:xfrm>
            <a:off x="300038" y="61753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323850" y="727075"/>
            <a:ext cx="8496300" cy="55816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Для расчета контрольного разряда в EAN-8, EAN-13, ITF-14 используется алгоритм вычислений ("</a:t>
            </a:r>
            <a:r>
              <a:rPr lang="ru-RU" sz="2800">
                <a:solidFill>
                  <a:srgbClr val="FFFF00"/>
                </a:solidFill>
              </a:rPr>
              <a:t>по модулю 10</a:t>
            </a:r>
            <a:r>
              <a:rPr lang="ru-RU" sz="2400">
                <a:solidFill>
                  <a:schemeClr val="bg1"/>
                </a:solidFill>
              </a:rPr>
              <a:t>"): </a:t>
            </a:r>
          </a:p>
          <a:p>
            <a:r>
              <a:rPr lang="ru-RU" sz="2400">
                <a:solidFill>
                  <a:schemeClr val="bg1"/>
                </a:solidFill>
              </a:rPr>
              <a:t>Пронумеровать все разряды </a:t>
            </a:r>
            <a:r>
              <a:rPr lang="ru-RU" sz="2400" u="sng">
                <a:solidFill>
                  <a:srgbClr val="FF0000"/>
                </a:solidFill>
              </a:rPr>
              <a:t>СПРАВА НАЛЕВО</a:t>
            </a:r>
            <a:r>
              <a:rPr lang="ru-RU" sz="2400">
                <a:solidFill>
                  <a:srgbClr val="FF0000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от 1 до 14, </a:t>
            </a:r>
            <a:r>
              <a:rPr lang="ru-RU" sz="2400" u="sng">
                <a:solidFill>
                  <a:schemeClr val="bg1"/>
                </a:solidFill>
              </a:rPr>
              <a:t>НАЧИНАЯ С ПОЗИЦИИ КОНТРОЛЬНОГО РАЗРЯДА (1-Й)</a:t>
            </a:r>
            <a:r>
              <a:rPr lang="ru-RU" sz="2400">
                <a:solidFill>
                  <a:schemeClr val="bg1"/>
                </a:solidFill>
              </a:rPr>
              <a:t>. </a:t>
            </a:r>
          </a:p>
          <a:p>
            <a:endParaRPr lang="ru-RU" sz="2400" u="sng">
              <a:solidFill>
                <a:schemeClr val="bg1"/>
              </a:solidFill>
            </a:endParaRPr>
          </a:p>
          <a:p>
            <a:r>
              <a:rPr lang="ru-RU" sz="2400" u="sng">
                <a:solidFill>
                  <a:schemeClr val="bg1"/>
                </a:solidFill>
              </a:rPr>
              <a:t>ШАГ 1</a:t>
            </a:r>
            <a:r>
              <a:rPr lang="ru-RU" sz="2400">
                <a:solidFill>
                  <a:schemeClr val="bg1"/>
                </a:solidFill>
              </a:rPr>
              <a:t>: Начиная со 2-го сложить значения всех ЧЕТНЫХ разрядов.</a:t>
            </a:r>
          </a:p>
          <a:p>
            <a:r>
              <a:rPr lang="ru-RU" sz="2400" u="sng">
                <a:solidFill>
                  <a:schemeClr val="bg1"/>
                </a:solidFill>
              </a:rPr>
              <a:t>ШАГ 2:</a:t>
            </a:r>
            <a:r>
              <a:rPr lang="ru-RU" sz="2400">
                <a:solidFill>
                  <a:schemeClr val="bg1"/>
                </a:solidFill>
              </a:rPr>
              <a:t> Полученную сумму умножить на 3.</a:t>
            </a:r>
          </a:p>
          <a:p>
            <a:r>
              <a:rPr lang="ru-RU" sz="2400" u="sng">
                <a:solidFill>
                  <a:schemeClr val="bg1"/>
                </a:solidFill>
              </a:rPr>
              <a:t>ШАГ 3:</a:t>
            </a:r>
            <a:r>
              <a:rPr lang="ru-RU" sz="2400">
                <a:solidFill>
                  <a:schemeClr val="bg1"/>
                </a:solidFill>
              </a:rPr>
              <a:t> Начиная со 3-го сложить значения всех НЕЧЕТНЫХ разрядов.</a:t>
            </a:r>
          </a:p>
          <a:p>
            <a:r>
              <a:rPr lang="ru-RU" sz="2400" u="sng">
                <a:solidFill>
                  <a:schemeClr val="bg1"/>
                </a:solidFill>
              </a:rPr>
              <a:t>ШАГ 4:</a:t>
            </a:r>
            <a:r>
              <a:rPr lang="ru-RU" sz="2400">
                <a:solidFill>
                  <a:schemeClr val="bg1"/>
                </a:solidFill>
              </a:rPr>
              <a:t> Сложить результаты, полученные во 2 и 3 шагах.</a:t>
            </a:r>
          </a:p>
          <a:p>
            <a:r>
              <a:rPr lang="ru-RU" sz="2400" u="sng">
                <a:solidFill>
                  <a:schemeClr val="bg1"/>
                </a:solidFill>
              </a:rPr>
              <a:t>ШАГ 5:</a:t>
            </a:r>
            <a:r>
              <a:rPr lang="ru-RU" sz="2400">
                <a:solidFill>
                  <a:schemeClr val="bg1"/>
                </a:solidFill>
              </a:rPr>
              <a:t> Значение контрольного разряда является наименьшим числом, которое в сумме с величиной, полученной в шаге 4, дает число, кратное 10.</a:t>
            </a:r>
          </a:p>
          <a:p>
            <a:endParaRPr lang="ru-RU" sz="1600">
              <a:solidFill>
                <a:schemeClr val="bg1"/>
              </a:solidFill>
            </a:endParaRPr>
          </a:p>
          <a:p>
            <a:endParaRPr lang="ru-RU" sz="16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636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200" smtClean="0">
                <a:solidFill>
                  <a:srgbClr val="FFFF00"/>
                </a:solidFill>
              </a:rPr>
              <a:t>Порядок расчета контрольного разряда С для 8, 12, 13 или 14-разрядного кода </a:t>
            </a:r>
            <a:r>
              <a:rPr lang="ru-RU" sz="1100" smtClean="0">
                <a:solidFill>
                  <a:schemeClr val="bg1"/>
                </a:solidFill>
              </a:rPr>
              <a:t/>
            </a:r>
            <a:br>
              <a:rPr lang="ru-RU" sz="1100" smtClean="0">
                <a:solidFill>
                  <a:schemeClr val="bg1"/>
                </a:solidFill>
              </a:rPr>
            </a:br>
            <a:endParaRPr lang="ru-RU" sz="1100" smtClean="0">
              <a:solidFill>
                <a:schemeClr val="bg1"/>
              </a:solidFill>
            </a:endParaRPr>
          </a:p>
        </p:txBody>
      </p:sp>
      <p:sp>
        <p:nvSpPr>
          <p:cNvPr id="25603" name="Содержимое 2"/>
          <p:cNvSpPr>
            <a:spLocks noGrp="1"/>
          </p:cNvSpPr>
          <p:nvPr>
            <p:ph idx="1"/>
          </p:nvPr>
        </p:nvSpPr>
        <p:spPr bwMode="auto">
          <a:xfrm>
            <a:off x="409575" y="1639888"/>
            <a:ext cx="8229600" cy="45259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endParaRPr lang="ru-RU" sz="700" smtClean="0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ru-RU" sz="700" smtClean="0">
                <a:solidFill>
                  <a:schemeClr val="bg1"/>
                </a:solidFill>
              </a:rPr>
              <a:t/>
            </a:r>
            <a:br>
              <a:rPr lang="ru-RU" sz="700" smtClean="0">
                <a:solidFill>
                  <a:schemeClr val="bg1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/>
            </a:r>
            <a:br>
              <a:rPr lang="ru-RU" sz="1800" smtClean="0">
                <a:solidFill>
                  <a:schemeClr val="tx2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> </a:t>
            </a:r>
            <a:br>
              <a:rPr lang="ru-RU" sz="1800" smtClean="0">
                <a:solidFill>
                  <a:schemeClr val="tx2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> </a:t>
            </a:r>
            <a:br>
              <a:rPr lang="ru-RU" sz="1800" smtClean="0">
                <a:solidFill>
                  <a:schemeClr val="tx2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/>
            </a:r>
            <a:br>
              <a:rPr lang="ru-RU" sz="1800" smtClean="0">
                <a:solidFill>
                  <a:schemeClr val="tx2"/>
                </a:solidFill>
              </a:rPr>
            </a:br>
            <a:r>
              <a:rPr lang="ru-RU" sz="1800" smtClean="0">
                <a:solidFill>
                  <a:schemeClr val="tx2"/>
                </a:solidFill>
              </a:rPr>
              <a:t/>
            </a:r>
            <a:br>
              <a:rPr lang="ru-RU" sz="1800" smtClean="0">
                <a:solidFill>
                  <a:schemeClr val="tx2"/>
                </a:solidFill>
              </a:rPr>
            </a:br>
            <a:endParaRPr lang="ru-RU" smtClean="0"/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117475" y="1347788"/>
            <a:ext cx="8496300" cy="71437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27013" y="1822450"/>
          <a:ext cx="8690096" cy="24993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72120"/>
                <a:gridCol w="572242"/>
                <a:gridCol w="555531"/>
                <a:gridCol w="587378"/>
                <a:gridCol w="571717"/>
                <a:gridCol w="609831"/>
                <a:gridCol w="495488"/>
                <a:gridCol w="571717"/>
                <a:gridCol w="495488"/>
                <a:gridCol w="495488"/>
                <a:gridCol w="533602"/>
                <a:gridCol w="457373"/>
                <a:gridCol w="457373"/>
                <a:gridCol w="419259"/>
                <a:gridCol w="495489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2"/>
                          </a:solidFill>
                        </a:rPr>
                        <a:t>разряды</a:t>
                      </a:r>
                      <a:endParaRPr lang="ru-RU" sz="20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14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13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12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11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EAN-8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С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UPC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С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600" b="1" dirty="0" smtClean="0">
                          <a:solidFill>
                            <a:schemeClr val="tx2"/>
                          </a:solidFill>
                        </a:rPr>
                        <a:t>EAN-13</a:t>
                      </a:r>
                      <a:endParaRPr lang="ru-RU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С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solidFill>
                            <a:schemeClr val="tx2"/>
                          </a:solidFill>
                        </a:rPr>
                        <a:t>ITF-14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2"/>
                          </a:solidFill>
                        </a:rPr>
                        <a:t>С</a:t>
                      </a:r>
                      <a:endParaRPr lang="ru-RU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>
                <a:solidFill>
                  <a:srgbClr val="FFFF00"/>
                </a:solidFill>
              </a:rPr>
              <a:t>Пример вычисления контрольного разряда для номера 427622135746C (EAN-13)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894598B-1081-414C-9C17-86D4F3B1D5D0}" type="slidenum">
              <a:rPr lang="ru-RU">
                <a:solidFill>
                  <a:schemeClr val="bg1"/>
                </a:solidFill>
              </a:rPr>
              <a:pPr/>
              <a:t>25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r>
              <a:rPr lang="ru-RU" sz="1050" dirty="0"/>
              <a:t>  </a:t>
            </a:r>
          </a:p>
          <a:p>
            <a:pPr>
              <a:defRPr/>
            </a:pPr>
            <a:endParaRPr lang="ru-RU" sz="1050" dirty="0"/>
          </a:p>
          <a:p>
            <a:pPr>
              <a:defRPr/>
            </a:pPr>
            <a:r>
              <a:rPr lang="ru-RU" sz="1050" dirty="0"/>
              <a:t> </a:t>
            </a:r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endParaRPr lang="ru-RU" sz="1050" dirty="0"/>
          </a:p>
          <a:p>
            <a:pPr>
              <a:defRPr/>
            </a:pPr>
            <a:r>
              <a:rPr lang="ru-RU" sz="2800" dirty="0">
                <a:solidFill>
                  <a:schemeClr val="bg1"/>
                </a:solidFill>
              </a:rPr>
              <a:t>В итоге получаем код EAN-13 = </a:t>
            </a:r>
            <a:r>
              <a:rPr lang="ru-RU" sz="2800" b="1" dirty="0">
                <a:solidFill>
                  <a:schemeClr val="bg1"/>
                </a:solidFill>
              </a:rPr>
              <a:t>427622135746</a:t>
            </a:r>
            <a:r>
              <a:rPr lang="ru-RU" sz="2800" b="1" u="sng" dirty="0">
                <a:solidFill>
                  <a:schemeClr val="bg1"/>
                </a:solidFill>
              </a:rPr>
              <a:t>9</a:t>
            </a:r>
            <a:r>
              <a:rPr lang="ru-RU" sz="2800" dirty="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46088" y="1384300"/>
          <a:ext cx="8414252" cy="26822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908709"/>
                <a:gridCol w="492217"/>
                <a:gridCol w="454354"/>
                <a:gridCol w="454354"/>
                <a:gridCol w="454354"/>
                <a:gridCol w="378629"/>
                <a:gridCol w="416491"/>
                <a:gridCol w="454354"/>
                <a:gridCol w="454354"/>
                <a:gridCol w="416491"/>
                <a:gridCol w="786955"/>
                <a:gridCol w="530080"/>
                <a:gridCol w="795120"/>
                <a:gridCol w="605806"/>
                <a:gridCol w="81198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2"/>
                          </a:solidFill>
                        </a:rPr>
                        <a:t>РАЗРЯ-ДЫ</a:t>
                      </a:r>
                      <a:endParaRPr lang="ru-RU" sz="12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13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12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11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10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8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С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ШАГ 1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6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=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26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ШАГ 2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*3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78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ШАГ</a:t>
                      </a:r>
                      <a:r>
                        <a:rPr lang="ru-RU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3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2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5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4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=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23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ШАГ 4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шаг2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+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шаг3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=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101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2"/>
                          </a:solidFill>
                        </a:rPr>
                        <a:t>С=</a:t>
                      </a:r>
                      <a:endParaRPr lang="ru-RU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2"/>
                          </a:solidFill>
                        </a:rPr>
                        <a:t>9</a:t>
                      </a:r>
                      <a:endParaRPr lang="ru-RU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i="1">
                <a:solidFill>
                  <a:srgbClr val="FFFF00"/>
                </a:solidFill>
              </a:rPr>
              <a:t>Технические способы штрихового кодирования</a:t>
            </a:r>
            <a:endParaRPr lang="ru-RU" sz="3200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D5D40D3-153F-4B9C-8281-C29018195DFF}" type="slidenum">
              <a:rPr lang="ru-RU">
                <a:solidFill>
                  <a:schemeClr val="bg1"/>
                </a:solidFill>
              </a:rPr>
              <a:pPr/>
              <a:t>26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7653" name="Text Box 7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Для обеспечения сбора, обработки информации, которую содержат штриховые коды, и нанесения штрихкодового обозначения на объекты учета используются специальные технические средства, которые по своему назначению подразделяются на </a:t>
            </a:r>
            <a:r>
              <a:rPr lang="ru-RU" sz="2400">
                <a:solidFill>
                  <a:srgbClr val="FFFF00"/>
                </a:solidFill>
              </a:rPr>
              <a:t>устройства:</a:t>
            </a:r>
          </a:p>
          <a:p>
            <a:endParaRPr lang="ru-RU" sz="240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считывания штриховых кодов - </a:t>
            </a:r>
            <a:r>
              <a:rPr lang="ru-RU" sz="2000">
                <a:solidFill>
                  <a:schemeClr val="bg1"/>
                </a:solidFill>
              </a:rPr>
              <a:t>это электронно-оптические устройства, предназначенные для преобразования оптических сигналов, полученных при считывании штрихкодового обозначения, в электрические сигналы для их последующего декодирования</a:t>
            </a:r>
            <a:r>
              <a:rPr lang="ru-RU" sz="2400">
                <a:solidFill>
                  <a:schemeClr val="bg1"/>
                </a:solidFill>
              </a:rPr>
              <a:t>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печатания штриховых кодов;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контроля качества штрихового обозначения; </a:t>
            </a:r>
          </a:p>
          <a:p>
            <a:pPr>
              <a:buFont typeface="Wingdings" pitchFamily="2" charset="2"/>
              <a:buChar char="ü"/>
            </a:pPr>
            <a:r>
              <a:rPr lang="ru-RU" sz="2400">
                <a:solidFill>
                  <a:schemeClr val="bg1"/>
                </a:solidFill>
              </a:rPr>
              <a:t>регистрации данных.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 i="1">
                <a:solidFill>
                  <a:srgbClr val="FFFF00"/>
                </a:solidFill>
              </a:rPr>
              <a:t>Устройства контроля качества штриховых кодов</a:t>
            </a:r>
            <a:endParaRPr lang="ru-RU" sz="3200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D2DD341-9747-47A9-BC75-AAA7991F5558}" type="slidenum">
              <a:rPr lang="ru-RU">
                <a:solidFill>
                  <a:schemeClr val="bg1"/>
                </a:solidFill>
              </a:rPr>
              <a:pPr/>
              <a:t>27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323850" y="1165225"/>
            <a:ext cx="8496300" cy="51435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Для контроля качества печати штрихкодовых обозначений используются верификаторы штриховых кодов и фотошаблоны. </a:t>
            </a:r>
          </a:p>
          <a:p>
            <a:r>
              <a:rPr lang="ru-RU" sz="2400">
                <a:solidFill>
                  <a:schemeClr val="bg1"/>
                </a:solidFill>
              </a:rPr>
              <a:t>Техническая процедура измерения символа штрихового кода, в процессе которой определяется соответствие его показателей спецификации символики, называется </a:t>
            </a:r>
            <a:r>
              <a:rPr lang="ru-RU" sz="2400" b="1" i="1">
                <a:solidFill>
                  <a:srgbClr val="FFFF00"/>
                </a:solidFill>
              </a:rPr>
              <a:t>ВЕРИФИКАЦИЕЙ</a:t>
            </a:r>
            <a:r>
              <a:rPr lang="ru-RU" sz="2400">
                <a:solidFill>
                  <a:srgbClr val="FFFF00"/>
                </a:solidFill>
              </a:rPr>
              <a:t>.</a:t>
            </a:r>
          </a:p>
          <a:p>
            <a:r>
              <a:rPr lang="ru-RU" sz="2400">
                <a:solidFill>
                  <a:schemeClr val="bg1"/>
                </a:solidFill>
              </a:rPr>
              <a:t>Верификация штриховых кодов - необходимый этап изготовления качественных этикеток со штриховыми кодами. Потребность контроля штриховых кодов на соответствие установленному стандартами уровню качества обусловлена требованиями надежной работы систем товарно-денежного учета в магазинах, на складах, транспорте. </a:t>
            </a:r>
            <a:endParaRPr lang="ru-RU" sz="16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Вопросы для самопроверки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9EC4F478-D911-4DFF-97C1-7E9E0DF3CDBC}" type="slidenum">
              <a:rPr lang="ru-RU">
                <a:solidFill>
                  <a:schemeClr val="bg1"/>
                </a:solidFill>
              </a:rPr>
              <a:pPr/>
              <a:t>28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Государственная регламентация автоматической идентификации. Изучите ГОСТ 31245-2004 (ИСО/МЭК 15421:2000) Автоматическая идентификация. Кодирование штриховое. Требования к испытаниям мастера штрихового кода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Штриховые (линейные) коды и возможности их использования для кодирования информации.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Структура штрихового кода </a:t>
            </a:r>
            <a:r>
              <a:rPr lang="en-US" sz="2400">
                <a:solidFill>
                  <a:schemeClr val="bg1"/>
                </a:solidFill>
              </a:rPr>
              <a:t>EAN</a:t>
            </a:r>
            <a:r>
              <a:rPr lang="ru-RU" sz="2400">
                <a:solidFill>
                  <a:schemeClr val="bg1"/>
                </a:solidFill>
              </a:rPr>
              <a:t> – 13, </a:t>
            </a:r>
            <a:r>
              <a:rPr lang="en-US" sz="2400">
                <a:solidFill>
                  <a:schemeClr val="bg1"/>
                </a:solidFill>
              </a:rPr>
              <a:t>EAN</a:t>
            </a:r>
            <a:r>
              <a:rPr lang="ru-RU" sz="2400">
                <a:solidFill>
                  <a:schemeClr val="bg1"/>
                </a:solidFill>
              </a:rPr>
              <a:t> – 14, </a:t>
            </a:r>
            <a:r>
              <a:rPr lang="en-US" sz="2400">
                <a:solidFill>
                  <a:schemeClr val="bg1"/>
                </a:solidFill>
              </a:rPr>
              <a:t>EAN</a:t>
            </a:r>
            <a:r>
              <a:rPr lang="ru-RU" sz="2400">
                <a:solidFill>
                  <a:schemeClr val="bg1"/>
                </a:solidFill>
              </a:rPr>
              <a:t> –8.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Назначение, математическая сущность и методика расчёта контрольного числа по модулю 10. 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Технические способы штрихового кодирования.</a:t>
            </a:r>
          </a:p>
        </p:txBody>
      </p:sp>
      <p:sp>
        <p:nvSpPr>
          <p:cNvPr id="29701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Задания для самопроверки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E79F47C5-3B75-4FD2-A28F-41E05BAC27FA}" type="slidenum">
              <a:rPr lang="ru-RU">
                <a:solidFill>
                  <a:schemeClr val="bg1"/>
                </a:solidFill>
              </a:rPr>
              <a:pPr/>
              <a:t>29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Рассчитать штриховой код </a:t>
            </a:r>
            <a:r>
              <a:rPr lang="en-US" sz="2400">
                <a:solidFill>
                  <a:schemeClr val="bg1"/>
                </a:solidFill>
              </a:rPr>
              <a:t>EAN</a:t>
            </a:r>
            <a:r>
              <a:rPr lang="ru-RU" sz="2400">
                <a:solidFill>
                  <a:schemeClr val="bg1"/>
                </a:solidFill>
              </a:rPr>
              <a:t> – 13 и контрольное число по модулю 10 для продукции расфасованной в разные упаковки.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Рассчитать штриховой код </a:t>
            </a:r>
            <a:r>
              <a:rPr lang="en-US" sz="2400">
                <a:solidFill>
                  <a:schemeClr val="bg1"/>
                </a:solidFill>
              </a:rPr>
              <a:t>EAN</a:t>
            </a:r>
            <a:r>
              <a:rPr lang="ru-RU" sz="2400">
                <a:solidFill>
                  <a:schemeClr val="bg1"/>
                </a:solidFill>
              </a:rPr>
              <a:t> – 13 продукции, которая находится внутри транспортной упаковки по штриховому коду </a:t>
            </a:r>
            <a:r>
              <a:rPr lang="en-US" sz="2400">
                <a:solidFill>
                  <a:schemeClr val="bg1"/>
                </a:solidFill>
              </a:rPr>
              <a:t>EAN</a:t>
            </a:r>
            <a:r>
              <a:rPr lang="ru-RU" sz="2400">
                <a:solidFill>
                  <a:schemeClr val="bg1"/>
                </a:solidFill>
              </a:rPr>
              <a:t> – 14.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Рассчитать штриховой код </a:t>
            </a:r>
            <a:r>
              <a:rPr lang="en-US" sz="2400">
                <a:solidFill>
                  <a:schemeClr val="bg1"/>
                </a:solidFill>
              </a:rPr>
              <a:t>EAN</a:t>
            </a:r>
            <a:r>
              <a:rPr lang="ru-RU" sz="2400">
                <a:solidFill>
                  <a:schemeClr val="bg1"/>
                </a:solidFill>
              </a:rPr>
              <a:t> – 14 упаковки по штриховому коду </a:t>
            </a:r>
            <a:r>
              <a:rPr lang="en-US" sz="2400">
                <a:solidFill>
                  <a:schemeClr val="bg1"/>
                </a:solidFill>
              </a:rPr>
              <a:t>EAN</a:t>
            </a:r>
            <a:r>
              <a:rPr lang="ru-RU" sz="2400">
                <a:solidFill>
                  <a:schemeClr val="bg1"/>
                </a:solidFill>
              </a:rPr>
              <a:t> – 8.</a:t>
            </a:r>
          </a:p>
          <a:p>
            <a:pPr marL="457200" indent="-457200"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Рассчитать контрольное число по модулю 10 для штрихового кода </a:t>
            </a:r>
            <a:r>
              <a:rPr lang="en-US" sz="2400">
                <a:solidFill>
                  <a:schemeClr val="bg1"/>
                </a:solidFill>
              </a:rPr>
              <a:t>EAN</a:t>
            </a:r>
            <a:r>
              <a:rPr lang="ru-RU" sz="2400">
                <a:solidFill>
                  <a:schemeClr val="bg1"/>
                </a:solidFill>
              </a:rPr>
              <a:t> – 14, </a:t>
            </a:r>
            <a:r>
              <a:rPr lang="en-US" sz="2400">
                <a:solidFill>
                  <a:schemeClr val="bg1"/>
                </a:solidFill>
              </a:rPr>
              <a:t>EAN</a:t>
            </a:r>
            <a:r>
              <a:rPr lang="ru-RU" sz="2400">
                <a:solidFill>
                  <a:schemeClr val="bg1"/>
                </a:solidFill>
              </a:rPr>
              <a:t> –8.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>
                <a:solidFill>
                  <a:srgbClr val="FFFF00"/>
                </a:solidFill>
              </a:rPr>
              <a:t>Автоматическая идентификация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B8586AF5-7E7C-44AB-B798-1737CA4FDC28}" type="slidenum">
              <a:rPr lang="ru-RU">
                <a:solidFill>
                  <a:schemeClr val="bg1"/>
                </a:solidFill>
              </a:rPr>
              <a:pPr/>
              <a:t>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336550" y="727075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323850" y="909638"/>
            <a:ext cx="8496300" cy="53990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осуществляет автоматическое распознавание, расшифровку, обработку, передачу и запись информации, большей частью с помощью нанесения и считывания информации, закодированной в штрих-коде. </a:t>
            </a:r>
          </a:p>
          <a:p>
            <a:r>
              <a:rPr lang="ru-RU" sz="2800">
                <a:solidFill>
                  <a:srgbClr val="FFFF00"/>
                </a:solidFill>
              </a:rPr>
              <a:t>Штрих-коды</a:t>
            </a:r>
            <a:r>
              <a:rPr lang="ru-RU" sz="2400">
                <a:solidFill>
                  <a:schemeClr val="bg1"/>
                </a:solidFill>
              </a:rPr>
              <a:t> позволяют быстро, просто и точно считывать и передавать информацию о тех предметах, которые нуждаются в прослеживании и контроле. </a:t>
            </a:r>
          </a:p>
          <a:p>
            <a:r>
              <a:rPr lang="ru-RU" sz="2800">
                <a:solidFill>
                  <a:srgbClr val="FFFF00"/>
                </a:solidFill>
              </a:rPr>
              <a:t>Приказом Госстандарта России № 92 </a:t>
            </a:r>
            <a:r>
              <a:rPr lang="ru-RU" sz="2400">
                <a:solidFill>
                  <a:schemeClr val="bg1"/>
                </a:solidFill>
              </a:rPr>
              <a:t>от 30.04.1993 на базе ЮНИСКАН/EAN РОССИЯ образован Технический комитет по стандартизации ТК 355 “Автоматическая идентификация”. Одним из направлений деятельности ТК 355 является разработка, рассмотрение, согласование и подготовка к утверждению государственных стандартов РФ.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Рекомендуемая литература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0322973-AE00-4F3B-BF25-9E784E6BD170}" type="slidenum">
              <a:rPr lang="ru-RU">
                <a:solidFill>
                  <a:schemeClr val="bg1"/>
                </a:solidFill>
              </a:rPr>
              <a:pPr/>
              <a:t>30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274638" indent="-274638">
              <a:spcBef>
                <a:spcPct val="10000"/>
              </a:spcBef>
              <a:buClr>
                <a:srgbClr val="FFFF00"/>
              </a:buClr>
              <a:buFont typeface="Symbol" pitchFamily="18" charset="2"/>
              <a:buChar char="¨"/>
            </a:pP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0" name="Прямоугольник 5"/>
          <p:cNvSpPr>
            <a:spLocks noChangeArrowheads="1"/>
          </p:cNvSpPr>
          <p:nvPr/>
        </p:nvSpPr>
        <p:spPr bwMode="auto">
          <a:xfrm>
            <a:off x="482600" y="1274763"/>
            <a:ext cx="8178800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Информационные технологии управления / Под ред. Г.А. Титоренко.—М.: ЮНИТИ-ДАНА: 2002.—280с.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Костров А.В. Основы информационного менеджмента.—М.: Финансы и статистика: 2003.—336 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Степанова Е.Е., Хмелевская Н.В. Информационное обеспечение управленческой деятельности. —М.: Форум : ИНФРА-М: 2004.—154 с.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Делопроизводство: Учебник / Под ред. Т.В. Кузнецовой.—М.: Изд-во МЦФЭР: 2004.—544с.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Копылов В.А. Информационное право. М., 2003.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Кузнецов В.А. Информационно-аналитическое обеспечение государственного и муниципального управления в Дальневосточном федеральном округе: [монография]/ —Хабаровск: Изд-во ДВАГС, 2005.—224 с.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Организация работы с документами. Учебник для вузов. Под ред. В.А. Кудряева. – М., 2001.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Основы информационной безопасности: учебное пособие: [теория и практика] / авт. : Е. Б. Белов, В. П. Лось, Р. В. Мещеряков, А. А. Шелупанов.—М.: Горячая линия-Телеком, 2006.—544.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8E87103A-1A20-41E0-A1F0-846BCF92C351}" type="slidenum">
              <a:rPr lang="ru-RU">
                <a:solidFill>
                  <a:schemeClr val="bg1"/>
                </a:solidFill>
              </a:rPr>
              <a:pPr/>
              <a:t>31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323850" y="3860800"/>
            <a:ext cx="84963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 b="1">
                <a:solidFill>
                  <a:schemeClr val="bg1"/>
                </a:solidFill>
              </a:rPr>
              <a:t>Использование материалов презентации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Использование данной презентации, может осуществляться только при условии соблюдения требований законов  РФ об авторском праве и интеллектуальной собственности, а также с учетом требований настоящего Заявления.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Презентация является собственностью авторов. Разрешается распечатывать копию любой части презентации для личного некоммерческого использования, однако не допускается распечатывать какую-либо часть презентации с любой иной целью или по каким-либо причинам вносить изменения в любую часть презентации. Использование любой части презентации в другом произведении, как в печатной, электронной, так и иной форме, а также использование любой части презентации в другой презентации посредством ссылки или иным образом допускается только после получения письменного согласия авторов.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200" i="1">
                <a:solidFill>
                  <a:srgbClr val="FFFF00"/>
                </a:solidFill>
              </a:rPr>
              <a:t>Государственная регламентация автоматической идентификации</a:t>
            </a:r>
            <a:endParaRPr lang="ru-RU" sz="3600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5E8C799-5C8C-4CF3-AFB2-C1A32215E707}" type="slidenum">
              <a:rPr lang="ru-RU">
                <a:solidFill>
                  <a:schemeClr val="bg1"/>
                </a:solidFill>
              </a:rPr>
              <a:pPr/>
              <a:t>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263525" y="1128713"/>
            <a:ext cx="8556625" cy="51800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rgbClr val="FFFF00"/>
                </a:solidFill>
              </a:rPr>
              <a:t>Государственные стандарты</a:t>
            </a:r>
          </a:p>
          <a:p>
            <a:r>
              <a:rPr lang="ru-RU" sz="2000">
                <a:solidFill>
                  <a:schemeClr val="bg1"/>
                </a:solidFill>
              </a:rPr>
              <a:t>ГОСТ Р 51001-96 "АИ. Штриховое кодирование. Требования к символике "2 из 5 чередующийся" (EN 801); </a:t>
            </a:r>
          </a:p>
          <a:p>
            <a:r>
              <a:rPr lang="ru-RU" sz="2000">
                <a:solidFill>
                  <a:schemeClr val="bg1"/>
                </a:solidFill>
              </a:rPr>
              <a:t>ГОСТ Р 51294.1-99 "АИ. Кодирование штриховое. Идентификаторы символик". </a:t>
            </a:r>
          </a:p>
          <a:p>
            <a:r>
              <a:rPr lang="ru-RU" sz="2000">
                <a:solidFill>
                  <a:schemeClr val="bg1"/>
                </a:solidFill>
              </a:rPr>
              <a:t>ГОСТ Р 51294.2-99 "АИ. КШ. Описание формата требований к символике". </a:t>
            </a:r>
          </a:p>
          <a:p>
            <a:r>
              <a:rPr lang="ru-RU" sz="2000">
                <a:solidFill>
                  <a:schemeClr val="bg1"/>
                </a:solidFill>
              </a:rPr>
              <a:t>ГОСТ Р 51294.3-99 ГОСТ 30721-2000"АИ. КШ. Термины и определения". </a:t>
            </a:r>
          </a:p>
          <a:p>
            <a:r>
              <a:rPr lang="ru-RU" sz="2000">
                <a:solidFill>
                  <a:schemeClr val="bg1"/>
                </a:solidFill>
              </a:rPr>
              <a:t>ГОСТ Р 51294.4-2000 ГОСТ 30819-2002 (ИСО/МЭК 15459-1-99)"АИ. Международная уникальная идентификация транспортируемых единиц. Общие положения". </a:t>
            </a:r>
          </a:p>
          <a:p>
            <a:r>
              <a:rPr lang="ru-RU" sz="2000">
                <a:solidFill>
                  <a:schemeClr val="bg1"/>
                </a:solidFill>
              </a:rPr>
              <a:t>ГОСТ Р 51294.5-2000 (ИСО/МЭК 15459-2-99) ГОСТ 30820-2002 (ИСО/МЭК 15459-2-99)"АИ. Международная уникальная идентификация транспортируемых единиц. Порядок регистрации". </a:t>
            </a:r>
          </a:p>
          <a:p>
            <a:r>
              <a:rPr lang="ru-RU" sz="2000">
                <a:solidFill>
                  <a:schemeClr val="bg1"/>
                </a:solidFill>
              </a:rPr>
              <a:t>ГОСТ Р 51294.6-2000 (ИСО/МЭК 16023-2000) "АИ. КШ. Спецификация символики MaxiCode (Максикод)".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 i="1">
                <a:solidFill>
                  <a:srgbClr val="FFFF00"/>
                </a:solidFill>
              </a:rPr>
              <a:t>Государственная регламентация автоматической идентификации (продолжение)</a:t>
            </a:r>
            <a:endParaRPr lang="ru-RU" sz="3200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CC7CBED-AB94-40EB-B55D-8D46CF77CAAD}" type="slidenum">
              <a:rPr lang="ru-RU">
                <a:solidFill>
                  <a:schemeClr val="bg1"/>
                </a:solidFill>
              </a:rPr>
              <a:pPr/>
              <a:t>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263525" y="1128713"/>
            <a:ext cx="8556625" cy="51800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rgbClr val="FFFF00"/>
                </a:solidFill>
              </a:rPr>
              <a:t>Государственные стандарты</a:t>
            </a:r>
          </a:p>
          <a:p>
            <a:r>
              <a:rPr lang="ru-RU" sz="2000">
                <a:solidFill>
                  <a:schemeClr val="bg1"/>
                </a:solidFill>
              </a:rPr>
              <a:t>ГОСТ Р 51294.7-2001 (ИСО/МЭК 15416-2000) ГОСТ 30832-2002 (ИСО/МЭК 15416-2000)"АИ. КШ. Линейные символы штрихового кода. Требования к испытаниям качества печати"</a:t>
            </a:r>
          </a:p>
          <a:p>
            <a:r>
              <a:rPr lang="ru-RU" sz="2000">
                <a:solidFill>
                  <a:schemeClr val="bg1"/>
                </a:solidFill>
              </a:rPr>
              <a:t>ГОСТ Р 51294.8-2001 (ИСО/МЭК 15418-99) "АИ. Идентификаторы применения EAN/UCC (EАН/ЮСиСи) и идентификаторы данных FACT (ФАКТ). Общие положения и порядок ведения" </a:t>
            </a:r>
          </a:p>
          <a:p>
            <a:r>
              <a:rPr lang="ru-RU" sz="2000">
                <a:solidFill>
                  <a:schemeClr val="bg1"/>
                </a:solidFill>
              </a:rPr>
              <a:t>ГОСТ Р ИСО/МЭК 15426-1-2002 "АИ. КШ. Верификатор линейных символов штрихового кода. Требования соответствия" </a:t>
            </a:r>
          </a:p>
          <a:p>
            <a:r>
              <a:rPr lang="ru-RU" sz="2000">
                <a:solidFill>
                  <a:schemeClr val="bg1"/>
                </a:solidFill>
              </a:rPr>
              <a:t>ГОСТ Р 51294.10-2002 (ИСО 15394-2000) "АИ. КШ. Общие требования к символам линейного штрихового кода и двумерным символам на этикетках для отгрузки, транспортирования и приемки"</a:t>
            </a:r>
          </a:p>
          <a:p>
            <a:r>
              <a:rPr lang="ru-RU" sz="2000">
                <a:solidFill>
                  <a:schemeClr val="bg1"/>
                </a:solidFill>
              </a:rPr>
              <a:t>ГОСТ Р 51294.8-2001 (ИСО/МЭК 15418-99) ГОСТ 30833-2002 (ИСО/МЭК 15418-99) "АИ. Идентификаторы применения EAN/UCC (ЕАН/ЮСиСи) и идентификаторы данных FACT (ФАКТ). Общие положения и порядок ведения"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 i="1">
                <a:solidFill>
                  <a:srgbClr val="FFFF00"/>
                </a:solidFill>
              </a:rPr>
              <a:t>Государственная регламентация автоматической идентификации (продолжение)</a:t>
            </a:r>
            <a:endParaRPr lang="ru-RU" sz="2800">
              <a:solidFill>
                <a:srgbClr val="FFFF00"/>
              </a:solidFill>
            </a:endParaRP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1F1D64B-6F59-4268-B9AE-EEDA648B91D0}" type="slidenum">
              <a:rPr lang="ru-RU">
                <a:solidFill>
                  <a:schemeClr val="bg1"/>
                </a:solidFill>
              </a:rPr>
              <a:pPr/>
              <a:t>6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7172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323850" y="1201738"/>
            <a:ext cx="8496300" cy="51069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800">
                <a:solidFill>
                  <a:srgbClr val="FFFF00"/>
                </a:solidFill>
              </a:rPr>
              <a:t>Межгосударственные стандарты (ГОСТ):</a:t>
            </a:r>
          </a:p>
          <a:p>
            <a:r>
              <a:rPr lang="ru-RU" sz="2400">
                <a:solidFill>
                  <a:schemeClr val="bg1"/>
                </a:solidFill>
              </a:rPr>
              <a:t>ГОСТ 30742-2001 (ИСО/МЭК 16388-99) "Автоматическая идентификация. Кодирование штриховое. Спецификация символики Code 39 (Код 39)«</a:t>
            </a:r>
          </a:p>
          <a:p>
            <a:r>
              <a:rPr lang="ru-RU" sz="2400">
                <a:solidFill>
                  <a:schemeClr val="bg1"/>
                </a:solidFill>
              </a:rPr>
              <a:t> </a:t>
            </a:r>
          </a:p>
          <a:p>
            <a:r>
              <a:rPr lang="ru-RU" sz="2400">
                <a:solidFill>
                  <a:schemeClr val="bg1"/>
                </a:solidFill>
              </a:rPr>
              <a:t>ГОСТ 30743-2001 (ИСО/МЭК 15417-2000) "АИ. КШ. Спецификация символики Code 128 (Код 128)" 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ГОСТ ИСО/МЭК 15420-2001 "АИ. КШ. Спецификация символики EAN/UPC (ЕАН/ЮПиСи)"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Основные виды автоматической идентификации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5AEC6741-1A76-4C46-AF0D-3623C5D7EA6A}" type="slidenum">
              <a:rPr lang="ru-RU">
                <a:solidFill>
                  <a:schemeClr val="bg1"/>
                </a:solidFill>
              </a:rPr>
              <a:pPr/>
              <a:t>7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323850" y="1165225"/>
            <a:ext cx="8496300" cy="514350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800" i="1">
                <a:solidFill>
                  <a:schemeClr val="bg1"/>
                </a:solidFill>
              </a:rPr>
              <a:t>EPC (Electronic Product Code, </a:t>
            </a:r>
            <a:r>
              <a:rPr lang="ru-RU" sz="2800" i="1">
                <a:solidFill>
                  <a:srgbClr val="FFFF00"/>
                </a:solidFill>
              </a:rPr>
              <a:t>Электронный код продукции</a:t>
            </a:r>
            <a:r>
              <a:rPr lang="ru-RU" sz="2800">
                <a:solidFill>
                  <a:schemeClr val="bg1"/>
                </a:solidFill>
              </a:rPr>
              <a:t>) - это уникальный номер, определяющий конкретный предмет торговли в цепи поставок. Код ЕРС хранится на радиочастотной метке (RFID), которая состоит из кремниевого чипа и антенны. </a:t>
            </a:r>
          </a:p>
          <a:p>
            <a:r>
              <a:rPr lang="ru-RU" sz="2800">
                <a:solidFill>
                  <a:schemeClr val="bg1"/>
                </a:solidFill>
              </a:rPr>
              <a:t>Считав код ЕРС, можно определить, например, дату производства товата. ЕРС во многом схож с </a:t>
            </a:r>
            <a:r>
              <a:rPr lang="ru-RU" sz="2800">
                <a:solidFill>
                  <a:srgbClr val="FFFF00"/>
                </a:solidFill>
              </a:rPr>
              <a:t>Глобальным номером товара </a:t>
            </a:r>
            <a:r>
              <a:rPr lang="ru-RU" sz="2800">
                <a:solidFill>
                  <a:schemeClr val="bg1"/>
                </a:solidFill>
              </a:rPr>
              <a:t>(GTIN): это - тоже ключ, открывающий доступ к информационным системам, входящим в состав Глобальной сети (EPCglobal Network).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Основные виды автоматической идентификации (продолжение)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271F592-0617-41DE-9C04-5ADCA13AB5BD}" type="slidenum">
              <a:rPr lang="ru-RU">
                <a:solidFill>
                  <a:schemeClr val="bg1"/>
                </a:solidFill>
              </a:rPr>
              <a:pPr/>
              <a:t>8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323850" y="1128713"/>
            <a:ext cx="8496300" cy="5180012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</a:pPr>
            <a:r>
              <a:rPr lang="ru-RU" sz="3200" i="1">
                <a:solidFill>
                  <a:srgbClr val="FFFF00"/>
                </a:solidFill>
              </a:rPr>
              <a:t>Радиочастотная идентификация</a:t>
            </a:r>
            <a:r>
              <a:rPr lang="ru-RU" sz="3200">
                <a:solidFill>
                  <a:srgbClr val="FFFF00"/>
                </a:solidFill>
              </a:rPr>
              <a:t> </a:t>
            </a:r>
            <a:r>
              <a:rPr lang="ru-RU" sz="2800">
                <a:solidFill>
                  <a:schemeClr val="bg1"/>
                </a:solidFill>
              </a:rPr>
              <a:t>(RFID) позволяет получать информации о предмете без необходимости прямого контакта.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chemeClr val="bg1"/>
                </a:solidFill>
              </a:rPr>
              <a:t>Дистанции, на которых может проходить считывание и запись информации, варьируется от нескольких миллиметров до нескольких метров в зависимости от применяемой технологии.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chemeClr val="bg1"/>
                </a:solidFill>
              </a:rPr>
              <a:t>Радиочастотные метки – различны по размеру. </a:t>
            </a:r>
          </a:p>
          <a:p>
            <a:pPr marL="342900" indent="-342900">
              <a:spcBef>
                <a:spcPct val="10000"/>
              </a:spcBef>
            </a:pPr>
            <a:r>
              <a:rPr lang="ru-RU" sz="2800">
                <a:solidFill>
                  <a:schemeClr val="bg1"/>
                </a:solidFill>
              </a:rPr>
              <a:t>Частота, на которой работают метки и считывающие устройства от 126 kHz до 5.8 GHz.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3600">
                <a:solidFill>
                  <a:srgbClr val="FFFF00"/>
                </a:solidFill>
              </a:rPr>
              <a:t>Основные виды автоматической идентификации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77B7954F-CA6F-4C0F-9234-7CAB4D567B12}" type="slidenum">
              <a:rPr lang="ru-RU">
                <a:solidFill>
                  <a:schemeClr val="bg1"/>
                </a:solidFill>
              </a:rPr>
              <a:pPr/>
              <a:t>9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45" name="Text Box 7"/>
          <p:cNvSpPr txBox="1">
            <a:spLocks noChangeArrowheads="1"/>
          </p:cNvSpPr>
          <p:nvPr/>
        </p:nvSpPr>
        <p:spPr bwMode="auto">
          <a:xfrm>
            <a:off x="323850" y="1201738"/>
            <a:ext cx="8496300" cy="5106987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800">
                <a:solidFill>
                  <a:srgbClr val="FFFF00"/>
                </a:solidFill>
              </a:rPr>
              <a:t>Система штрихового кодирования информации </a:t>
            </a:r>
            <a:r>
              <a:rPr lang="ru-RU" sz="2400">
                <a:solidFill>
                  <a:schemeClr val="bg1"/>
                </a:solidFill>
              </a:rPr>
              <a:t>представляет собой совокупность вида штриховых кодов и технических средств нанесения на носители информации, верификации качества печати, считывания с носителей, а также предварительной обработки данных.</a:t>
            </a:r>
          </a:p>
          <a:p>
            <a:r>
              <a:rPr lang="ru-RU" sz="2400">
                <a:solidFill>
                  <a:schemeClr val="bg1"/>
                </a:solidFill>
              </a:rPr>
              <a:t>В соответствии с ГОСТ Р 51294.3-99 ГОСТ 30721-2000:</a:t>
            </a:r>
          </a:p>
          <a:p>
            <a:r>
              <a:rPr lang="ru-RU" sz="2400">
                <a:solidFill>
                  <a:srgbClr val="FFFF00"/>
                </a:solidFill>
              </a:rPr>
              <a:t>штриховой код </a:t>
            </a:r>
            <a:r>
              <a:rPr lang="ru-RU" sz="2400">
                <a:solidFill>
                  <a:schemeClr val="bg1"/>
                </a:solidFill>
              </a:rPr>
              <a:t>- это комбинация последовательно расположенных параллельных штрихов и промежутков между ними, размеры и расположение которых установлены определенными правилами и которая предназначена для автоматизированной идентификации товара и другой информации; </a:t>
            </a:r>
          </a:p>
          <a:p>
            <a:r>
              <a:rPr lang="ru-RU" sz="2400">
                <a:solidFill>
                  <a:srgbClr val="FFFF00"/>
                </a:solidFill>
              </a:rPr>
              <a:t>штриховое кодирование </a:t>
            </a:r>
            <a:r>
              <a:rPr lang="ru-RU" sz="2400">
                <a:solidFill>
                  <a:schemeClr val="bg1"/>
                </a:solidFill>
              </a:rPr>
              <a:t>- представление данных при помощи штрихового кода.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+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+DQoJCTx1aXRleHQgbmFtZT0iVEFCX09VVExJTkUiIHZhbHVlPSJPdXRsaW5lIi8+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+DQoJCTx1aXRleHQgbmFtZT0iU0xJREVfTk9URVMiIHZhbHVlPSJTbGlkZSBOb3R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TaG93IHNpZGViYXIgdG8gcGFydGljaXBhbnRzIi8+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iBNaW5pYXR1cmUiLz4NCgkJPHVpdGV4dCBuYW1lPSJUQUJfTk9URVMiIHZhbHVlPSJOb3RlcyIvPg0KCQk8dWl0ZXh0IG5hbWU9IlRBQl9TRUFSQ0giIHZhbHVlPSIgQ2hlcmNoZXI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Tm90ZXMgZGVzIGRpYXBvc2l0aXZ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Nb250cmVyIGwnZW5jYWRyw6kgYXV4IHBhcnRpY2lwYW50cyIvPg0KCQk8dWl0ZXh0IG5hbWU9Ik1VVEUiIHZhbHVlPSJNdWV0Ii8+DQoJCTx1aXRleHQgbmFtZT0iRE9DV1JBUF9USVRMRSIgdmFsdWU9IlBpw6hjZSBqb2ludGUgUHJlc2VudGVyIi8+DQoJCTx1aXRleHQgbmFtZT0iRE9DV1JBUF9NU0ciIHZhbHVlPSJFbnJlZ2lzdHJlciBzdXIgbW9uIG9yZGluYXRldXIiLz4NCgkJPHVpdGV4dCBuYW1lPSJET0NXUkFQX1BST01QVCIgdmFsdWU9IkNsaXF1ZXIgcG91ciB0w6lsw6ljaGFyZ2Vy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+C5Yqg6ICF44Gr6KaL44Gb44KLIi8+DQoJCTx1aXRleHQgbmFtZT0iTVVURSIgdmFsdWU9IuODn+ODpeODvOODiCIvPg0KCQk8dWl0ZXh0IG5hbWU9IkRPQ1dSQVBfVElUTEUiIHZhbHVlPSJQcmVzZW50ZXIg5re75LuY44OV44Kh44Kk44OrIi8+DQoJCTx1aXRleHQgbmFtZT0iRE9DV1JBUF9NU0ciIHZhbHVlPSLjg57jgqTjgrPjg7Pjg5Tjg6Xjg7zjgr/jgavkv53lrZgiLz4NCgkJPHVpdGV4dCBuYW1lPSJET0NXUkFQX1BST01QVCIgdmFsdWU9IuOCr+ODquODg+OCr+OBl+OBpuODgOOCpuODs+ODreODvOODiSIvPg0KCTwvbGFuZ3VhZ2U+DQoJPGxhbmd1YWdlIGlkPSJrby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x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PVVRMSU5FIiB2YWx1ZT0i6rCc7JqUIi8+DQoJCTx1aXRleHQgbmFtZT0iVEFCX1RIVU1CIiB2YWx1ZT0i7LaV7IaM7YyQIi8+DQoJCTx1aXRleHQgbmFtZT0iVEFCX05PVEVTIiB2YWx1ZT0i64W47Yq4Ii8+DQoJCTx1aXRleHQgbmFtZT0iVEFCX1NFQVJDSCIgdmFsdWU9IuqygOyDiSIvPg0KCQk8dWl0ZXh0IG5hbWU9IlNMSURFX0hFQURJTkciIHZhbHVlPSLsiqzrnbzsnbTrk5wg7KCc66qpIi8+DQoJCTx1aXRleHQgbmFtZT0iRFVSQVRJT05fSEVBRElORyIgdmFsdWU9IuyerOyDneyLnOqwhCIvPg0KCQk8dWl0ZXh0IG5hbWU9IlNFQVJDSF9IRUFESU5HIiB2YWx1ZT0i7YWN7Iqk7Yq4IOqygOyDiToiLz4NCgkJPHVpdGV4dCBuYW1lPSJUSFVNQl9IRUFESU5HIiB2YWx1ZT0i7Iqs65287J2065OcIi8+DQoJCTx1aXRleHQgbmFtZT0iVEhVTUJfSU5GTyIgdmFsdWU9IuygnOuqqS/snqzsg53si5zqsIQiLz4NCgkJPHVpdGV4dCBuYW1lPSJBVFRBQ0hOQU1FX0hFQURJTkciIHZhbHVlPSLtjIzsnbwg7J2066aEIi8+DQoJCTx1aXRleHQgbmFtZT0iQVRUQUNIU0laRV9IRUFESU5HIiB2YWx1ZT0i7YGs6riwIi8+DQoJCTx1aXRleHQgbmFtZT0iU0xJREVfTk9URVMiIHZhbHVlPSLsiqzrnbzsnbTrk5wg64W47Yq4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+DQoJCTx1aXRleHQgbmFtZT0iRE9DV1JBUF9QUk9NUFQiIHZhbHVlPSLtgbTrpq3tlZjsl6wg64uk7Jq066Gc65OcIi8+DQoJPC9sYW5ndWFnZT4NCjwvY29uZmlndXJhdGlvbj4NCg=="/>
  <p:tag name="MMPROD_UIDATA" val="&lt;database version=&quot;6.0&quot;&gt;&lt;object type=&quot;1&quot; unique_id=&quot;10001&quot;&gt;&lt;property id=&quot;20139&quot; value=&quot;%n. %s&quot;/&gt;&lt;property id=&quot;20141&quot; value=&quot;01 lecture template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http://connectpro60727338.acrobat.com&quot;/&gt;&lt;property id=&quot;20192&quot; value=&quot;http://connectpro60727338.acrobat.com&quot;/&gt;&lt;property id=&quot;20193&quot; value=&quot;0&quot;/&gt;&lt;property id=&quot;20250&quot; value=&quot;6&quot;/&gt;&lt;property id=&quot;20251&quot; value=&quot;0&quot;/&gt;&lt;property id=&quot;20259&quot; value=&quot;0&quot;/&gt;&lt;property id=&quot;20262&quot; value=&quot;731685214&quot;/&gt;&lt;object type=&quot;4&quot; unique_id=&quot;10424&quot;&gt;&lt;/object&gt;&lt;object type=&quot;8&quot; unique_id=&quot;10425&quot;&gt;&lt;/object&gt;&lt;object type=&quot;2&quot; unique_id=&quot;10426&quot;&gt;&lt;object type=&quot;3&quot; unique_id=&quot;10427&quot;&gt;&lt;property id=&quot;20148&quot; value=&quot;5&quot;/&gt;&lt;property id=&quot;20300&quot; value=&quot;Slide 1&quot;/&gt;&lt;property id=&quot;20303&quot; value=&quot;-1&quot;/&gt;&lt;property id=&quot;20307&quot; value=&quot;258&quot;/&gt;&lt;property id=&quot;20309&quot; value=&quot;-1&quot;/&gt;&lt;/object&gt;&lt;object type=&quot;3&quot; unique_id=&quot;10430&quot;&gt;&lt;property id=&quot;20148&quot; value=&quot;5&quot;/&gt;&lt;property id=&quot;20300&quot; value=&quot;Slide 2&quot;/&gt;&lt;property id=&quot;20303&quot; value=&quot;-1&quot;/&gt;&lt;property id=&quot;20307&quot; value=&quot;267&quot;/&gt;&lt;property id=&quot;20309&quot; value=&quot;-1&quot;/&gt;&lt;/object&gt;&lt;object type=&quot;3&quot; unique_id=&quot;10431&quot;&gt;&lt;property id=&quot;20148&quot; value=&quot;5&quot;/&gt;&lt;property id=&quot;20300&quot; value=&quot;Slide 3&quot;/&gt;&lt;property id=&quot;20303&quot; value=&quot;-1&quot;/&gt;&lt;property id=&quot;20307&quot; value=&quot;268&quot;/&gt;&lt;property id=&quot;20309&quot; value=&quot;-1&quot;/&gt;&lt;/object&gt;&lt;object type=&quot;3&quot; unique_id=&quot;10432&quot;&gt;&lt;property id=&quot;20148&quot; value=&quot;5&quot;/&gt;&lt;property id=&quot;20300&quot; value=&quot;Slide 4&quot;/&gt;&lt;property id=&quot;20303&quot; value=&quot;-1&quot;/&gt;&lt;property id=&quot;20307&quot; value=&quot;269&quot;/&gt;&lt;property id=&quot;20309&quot; value=&quot;-1&quot;/&gt;&lt;/object&gt;&lt;object type=&quot;3&quot; unique_id=&quot;10433&quot;&gt;&lt;property id=&quot;20148&quot; value=&quot;5&quot;/&gt;&lt;property id=&quot;20300&quot; value=&quot;Slide 5&quot;/&gt;&lt;property id=&quot;20303&quot; value=&quot;-1&quot;/&gt;&lt;property id=&quot;20307&quot; value=&quot;257&quot;/&gt;&lt;property id=&quot;20309&quot; value=&quot;-1&quot;/&gt;&lt;/object&gt;&lt;object type=&quot;3&quot; unique_id=&quot;10434&quot;&gt;&lt;property id=&quot;20148&quot; value=&quot;5&quot;/&gt;&lt;property id=&quot;20300&quot; value=&quot;Slide 6&quot;/&gt;&lt;property id=&quot;20303&quot; value=&quot;-1&quot;/&gt;&lt;property id=&quot;20307&quot; value=&quot;256&quot;/&gt;&lt;property id=&quot;20309&quot; value=&quot;-1&quot;/&gt;&lt;/object&gt;&lt;object type=&quot;3&quot; unique_id=&quot;10435&quot;&gt;&lt;property id=&quot;20148&quot; value=&quot;5&quot;/&gt;&lt;property id=&quot;20300&quot; value=&quot;Slide 7&quot;/&gt;&lt;property id=&quot;20303&quot; value=&quot;-1&quot;/&gt;&lt;property id=&quot;20307&quot; value=&quot;264&quot;/&gt;&lt;property id=&quot;20309&quot; value=&quot;-1&quot;/&gt;&lt;/object&gt;&lt;object type=&quot;3&quot; unique_id=&quot;10436&quot;&gt;&lt;property id=&quot;20148&quot; value=&quot;5&quot;/&gt;&lt;property id=&quot;20300&quot; value=&quot;Slide 8&quot;/&gt;&lt;property id=&quot;20303&quot; value=&quot;-1&quot;/&gt;&lt;property id=&quot;20307&quot; value=&quot;259&quot;/&gt;&lt;property id=&quot;20309&quot; value=&quot;-1&quot;/&gt;&lt;/object&gt;&lt;object type=&quot;3&quot; unique_id=&quot;10437&quot;&gt;&lt;property id=&quot;20148&quot; value=&quot;5&quot;/&gt;&lt;property id=&quot;20300&quot; value=&quot;Slide 10&quot;/&gt;&lt;property id=&quot;20303&quot; value=&quot;-1&quot;/&gt;&lt;property id=&quot;20307&quot; value=&quot;265&quot;/&gt;&lt;property id=&quot;20309&quot; value=&quot;-1&quot;/&gt;&lt;/object&gt;&lt;object type=&quot;3&quot; unique_id=&quot;10438&quot;&gt;&lt;property id=&quot;20148&quot; value=&quot;5&quot;/&gt;&lt;property id=&quot;20300&quot; value=&quot;Slide 11&quot;/&gt;&lt;property id=&quot;20303&quot; value=&quot;-1&quot;/&gt;&lt;property id=&quot;20307&quot; value=&quot;266&quot;/&gt;&lt;property id=&quot;20309&quot; value=&quot;-1&quot;/&gt;&lt;/object&gt;&lt;object type=&quot;3&quot; unique_id=&quot;10439&quot;&gt;&lt;property id=&quot;20148&quot; value=&quot;5&quot;/&gt;&lt;property id=&quot;20300&quot; value=&quot;Slide 12&quot;/&gt;&lt;property id=&quot;20303&quot; value=&quot;-1&quot;/&gt;&lt;property id=&quot;20307&quot; value=&quot;262&quot;/&gt;&lt;property id=&quot;20309&quot; value=&quot;-1&quot;/&gt;&lt;/object&gt;&lt;object type=&quot;3&quot; unique_id=&quot;10440&quot;&gt;&lt;property id=&quot;20148&quot; value=&quot;5&quot;/&gt;&lt;property id=&quot;20300&quot; value=&quot;Slide 13&quot;/&gt;&lt;property id=&quot;20303&quot; value=&quot;-1&quot;/&gt;&lt;property id=&quot;20307&quot; value=&quot;263&quot;/&gt;&lt;property id=&quot;20309&quot; value=&quot;-1&quot;/&gt;&lt;/object&gt;&lt;object type=&quot;3&quot; unique_id=&quot;10441&quot;&gt;&lt;property id=&quot;20148&quot; value=&quot;5&quot;/&gt;&lt;property id=&quot;20300&quot; value=&quot;Slide 15&quot;/&gt;&lt;property id=&quot;20303&quot; value=&quot;-1&quot;/&gt;&lt;property id=&quot;20307&quot; value=&quot;270&quot;/&gt;&lt;property id=&quot;20309&quot; value=&quot;-1&quot;/&gt;&lt;/object&gt;&lt;object type=&quot;3&quot; unique_id=&quot;10541&quot;&gt;&lt;property id=&quot;20148&quot; value=&quot;5&quot;/&gt;&lt;property id=&quot;20300&quot; value=&quot;Slide 16&quot;/&gt;&lt;property id=&quot;20307&quot; value=&quot;271&quot;/&gt;&lt;property id=&quot;20309&quot; value=&quot;-1&quot;/&gt;&lt;/object&gt;&lt;object type=&quot;3&quot; unique_id=&quot;11959&quot;&gt;&lt;property id=&quot;20148&quot; value=&quot;5&quot;/&gt;&lt;property id=&quot;20300&quot; value=&quot;Slide 9&quot;/&gt;&lt;property id=&quot;20307&quot; value=&quot;272&quot;/&gt;&lt;/object&gt;&lt;object type=&quot;3&quot; unique_id=&quot;11978&quot;&gt;&lt;property id=&quot;20148&quot; value=&quot;5&quot;/&gt;&lt;property id=&quot;20300&quot; value=&quot;Slide 14&quot;/&gt;&lt;property id=&quot;20307&quot; value=&quot;273&quot;/&gt;&lt;/object&gt;&lt;/object&gt;&lt;/object&gt;&lt;/database&gt;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6">
      <a:dk1>
        <a:srgbClr val="000000"/>
      </a:dk1>
      <a:lt1>
        <a:srgbClr val="FFFFFF"/>
      </a:lt1>
      <a:dk2>
        <a:srgbClr val="333399"/>
      </a:dk2>
      <a:lt2>
        <a:srgbClr val="808080"/>
      </a:lt2>
      <a:accent1>
        <a:srgbClr val="FFFFFF"/>
      </a:accent1>
      <a:accent2>
        <a:srgbClr val="0F2BEC"/>
      </a:accent2>
      <a:accent3>
        <a:srgbClr val="FFFFFF"/>
      </a:accent3>
      <a:accent4>
        <a:srgbClr val="000000"/>
      </a:accent4>
      <a:accent5>
        <a:srgbClr val="FFFFFF"/>
      </a:accent5>
      <a:accent6>
        <a:srgbClr val="0C26D6"/>
      </a:accent6>
      <a:hlink>
        <a:srgbClr val="000000"/>
      </a:hlink>
      <a:folHlink>
        <a:srgbClr val="29292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6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0F2BE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C26D6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2442</Words>
  <Application>Microsoft Office PowerPoint</Application>
  <PresentationFormat>Экран (4:3)</PresentationFormat>
  <Paragraphs>446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5" baseType="lpstr">
      <vt:lpstr>Arial</vt:lpstr>
      <vt:lpstr>Wingdings</vt:lpstr>
      <vt:lpstr>Symbol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Порядок расчета контрольного разряда С для 8, 12, 13 или 14-разрядного кода  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</vt:vector>
  </TitlesOfParts>
  <Company>OPITUP VVSU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Template </dc:title>
  <dc:creator>S.V.Ryzhkov</dc:creator>
  <cp:lastModifiedBy>tsar</cp:lastModifiedBy>
  <cp:revision>175</cp:revision>
  <dcterms:created xsi:type="dcterms:W3CDTF">2007-04-22T06:20:01Z</dcterms:created>
  <dcterms:modified xsi:type="dcterms:W3CDTF">2007-12-18T08:48:27Z</dcterms:modified>
</cp:coreProperties>
</file>