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9" r:id="rId19"/>
    <p:sldId id="280" r:id="rId20"/>
    <p:sldId id="281" r:id="rId21"/>
    <p:sldId id="275" r:id="rId22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66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132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886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СПЕЦИАЛЬНЫЕ ЭКОНОМИЧЕСКИЕ ЗОНЫ В МИРОВОЙ ЭКОНОМИКЕ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38600" y="5257800"/>
            <a:ext cx="495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209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chemeClr val="tx1"/>
                </a:solidFill>
              </a:rPr>
              <a:t>ОЭЗ в России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28600" y="1219200"/>
            <a:ext cx="8445137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июле 2005 года был принят Федеральный закон «Об особых экономических зонах в Российской Федерации», целью которого является создание благоприятных условий для развития экономического и научного потенциала страны посредством создания особых экономических зон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     Мировая </a:t>
            </a:r>
            <a:r>
              <a:rPr lang="ru-RU" sz="3200" dirty="0"/>
              <a:t>практика подтвердила эффективность особых экономических зон. Особые экономические зоны (в дальнейшем – ОЭЗ) широко используются во многих странах в целях диверсификации экономики и регионального развития</a:t>
            </a:r>
            <a:endParaRPr lang="ru-RU" sz="3200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     В </a:t>
            </a:r>
            <a:r>
              <a:rPr lang="ru-RU" sz="3200" dirty="0"/>
              <a:t>настоящее время в мире насчитывается несколько тысяч ОЭЗ, которые подразделяются на зоны: 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– </a:t>
            </a:r>
            <a:r>
              <a:rPr lang="ru-RU" sz="3200" dirty="0"/>
              <a:t>свободной торговли; 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– </a:t>
            </a:r>
            <a:r>
              <a:rPr lang="ru-RU" sz="3200" dirty="0"/>
              <a:t>технико-внедренческие; 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– </a:t>
            </a:r>
            <a:r>
              <a:rPr lang="ru-RU" sz="3200" dirty="0"/>
              <a:t>промышленно-производственные; 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– </a:t>
            </a:r>
            <a:r>
              <a:rPr lang="ru-RU" sz="3200" dirty="0"/>
              <a:t>сервисные</a:t>
            </a:r>
            <a:endParaRPr lang="ru-RU" sz="3200" dirty="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Хороший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показывает Китай, где на территории особых экономических зон действует около 45 тысяч предприятий, или 18% от их общего количества в стране, а объем иностранных инвестиций в ОЭЗ составил 31 млрд долларов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86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     С </a:t>
            </a:r>
            <a:r>
              <a:rPr lang="ru-RU" sz="2800" dirty="0"/>
              <a:t>принятием Закона «Об особых экономических зонах в Российской Федерации» созданные ранее свободные (особые) экономические зоны упраздняются, за исключением Калининградской и Магаданской ОЭЗ, деятельность которых регламентируется отдельными федеральными законами. Поскольку механизм функционирования ранее созданных экономических зон не был оформлен законодательно, то гарантии прав предпринимателей там не обеспечивались, и этот недостаток не могли компенсировать никакие льготы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638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Новым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первоначально были определены два вида особых экономических зон: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промышленно-производственные, площадью не более 20 кв. км для производства промышленной продукции высокой степени обработки и ее реализации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технико-внедренческие, площадью не более 2 кв. км для создания, доведения до промышленного применения и реализации научно-технической продукции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6477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требования к особым экономическим зонам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ОЭЗ не допускается добыча и переработка полезных ископаемых, размещение объектов жилищного фонда, производство и переработка подакцизных товаров (за исключением легковых автомобилей и мотоциклов).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экономические зоны создаются только на земельных участках, находящихся в государственной и муниципальной собственности. При этом они не могут быть расположены на территории нескольких муниципальных образований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715000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ОЭЗ не должна включать в себя полностью территорию административно-территориального образования.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– резиденты ОЭЗ не могут иметь филиалы и представительства вне территории особой экономической зоны.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Резиденты промышленно-производственных зон обязаны осуществить капитальные вложения в размере не менее 10 млн евро, при этом сумма обязательных инвестиций в течение первого года должна составлять не менее 1 млн евро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62484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резидентов технико-внедренческих зон обязательная сумма инвестирования не установлена.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инженерной и транспортной инфраструктуры на территории особой экономической зоны осуществляется за счет средств федерального бюджета, бюджета субъекта Российской Федерации и бюджета муниципального образования.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61722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200" b="1" dirty="0"/>
              <a:t>Льготы для резидентов особых экономических зон</a:t>
            </a:r>
            <a:endParaRPr lang="ru-RU" sz="3200" dirty="0"/>
          </a:p>
          <a:p>
            <a:pPr marL="0" indent="0">
              <a:lnSpc>
                <a:spcPct val="110000"/>
              </a:lnSpc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общим льготам относятся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свободной таможенной зоны на всей территории особой экономической зоны; 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гарантии инвесторам от неблагоприятного изменения законодательства Российской Федерации о налогах и сборах; 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от уплаты налога на имущество в течение 5 лет с момента постановки имущества на учет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от уплаты земельного налога сроком на 5 лет с момента возникновения права собственности на предоставленный земельный участок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943600"/>
          </a:xfrm>
        </p:spPr>
        <p:txBody>
          <a:bodyPr>
            <a:noAutofit/>
          </a:bodyPr>
          <a:lstStyle/>
          <a:p>
            <a:pPr marL="0" indent="0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резидентов технико-внедренческих зон снижена базовая ставка единого социального налога до 14% (против обычных 26%).</a:t>
            </a:r>
          </a:p>
          <a:p>
            <a:pPr marL="0" indent="0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Резиденты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промышленно-производственных зон получили право применять специальный коэффициент (до 2) к основной норме амортизации.</a:t>
            </a:r>
          </a:p>
          <a:p>
            <a:pPr marL="0" indent="0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Субъекты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и муниципальные образования могут предоставлять дополнительные льготы для резидентов особой экономической зоны, созданной на их территории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endParaRPr lang="ru-RU" sz="3200" dirty="0" smtClean="0"/>
          </a:p>
          <a:p>
            <a:pPr marL="0">
              <a:lnSpc>
                <a:spcPct val="120000"/>
              </a:lnSpc>
              <a:buNone/>
            </a:pPr>
            <a:endParaRPr lang="ru-RU" sz="3200" dirty="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39052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52400" y="1612850"/>
            <a:ext cx="86868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Предоставление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льгот и преференций, а также иные условия, регулирующие создание и функционирование ОЭЗ, закрепляются в соглашении о создании особой экономической зоны, заключаемом Правительством Российской Федерации, субъектом Российской Федерации и муниципальным образованием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5626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600" dirty="0" smtClean="0"/>
              <a:t>     К </a:t>
            </a:r>
            <a:r>
              <a:rPr lang="ru-RU" sz="3600" dirty="0"/>
              <a:t>позитивным моментам можно отнести создание при каждой особой экономической зоне Наблюдательного совета, в который наряду с представителями государственных структур могут войти члены делового сообщества и торгово-промышленных палат. Через Наблюдательный совет есть возможность решать спорные вопросы по формированию благоприятных условий для участия бизнеса в создании и функционировании </a:t>
            </a:r>
            <a:r>
              <a:rPr lang="ru-RU" sz="3600" dirty="0" smtClean="0"/>
              <a:t>ОЭЗ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40671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52400" y="1600200"/>
            <a:ext cx="8686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b="1" dirty="0"/>
              <a:t>Реализация закона </a:t>
            </a:r>
            <a:endParaRPr lang="ru-RU" sz="3600" b="1" dirty="0" smtClean="0"/>
          </a:p>
          <a:p>
            <a:pPr algn="ctr"/>
            <a:r>
              <a:rPr lang="ru-RU" sz="3600" b="1" dirty="0" smtClean="0"/>
              <a:t>«</a:t>
            </a:r>
            <a:r>
              <a:rPr lang="ru-RU" sz="3600" b="1" dirty="0"/>
              <a:t>Об особых экономических зонах </a:t>
            </a:r>
            <a:endParaRPr lang="ru-RU" sz="3600" b="1" dirty="0" smtClean="0"/>
          </a:p>
          <a:p>
            <a:pPr algn="ctr"/>
            <a:r>
              <a:rPr lang="ru-RU" sz="3600" b="1" dirty="0" smtClean="0"/>
              <a:t>в </a:t>
            </a:r>
            <a:r>
              <a:rPr lang="ru-RU" sz="3600" b="1" dirty="0"/>
              <a:t>Российской Федерации»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914400"/>
            <a:ext cx="8534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практической реализации принятого Закона в июле 2005 года создано Федеральное агентство по управлению особыми экономическими зонами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РосОЭЗ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находящееся в ведении Министерства экономического развития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67640" y="838200"/>
            <a:ext cx="8976360" cy="4211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14283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/>
              <a:t>     Решение </a:t>
            </a:r>
            <a:r>
              <a:rPr lang="ru-RU" sz="3200" dirty="0"/>
              <a:t>о создании особых экономических зон принимается Правительством Российской Федерации на основании итогов конкурсного отбора заявок на создание ОЭЗ, поданных субъектами Российской Федерации совместно с муниципальными образованиями, на территориях которых предполагается создание этих зон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9436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Первый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такой конкурс был проведен Минэкономразвития России 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РосОЭЗ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октябре-ноябре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2005 года и утвержден Правительством Российской Федерации. По итогам конкурса были утверждены четыре технико-внедренческие и две промышленно-производственные зоны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334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 </a:t>
            </a:r>
            <a:endParaRPr lang="ru-RU" sz="30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Рисунок 1" descr="http://www.informexpo.ru/new/images/karta-zo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3000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18d434b4bf811d7b17f93cb7cec47667bbb08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968</TotalTime>
  <Words>768</Words>
  <Application>Microsoft Office PowerPoint</Application>
  <PresentationFormat>Экран (4:3)</PresentationFormat>
  <Paragraphs>44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Constantia</vt:lpstr>
      <vt:lpstr>Times New Roman</vt:lpstr>
      <vt:lpstr>Wingdings 2</vt:lpstr>
      <vt:lpstr>Поток</vt:lpstr>
      <vt:lpstr>СПЕЦИАЛЬНЫЕ ЭКОНОМИЧЕСКИЕ ЗОНЫ В МИРОВОЙ ЭКОНОМИКЕ</vt:lpstr>
      <vt:lpstr>Тема: ОЭЗ в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102</cp:revision>
  <dcterms:created xsi:type="dcterms:W3CDTF">2014-09-02T04:46:32Z</dcterms:created>
  <dcterms:modified xsi:type="dcterms:W3CDTF">2017-04-24T01:01:12Z</dcterms:modified>
</cp:coreProperties>
</file>