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60" r:id="rId3"/>
    <p:sldId id="261" r:id="rId4"/>
    <p:sldId id="263" r:id="rId5"/>
    <p:sldId id="264" r:id="rId6"/>
    <p:sldId id="266" r:id="rId7"/>
    <p:sldId id="267" r:id="rId8"/>
    <p:sldId id="277" r:id="rId9"/>
    <p:sldId id="272" r:id="rId10"/>
    <p:sldId id="274" r:id="rId11"/>
    <p:sldId id="282" r:id="rId12"/>
    <p:sldId id="275" r:id="rId13"/>
    <p:sldId id="278" r:id="rId14"/>
    <p:sldId id="279" r:id="rId15"/>
    <p:sldId id="280" r:id="rId16"/>
    <p:sldId id="281" r:id="rId17"/>
    <p:sldId id="28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99FF"/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-1306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D489AD-DE41-45FD-8E00-EA3C533748FC}" type="datetimeFigureOut">
              <a:rPr lang="ru-RU" smtClean="0"/>
              <a:t>25.12.2021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BE578-87C6-4717-AF82-4774AFE10AD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E8A2A7-B3F2-4456-A8B9-61281A8947B9}" type="slidenum">
              <a:rPr lang="ru-RU" smtClean="0">
                <a:latin typeface="Arial" pitchFamily="34" charset="0"/>
              </a:rPr>
              <a:pPr/>
              <a:t>9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FB3AFD6-E661-4656-B666-1237B2AD596D}" type="slidenum">
              <a:rPr lang="ru-RU" sz="1200">
                <a:latin typeface="Arial" pitchFamily="34" charset="0"/>
              </a:rPr>
              <a:pPr algn="r"/>
              <a:t>9</a:t>
            </a:fld>
            <a:endParaRPr lang="ru-RU" sz="1200">
              <a:latin typeface="Arial" pitchFamily="34" charset="0"/>
            </a:endParaRPr>
          </a:p>
        </p:txBody>
      </p:sp>
      <p:sp>
        <p:nvSpPr>
          <p:cNvPr id="3277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D9E64E-E0C9-4F79-8DC3-5112BC4D8FBF}" type="slidenum">
              <a:rPr lang="ru-RU" smtClean="0">
                <a:latin typeface="Arial" pitchFamily="34" charset="0"/>
              </a:rPr>
              <a:pPr/>
              <a:t>10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3379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CFAD3F5-BB42-4E85-9944-895887F54A8B}" type="slidenum">
              <a:rPr lang="ru-RU" sz="1200">
                <a:latin typeface="Arial" pitchFamily="34" charset="0"/>
              </a:rPr>
              <a:pPr algn="r"/>
              <a:t>10</a:t>
            </a:fld>
            <a:endParaRPr lang="ru-RU" sz="1200">
              <a:latin typeface="Arial" pitchFamily="34" charset="0"/>
            </a:endParaRPr>
          </a:p>
        </p:txBody>
      </p:sp>
      <p:sp>
        <p:nvSpPr>
          <p:cNvPr id="3379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4B3E7DF-B754-4220-B6C7-AD4408EB90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F3A0-4F1C-43E2-BAC1-18F8FF926AF2}" type="datetimeFigureOut">
              <a:rPr lang="en-US" smtClean="0"/>
              <a:pPr/>
              <a:t>12/25/2021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AB3C-9879-4DF1-8971-A393CF8BB3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2243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F3A0-4F1C-43E2-BAC1-18F8FF926AF2}" type="datetimeFigureOut">
              <a:rPr lang="en-US" smtClean="0"/>
              <a:pPr/>
              <a:t>12/25/2021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AB3C-9879-4DF1-8971-A393CF8BB3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0559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F3A0-4F1C-43E2-BAC1-18F8FF926AF2}" type="datetimeFigureOut">
              <a:rPr lang="en-US" smtClean="0"/>
              <a:pPr/>
              <a:t>12/25/2021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AB3C-9879-4DF1-8971-A393CF8BB3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8945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F3A0-4F1C-43E2-BAC1-18F8FF926AF2}" type="datetimeFigureOut">
              <a:rPr lang="en-US" smtClean="0"/>
              <a:pPr/>
              <a:t>12/25/2021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AB3C-9879-4DF1-8971-A393CF8BB3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4249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F3A0-4F1C-43E2-BAC1-18F8FF926AF2}" type="datetimeFigureOut">
              <a:rPr lang="en-US" smtClean="0"/>
              <a:pPr/>
              <a:t>12/25/2021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AB3C-9879-4DF1-8971-A393CF8BB3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0484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F3A0-4F1C-43E2-BAC1-18F8FF926AF2}" type="datetimeFigureOut">
              <a:rPr lang="en-US" smtClean="0"/>
              <a:pPr/>
              <a:t>12/25/2021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AB3C-9879-4DF1-8971-A393CF8BB3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506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F3A0-4F1C-43E2-BAC1-18F8FF926AF2}" type="datetimeFigureOut">
              <a:rPr lang="en-US" smtClean="0"/>
              <a:pPr/>
              <a:t>12/25/2021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AB3C-9879-4DF1-8971-A393CF8BB3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9345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F3A0-4F1C-43E2-BAC1-18F8FF926AF2}" type="datetimeFigureOut">
              <a:rPr lang="en-US" smtClean="0"/>
              <a:pPr/>
              <a:t>12/25/2021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AB3C-9879-4DF1-8971-A393CF8BB3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521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F3A0-4F1C-43E2-BAC1-18F8FF926AF2}" type="datetimeFigureOut">
              <a:rPr lang="en-US" smtClean="0"/>
              <a:pPr/>
              <a:t>12/25/2021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AB3C-9879-4DF1-8971-A393CF8BB3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2654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F3A0-4F1C-43E2-BAC1-18F8FF926AF2}" type="datetimeFigureOut">
              <a:rPr lang="en-US" smtClean="0"/>
              <a:pPr/>
              <a:t>12/25/2021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AB3C-9879-4DF1-8971-A393CF8BB3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3355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F3A0-4F1C-43E2-BAC1-18F8FF926AF2}" type="datetimeFigureOut">
              <a:rPr lang="en-US" smtClean="0"/>
              <a:pPr/>
              <a:t>12/25/2021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AB3C-9879-4DF1-8971-A393CF8BB3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1200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EE3D485-9526-4A94-8DF0-EAB57317905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6F3A0-4F1C-43E2-BAC1-18F8FF926AF2}" type="datetimeFigureOut">
              <a:rPr lang="en-US" smtClean="0"/>
              <a:pPr/>
              <a:t>12/25/2021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FAB3C-9879-4DF1-8971-A393CF8BB3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9123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624638-7169-4D6D-B4F7-612E655DE2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9545" y="481374"/>
            <a:ext cx="6509328" cy="2387600"/>
          </a:xfrm>
        </p:spPr>
        <p:txBody>
          <a:bodyPr/>
          <a:lstStyle/>
          <a:p>
            <a:pPr algn="l"/>
            <a:r>
              <a:rPr lang="ru-RU" b="1" dirty="0" smtClean="0"/>
              <a:t>Налоги и налогообложение</a:t>
            </a:r>
            <a:endParaRPr lang="en-US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03EB29B-E727-4109-812F-D8EB969D7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30787" y="4981859"/>
            <a:ext cx="3347083" cy="1655762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r"/>
            <a:r>
              <a:rPr lang="ru-RU" dirty="0" smtClean="0"/>
              <a:t>Панова И. </a:t>
            </a:r>
            <a:r>
              <a:rPr lang="ru-RU" dirty="0" smtClean="0"/>
              <a:t>В., </a:t>
            </a:r>
          </a:p>
          <a:p>
            <a:pPr algn="r"/>
            <a:r>
              <a:rPr lang="ru-RU" dirty="0" smtClean="0"/>
              <a:t>доцент филиала ВГУЭС</a:t>
            </a:r>
          </a:p>
          <a:p>
            <a:pPr algn="r"/>
            <a:r>
              <a:rPr lang="ru-RU" dirty="0" smtClean="0"/>
              <a:t> в г. Находке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6222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9102" y="365126"/>
            <a:ext cx="6926247" cy="1268365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Налоговый Кодекс РФ, ст.8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0730" y="1825625"/>
            <a:ext cx="7334619" cy="3900472"/>
          </a:xfrm>
          <a:solidFill>
            <a:schemeClr val="bg1">
              <a:lumMod val="85000"/>
            </a:schemeClr>
          </a:solidFill>
        </p:spPr>
        <p:txBody>
          <a:bodyPr>
            <a:normAutofit fontScale="25000" lnSpcReduction="20000"/>
          </a:bodyPr>
          <a:lstStyle/>
          <a:p>
            <a:pPr marL="357188" lvl="1" indent="228600" algn="just">
              <a:lnSpc>
                <a:spcPct val="120000"/>
              </a:lnSpc>
              <a:tabLst>
                <a:tab pos="6454775" algn="l"/>
                <a:tab pos="6907213" algn="l"/>
              </a:tabLst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       Под </a:t>
            </a:r>
            <a:r>
              <a:rPr lang="ru-RU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налогом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понимается обязательный, индивидуально безвозмездный </a:t>
            </a:r>
            <a:r>
              <a:rPr lang="ru-RU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платеж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, взимаемый с организаций и физических лиц в форме </a:t>
            </a:r>
            <a:r>
              <a:rPr lang="ru-RU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отчуждения</a:t>
            </a:r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принадлежащих им на праве собственности, хозяйственного ведения или оперативного управления денежных средств в </a:t>
            </a:r>
            <a:r>
              <a:rPr lang="ru-RU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целях финансового обеспечения деятельности государства и (или) муниципальных образований</a:t>
            </a:r>
            <a:r>
              <a:rPr lang="ru-RU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 algn="just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7262" y="365127"/>
            <a:ext cx="6897950" cy="87774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Налоговый Кодекс РФ, ст.8</a:t>
            </a:r>
            <a:endParaRPr lang="ru-RU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83076" y="1825625"/>
            <a:ext cx="7432274" cy="327903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Под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сбором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понимается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обязательный взнос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взимаемый с организаций и физических лиц, уплата которого является одним из условий совершения в отношении плательщиков сборов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значимых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действий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включая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предоставление определенных прав или выдачу разрешений (лицензий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), либо уплата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пределах территории, на которой введен сбор, отдельных видов предпринимательской деятельности.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7262" y="365127"/>
            <a:ext cx="6897950" cy="87774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Налоговый Кодекс РФ, ст.8</a:t>
            </a:r>
            <a:endParaRPr lang="ru-RU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5320" y="1825625"/>
            <a:ext cx="7190913" cy="3323424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Под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страховыми взносами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понимаются обязательные платежи на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обязательное пенсионное страхование, обязательное социальное страхование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 случай временной нетрудоспособности и в связи с материнством, на обязательное медицинское страхование, взимаемые с организаций и физических лиц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целях финансового обеспечения реализации прав застрахованных лиц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 получение страхового обеспечения по соответствующему виду обязательного социального страхования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156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Современные принципы налогообложения </a:t>
            </a:r>
            <a:b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НК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РФ  ст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3—5)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35007" y="1313897"/>
          <a:ext cx="8353886" cy="5155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292"/>
                <a:gridCol w="2157274"/>
                <a:gridCol w="5637320"/>
              </a:tblGrid>
              <a:tr h="5186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п\п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Принципы налогообложения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Основное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содержание (сущность)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5186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Всеобщности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Каждое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лицо должно уплачивать установленные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законом налоги и сборы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21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Справедливости и дифференциации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Уровень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налоговых ставок должен учитывать фактические возможности налогоплательщика исходя из стоимости его недвижимого имущества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anchor="ctr" horzOverflow="overflow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9457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Обязательности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Поскольку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любое государство не может существовать без налогов, то уплата их неизбежна. При этом для каждого налогоплательщика должно быть выгоднее платить, чем не платить налоги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863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Равенства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Перед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налогом все равны. Налоги и сборы не могут быть дискриминационными и применяться различно исходя из политических, идеологических, этнических, конфессиональных и иных аналогичных различий между налогоплательщиками.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Недопустима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дифференциация ставок налогов и сборов, а также льгот в зависимости от формы собственности, гражданства физических лиц и места происхождения капитала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anchor="ctr" horzOverflow="overflow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7321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Экономичности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Все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налоги и сборы должны иметь экономическое основание и не препятствовать гражданам в реализации своих конституционных прав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156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Современные принципы налогообложения </a:t>
            </a:r>
            <a:br>
              <a:rPr lang="ru-RU" sz="3200" b="1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3200" b="1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НК </a:t>
            </a:r>
            <a:r>
              <a:rPr lang="ru-RU" sz="3200" b="1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РФ  ст</a:t>
            </a:r>
            <a:r>
              <a:rPr lang="ru-RU" sz="3200" b="1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3200" b="1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3—5)</a:t>
            </a:r>
            <a:endParaRPr lang="ru-RU" sz="3200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559293" y="1313897"/>
          <a:ext cx="8300622" cy="5036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800"/>
                <a:gridCol w="1938559"/>
                <a:gridCol w="5859263"/>
              </a:tblGrid>
              <a:tr h="54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п\п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Принципы налогообложения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anchor="ctr"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Основное содержание (сущность)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68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Законности</a:t>
                      </a:r>
                    </a:p>
                  </a:txBody>
                  <a:tcPr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Установление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изменение или отмена соответствующих налогов и сборов возможны только законом РФ, субъектов РФ и нормативными актами представительных органов местного самоуправления. </a:t>
                      </a:r>
                    </a:p>
                  </a:txBody>
                  <a:tcPr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870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Удобства и простоты</a:t>
                      </a:r>
                    </a:p>
                  </a:txBody>
                  <a:tcPr anchor="ctr" horzOverflow="overflow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Нормативные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акты о налогах и сборах должны быть четко сформированы, чтобы каждый точно знал, какие налоги, когда и в какой сумме он должен платить</a:t>
                      </a:r>
                    </a:p>
                  </a:txBody>
                  <a:tcPr anchor="ctr" horzOverflow="overflow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8873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Системности</a:t>
                      </a:r>
                    </a:p>
                  </a:txBody>
                  <a:tcPr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По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каждому налогу должны быть определены: налогоплательщик и объект налогообложения, налоговая база и налоговый период, налоговая ставка и порядок исчисления налога, порядок и сроки уплаты налога, налоговые льготы в необходимых случаях</a:t>
                      </a:r>
                    </a:p>
                  </a:txBody>
                  <a:tcPr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055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Гибкости</a:t>
                      </a:r>
                    </a:p>
                  </a:txBody>
                  <a:tcPr anchor="ctr" horzOverflow="overflow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Налоговая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система должна легко адаптироваться к изменениям экономических условий и общественным потребностям, обеспечивать перераспределение ВВП и быть эффективным инструментом государственной экономической политики.</a:t>
                      </a:r>
                    </a:p>
                  </a:txBody>
                  <a:tcPr anchor="ctr" horzOverflow="overflow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943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10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Защиты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налогопла-тельщика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Все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неустранимые сомнения, противоречия и неясности налоговых актов трактуются в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пользу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налогоплательщика.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KotAcer\Desktop\739dfa4affff457272463b77b1d569f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623" y="449639"/>
            <a:ext cx="7270812" cy="5430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otAcer\Desktop\img32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9300" y="772357"/>
            <a:ext cx="7187953" cy="510244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819922" y="470516"/>
            <a:ext cx="5743853" cy="914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НАЛОГИ И СБОРЫ В РФ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4"/>
          <p:cNvSpPr txBox="1">
            <a:spLocks noGrp="1"/>
          </p:cNvSpPr>
          <p:nvPr/>
        </p:nvSpPr>
        <p:spPr bwMode="auto">
          <a:xfrm>
            <a:off x="7667625" y="6461125"/>
            <a:ext cx="10191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3DFB74C-DF27-4D27-B280-118E2A5A9256}" type="slidenum">
              <a:rPr lang="ru-RU" sz="1400">
                <a:solidFill>
                  <a:srgbClr val="FFD08B"/>
                </a:solidFill>
                <a:latin typeface="Lucida Sans Unicode" pitchFamily="34" charset="0"/>
              </a:rPr>
              <a:pPr algn="r"/>
              <a:t>9</a:t>
            </a:fld>
            <a:endParaRPr lang="ru-RU" sz="1400">
              <a:solidFill>
                <a:srgbClr val="FFD08B"/>
              </a:solidFill>
              <a:latin typeface="Lucida Sans Unicode" pitchFamily="34" charset="0"/>
            </a:endParaRPr>
          </a:p>
        </p:txBody>
      </p:sp>
      <p:sp>
        <p:nvSpPr>
          <p:cNvPr id="17411" name="Заголовок 3"/>
          <p:cNvSpPr>
            <a:spLocks/>
          </p:cNvSpPr>
          <p:nvPr/>
        </p:nvSpPr>
        <p:spPr bwMode="auto">
          <a:xfrm>
            <a:off x="611188" y="150920"/>
            <a:ext cx="7848600" cy="1029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понятия и термины,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используемые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налогообложении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1749" name="Group 85"/>
          <p:cNvGraphicFramePr>
            <a:graphicFrameLocks noGrp="1"/>
          </p:cNvGraphicFramePr>
          <p:nvPr/>
        </p:nvGraphicFramePr>
        <p:xfrm>
          <a:off x="390617" y="1297882"/>
          <a:ext cx="8380521" cy="5186148"/>
        </p:xfrm>
        <a:graphic>
          <a:graphicData uri="http://schemas.openxmlformats.org/drawingml/2006/table">
            <a:tbl>
              <a:tblPr/>
              <a:tblGrid>
                <a:gridCol w="422192"/>
                <a:gridCol w="1826560"/>
                <a:gridCol w="6131769"/>
              </a:tblGrid>
              <a:tr h="2919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п\п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Понятия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термины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Определение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8759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Налог управления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безвозмездный платеж в бюджет денежных средств (части стоимости недвижимого имущества), принадлежащих юридическим и физическим лицам на праве собственности, хозяйственного ведения или оперативного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132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Сбор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Обязательный взнос, уплата которого является одним из условий совершения государственными или иными уполномоченными органами и должностными лицами юридически значимых действий (включая предоставление определенных прав или выдачу лицензий) в интересах плательщиков сборов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6190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Налогопла-тельщики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Организации и физические лица, которые обязаны уплачивать соответствующие налоги и (или) сборы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Объект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налогообложения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Имущество (объекты недвижимости), прибыль, доход, стоимость реализованных товаров (выполненных работ, услуг) или иное экономическое основание, с которым связано возникновение обязанности по уплате налога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481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Налоговая база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Стоимостная, физическая или иная характеристика объекта налогообложения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6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Налоговая ставка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Величина налоговых начислений на единицу измерения налоговой базы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Номер слайда 4"/>
          <p:cNvSpPr txBox="1">
            <a:spLocks noGrp="1"/>
          </p:cNvSpPr>
          <p:nvPr/>
        </p:nvSpPr>
        <p:spPr bwMode="auto">
          <a:xfrm>
            <a:off x="7667625" y="6461125"/>
            <a:ext cx="10191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6ABD581-873C-465F-9318-885502C845AE}" type="slidenum">
              <a:rPr lang="ru-RU" sz="1400">
                <a:solidFill>
                  <a:srgbClr val="FFD08B"/>
                </a:solidFill>
                <a:latin typeface="Lucida Sans Unicode" pitchFamily="34" charset="0"/>
              </a:rPr>
              <a:pPr algn="r"/>
              <a:t>10</a:t>
            </a:fld>
            <a:endParaRPr lang="ru-RU" sz="1400">
              <a:solidFill>
                <a:srgbClr val="FFD08B"/>
              </a:solidFill>
              <a:latin typeface="Lucida Sans Unicode" pitchFamily="34" charset="0"/>
            </a:endParaRPr>
          </a:p>
        </p:txBody>
      </p:sp>
      <p:sp>
        <p:nvSpPr>
          <p:cNvPr id="16387" name="Заголовок 3"/>
          <p:cNvSpPr>
            <a:spLocks/>
          </p:cNvSpPr>
          <p:nvPr/>
        </p:nvSpPr>
        <p:spPr bwMode="auto">
          <a:xfrm>
            <a:off x="0" y="260350"/>
            <a:ext cx="91440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Основные понятия и термины, используемые при 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налогообложении недвижимого имущества и сделках с ним</a:t>
            </a:r>
          </a:p>
        </p:txBody>
      </p:sp>
      <p:graphicFrame>
        <p:nvGraphicFramePr>
          <p:cNvPr id="251952" name="Group 48"/>
          <p:cNvGraphicFramePr>
            <a:graphicFrameLocks noGrp="1"/>
          </p:cNvGraphicFramePr>
          <p:nvPr/>
        </p:nvGraphicFramePr>
        <p:xfrm>
          <a:off x="250825" y="1052513"/>
          <a:ext cx="8497640" cy="5405617"/>
        </p:xfrm>
        <a:graphic>
          <a:graphicData uri="http://schemas.openxmlformats.org/drawingml/2006/table">
            <a:tbl>
              <a:tblPr/>
              <a:tblGrid>
                <a:gridCol w="632640"/>
                <a:gridCol w="2028411"/>
                <a:gridCol w="5836589"/>
              </a:tblGrid>
              <a:tr h="5948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п\п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Понятия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термины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Определение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6294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Налоговый период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Календарный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или иной период времени применительно к отдельным налогам, по окончании которого определяется налоговая база и сумма налога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Налоговые агенты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Лица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которые обязаны исчислять, удерживать у налогоплательщиков и перечислять налоги в соответствующий бюджет (внебюджетный фонд)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Источник доходов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налогоплатель-щиков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Организация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или физическое лицо, от которого налогоплательщик получает налоги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266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Недоимка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Сумма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налога или сбора, неуплаченная в установленный законом срок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7208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Налоговые вычеты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Уменьшение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налоговой базы специальной категории налогоплательщиков на установленные законом суммы стандартных, имущественных, социальных и профессиональных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вычетов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(ст. 218—221 НК РФ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398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Налоговые льготы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Полное или частичное освобождение отдельных категорий плательщиков от уплаты соответствующих налогов, уменьшение налоговой базы, предоставление налогового кредита и т.д.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8384" y="1020932"/>
            <a:ext cx="7190913" cy="397031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По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состоянию на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год для российских индивидуальных предпринимателей 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организаций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предусмотрено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режимов налогообложения: 1 общий (ОСН) и 4 специальных (УСН, ЕСХН, ПСН, НПД).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29809" y="1802165"/>
            <a:ext cx="7457243" cy="37856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Упрощенная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система налогообложения (УСНО, УСН,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упрощенка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– специальный налоговый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режим. По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сравнению с другими особыми режимами, под действие УСН попадает гораздо большее количество видов предпринимательской деятельности.</a:t>
            </a:r>
          </a:p>
          <a:p>
            <a:pPr algn="just">
              <a:lnSpc>
                <a:spcPct val="12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Применяя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УСН, предприниматели и организации платят только один налог в соответствии с заранее выбранной ими облагаемой базой (6% от доходов или 15% от доходов, уменьшенных на величину расходов).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95129" y="372863"/>
            <a:ext cx="5628443" cy="834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Упрощенная система 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налогообложения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8786" y="1411550"/>
            <a:ext cx="7865617" cy="42473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Единый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сельскохозяйственный налог (ЕСХН) – специальный налоговый режим, который предназначен для сельскохозяйственных товаропроизводителей. Применять ЕСХН имеют право только те ИП и организации, у которых доход от сельскохозяйственной деятельности составляет больше 70%.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ЕСХН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позволяет одним единым налогом заменить следующие налоги общей системы налогообложения: на имущество, на прибыль организаций / НДФЛ предпринимателей. НДС платить необходимо, но при небольших доходах можно получить освобождение от его уплаты по статье 145 НК РФ.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73188" y="328474"/>
            <a:ext cx="6693763" cy="67470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Единый сельскохозяйственный налог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8384" y="1294596"/>
            <a:ext cx="7403978" cy="40811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Патентная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система налогообложения (ПСН) – специальный налоговый режим, который могут применять только индивидуальные предприниматели, при этом средняя численность наемных работников у них не должна превышать 15 человек.</a:t>
            </a:r>
          </a:p>
          <a:p>
            <a:pPr>
              <a:lnSpc>
                <a:spcPct val="12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Применяя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ПСН, индивидуальный предприниматель получает право покупать патенты (по одному на каждый) на определенные виды деятельности. В 2021 году список деятельности, в отношении которой можно купить патент, был существенно расширен.</a:t>
            </a:r>
          </a:p>
          <a:p>
            <a:pPr>
              <a:lnSpc>
                <a:spcPct val="12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При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расчете стоимости патента размер реального полученного дохода не имеет значения. Налог на ПСН рассчитывается исходя от потенциально возможного к получению дохода, который устанавливается законами субъектов России.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64311" y="310718"/>
            <a:ext cx="5832629" cy="6214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Патентная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система налогообложения</a:t>
            </a:r>
          </a:p>
          <a:p>
            <a:pPr algn="ctr"/>
            <a:endParaRPr lang="ru-RU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2873" y="2081243"/>
            <a:ext cx="7075503" cy="3416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Налог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профессиональный доход (НПД) действует с 2020 года в качестве эксперимента. Применять его могут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самозанятые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лица и ИП. У плательщиков не должно быть наемных работников, они не могут заниматься торговлей. Лимит на годовой доход — 2,4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рублей.</a:t>
            </a:r>
          </a:p>
          <a:p>
            <a:pPr>
              <a:lnSpc>
                <a:spcPct val="12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Налогом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облагается весь полученный доход, расходы не учитываются. Ставки такие: 4% — если доход получен от физических лиц, 6% — от организаций и ИП. Учет операций ведется в личном кабинете, там же формируются чеки. Налог ежемесячно рассчитывает ИФНС, отчетности подавать не нужно.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53088" y="745724"/>
            <a:ext cx="5797118" cy="9144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 на профессиональный доход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248792" y="3666477"/>
          <a:ext cx="6096000" cy="819436"/>
        </p:xfrm>
        <a:graphic>
          <a:graphicData uri="http://schemas.openxmlformats.org/drawingml/2006/table">
            <a:tbl>
              <a:tblPr/>
              <a:tblGrid>
                <a:gridCol w="2032000"/>
                <a:gridCol w="2032000"/>
                <a:gridCol w="2032000"/>
              </a:tblGrid>
              <a:tr h="375202">
                <a:tc>
                  <a:txBody>
                    <a:bodyPr/>
                    <a:lstStyle/>
                    <a:p>
                      <a:r>
                        <a:rPr lang="ru-RU" sz="1600" dirty="0"/>
                        <a:t>На пенсионное страхование</a:t>
                      </a:r>
                    </a:p>
                  </a:txBody>
                  <a:tcPr marL="48381" marR="48381" marT="20735" marB="20735" anchor="ctr">
                    <a:lnL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На медицинское страхование</a:t>
                      </a:r>
                    </a:p>
                  </a:txBody>
                  <a:tcPr marL="48381" marR="48381" marT="20735" marB="20735" anchor="ctr">
                    <a:lnL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Итого</a:t>
                      </a:r>
                    </a:p>
                  </a:txBody>
                  <a:tcPr marL="48381" marR="48381" marT="20735" marB="20735" anchor="ctr">
                    <a:lnL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0286">
                <a:tc>
                  <a:txBody>
                    <a:bodyPr/>
                    <a:lstStyle/>
                    <a:p>
                      <a:r>
                        <a:rPr lang="ru-RU" sz="1600"/>
                        <a:t>32 448 руб.</a:t>
                      </a:r>
                    </a:p>
                  </a:txBody>
                  <a:tcPr marL="48381" marR="48381" marT="20735" marB="20735" anchor="ctr">
                    <a:lnL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8 426 руб.</a:t>
                      </a:r>
                    </a:p>
                  </a:txBody>
                  <a:tcPr marL="48381" marR="48381" marT="20735" marB="20735" anchor="ctr">
                    <a:lnL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40 874 руб.</a:t>
                      </a:r>
                    </a:p>
                  </a:txBody>
                  <a:tcPr marL="48381" marR="48381" marT="20735" marB="20735" anchor="ctr">
                    <a:lnL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109709" y="693044"/>
            <a:ext cx="7199789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astem"/>
                <a:cs typeface="Arial" pitchFamily="34" charset="0"/>
              </a:rPr>
              <a:t>Страховые взносы ИП «за себя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astem"/>
                <a:cs typeface="Arial" pitchFamily="34" charset="0"/>
              </a:rPr>
              <a:t>»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astem"/>
              <a:cs typeface="Arial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333333"/>
                </a:solidFill>
                <a:latin typeface="-apple-syastem"/>
                <a:cs typeface="Arial" pitchFamily="34" charset="0"/>
              </a:rPr>
              <a:t>       Индивидуальный </a:t>
            </a:r>
            <a:r>
              <a:rPr lang="ru-RU" b="1" dirty="0" smtClean="0">
                <a:solidFill>
                  <a:srgbClr val="333333"/>
                </a:solidFill>
                <a:latin typeface="-apple-syastem"/>
                <a:cs typeface="Arial" pitchFamily="34" charset="0"/>
              </a:rPr>
              <a:t>предприниматель должен уплачивать страховые взносы «за себя» (фиксированные платежи) при любой системе налогообложения, даже если он не ведет никакой деятельности и не получает никакой прибыли. Если ИП работает один (без наемных работников), то платить отчисления он должен только «за себя».</a:t>
            </a:r>
            <a:endParaRPr lang="ru-RU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333333"/>
                </a:solidFill>
                <a:latin typeface="-apple-syastem"/>
                <a:cs typeface="Arial" pitchFamily="34" charset="0"/>
              </a:rPr>
              <a:t>       В </a:t>
            </a:r>
            <a:r>
              <a:rPr lang="ru-RU" b="1" dirty="0" smtClean="0">
                <a:solidFill>
                  <a:srgbClr val="333333"/>
                </a:solidFill>
                <a:latin typeface="-apple-syastem"/>
                <a:cs typeface="Arial" pitchFamily="34" charset="0"/>
              </a:rPr>
              <a:t>течение 2021 года предпринимателю необходимо произвести 2 платежа</a:t>
            </a:r>
            <a:r>
              <a:rPr lang="ru-RU" b="1" dirty="0" smtClean="0">
                <a:solidFill>
                  <a:srgbClr val="333333"/>
                </a:solidFill>
                <a:latin typeface="-apple-syastem"/>
                <a:cs typeface="Arial" pitchFamily="34" charset="0"/>
              </a:rPr>
              <a:t>: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333333"/>
              </a:solidFill>
              <a:latin typeface="-apple-syastem"/>
              <a:cs typeface="Arial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333333"/>
              </a:solidFill>
              <a:latin typeface="-apple-syastem"/>
              <a:cs typeface="Arial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333333"/>
              </a:solidFill>
              <a:latin typeface="-apple-syastem"/>
              <a:cs typeface="Arial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333333"/>
                </a:solidFill>
                <a:latin typeface="-apple-syastem"/>
                <a:cs typeface="Arial" pitchFamily="34" charset="0"/>
              </a:rPr>
              <a:t>     Также </a:t>
            </a:r>
            <a:r>
              <a:rPr lang="ru-RU" b="1" dirty="0" smtClean="0">
                <a:solidFill>
                  <a:srgbClr val="333333"/>
                </a:solidFill>
                <a:latin typeface="-apple-syastem"/>
                <a:cs typeface="Arial" pitchFamily="34" charset="0"/>
              </a:rPr>
              <a:t>индивидуальным предпринимателям, годовой доход которых за 2021 год будет больше 300 000 рублей, придется дополнительно заплатить 1% от суммы доходов, превысивших эти 300 000 рублей до 1 июля следующего года.</a:t>
            </a:r>
            <a:endParaRPr lang="ru-RU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KotAcer\Desktop\75467876192312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1134" y="562788"/>
            <a:ext cx="7395099" cy="5620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</TotalTime>
  <Words>1237</Words>
  <Application>Microsoft Office PowerPoint</Application>
  <PresentationFormat>Экран (4:3)</PresentationFormat>
  <Paragraphs>169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Налоги и налогообложение</vt:lpstr>
      <vt:lpstr>Налоговый Кодекс РФ, ст.8</vt:lpstr>
      <vt:lpstr>Налоговый Кодекс РФ, ст.8</vt:lpstr>
      <vt:lpstr>Налоговый Кодекс РФ, ст.8</vt:lpstr>
      <vt:lpstr>Современные принципы налогообложения  (НК РФ  ст. 3—5)</vt:lpstr>
      <vt:lpstr>Современные принципы налогообложения  (НК РФ  ст. 3—5)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KotAcer</cp:lastModifiedBy>
  <cp:revision>13</cp:revision>
  <dcterms:created xsi:type="dcterms:W3CDTF">2020-10-04T11:47:13Z</dcterms:created>
  <dcterms:modified xsi:type="dcterms:W3CDTF">2021-12-25T13:02:24Z</dcterms:modified>
</cp:coreProperties>
</file>