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6"/>
  </p:notesMasterIdLst>
  <p:handoutMasterIdLst>
    <p:handoutMasterId r:id="rId47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9" r:id="rId44"/>
    <p:sldId id="275" r:id="rId4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00D81-6035-416C-B975-921262192A25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85A3-9AB0-4598-8CD7-AA5B55EF6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2/2/2016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514599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/>
              <a:t>Организация налоговых проверок</a:t>
            </a:r>
            <a:endParaRPr lang="ru-RU" sz="6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05200" y="4800600"/>
            <a:ext cx="55067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Уксуменко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Алёна Анатольевна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кандидат экономических наук, доцент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286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Камеральные налоговые проверки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 Порядок проведения камеральных налоговых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проверок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 Мероприятия налогового контроля в ходе проведения камеральной налоговой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проверки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 Оформление результатов камеральной налоговой проверки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pPr marL="490950" indent="-742950">
              <a:spcAft>
                <a:spcPts val="60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Порядок проведения камеральных налоговых проверок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     </a:t>
            </a:r>
            <a:r>
              <a:rPr lang="ru-RU" sz="3200" b="1" i="1" u="sng" dirty="0" smtClean="0"/>
              <a:t>Камеральные </a:t>
            </a:r>
            <a:r>
              <a:rPr lang="ru-RU" sz="3200" b="1" i="1" u="sng" dirty="0" smtClean="0"/>
              <a:t>налоговые проверки</a:t>
            </a:r>
            <a:r>
              <a:rPr lang="ru-RU" sz="3200" dirty="0" smtClean="0"/>
              <a:t> – важнейшая форма регулярного массового налогового контроля, в результате которых проводится также отбор плательщиков для проведения выездных </a:t>
            </a:r>
            <a:r>
              <a:rPr lang="ru-RU" sz="3200" dirty="0" smtClean="0"/>
              <a:t>проверок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 </a:t>
            </a:r>
            <a:r>
              <a:rPr lang="ru-RU" sz="3200" dirty="0" smtClean="0"/>
              <a:t>    Во </a:t>
            </a:r>
            <a:r>
              <a:rPr lang="ru-RU" sz="3200" dirty="0" smtClean="0"/>
              <a:t>всех налоговых инспекциях ФНС действуют отделы камеральных проверок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Порядок проведения камеральных налоговых проверок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7912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2800" dirty="0" smtClean="0"/>
              <a:t>     </a:t>
            </a:r>
            <a:r>
              <a:rPr lang="ru-RU" sz="3000" dirty="0" smtClean="0"/>
              <a:t>В </a:t>
            </a:r>
            <a:r>
              <a:rPr lang="ru-RU" sz="3000" dirty="0" smtClean="0"/>
              <a:t>настоящее время все налоговые органы используют автоматизированные камеральные проверки отчётности, основанные на системе специальных контрольных соотношений, с целью выявления некорректных показателей. Данные проверки увязывают различные показатели декларации друг с другом, а также с другими формами </a:t>
            </a:r>
            <a:r>
              <a:rPr lang="ru-RU" sz="3000" dirty="0" smtClean="0"/>
              <a:t>отчётности</a:t>
            </a:r>
            <a:endParaRPr lang="ru-RU" sz="3000" dirty="0" smtClean="0"/>
          </a:p>
          <a:p>
            <a:pPr marL="0">
              <a:spcAft>
                <a:spcPts val="600"/>
              </a:spcAft>
              <a:buNone/>
            </a:pPr>
            <a:r>
              <a:rPr lang="ru-RU" sz="3000" dirty="0" smtClean="0"/>
              <a:t>     Требования </a:t>
            </a:r>
            <a:r>
              <a:rPr lang="ru-RU" sz="3000" dirty="0" smtClean="0"/>
              <a:t>к камеральным проверкам установлены ст. 88 НК РФ и внутренними документами ФНС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Порядок проведения камеральных налоговых проверок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Камеральная </a:t>
            </a:r>
            <a:r>
              <a:rPr lang="ru-RU" sz="3200" dirty="0" smtClean="0"/>
              <a:t>проверка проводится по месту нахождения налогового органа на основе налоговых деклараций (расчётов) и документов, представленных налогоплательщиком, а также других документов о деятельности налогоплательщика, имеющихся у налогового органа (п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1</a:t>
            </a:r>
            <a:r>
              <a:rPr lang="ru-RU" sz="3200" dirty="0" smtClean="0"/>
              <a:t> ст.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88</a:t>
            </a:r>
            <a:r>
              <a:rPr lang="ru-RU" sz="3200" dirty="0" smtClean="0"/>
              <a:t> НК РФ)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Порядок проведения камеральных налоговых проверок</a:t>
            </a:r>
            <a:endParaRPr lang="ru-RU" sz="16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562600"/>
          </a:xfrm>
        </p:spPr>
        <p:txBody>
          <a:bodyPr>
            <a:normAutofit/>
          </a:bodyPr>
          <a:lstStyle/>
          <a:p>
            <a:pPr marL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3200" dirty="0" smtClean="0"/>
              <a:t>     </a:t>
            </a:r>
            <a:r>
              <a:rPr lang="ru-RU" sz="3200" b="1" i="1" dirty="0" smtClean="0"/>
              <a:t>Предметом</a:t>
            </a:r>
            <a:r>
              <a:rPr lang="ru-RU" sz="3200" dirty="0" smtClean="0"/>
              <a:t> </a:t>
            </a:r>
            <a:r>
              <a:rPr lang="ru-RU" sz="3200" dirty="0" smtClean="0"/>
              <a:t>камеральной налоговой проверки является налог, декларация (расчёт) по которому представлена налогоплательщиком в налоговый орган. Соответственно проверяется только период, отражённый в поданной декларации</a:t>
            </a:r>
            <a:endParaRPr lang="ru-RU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Порядок проведения камеральных налоговых проверок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562600"/>
          </a:xfrm>
        </p:spPr>
        <p:txBody>
          <a:bodyPr>
            <a:normAutofit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соответствии с п. 1 ст. 87 НК РФ предусмотрены следующие виды налоговых проверок: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камеральные налоговые проверки;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выездные налоговые проверки;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проверки в связи с совершением сделок между взаимозависимыми лицами.</a:t>
            </a:r>
          </a:p>
          <a:p>
            <a:pPr marL="0">
              <a:spcBef>
                <a:spcPts val="180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Данные виды объединяет общая, единая цель, которая состоит в контроле над соблюдением налогоплательщиком, плательщиком сборов или налоговым агентом законодательства о налогах и сборах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Порядок проведения камеральных налоговых проверок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7912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b="1" dirty="0" smtClean="0"/>
              <a:t>Основные этапы </a:t>
            </a:r>
            <a:r>
              <a:rPr lang="ru-RU" sz="2800" b="1" dirty="0" smtClean="0"/>
              <a:t>камеральной </a:t>
            </a:r>
            <a:r>
              <a:rPr lang="ru-RU" sz="2800" b="1" dirty="0" smtClean="0"/>
              <a:t>проверки:</a:t>
            </a:r>
            <a:endParaRPr lang="ru-RU" sz="2800" b="1" dirty="0" smtClean="0"/>
          </a:p>
          <a:p>
            <a:pPr>
              <a:buClrTx/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smtClean="0"/>
              <a:t>проверка полноты представления плательщиком отчётности;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smtClean="0"/>
              <a:t>визуальная проверка правильности её оформления – полнота и четкость заполнения всех необходимых реквизитов;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smtClean="0"/>
              <a:t>проверка своевременности представления налоговой отчётности;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smtClean="0"/>
              <a:t>проверка правильности арифметического подсчёта итоговых сумм налогов, подлежащих уплате в бюджет;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smtClean="0"/>
              <a:t>проверка обоснованности ставок налогов и льгот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Порядок проведения камеральных налоговых проверок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>
            <a:no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200" dirty="0" smtClean="0"/>
              <a:t>     Камеральная </a:t>
            </a:r>
            <a:r>
              <a:rPr lang="ru-RU" sz="3200" dirty="0" smtClean="0"/>
              <a:t>налоговая проверка проводится только в отношении документов, служащих основанием для исчисления и уплаты конкретного налога.</a:t>
            </a:r>
          </a:p>
          <a:p>
            <a:pPr marL="0">
              <a:spcAft>
                <a:spcPts val="600"/>
              </a:spcAft>
              <a:buNone/>
            </a:pPr>
            <a:r>
              <a:rPr lang="ru-RU" sz="3200" dirty="0" smtClean="0"/>
              <a:t>      В </a:t>
            </a:r>
            <a:r>
              <a:rPr lang="ru-RU" sz="3200" dirty="0" smtClean="0"/>
              <a:t>случае непредставления налогоплательщиком налоговой декларации (расчёта) налоговый орган не вправе проводить камеральную налоговую проверку, а должен использовать иные формы налогового контроля</a:t>
            </a:r>
            <a:endParaRPr lang="ru-RU" sz="3000" b="1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52578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buNone/>
            </a:pPr>
            <a:endParaRPr lang="ru-RU" sz="3200" dirty="0" smtClean="0"/>
          </a:p>
          <a:p>
            <a:pPr marL="0">
              <a:lnSpc>
                <a:spcPct val="110000"/>
              </a:lnSpc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39937" name="Group 1"/>
          <p:cNvGrpSpPr>
            <a:grpSpLocks noChangeAspect="1"/>
          </p:cNvGrpSpPr>
          <p:nvPr/>
        </p:nvGrpSpPr>
        <p:grpSpPr bwMode="auto">
          <a:xfrm>
            <a:off x="0" y="152400"/>
            <a:ext cx="9144000" cy="6138863"/>
            <a:chOff x="3544" y="7088"/>
            <a:chExt cx="9464" cy="8228"/>
          </a:xfrm>
        </p:grpSpPr>
        <p:sp>
          <p:nvSpPr>
            <p:cNvPr id="39952" name="AutoShape 16"/>
            <p:cNvSpPr>
              <a:spLocks noChangeAspect="1" noChangeArrowheads="1" noTextEdit="1"/>
            </p:cNvSpPr>
            <p:nvPr/>
          </p:nvSpPr>
          <p:spPr bwMode="auto">
            <a:xfrm>
              <a:off x="3544" y="7088"/>
              <a:ext cx="9464" cy="8228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951" name="Text Box 15"/>
            <p:cNvSpPr txBox="1">
              <a:spLocks noChangeArrowheads="1"/>
            </p:cNvSpPr>
            <p:nvPr/>
          </p:nvSpPr>
          <p:spPr bwMode="auto">
            <a:xfrm>
              <a:off x="4209" y="7184"/>
              <a:ext cx="8597" cy="72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Автоматизированный контроль и сверка контрольных соотношений </a:t>
              </a:r>
              <a:br>
                <a:rPr kumimoji="0" lang="ru-RU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</a:br>
              <a:r>
                <a:rPr kumimoji="0" lang="ru-RU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по представленной отчётности</a:t>
              </a:r>
              <a:endPara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950" name="Text Box 14"/>
            <p:cNvSpPr txBox="1">
              <a:spLocks noChangeArrowheads="1"/>
            </p:cNvSpPr>
            <p:nvPr/>
          </p:nvSpPr>
          <p:spPr bwMode="auto">
            <a:xfrm>
              <a:off x="3885" y="8190"/>
              <a:ext cx="2866" cy="9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Нет оснований для углублённой камеральной проверки, ошибки не найдены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949" name="Text Box 13"/>
            <p:cNvSpPr txBox="1">
              <a:spLocks noChangeArrowheads="1"/>
            </p:cNvSpPr>
            <p:nvPr/>
          </p:nvSpPr>
          <p:spPr bwMode="auto">
            <a:xfrm>
              <a:off x="7665" y="8204"/>
              <a:ext cx="5205" cy="22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Есть основания для углублённой камеральной проверки, например: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252413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– выявлены ошибки, противоречия, несоответствие декларации (расчёта) иным документам);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252413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– заявлена сумма НДС к возмещению;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252413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– подана отчётность по налогам, связанным с использованием природных ресурсов;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252413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– прочие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948" name="Line 12"/>
            <p:cNvSpPr>
              <a:spLocks noChangeShapeType="1"/>
            </p:cNvSpPr>
            <p:nvPr/>
          </p:nvSpPr>
          <p:spPr bwMode="auto">
            <a:xfrm>
              <a:off x="5190" y="7770"/>
              <a:ext cx="0" cy="3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947" name="Line 11"/>
            <p:cNvSpPr>
              <a:spLocks noChangeShapeType="1"/>
            </p:cNvSpPr>
            <p:nvPr/>
          </p:nvSpPr>
          <p:spPr bwMode="auto">
            <a:xfrm>
              <a:off x="10215" y="7800"/>
              <a:ext cx="0" cy="3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946" name="Text Box 10"/>
            <p:cNvSpPr txBox="1">
              <a:spLocks noChangeArrowheads="1"/>
            </p:cNvSpPr>
            <p:nvPr/>
          </p:nvSpPr>
          <p:spPr bwMode="auto">
            <a:xfrm>
              <a:off x="4335" y="11580"/>
              <a:ext cx="3660" cy="27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Мероприятия налогового контроля: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252413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1) истребование документов у налогоплательщика;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252413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2) истребование документов и сведений у третьих лиц;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252413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3) допрос свидетелей;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252413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4) назначение экспертизы;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252413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5) участие специалиста, переводчика;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252413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и другие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945" name="Text Box 9"/>
            <p:cNvSpPr txBox="1">
              <a:spLocks noChangeArrowheads="1"/>
            </p:cNvSpPr>
            <p:nvPr/>
          </p:nvSpPr>
          <p:spPr bwMode="auto">
            <a:xfrm>
              <a:off x="3780" y="14475"/>
              <a:ext cx="3780" cy="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Акт не составляется.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252413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Решение по проверке не выносится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944" name="Text Box 8"/>
            <p:cNvSpPr txBox="1">
              <a:spLocks noChangeArrowheads="1"/>
            </p:cNvSpPr>
            <p:nvPr/>
          </p:nvSpPr>
          <p:spPr bwMode="auto">
            <a:xfrm>
              <a:off x="8280" y="11490"/>
              <a:ext cx="4305" cy="11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Сообщение о выявленных ошибках (противоречиях, несоответствии) с требованием представить пояснения или внести соответствующие исправления в отчётность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943" name="Text Box 7"/>
            <p:cNvSpPr txBox="1">
              <a:spLocks noChangeArrowheads="1"/>
            </p:cNvSpPr>
            <p:nvPr/>
          </p:nvSpPr>
          <p:spPr bwMode="auto">
            <a:xfrm>
              <a:off x="8280" y="13050"/>
              <a:ext cx="4410" cy="11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Налогоплательщик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252413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– представляет пояснения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252413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и (или)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252413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– подаёт уточнённую декларацию</a:t>
              </a:r>
              <a:endPara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942" name="Line 6"/>
            <p:cNvSpPr>
              <a:spLocks noChangeShapeType="1"/>
            </p:cNvSpPr>
            <p:nvPr/>
          </p:nvSpPr>
          <p:spPr bwMode="auto">
            <a:xfrm>
              <a:off x="4110" y="9150"/>
              <a:ext cx="1" cy="52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941" name="Line 5"/>
            <p:cNvSpPr>
              <a:spLocks noChangeShapeType="1"/>
            </p:cNvSpPr>
            <p:nvPr/>
          </p:nvSpPr>
          <p:spPr bwMode="auto">
            <a:xfrm flipH="1">
              <a:off x="5625" y="9360"/>
              <a:ext cx="199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940" name="Line 4"/>
            <p:cNvSpPr>
              <a:spLocks noChangeShapeType="1"/>
            </p:cNvSpPr>
            <p:nvPr/>
          </p:nvSpPr>
          <p:spPr bwMode="auto">
            <a:xfrm>
              <a:off x="5640" y="9375"/>
              <a:ext cx="1" cy="22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939" name="Line 3"/>
            <p:cNvSpPr>
              <a:spLocks noChangeShapeType="1"/>
            </p:cNvSpPr>
            <p:nvPr/>
          </p:nvSpPr>
          <p:spPr bwMode="auto">
            <a:xfrm>
              <a:off x="10785" y="10260"/>
              <a:ext cx="1" cy="12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938" name="Line 2"/>
            <p:cNvSpPr>
              <a:spLocks noChangeShapeType="1"/>
            </p:cNvSpPr>
            <p:nvPr/>
          </p:nvSpPr>
          <p:spPr bwMode="auto">
            <a:xfrm>
              <a:off x="10845" y="12675"/>
              <a:ext cx="0" cy="3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838200" y="6248400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Рис.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1 -</a:t>
            </a:r>
            <a:r>
              <a:rPr lang="ru-RU" dirty="0" smtClean="0"/>
              <a:t> </a:t>
            </a:r>
            <a:r>
              <a:rPr lang="ru-RU" dirty="0" smtClean="0"/>
              <a:t>Порядок проведения камеральной налоговой проверки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Порядок проведения камеральных налоговых проверок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Камеральную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налоговую проверку проводит налоговый инспектор (п. 2 ст. 88 НК РФ).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Камеральная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проверка проводится должностными лицами налогового органа в соответствии с их служебными обязанностями без какого-либо специального решения руководителя в течение трёх месяцев со дня представления плательщиком декларации (расчёта) и последнего из документов, которые должны прилагаться в соответствии с НК РФ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Порядок проведения камеральных налоговых проверок</a:t>
            </a:r>
            <a:endParaRPr lang="ru-RU" sz="1600" dirty="0"/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228600" y="1066800"/>
            <a:ext cx="8610600" cy="5562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/>
              <a:t>     Основанием </a:t>
            </a:r>
            <a:r>
              <a:rPr lang="ru-RU" sz="3200" dirty="0" smtClean="0"/>
              <a:t>для проведения камеральной налоговой проверки является факт представления налогоплательщиком в налоговый орган декларации или расчёта, при этом не имеет значения, когда представлена налоговая декларация – вовремя или с нарушением установленного налоговым законодательством срока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6172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Законодательством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не предусмотрена возможность продления срока камеральной налоговой проверки. Соответственно она должна завершиться по истечении трёхмесячного срока со дня представления налогоплательщиком декларации (расчёта) в налоговый орган.</a:t>
            </a:r>
          </a:p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За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пределами трёхмесячного срока в процессе рассмотрения материалов проверки руководитель налогового органа может назначить дополнительные мероприятия налогового контроля (п. 6 ст. 101 НК РФ)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Порядок проведения камеральных налоговых проверок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/>
              <a:t>     Камеральная </a:t>
            </a:r>
            <a:r>
              <a:rPr lang="ru-RU" sz="3200" dirty="0" smtClean="0"/>
              <a:t>проверка может охватывать любые периоды деятельности плательщика, например, при подаче плательщиком уточнённой декларации, относящейся к более раннему периоду, чем истекшие три года, но в этом случае не могут быть взысканы штрафы, так как срок давности привлечения к налоговой ответственности составляет три года</a:t>
            </a:r>
            <a:endParaRPr lang="ru-RU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Порядок проведения камеральных налоговых проверок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86740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Налоговый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орган вправе запросить у налогоплательщика пояснения, если камеральной налоговой проверкой выявлены: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ошибки в налоговой декларации (расчёте);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противоречия между сведениями, содержащимися в представленных налогоплательщиком документах;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несоответствия сведений, представленных налогоплательщиком, сведениям, содержащимся в документах, имеющихся у налогового органа, и полученным им в ходе налогового контроля (п. 3 ст. 88 НК РФ)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Порядок проведения камеральных налоговых проверок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58674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соответствии с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пп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4 п. 1 ст. 31 НК РФ налоговый орган вправе вызвать налогоплательщика (плательщика сборов, налогового агента) для дачи пояснений на основании письменного уведомления, форма которого утв. Приказом ФНС России от 31.05.2007 № ММ-3-06/338@. В уведомлении подробно излагается цель вызова налогоплательщика (плательщика сбора, налогового агента). Срок представления пояснений пять дней со дня получения требования, при этом НК РФ не предусматривает ответственность за непредставление пояснений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Порядок проведения камеральных налоговых проверок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57912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Если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пояснения касаются выявленных камеральной проверкой ошибок в налоговой декларации (расчёте) и противоречий между сведениями, содержащимися в представленных документах, налогоплательщик вправе дополнительно представить в налоговый орган:</a:t>
            </a:r>
          </a:p>
          <a:p>
            <a:pPr marL="0">
              <a:buClrTx/>
              <a:buFont typeface="Wingdings" pitchFamily="2" charset="2"/>
              <a:buChar char="ü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выписки из регистров налогового учёта;</a:t>
            </a:r>
          </a:p>
          <a:p>
            <a:pPr marL="0">
              <a:buClrTx/>
              <a:buFont typeface="Wingdings" pitchFamily="2" charset="2"/>
              <a:buChar char="ü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выписки из регистров бухгалтерского учёта;</a:t>
            </a:r>
          </a:p>
          <a:p>
            <a:pPr marL="0">
              <a:buClrTx/>
              <a:buFont typeface="Wingdings" pitchFamily="2" charset="2"/>
              <a:buChar char="ü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иные документы, подтверждающие достоверность данных, внесённых в налоговую декларацию (расчёт) (п. 4 ст. 88 НК РФ)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Порядок проведения камеральных налоговых проверок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638800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600" dirty="0" smtClean="0"/>
              <a:t>     В </a:t>
            </a:r>
            <a:r>
              <a:rPr lang="ru-RU" sz="3600" dirty="0" smtClean="0"/>
              <a:t>случае обнаружения правонарушений при проведении камеральной проверки налоговые органы не только вправе, но и обязаны требовать от налогоплательщика представления объяснений и документов, подтверждающих правильность исчисления и своевременность уплаты налогов, а также заблаговременно уведомлять его о дате и месте рассмотрения материалов камеральной проверки руководителем (его заместителем) налогового органа</a:t>
            </a:r>
            <a:endParaRPr lang="ru-RU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28600"/>
            <a:ext cx="8610600" cy="64770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процессе проведения камеральной налоговой проверки налоговый орган вправе: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истребовать у налогоплательщиков, использующих налоговые льготы, документы, подтверждающие их право на эти льготы (п. 6 ст. 88);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истребовать у налогоплательщика документы, подтверждающие правомерность применения налоговых вычетов по НДС, – при подаче налогоплательщиком декларации по НДС, в которой заявлено право на возмещение налога (п. 8 ст. 88);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истребовать у налогоплательщика документы, являющиеся основанием для исчисления и уплаты налогов, связанных с использованием природных ресурсов (п. 9 ст. 88);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назначать экспертизу (ст. 95 НК РФ);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привлекать специалиста (ст. 96 НК РФ);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привлекать переводчика (ст. 97 НК РФ)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Мероприятия налогового контроля в ходе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проведения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камеральной налоговой проверки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9436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Кроме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того, в ходе углублённой камеральной проверки на основании мотивированных решений налоговые органы имеют право проводить следующие мероприятия налогового контроля (ст. ст. 86, 90–97 НК РФ):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истребование документов у контрагентов налогоплательщика и иных лиц, обладающих документами или информацией о деятельности налогоплательщика;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допрос свидетелей;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выемку документов;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осмотр помещений и территорий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Мероприятия налогового контроля в ходе проведения камеральной налоговой проверки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486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/>
              <a:t>   Ряд </a:t>
            </a:r>
            <a:r>
              <a:rPr lang="ru-RU" sz="3200" dirty="0" smtClean="0"/>
              <a:t>специалистов считают, что проведение допроса свидетелей, выемки и осмотра в ходе камеральной проверки не соответствует её природе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Мероприятия налогового контроля в ходе проведения камеральной налоговой проверки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838200"/>
            <a:ext cx="8763000" cy="6019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  Должностное </a:t>
            </a:r>
            <a:r>
              <a:rPr lang="ru-RU" sz="2800" dirty="0" smtClean="0"/>
              <a:t>лицо налогового органа, проводящее налоговую проверку, вправе истребовать у проверяемого лица необходимые для проверки документы. Требование о представлении документов может быть передано руководителю организации или физическому лицу лично под расписку или передано в электронном виде по телекоммуникационным каналам связи. Если указанными способами требование о представлении документов передать невозможно, оно направляется по почте заказным письмом и считается полученным по истечении шести дней с даты направления заказного письма</a:t>
            </a:r>
            <a:endParaRPr lang="ru-RU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Мероприятия налогового контроля в ходе проведения камеральной налоговой проверки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86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 </a:t>
            </a:r>
            <a:r>
              <a:rPr lang="ru-RU" sz="3200" dirty="0" err="1" smtClean="0"/>
              <a:t>Истребуемые</a:t>
            </a:r>
            <a:r>
              <a:rPr lang="ru-RU" sz="3200" dirty="0" smtClean="0"/>
              <a:t> </a:t>
            </a:r>
            <a:r>
              <a:rPr lang="ru-RU" sz="3200" dirty="0" smtClean="0"/>
              <a:t>документы могут быть представлены в налоговый орган лично или через представителя, направлены по почте заказным письмом или переданы в электронном виде по телекоммуникационным каналам связи.</a:t>
            </a:r>
          </a:p>
          <a:p>
            <a:pPr marL="0">
              <a:buNone/>
            </a:pPr>
            <a:r>
              <a:rPr lang="ru-RU" sz="3200" dirty="0" smtClean="0"/>
              <a:t>     Представление </a:t>
            </a:r>
            <a:r>
              <a:rPr lang="ru-RU" sz="3200" dirty="0" smtClean="0"/>
              <a:t>документов на бумажном носителе производится в виде заверенных проверяемым лицом копий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5626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/>
              <a:t>     Не </a:t>
            </a:r>
            <a:r>
              <a:rPr lang="ru-RU" sz="2800" dirty="0" smtClean="0"/>
              <a:t>допускается требование нотариального удостоверения копий документов, представляемых в налоговый орган, если иное не предусмотрено законодательством РФ.</a:t>
            </a:r>
          </a:p>
          <a:p>
            <a:pPr marL="0">
              <a:buNone/>
            </a:pPr>
            <a:r>
              <a:rPr lang="ru-RU" sz="2800" dirty="0" smtClean="0"/>
              <a:t>     Если </a:t>
            </a:r>
            <a:r>
              <a:rPr lang="ru-RU" sz="2800" dirty="0" err="1" smtClean="0"/>
              <a:t>истребуемые</a:t>
            </a:r>
            <a:r>
              <a:rPr lang="ru-RU" sz="2800" dirty="0" smtClean="0"/>
              <a:t> у налогоплательщика документы составлены в электронном виде по установленным форматам, налогоплательщик вправе направить их в налоговый орган в электронном виде по телекоммуникационным каналам связи.</a:t>
            </a:r>
          </a:p>
          <a:p>
            <a:pPr marL="0">
              <a:buNone/>
            </a:pPr>
            <a:r>
              <a:rPr lang="ru-RU" sz="2800" dirty="0" smtClean="0"/>
              <a:t>     В </a:t>
            </a:r>
            <a:r>
              <a:rPr lang="ru-RU" sz="2800" dirty="0" smtClean="0"/>
              <a:t>случае необходимости налоговый орган вправе ознакомиться с подлинниками документов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304800"/>
            <a:ext cx="8610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Мероприятия налогового контроля в ходе проведения камеральной налоговой проверки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Мероприятия налогового контроля в ходе проведения камеральной налоговой проверки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458200" cy="5410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Документы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которые были истребованы в ходе налоговой проверки, представляются в течение 10 дней (20 дней – при налоговой проверке консолидированной группы налогоплательщиков) со дня получения соответствующего требования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763000" cy="6324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838200"/>
            <a:ext cx="8610600" cy="5715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С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 января 2010 г. налоговый орган по общему правилу не вправе в ходе камеральной проверки повторно запрашивать документы, которые налогоплательщик представлял ранее (п. 5 ст. 93 НК РФ). Указанное ограничение не распространяется на случаи, когда документы ранее представлялись в налоговый орган в виде подлинников, возвращённых впоследствии проверяемому лицу, а также на случаи, когда документы, представленные в налоговый орган, были утрачены вследствие непреодолимой силы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228600"/>
            <a:ext cx="8686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Мероприятия налогового контроля в ходе проведения камеральной налоговой проверки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Мероприятия налогового контроля в ходе проведения камеральной налоговой проверки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864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При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необходимости налоговые органы вправе для осуществления налогового контроля привлекать на договорной основе специалистов (ст. 96 НК РФ) и переводчиков (ст. 97 НК РФ)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Мероприятия налогового контроля в ходе проведения камеральной налоговой проверки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5105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Налоговые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органы вправе привлекать для участия в налоговых проверках (как камеральных, так и выездных) специалистов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пп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11 п. 1 ст. 31, п. 3 ст. 92, п. 3 ст. 94, ст. 96, п. 4 ст. 101 НК РФ).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Налоговым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кодексом РФ прямо предусмотрено, что специалисты могут участвовать в осмотре (п. 3 ст. 92 НК РФ) и выемке (п. 3 ст. 94 НК РФ)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57200"/>
            <a:ext cx="8686800" cy="64008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Специалисты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– это лица, которые обладают специальными знаниями, навыками и не заинтересованы в исходе дела (п. 1 ст. 96 НК РФ). Их участие необходимо, когда собственных знаний представителям налоговых органов недостаточно для целей налоговой проверки.</a:t>
            </a:r>
          </a:p>
          <a:p>
            <a:pPr mar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Благодаря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своим познаниям и навыкам специалисты позволяют получить объективную и полную информацию об обстоятельствах, которые стали объектом налогового контроля, а также оценить их.</a:t>
            </a:r>
          </a:p>
          <a:p>
            <a:pPr mar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При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проведении мероприятий налогового контроля могут привлекаться специалисты по учёту товарно-материальных ценностей, по работе со специальной техникой, в частности по техническому состоянию контрольного и учётно-измерительного оборудования, по замеру торговых площадей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638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Важно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отличать специалиста от эксперта. Перед экспертом ставятся вопросы, по которым он должен дать своё заключение в письменной форме (п. 8 ст. 95 НК РФ). В свою очередь, специалист не дает заключений, он только проясняет какие-либо факты, которые интересуют налоговиков, и высказывает свои суждения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152400"/>
            <a:ext cx="8534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Мероприятия налогового контроля в ходе проведения камеральной налоговой проверки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10600" cy="6096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    Должностное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лицо налогового органа вправе истребовать у контрагента или у иных лиц, располагающих документами (информацией), касающимися деятельности проверяемого плательщика, эти документы (информацию). До 2007 г. эта процедура называлась встречной проверкой. Истребование документов может проводиться в следующих случаях (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пп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. 1 и 2 ст. 93.1 НК РФ):</a:t>
            </a:r>
          </a:p>
          <a:p>
            <a:pPr marL="0">
              <a:buNone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1) при проведении налоговой проверки (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. 1 п. 1 ст. 93.1 НК РФ);</a:t>
            </a:r>
          </a:p>
          <a:p>
            <a:pPr marL="0">
              <a:buNone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после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окончания налоговой проверки в период рассмотрения материалов налоговой проверки (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. 2 п. 1 ст. 93.1 НК РФ).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>
              <a:buNone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   Истребование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в данном случае проводится при назначении дополнительных мероприятий налогового контроля. </a:t>
            </a:r>
          </a:p>
          <a:p>
            <a:pPr marL="0">
              <a:buNone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    Налоговые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органы в связи с проводимыми налоговыми проверками вправе в порядке п. 1 ст. 93.1 НК РФ истребовать любые документы и информацию, при условии, что они касаются деятельности проверяемого налогоплательщика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304800"/>
            <a:ext cx="8153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Мероприятия налогового контроля в ходе проведения камеральной налоговой проверки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715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 января 2011 г. запрещается повторное истребование документов, уже представленных налогоплательщиком (консолидированной группой налогоплательщиков) при проведении налоговой проверки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3 п. 5 ст. 93.1, п. 5 ст. 93 НК РФ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>
              <a:buNone/>
            </a:pPr>
            <a:r>
              <a:rPr lang="ru-RU" sz="3200" dirty="0" smtClean="0"/>
              <a:t>     Данные </a:t>
            </a:r>
            <a:r>
              <a:rPr lang="ru-RU" sz="3200" dirty="0" smtClean="0"/>
              <a:t>процедуры проводятся в целях подтверждения действительности и достоверности сведений, содержащихся в документах, представленных налогоплательщиком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228600"/>
            <a:ext cx="8686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Мероприятия налогового контроля в ходе проведения камеральной налоговой проверки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686800" cy="5943600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Документы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информация могут быть истребованы, в том числе у правоохранительных, контролирующих, финансовых, регистрирующих органов, банков, страховых организаций и других субъектов.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Форма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поручения об истребовании документов (информации) установлена Приказом ФНС России от 31.05.2007 № ММ-3-06/338@ и является обязательной для применения налоговыми органами. Лицо, получившее требование о представлении документов, обязано исполнить его в течение пяти дней со дня получения, при этом срок представления документов может быть продлен.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Ограничения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истребование документов у контрагентов налогоплательщика и третьих лиц законодательством не установлены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152400"/>
            <a:ext cx="8077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Мероприятия налогового контроля в ходе проведения камеральной налоговой проверки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91200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соответствии с п. 5 ст. 88. НК РФ налоговый инспектор, проводящий камеральную налоговую проверку, обязан рассмотреть представленные налогоплательщиком пояснения и документы.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случае, если после рассмотрения представленных пояснений и документов либо при отсутствии пояснений налогоплательщика налоговый инспектор установит факт совершения налогоплательщиком правонарушения, должен быть составлен акт камеральной проверки в порядке, предусмотренном ст. 100 НК РФ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228600"/>
            <a:ext cx="8077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Оформление результатов камеральной налоговой проверки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Оформление результатов камеральной налоговой проверки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86800" cy="5943600"/>
          </a:xfrm>
        </p:spPr>
        <p:txBody>
          <a:bodyPr>
            <a:normAutofit fontScale="92500" lnSpcReduction="20000"/>
          </a:bodyPr>
          <a:lstStyle/>
          <a:p>
            <a:pPr marL="0" lvl="0">
              <a:lnSpc>
                <a:spcPct val="110000"/>
              </a:lnSpc>
              <a:spcBef>
                <a:spcPts val="0"/>
              </a:spcBef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Акт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камеральной налоговой проверки является документом, свидетельствующим о завершении камеральной проверки и составляется в течение 10 дней после её окончания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абз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2 п. 1 ст. 100 НК РФ). При этом акт камеральной проверки составляется только в том случае, когда выявлено совершённое налогоплательщиком нарушение налогового законодательства (п. 5 ст. 88 НК РФ). Акт камеральной проверки составляется в двух экземплярах и подписывается налоговым инспектором, который проводил проверку, и налогоплательщиком либо его представителем (п. 2 ст. 100 НК РФ)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ClrTx/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32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3313" name="Group 1"/>
          <p:cNvGrpSpPr>
            <a:grpSpLocks noChangeAspect="1"/>
          </p:cNvGrpSpPr>
          <p:nvPr/>
        </p:nvGrpSpPr>
        <p:grpSpPr bwMode="auto">
          <a:xfrm>
            <a:off x="0" y="0"/>
            <a:ext cx="9144000" cy="6400800"/>
            <a:chOff x="3600" y="8175"/>
            <a:chExt cx="6067" cy="4124"/>
          </a:xfrm>
        </p:grpSpPr>
        <p:sp>
          <p:nvSpPr>
            <p:cNvPr id="13331" name="AutoShape 19"/>
            <p:cNvSpPr>
              <a:spLocks noChangeAspect="1" noChangeArrowheads="1" noTextEdit="1"/>
            </p:cNvSpPr>
            <p:nvPr/>
          </p:nvSpPr>
          <p:spPr bwMode="auto">
            <a:xfrm>
              <a:off x="3600" y="8175"/>
              <a:ext cx="6067" cy="4124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30" name="Text Box 18"/>
            <p:cNvSpPr txBox="1">
              <a:spLocks noChangeArrowheads="1"/>
            </p:cNvSpPr>
            <p:nvPr/>
          </p:nvSpPr>
          <p:spPr bwMode="auto">
            <a:xfrm>
              <a:off x="4050" y="8298"/>
              <a:ext cx="5344" cy="30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Оформление результатов камеральной проверки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29" name="Text Box 17"/>
            <p:cNvSpPr txBox="1">
              <a:spLocks noChangeArrowheads="1"/>
            </p:cNvSpPr>
            <p:nvPr/>
          </p:nvSpPr>
          <p:spPr bwMode="auto">
            <a:xfrm>
              <a:off x="3772" y="8936"/>
              <a:ext cx="2833" cy="46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Нарушения налогового законодательства </a:t>
              </a:r>
              <a:br>
                <a:rPr kumimoji="0" lang="ru-RU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</a:br>
              <a:r>
                <a:rPr kumimoji="0" lang="ru-RU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на обнаружены</a:t>
              </a:r>
              <a:endPara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28" name="Text Box 16"/>
            <p:cNvSpPr txBox="1">
              <a:spLocks noChangeArrowheads="1"/>
            </p:cNvSpPr>
            <p:nvPr/>
          </p:nvSpPr>
          <p:spPr bwMode="auto">
            <a:xfrm>
              <a:off x="6882" y="8926"/>
              <a:ext cx="2553" cy="41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10800" rIns="9144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Обнаружены нарушения налогового законодательства</a:t>
              </a:r>
              <a:endPara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27" name="Text Box 15"/>
            <p:cNvSpPr txBox="1">
              <a:spLocks noChangeArrowheads="1"/>
            </p:cNvSpPr>
            <p:nvPr/>
          </p:nvSpPr>
          <p:spPr bwMode="auto">
            <a:xfrm>
              <a:off x="3824" y="9585"/>
              <a:ext cx="2656" cy="49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Акт не составляется. Решение по проверке не выносится</a:t>
              </a:r>
              <a:endPara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26" name="Text Box 14"/>
            <p:cNvSpPr txBox="1">
              <a:spLocks noChangeArrowheads="1"/>
            </p:cNvSpPr>
            <p:nvPr/>
          </p:nvSpPr>
          <p:spPr bwMode="auto">
            <a:xfrm>
              <a:off x="6871" y="9626"/>
              <a:ext cx="2544" cy="37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Акт камеральной проверки</a:t>
              </a:r>
              <a:endPara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25" name="Text Box 13"/>
            <p:cNvSpPr txBox="1">
              <a:spLocks noChangeArrowheads="1"/>
            </p:cNvSpPr>
            <p:nvPr/>
          </p:nvSpPr>
          <p:spPr bwMode="auto">
            <a:xfrm>
              <a:off x="3916" y="10243"/>
              <a:ext cx="5499" cy="2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Вручение акта камеральной проверки налогоплательщику</a:t>
              </a:r>
              <a:endPara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24" name="Text Box 12"/>
            <p:cNvSpPr txBox="1">
              <a:spLocks noChangeArrowheads="1"/>
            </p:cNvSpPr>
            <p:nvPr/>
          </p:nvSpPr>
          <p:spPr bwMode="auto">
            <a:xfrm>
              <a:off x="3916" y="10800"/>
              <a:ext cx="2646" cy="42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Налогоплательщик согласен с содержанием акта камеральной проверки</a:t>
              </a:r>
              <a:endPara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23" name="Text Box 11"/>
            <p:cNvSpPr txBox="1">
              <a:spLocks noChangeArrowheads="1"/>
            </p:cNvSpPr>
            <p:nvPr/>
          </p:nvSpPr>
          <p:spPr bwMode="auto">
            <a:xfrm>
              <a:off x="6913" y="10800"/>
              <a:ext cx="2522" cy="59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Налогоплательщик не согласен </a:t>
              </a:r>
              <a:br>
                <a:rPr kumimoji="0" lang="ru-RU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</a:br>
              <a:r>
                <a:rPr kumimoji="0" lang="ru-RU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с содержанием акта камеральной проверки</a:t>
              </a:r>
              <a:endPara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22" name="Text Box 10"/>
            <p:cNvSpPr txBox="1">
              <a:spLocks noChangeArrowheads="1"/>
            </p:cNvSpPr>
            <p:nvPr/>
          </p:nvSpPr>
          <p:spPr bwMode="auto">
            <a:xfrm>
              <a:off x="7016" y="11726"/>
              <a:ext cx="2439" cy="47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52413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Возражения на акт камеральной проверки</a:t>
              </a:r>
              <a:endPara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21" name="Line 9"/>
            <p:cNvSpPr>
              <a:spLocks noChangeShapeType="1"/>
            </p:cNvSpPr>
            <p:nvPr/>
          </p:nvSpPr>
          <p:spPr bwMode="auto">
            <a:xfrm>
              <a:off x="5275" y="8627"/>
              <a:ext cx="0" cy="2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20" name="Line 8"/>
            <p:cNvSpPr>
              <a:spLocks noChangeShapeType="1"/>
            </p:cNvSpPr>
            <p:nvPr/>
          </p:nvSpPr>
          <p:spPr bwMode="auto">
            <a:xfrm>
              <a:off x="8004" y="8627"/>
              <a:ext cx="1" cy="2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19" name="Line 7"/>
            <p:cNvSpPr>
              <a:spLocks noChangeShapeType="1"/>
            </p:cNvSpPr>
            <p:nvPr/>
          </p:nvSpPr>
          <p:spPr bwMode="auto">
            <a:xfrm>
              <a:off x="5234" y="9410"/>
              <a:ext cx="0" cy="1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18" name="Line 6"/>
            <p:cNvSpPr>
              <a:spLocks noChangeShapeType="1"/>
            </p:cNvSpPr>
            <p:nvPr/>
          </p:nvSpPr>
          <p:spPr bwMode="auto">
            <a:xfrm>
              <a:off x="8034" y="9368"/>
              <a:ext cx="1" cy="1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17" name="Line 5"/>
            <p:cNvSpPr>
              <a:spLocks noChangeShapeType="1"/>
            </p:cNvSpPr>
            <p:nvPr/>
          </p:nvSpPr>
          <p:spPr bwMode="auto">
            <a:xfrm>
              <a:off x="8056" y="9987"/>
              <a:ext cx="1" cy="26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16" name="Line 4"/>
            <p:cNvSpPr>
              <a:spLocks noChangeShapeType="1"/>
            </p:cNvSpPr>
            <p:nvPr/>
          </p:nvSpPr>
          <p:spPr bwMode="auto">
            <a:xfrm>
              <a:off x="5234" y="10553"/>
              <a:ext cx="0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15" name="Line 3"/>
            <p:cNvSpPr>
              <a:spLocks noChangeShapeType="1"/>
            </p:cNvSpPr>
            <p:nvPr/>
          </p:nvSpPr>
          <p:spPr bwMode="auto">
            <a:xfrm>
              <a:off x="8086" y="10563"/>
              <a:ext cx="1" cy="1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14" name="Line 2"/>
            <p:cNvSpPr>
              <a:spLocks noChangeShapeType="1"/>
            </p:cNvSpPr>
            <p:nvPr/>
          </p:nvSpPr>
          <p:spPr bwMode="auto">
            <a:xfrm>
              <a:off x="8076" y="11397"/>
              <a:ext cx="1" cy="30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304800" y="6324600"/>
            <a:ext cx="853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2 -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Порядок оформления результатов камеральной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налоговой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проверки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Оформление результатов камеральной налоговой проверки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458200" cy="5562600"/>
          </a:xfrm>
        </p:spPr>
        <p:txBody>
          <a:bodyPr>
            <a:normAutofit/>
          </a:bodyPr>
          <a:lstStyle/>
          <a:p>
            <a:pPr marL="0">
              <a:buClr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Экземпляр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акта камеральной проверки должен быть вручён проверенному налогоплательщику или его представителю в течение пяти рабочих дней с момента составления акта (п. 5 ст. 100, п. 6 ст. 6.1 НК РФ). При этом налогоплательщику предоставлено право, в случае частичного или полного несогласия с выводами инспектора, изложенными в акте камеральной проверки, представить на акт письменные возражения в течение 15 рабочих дней со дня его получения (п. 6 ст. 100, п. 6 ст. 6.1 НК РФ)</a:t>
            </a:r>
            <a:endParaRPr lang="ru-RU" sz="3200" b="1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Оформление результатов камеральной налоговой проверки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410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течение 25 рабочих дней с даты получения акта камеральной налоговой проверки должны быть рассмотрены материалы проверки и принято решение по камеральной проверке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Оформление результатов камеральной налоговой проверки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715000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По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результатам рассмотрения по существу материалов налоговой проверки руководитель налогового органа должен вынести одно из следующих решений (п. 7 ст. 101 НК РФ):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1) о привлечении к ответственности за совершение налогового правонарушения;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2) об отказе в привлечении к ответственности за совершение налогового правонарушения.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Формы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этих решений приведены в Приложениях №№ 12 и 13 к Приказу ФНС России от 31.05.2007 № ММ-3-06/338@ и являются обязательными для применения налоговыми органами</a:t>
            </a:r>
            <a:endParaRPr lang="ru-RU" sz="3200" b="1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334000"/>
          </a:xfrm>
        </p:spPr>
        <p:txBody>
          <a:bodyPr>
            <a:normAutofit fontScale="85000" lnSpcReduction="1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Решение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принятое по итогам камеральной налоговой проверки, должно быть вручено налогоплательщику (его представителю) не позднее 5 рабочих дней после вынесения решения на основании п. 9 ст. 101 НК РФ.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Если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 налоговой инспекции отсутствует возможность вручить налогоплательщику решение, то оно направляется по почте заказным письмом. В таком случае решение считается полученным по истечении шести рабочих дней. Течение указанного срока начинается на следующий день после отправки письма (п. п. 2, 6 ст. 6.1, п. 9 ст. 101 НК РФ)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4800" y="304800"/>
            <a:ext cx="8001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Оформление результатов камеральной налоговой проверки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Оформление результатов камеральной налоговой проверки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86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Согласно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п. 9 ст. 101 НК РФ итоговое решение по налоговой проверке вступает в силу по истечении 10 дней со дня его вручения налогоплательщику или его представителю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10600" cy="5638800"/>
          </a:xfrm>
        </p:spPr>
        <p:txBody>
          <a:bodyPr>
            <a:normAutofit/>
          </a:bodyPr>
          <a:lstStyle/>
          <a:p>
            <a:pPr marL="0" indent="-28800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Вопросы:</a:t>
            </a:r>
          </a:p>
          <a:p>
            <a:pPr marL="0" indent="-288000">
              <a:spcBef>
                <a:spcPts val="0"/>
              </a:spcBef>
              <a:spcAft>
                <a:spcPts val="1200"/>
              </a:spcAft>
              <a:buClrTx/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Дайте определение налоговой проверки как формы контроля</a:t>
            </a:r>
          </a:p>
          <a:p>
            <a:pPr marL="0" indent="-288000">
              <a:spcBef>
                <a:spcPts val="0"/>
              </a:spcBef>
              <a:spcAft>
                <a:spcPts val="1200"/>
              </a:spcAft>
              <a:buClrTx/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Назовите виды налоговых проверок и их основные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отличия</a:t>
            </a:r>
          </a:p>
          <a:p>
            <a:pPr marL="0" indent="-288000">
              <a:spcBef>
                <a:spcPts val="0"/>
              </a:spcBef>
              <a:spcAft>
                <a:spcPts val="1200"/>
              </a:spcAft>
              <a:buClrTx/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Назовите порядок проведения камеральной налоговой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проверки</a:t>
            </a:r>
          </a:p>
          <a:p>
            <a:pPr marL="0" indent="-288000">
              <a:spcBef>
                <a:spcPts val="0"/>
              </a:spcBef>
              <a:spcAft>
                <a:spcPts val="1200"/>
              </a:spcAft>
              <a:buClrTx/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Назовите этапы проведения камеральной налоговой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проверки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2357</TotalTime>
  <Words>2671</Words>
  <PresentationFormat>Экран (4:3)</PresentationFormat>
  <Paragraphs>167</Paragraphs>
  <Slides>44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Поток</vt:lpstr>
      <vt:lpstr>Организация налоговых проверок</vt:lpstr>
      <vt:lpstr>Тема: Камеральные налоговые проверки</vt:lpstr>
      <vt:lpstr>ВОПРОСЫ:</vt:lpstr>
      <vt:lpstr>1. Порядок проведения камеральных налоговых проверок</vt:lpstr>
      <vt:lpstr>1. Порядок проведения камеральных налоговых проверок</vt:lpstr>
      <vt:lpstr>1. Порядок проведения камеральных налоговых проверок</vt:lpstr>
      <vt:lpstr>1. Порядок проведения камеральных налоговых проверок</vt:lpstr>
      <vt:lpstr>1. Порядок проведения камеральных налоговых проверок</vt:lpstr>
      <vt:lpstr>1. Порядок проведения камеральных налоговых проверок</vt:lpstr>
      <vt:lpstr>1. Порядок проведения камеральных налоговых проверок</vt:lpstr>
      <vt:lpstr>Слайд 11</vt:lpstr>
      <vt:lpstr>1. Порядок проведения камеральных налоговых проверок</vt:lpstr>
      <vt:lpstr>1. Порядок проведения камеральных налоговых проверок</vt:lpstr>
      <vt:lpstr>Слайд 14</vt:lpstr>
      <vt:lpstr>1. Порядок проведения камеральных налоговых проверок</vt:lpstr>
      <vt:lpstr>1. Порядок проведения камеральных налоговых проверок</vt:lpstr>
      <vt:lpstr>1. Порядок проведения камеральных налоговых проверок</vt:lpstr>
      <vt:lpstr>1. Порядок проведения камеральных налоговых проверок</vt:lpstr>
      <vt:lpstr>1. Порядок проведения камеральных налоговых проверок</vt:lpstr>
      <vt:lpstr>Слайд 20</vt:lpstr>
      <vt:lpstr>2. Мероприятия налогового контроля в ходе проведения камеральной налоговой проверки</vt:lpstr>
      <vt:lpstr>2. Мероприятия налогового контроля в ходе проведения камеральной налоговой проверки</vt:lpstr>
      <vt:lpstr>2. Мероприятия налогового контроля в ходе проведения камеральной налоговой проверки</vt:lpstr>
      <vt:lpstr>2. Мероприятия налогового контроля в ходе проведения камеральной налоговой проверки</vt:lpstr>
      <vt:lpstr>Слайд 25</vt:lpstr>
      <vt:lpstr>2. Мероприятия налогового контроля в ходе проведения камеральной налоговой проверки</vt:lpstr>
      <vt:lpstr>Слайд 27</vt:lpstr>
      <vt:lpstr>2. Мероприятия налогового контроля в ходе проведения камеральной налоговой проверки</vt:lpstr>
      <vt:lpstr>2. Мероприятия налогового контроля в ходе проведения камеральной налоговой проверки</vt:lpstr>
      <vt:lpstr>Слайд 30</vt:lpstr>
      <vt:lpstr>Слайд 31</vt:lpstr>
      <vt:lpstr>Слайд 32</vt:lpstr>
      <vt:lpstr>Слайд 33</vt:lpstr>
      <vt:lpstr>Слайд 34</vt:lpstr>
      <vt:lpstr>Слайд 35</vt:lpstr>
      <vt:lpstr>3. Оформление результатов камеральной налоговой проверки</vt:lpstr>
      <vt:lpstr>Слайд 37</vt:lpstr>
      <vt:lpstr>3. Оформление результатов камеральной налоговой проверки</vt:lpstr>
      <vt:lpstr>3. Оформление результатов камеральной налоговой проверки</vt:lpstr>
      <vt:lpstr>3. Оформление результатов камеральной налоговой проверки</vt:lpstr>
      <vt:lpstr>Слайд 41</vt:lpstr>
      <vt:lpstr>3. Оформление результатов камеральной налоговой проверки</vt:lpstr>
      <vt:lpstr>Слайд 43</vt:lpstr>
      <vt:lpstr>Слайд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nout</cp:lastModifiedBy>
  <cp:revision>155</cp:revision>
  <dcterms:created xsi:type="dcterms:W3CDTF">2014-09-02T04:46:32Z</dcterms:created>
  <dcterms:modified xsi:type="dcterms:W3CDTF">2016-02-02T07:20:09Z</dcterms:modified>
</cp:coreProperties>
</file>