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C94C57E-2141-4CB1-9298-E1D1C00A230F}" type="datetimeFigureOut">
              <a:rPr lang="ru-RU" smtClean="0"/>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3615677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C94C57E-2141-4CB1-9298-E1D1C00A230F}" type="datetimeFigureOut">
              <a:rPr lang="ru-RU" smtClean="0"/>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3722285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C94C57E-2141-4CB1-9298-E1D1C00A230F}" type="datetimeFigureOut">
              <a:rPr lang="ru-RU" smtClean="0"/>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4151085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C94C57E-2141-4CB1-9298-E1D1C00A230F}" type="datetimeFigureOut">
              <a:rPr lang="ru-RU" smtClean="0"/>
              <a:t>12.03.2021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2728811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C94C57E-2141-4CB1-9298-E1D1C00A230F}" type="datetimeFigureOut">
              <a:rPr lang="ru-RU" smtClean="0"/>
              <a:t>12.03.2021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233191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C94C57E-2141-4CB1-9298-E1D1C00A230F}" type="datetimeFigureOut">
              <a:rPr lang="ru-RU" smtClean="0"/>
              <a:t>12.03.2021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1021104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C94C57E-2141-4CB1-9298-E1D1C00A230F}" type="datetimeFigureOut">
              <a:rPr lang="ru-RU" smtClean="0"/>
              <a:t>12.03.2021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2116772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C94C57E-2141-4CB1-9298-E1D1C00A230F}" type="datetimeFigureOut">
              <a:rPr lang="ru-RU" smtClean="0"/>
              <a:t>12.03.2021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1987842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C94C57E-2141-4CB1-9298-E1D1C00A230F}" type="datetimeFigureOut">
              <a:rPr lang="ru-RU" smtClean="0"/>
              <a:t>12.03.2021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3372963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C94C57E-2141-4CB1-9298-E1D1C00A230F}" type="datetimeFigureOut">
              <a:rPr lang="ru-RU" smtClean="0"/>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3297357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C94C57E-2141-4CB1-9298-E1D1C00A230F}" type="datetimeFigureOut">
              <a:rPr lang="ru-RU" smtClean="0"/>
              <a:t>12.03.2021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3859C-1729-4986-90C5-FF7BB7BA2DD2}" type="slidenum">
              <a:rPr lang="ru-RU" smtClean="0"/>
              <a:t>‹#›</a:t>
            </a:fld>
            <a:endParaRPr lang="ru-RU"/>
          </a:p>
        </p:txBody>
      </p:sp>
    </p:spTree>
    <p:extLst>
      <p:ext uri="{BB962C8B-B14F-4D97-AF65-F5344CB8AC3E}">
        <p14:creationId xmlns:p14="http://schemas.microsoft.com/office/powerpoint/2010/main" val="233787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4C57E-2141-4CB1-9298-E1D1C00A230F}" type="datetimeFigureOut">
              <a:rPr lang="ru-RU" smtClean="0"/>
              <a:t>12.03.2021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3859C-1729-4986-90C5-FF7BB7BA2DD2}" type="slidenum">
              <a:rPr lang="ru-RU" smtClean="0"/>
              <a:t>‹#›</a:t>
            </a:fld>
            <a:endParaRPr lang="ru-RU"/>
          </a:p>
        </p:txBody>
      </p:sp>
    </p:spTree>
    <p:extLst>
      <p:ext uri="{BB962C8B-B14F-4D97-AF65-F5344CB8AC3E}">
        <p14:creationId xmlns:p14="http://schemas.microsoft.com/office/powerpoint/2010/main" val="2313308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92195" y="109109"/>
            <a:ext cx="9144000" cy="1118329"/>
          </a:xfrm>
        </p:spPr>
        <p:txBody>
          <a:bodyPr>
            <a:normAutofit/>
          </a:bodyPr>
          <a:lstStyle/>
          <a:p>
            <a:r>
              <a:rPr lang="ru-RU" sz="4800" i="1" dirty="0" smtClean="0">
                <a:solidFill>
                  <a:srgbClr val="0070C0"/>
                </a:solidFill>
              </a:rPr>
              <a:t>Тюдоры (</a:t>
            </a:r>
            <a:r>
              <a:rPr lang="en-US" sz="4800" i="1" dirty="0" smtClean="0">
                <a:solidFill>
                  <a:srgbClr val="0070C0"/>
                </a:solidFill>
              </a:rPr>
              <a:t>The Tudors)</a:t>
            </a:r>
            <a:endParaRPr lang="ru-RU" sz="4800" i="1" dirty="0">
              <a:solidFill>
                <a:srgbClr val="0070C0"/>
              </a:solidFill>
            </a:endParaRPr>
          </a:p>
        </p:txBody>
      </p:sp>
      <p:sp>
        <p:nvSpPr>
          <p:cNvPr id="3" name="Подзаголовок 2"/>
          <p:cNvSpPr>
            <a:spLocks noGrp="1"/>
          </p:cNvSpPr>
          <p:nvPr>
            <p:ph type="subTitle" idx="1"/>
          </p:nvPr>
        </p:nvSpPr>
        <p:spPr>
          <a:xfrm>
            <a:off x="679622" y="1227438"/>
            <a:ext cx="10956324" cy="1655762"/>
          </a:xfrm>
        </p:spPr>
        <p:txBody>
          <a:bodyPr/>
          <a:lstStyle/>
          <a:p>
            <a:pPr algn="just"/>
            <a:r>
              <a:rPr lang="ru-RU" i="1" dirty="0" smtClean="0"/>
              <a:t>Тюдоры</a:t>
            </a:r>
            <a:r>
              <a:rPr lang="ru-RU" dirty="0"/>
              <a:t>(1485-1603)</a:t>
            </a:r>
            <a:r>
              <a:rPr lang="ru-RU" i="1" dirty="0" smtClean="0"/>
              <a:t> – самая знаменитая правящая династия Англии. Пришедшие к власти сразу после войны Алой и Белой роз, им удалось восстановить порядок в стране и сделать Англию одной из сильнейших стран того времени.</a:t>
            </a:r>
            <a:endParaRPr lang="ru-RU" dirty="0"/>
          </a:p>
        </p:txBody>
      </p:sp>
      <p:pic>
        <p:nvPicPr>
          <p:cNvPr id="4" name="Рисунок 3"/>
          <p:cNvPicPr>
            <a:picLocks noChangeAspect="1"/>
          </p:cNvPicPr>
          <p:nvPr/>
        </p:nvPicPr>
        <p:blipFill>
          <a:blip r:embed="rId2"/>
          <a:stretch>
            <a:fillRect/>
          </a:stretch>
        </p:blipFill>
        <p:spPr>
          <a:xfrm>
            <a:off x="3105665" y="2345768"/>
            <a:ext cx="5782962" cy="4337222"/>
          </a:xfrm>
          <a:prstGeom prst="rect">
            <a:avLst/>
          </a:prstGeom>
        </p:spPr>
      </p:pic>
    </p:spTree>
    <p:extLst>
      <p:ext uri="{BB962C8B-B14F-4D97-AF65-F5344CB8AC3E}">
        <p14:creationId xmlns:p14="http://schemas.microsoft.com/office/powerpoint/2010/main" val="2525570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5039"/>
            <a:ext cx="10515600" cy="746983"/>
          </a:xfrm>
        </p:spPr>
        <p:txBody>
          <a:bodyPr>
            <a:normAutofit/>
          </a:bodyPr>
          <a:lstStyle/>
          <a:p>
            <a:pPr algn="ctr"/>
            <a:r>
              <a:rPr lang="ru-RU" sz="4000" b="1" dirty="0" smtClean="0">
                <a:effectLst>
                  <a:outerShdw blurRad="38100" dist="38100" dir="2700000" algn="tl">
                    <a:srgbClr val="000000">
                      <a:alpha val="43137"/>
                    </a:srgbClr>
                  </a:outerShdw>
                </a:effectLst>
              </a:rPr>
              <a:t>Генрих </a:t>
            </a:r>
            <a:r>
              <a:rPr lang="en-US" sz="4000" b="1" dirty="0" smtClean="0">
                <a:effectLst>
                  <a:outerShdw blurRad="38100" dist="38100" dir="2700000" algn="tl">
                    <a:srgbClr val="000000">
                      <a:alpha val="43137"/>
                    </a:srgbClr>
                  </a:outerShdw>
                </a:effectLst>
              </a:rPr>
              <a:t>VII</a:t>
            </a:r>
            <a:endParaRPr lang="ru-RU" sz="40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94270" y="713516"/>
            <a:ext cx="10859530" cy="1700170"/>
          </a:xfrm>
        </p:spPr>
        <p:txBody>
          <a:bodyPr/>
          <a:lstStyle/>
          <a:p>
            <a:pPr marL="0" indent="0" algn="just">
              <a:buNone/>
            </a:pPr>
            <a:r>
              <a:rPr lang="ru-RU" sz="1800" dirty="0" smtClean="0"/>
              <a:t>Генрих VIII – король Англии, унаследовавший престол от отца – Генриха VII. Второй монарх из династии Тюдор. Принимал прямое участие в Английской Реформации, отлучен от католической церкви, женат шесть. После смерти Генриха VII в 1509 году, семнадцатилетний наследник престола взошел на трон.</a:t>
            </a:r>
          </a:p>
          <a:p>
            <a:pPr marL="0" indent="0" algn="just">
              <a:buNone/>
            </a:pPr>
            <a:r>
              <a:rPr lang="ru-RU" sz="1800" dirty="0" smtClean="0"/>
              <a:t>Самый значимый вклад в историю развития Англии Генрих VIII  сделал благодаря церковной реформе. Католическая церковь категорически не соглашалась на развод монарха с первой женой, поэтому Генрих VIII  пошел на разрыв отношений с папством. </a:t>
            </a:r>
          </a:p>
          <a:p>
            <a:pPr marL="0" indent="0">
              <a:buNone/>
            </a:pPr>
            <a:endParaRPr lang="ru-RU" dirty="0" smtClean="0"/>
          </a:p>
          <a:p>
            <a:pPr marL="0" indent="0">
              <a:buNone/>
            </a:pPr>
            <a:endParaRPr lang="ru-RU" dirty="0"/>
          </a:p>
        </p:txBody>
      </p:sp>
      <p:pic>
        <p:nvPicPr>
          <p:cNvPr id="4" name="Рисунок 3"/>
          <p:cNvPicPr>
            <a:picLocks noChangeAspect="1"/>
          </p:cNvPicPr>
          <p:nvPr/>
        </p:nvPicPr>
        <p:blipFill>
          <a:blip r:embed="rId2"/>
          <a:stretch>
            <a:fillRect/>
          </a:stretch>
        </p:blipFill>
        <p:spPr>
          <a:xfrm>
            <a:off x="5733536" y="2570205"/>
            <a:ext cx="5502875" cy="4127156"/>
          </a:xfrm>
          <a:prstGeom prst="rect">
            <a:avLst/>
          </a:prstGeom>
        </p:spPr>
      </p:pic>
      <p:pic>
        <p:nvPicPr>
          <p:cNvPr id="5" name="Рисунок 4"/>
          <p:cNvPicPr>
            <a:picLocks noChangeAspect="1"/>
          </p:cNvPicPr>
          <p:nvPr/>
        </p:nvPicPr>
        <p:blipFill>
          <a:blip r:embed="rId3"/>
          <a:stretch>
            <a:fillRect/>
          </a:stretch>
        </p:blipFill>
        <p:spPr>
          <a:xfrm>
            <a:off x="1338262" y="2654985"/>
            <a:ext cx="1981587" cy="3797053"/>
          </a:xfrm>
          <a:prstGeom prst="rect">
            <a:avLst/>
          </a:prstGeom>
        </p:spPr>
      </p:pic>
    </p:spTree>
    <p:extLst>
      <p:ext uri="{BB962C8B-B14F-4D97-AF65-F5344CB8AC3E}">
        <p14:creationId xmlns:p14="http://schemas.microsoft.com/office/powerpoint/2010/main" val="1209886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55221"/>
          </a:xfrm>
        </p:spPr>
        <p:txBody>
          <a:bodyPr/>
          <a:lstStyle/>
          <a:p>
            <a:pPr algn="ctr"/>
            <a:r>
              <a:rPr lang="ru-RU" b="1" dirty="0" smtClean="0">
                <a:effectLst>
                  <a:outerShdw blurRad="38100" dist="38100" dir="2700000" algn="tl">
                    <a:srgbClr val="000000">
                      <a:alpha val="43137"/>
                    </a:srgbClr>
                  </a:outerShdw>
                </a:effectLst>
              </a:rPr>
              <a:t>Елизавета </a:t>
            </a:r>
            <a:r>
              <a:rPr lang="en-US" b="1" dirty="0" smtClean="0">
                <a:effectLst>
                  <a:outerShdw blurRad="38100" dist="38100" dir="2700000" algn="tl">
                    <a:srgbClr val="000000">
                      <a:alpha val="43137"/>
                    </a:srgbClr>
                  </a:outerShdw>
                </a:effectLst>
              </a:rPr>
              <a:t>I</a:t>
            </a:r>
            <a:endParaRPr lang="ru-RU"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172995" y="1001841"/>
            <a:ext cx="11705967" cy="2309770"/>
          </a:xfrm>
        </p:spPr>
        <p:txBody>
          <a:bodyPr>
            <a:normAutofit lnSpcReduction="10000"/>
          </a:bodyPr>
          <a:lstStyle/>
          <a:p>
            <a:pPr marL="0" indent="0" algn="just">
              <a:buNone/>
            </a:pPr>
            <a:r>
              <a:rPr lang="ru-RU" sz="1800" dirty="0" smtClean="0"/>
              <a:t>Родилась 7 сентября 1533 г. (мать Анна Болейн), умерла 24 марта 1603 (69 лет).</a:t>
            </a:r>
          </a:p>
          <a:p>
            <a:pPr marL="0" indent="0" algn="just">
              <a:buNone/>
            </a:pPr>
            <a:r>
              <a:rPr lang="ru-RU" sz="1800" dirty="0" smtClean="0"/>
              <a:t>При Елизавете Англия стала морской державой, она продолжила труд своего отца, который создал английский флот. Дочь Генриха VIII пошла дальше и бросила вызов Испании, которая уже была могущественной морской державой. Елизавета дала свое покровительство морским разбойникам, таким, как </a:t>
            </a:r>
            <a:r>
              <a:rPr lang="ru-RU" sz="1800" dirty="0" err="1" smtClean="0"/>
              <a:t>Фрэнсис</a:t>
            </a:r>
            <a:r>
              <a:rPr lang="ru-RU" sz="1800" dirty="0" smtClean="0"/>
              <a:t> Дрейк, Джон </a:t>
            </a:r>
            <a:r>
              <a:rPr lang="ru-RU" sz="1800" dirty="0" err="1" smtClean="0"/>
              <a:t>Хокинс</a:t>
            </a:r>
            <a:r>
              <a:rPr lang="ru-RU" sz="1800" dirty="0" smtClean="0"/>
              <a:t>. Пираты нападали на испанские корабли и исследовали новые морские пути. </a:t>
            </a:r>
          </a:p>
          <a:p>
            <a:pPr marL="0" indent="0" algn="just">
              <a:buNone/>
            </a:pPr>
            <a:r>
              <a:rPr lang="ru-RU" sz="1800" dirty="0" smtClean="0"/>
              <a:t>Елизавета прекратила соперничество между Шотландией и Англией и пресекла притязания на английский престол со стороны Марии Стюарт. И в обмен пообещала признать ее сына, Якова, своим наследником и королем Англии и Шотландии. После смерти Елизаветы Яков </a:t>
            </a:r>
            <a:r>
              <a:rPr lang="en-US" sz="1800" dirty="0" smtClean="0"/>
              <a:t>VI</a:t>
            </a:r>
            <a:r>
              <a:rPr lang="ru-RU" sz="1800" dirty="0" smtClean="0"/>
              <a:t> стал королём Англии и династия Тодоров оборвалась.</a:t>
            </a:r>
            <a:endParaRPr lang="ru-RU" sz="1800" dirty="0"/>
          </a:p>
        </p:txBody>
      </p:sp>
      <p:pic>
        <p:nvPicPr>
          <p:cNvPr id="4" name="Рисунок 3"/>
          <p:cNvPicPr>
            <a:picLocks noChangeAspect="1"/>
          </p:cNvPicPr>
          <p:nvPr/>
        </p:nvPicPr>
        <p:blipFill>
          <a:blip r:embed="rId2"/>
          <a:stretch>
            <a:fillRect/>
          </a:stretch>
        </p:blipFill>
        <p:spPr>
          <a:xfrm>
            <a:off x="3155320" y="3476368"/>
            <a:ext cx="5257572" cy="2957384"/>
          </a:xfrm>
          <a:prstGeom prst="rect">
            <a:avLst/>
          </a:prstGeom>
        </p:spPr>
      </p:pic>
    </p:spTree>
    <p:extLst>
      <p:ext uri="{BB962C8B-B14F-4D97-AF65-F5344CB8AC3E}">
        <p14:creationId xmlns:p14="http://schemas.microsoft.com/office/powerpoint/2010/main" val="1159377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48129"/>
          </a:xfrm>
        </p:spPr>
        <p:txBody>
          <a:bodyPr>
            <a:normAutofit fontScale="90000"/>
          </a:bodyPr>
          <a:lstStyle/>
          <a:p>
            <a:pPr algn="ctr"/>
            <a:r>
              <a:rPr lang="ru-RU" b="1" dirty="0" smtClean="0">
                <a:solidFill>
                  <a:schemeClr val="accent2">
                    <a:lumMod val="75000"/>
                  </a:schemeClr>
                </a:solidFill>
              </a:rPr>
              <a:t>Непобедимая Армада</a:t>
            </a:r>
            <a:endParaRPr lang="ru-RU" b="1" dirty="0">
              <a:solidFill>
                <a:schemeClr val="accent2">
                  <a:lumMod val="75000"/>
                </a:schemeClr>
              </a:solidFill>
            </a:endParaRPr>
          </a:p>
        </p:txBody>
      </p:sp>
      <p:sp>
        <p:nvSpPr>
          <p:cNvPr id="3" name="Объект 2"/>
          <p:cNvSpPr>
            <a:spLocks noGrp="1"/>
          </p:cNvSpPr>
          <p:nvPr>
            <p:ph idx="1"/>
          </p:nvPr>
        </p:nvSpPr>
        <p:spPr>
          <a:xfrm>
            <a:off x="166816" y="902988"/>
            <a:ext cx="11794525" cy="4351338"/>
          </a:xfrm>
        </p:spPr>
        <p:txBody>
          <a:bodyPr>
            <a:normAutofit/>
          </a:bodyPr>
          <a:lstStyle/>
          <a:p>
            <a:pPr marL="0" indent="0" algn="just">
              <a:buNone/>
            </a:pPr>
            <a:r>
              <a:rPr lang="ru-RU" sz="2400" dirty="0" smtClean="0"/>
              <a:t>В 1585 году между Англией и Испанией вспыхнула война. Поводом к ней стала поддержка Лондоном повстанцев-протестантов в Нидерландах, являвшихся владением испанской короны.</a:t>
            </a:r>
            <a:r>
              <a:rPr lang="ru-RU" sz="2400" b="1" dirty="0" smtClean="0"/>
              <a:t> </a:t>
            </a:r>
            <a:r>
              <a:rPr lang="ru-RU" sz="2400" dirty="0" smtClean="0"/>
              <a:t>Король Испании Филипп II решился на крайние меры. </a:t>
            </a:r>
          </a:p>
          <a:p>
            <a:pPr marL="0" indent="0" algn="just">
              <a:buNone/>
            </a:pPr>
            <a:r>
              <a:rPr lang="ru-RU" sz="2400" dirty="0" smtClean="0"/>
              <a:t>Собрав флот из 130 судов, разделенных на 6 эскадр, он планировал высадить в Британии войско численностью около 30 000 человек, разгромить английские силы и восстановить в стране католичество. 29 мая 1588 года из гавани Лиссабона вышли около 130 судов, на которых находились 30 500 человек, из них 18 973 солдата, 8050 матросов, 2088 рабов-гребцов, 1389 офицеров, дворян, священников и врачей.</a:t>
            </a:r>
          </a:p>
          <a:p>
            <a:pPr marL="0" indent="0" algn="just">
              <a:buNone/>
            </a:pPr>
            <a:r>
              <a:rPr lang="ru-RU" sz="2400" dirty="0" smtClean="0"/>
              <a:t>Когда «Непобедимая Армада» все-таки подошла к берегам Англии, там ее встречали собранные королевой Елизаветой I силы, состоящие не только из регулярного военного флота Британии, но и из голландских кораблей, а также пиратов во главе с </a:t>
            </a:r>
            <a:r>
              <a:rPr lang="ru-RU" sz="2400" dirty="0" err="1" smtClean="0"/>
              <a:t>Фрэнсисом</a:t>
            </a:r>
            <a:r>
              <a:rPr lang="ru-RU" sz="2400" dirty="0" smtClean="0"/>
              <a:t> Дрейком.</a:t>
            </a:r>
            <a:endParaRPr lang="ru-RU" sz="2400" dirty="0"/>
          </a:p>
        </p:txBody>
      </p:sp>
      <p:pic>
        <p:nvPicPr>
          <p:cNvPr id="4" name="Рисунок 3"/>
          <p:cNvPicPr>
            <a:picLocks noChangeAspect="1"/>
          </p:cNvPicPr>
          <p:nvPr/>
        </p:nvPicPr>
        <p:blipFill>
          <a:blip r:embed="rId2"/>
          <a:stretch>
            <a:fillRect/>
          </a:stretch>
        </p:blipFill>
        <p:spPr>
          <a:xfrm>
            <a:off x="9456854" y="4792361"/>
            <a:ext cx="1497796" cy="1940465"/>
          </a:xfrm>
          <a:prstGeom prst="rect">
            <a:avLst/>
          </a:prstGeom>
        </p:spPr>
      </p:pic>
      <p:pic>
        <p:nvPicPr>
          <p:cNvPr id="5" name="Рисунок 4"/>
          <p:cNvPicPr>
            <a:picLocks noChangeAspect="1"/>
          </p:cNvPicPr>
          <p:nvPr/>
        </p:nvPicPr>
        <p:blipFill>
          <a:blip r:embed="rId3"/>
          <a:stretch>
            <a:fillRect/>
          </a:stretch>
        </p:blipFill>
        <p:spPr>
          <a:xfrm>
            <a:off x="2088294" y="4851552"/>
            <a:ext cx="1621788" cy="1881274"/>
          </a:xfrm>
          <a:prstGeom prst="rect">
            <a:avLst/>
          </a:prstGeom>
        </p:spPr>
      </p:pic>
      <p:pic>
        <p:nvPicPr>
          <p:cNvPr id="6" name="Рисунок 5"/>
          <p:cNvPicPr>
            <a:picLocks noChangeAspect="1"/>
          </p:cNvPicPr>
          <p:nvPr/>
        </p:nvPicPr>
        <p:blipFill>
          <a:blip r:embed="rId4"/>
          <a:stretch>
            <a:fillRect/>
          </a:stretch>
        </p:blipFill>
        <p:spPr>
          <a:xfrm>
            <a:off x="4757352" y="4768118"/>
            <a:ext cx="3439297" cy="1964708"/>
          </a:xfrm>
          <a:prstGeom prst="rect">
            <a:avLst/>
          </a:prstGeom>
        </p:spPr>
      </p:pic>
    </p:spTree>
    <p:extLst>
      <p:ext uri="{BB962C8B-B14F-4D97-AF65-F5344CB8AC3E}">
        <p14:creationId xmlns:p14="http://schemas.microsoft.com/office/powerpoint/2010/main" val="1974003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1480"/>
          </a:xfrm>
        </p:spPr>
        <p:txBody>
          <a:bodyPr>
            <a:normAutofit fontScale="90000"/>
          </a:bodyPr>
          <a:lstStyle/>
          <a:p>
            <a:endParaRPr lang="ru-RU" dirty="0"/>
          </a:p>
        </p:txBody>
      </p:sp>
      <p:sp>
        <p:nvSpPr>
          <p:cNvPr id="3" name="Объект 2"/>
          <p:cNvSpPr>
            <a:spLocks noGrp="1"/>
          </p:cNvSpPr>
          <p:nvPr>
            <p:ph idx="1"/>
          </p:nvPr>
        </p:nvSpPr>
        <p:spPr>
          <a:xfrm>
            <a:off x="329514" y="400866"/>
            <a:ext cx="11796583" cy="6214118"/>
          </a:xfrm>
        </p:spPr>
        <p:txBody>
          <a:bodyPr>
            <a:normAutofit/>
          </a:bodyPr>
          <a:lstStyle/>
          <a:p>
            <a:pPr marL="0" indent="0" algn="just">
              <a:buNone/>
            </a:pPr>
            <a:r>
              <a:rPr lang="ru-RU" sz="2000" dirty="0" smtClean="0"/>
              <a:t>Испанские суда были гораздо тяжелее, а основу их вооружения составляло большое количество пушек ближнего боя. Легкие британские корабли имели преимущество в маневре, а за счет дальнобойных пушек могли поражать врага, оставаясь неуязвимыми для ответного огня. В мелких стычках в первых числах августа 1588 года более всего преуспели пираты. </a:t>
            </a:r>
          </a:p>
          <a:p>
            <a:pPr marL="0" indent="0" algn="just">
              <a:buNone/>
            </a:pPr>
            <a:r>
              <a:rPr lang="ru-RU" sz="2000" dirty="0" smtClean="0"/>
              <a:t>«Армада» встала на якорь у Кале, ожидая подхода союзных сил во главе с испанским наместником Нидерландов герцогом Пармским. Однако действия англичан, сильный ветер и течение помешали испанцам получить помощь. </a:t>
            </a:r>
          </a:p>
          <a:p>
            <a:pPr marL="0" indent="0" algn="just">
              <a:buNone/>
            </a:pPr>
            <a:r>
              <a:rPr lang="ru-RU" sz="2000" b="1" dirty="0" smtClean="0"/>
              <a:t>8 августа 1588 года </a:t>
            </a:r>
            <a:r>
              <a:rPr lang="ru-RU" sz="2000" dirty="0" smtClean="0"/>
              <a:t>состоялось </a:t>
            </a:r>
            <a:r>
              <a:rPr lang="ru-RU" sz="2000" dirty="0" err="1" smtClean="0"/>
              <a:t>Гравелинское</a:t>
            </a:r>
            <a:r>
              <a:rPr lang="ru-RU" sz="2000" dirty="0" smtClean="0"/>
              <a:t> сражение, которое и считается главным в истории разгрома «Непобедимой Армады». Девятичасовая перестрелка показала, что британская артиллерия имеет существенный перевес над испанской, но англичане осторожничали, опасаясь абордажного боя. Командующий «Армадой» Герцог Медина-</a:t>
            </a:r>
            <a:r>
              <a:rPr lang="ru-RU" sz="2000" dirty="0" err="1" smtClean="0"/>
              <a:t>Сидония</a:t>
            </a:r>
            <a:r>
              <a:rPr lang="ru-RU" sz="2000" dirty="0" smtClean="0"/>
              <a:t>, в свою очередь, пришел к выводу, что в сложившихся условиях поставленных целей выполнить не сможет, и отдал приказ уходить. Испанцы, обогнув Шотландию, вышли в Атлантику и взяли курс домой. Это район был плохо знаком испанским капитанам. Корабли «Армады» разметало штормами, часть их разбилась у берегов Ирландии, часть просто утонула. К середине октября 1588 года в Испанию вернулись около половины судов, участвовавших в походе. Англо-испанская война продолжалась до 1604 года, завершившись Лондонским миром, который заключали уже преемники прежних монархов — </a:t>
            </a:r>
            <a:r>
              <a:rPr lang="ru-RU" sz="2000" b="1" dirty="0" smtClean="0"/>
              <a:t>Яков I </a:t>
            </a:r>
            <a:r>
              <a:rPr lang="ru-RU" sz="2000" dirty="0" smtClean="0"/>
              <a:t>и </a:t>
            </a:r>
            <a:r>
              <a:rPr lang="ru-RU" sz="2000" b="1" dirty="0" smtClean="0"/>
              <a:t>Филипп III</a:t>
            </a:r>
            <a:r>
              <a:rPr lang="ru-RU" sz="2000" dirty="0" smtClean="0"/>
              <a:t>. Фактически соглашение было оформлено на условиях «статус-кво» — стороны не приобретали никаких территорий, испанцы обязались более не поддерживать католицизм в Англии, а англичане отказывались от дальнейшей помощи бунтующим Нидерландам.</a:t>
            </a:r>
          </a:p>
          <a:p>
            <a:pPr marL="0" indent="0">
              <a:buNone/>
            </a:pPr>
            <a:endParaRPr lang="ru-RU" sz="2000" dirty="0"/>
          </a:p>
        </p:txBody>
      </p:sp>
    </p:spTree>
    <p:extLst>
      <p:ext uri="{BB962C8B-B14F-4D97-AF65-F5344CB8AC3E}">
        <p14:creationId xmlns:p14="http://schemas.microsoft.com/office/powerpoint/2010/main" val="249022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49275"/>
          </a:xfrm>
        </p:spPr>
        <p:txBody>
          <a:bodyPr>
            <a:normAutofit fontScale="90000"/>
          </a:bodyPr>
          <a:lstStyle/>
          <a:p>
            <a:pPr algn="ctr"/>
            <a:r>
              <a:rPr lang="ru-RU" b="1" dirty="0" smtClean="0">
                <a:solidFill>
                  <a:srgbClr val="00B050"/>
                </a:solidFill>
              </a:rPr>
              <a:t>Экономическое развитие Англии</a:t>
            </a:r>
            <a:endParaRPr lang="ru-RU" b="1" dirty="0">
              <a:solidFill>
                <a:srgbClr val="00B050"/>
              </a:solidFill>
            </a:endParaRPr>
          </a:p>
        </p:txBody>
      </p:sp>
      <p:sp>
        <p:nvSpPr>
          <p:cNvPr id="3" name="Объект 2"/>
          <p:cNvSpPr>
            <a:spLocks noGrp="1"/>
          </p:cNvSpPr>
          <p:nvPr>
            <p:ph idx="1"/>
          </p:nvPr>
        </p:nvSpPr>
        <p:spPr>
          <a:xfrm>
            <a:off x="255373" y="1026554"/>
            <a:ext cx="11705968" cy="5275391"/>
          </a:xfrm>
        </p:spPr>
        <p:txBody>
          <a:bodyPr>
            <a:normAutofit fontScale="70000" lnSpcReduction="20000"/>
          </a:bodyPr>
          <a:lstStyle/>
          <a:p>
            <a:pPr marL="0" indent="0" algn="just">
              <a:buNone/>
            </a:pPr>
            <a:r>
              <a:rPr lang="ru-RU" dirty="0"/>
              <a:t>В конце XV — начале XVI в. Англия вступила в эру первоначального накопления. Крепостное право фактически исчезло уже в XV </a:t>
            </a:r>
            <a:r>
              <a:rPr lang="ru-RU" dirty="0" smtClean="0"/>
              <a:t>столетии. </a:t>
            </a:r>
            <a:r>
              <a:rPr lang="ru-RU" dirty="0"/>
              <a:t>В Англии в ту пору насчитывалось примерно 4 млн. человек, причем </a:t>
            </a:r>
            <a:r>
              <a:rPr lang="ru-RU" baseline="30000" dirty="0"/>
              <a:t>4</a:t>
            </a:r>
            <a:r>
              <a:rPr lang="ru-RU" dirty="0"/>
              <a:t>/</a:t>
            </a:r>
            <a:r>
              <a:rPr lang="ru-RU" baseline="-25000" dirty="0"/>
              <a:t>5</a:t>
            </a:r>
            <a:r>
              <a:rPr lang="ru-RU" dirty="0"/>
              <a:t> населения жило в деревне. Английский историк XVI в. Гаррисон в своем труде «Описание Англии» делит население страны на четыре категории: 1) джентльмены, 2) горожане, 3) йомены и 4) ремесленники или рабочие</a:t>
            </a:r>
            <a:r>
              <a:rPr lang="ru-RU" dirty="0" smtClean="0"/>
              <a:t>.</a:t>
            </a:r>
          </a:p>
          <a:p>
            <a:pPr marL="0" indent="0" algn="just">
              <a:buNone/>
            </a:pPr>
            <a:r>
              <a:rPr lang="ru-RU" dirty="0"/>
              <a:t>Джентльмены составляли высшее сословие, стоявшее сразу за королем. К их числу относилась титулованная знать (принцы, герцоги, маркизы, виконты и бароны; их называли лордами), рыцари и эсквайры</a:t>
            </a:r>
            <a:r>
              <a:rPr lang="ru-RU" dirty="0" smtClean="0"/>
              <a:t>.</a:t>
            </a:r>
          </a:p>
          <a:p>
            <a:pPr marL="0" indent="0" algn="just">
              <a:buNone/>
            </a:pPr>
            <a:r>
              <a:rPr lang="ru-RU" dirty="0" smtClean="0"/>
              <a:t>Й</a:t>
            </a:r>
            <a:r>
              <a:rPr lang="ru-RU" dirty="0" smtClean="0"/>
              <a:t>омены – это ф</a:t>
            </a:r>
            <a:r>
              <a:rPr lang="ru-RU" dirty="0" smtClean="0"/>
              <a:t>ермеры. Свободные </a:t>
            </a:r>
            <a:r>
              <a:rPr lang="ru-RU" dirty="0"/>
              <a:t>англичане, имевшие доходы не менее 6 фунтов в год. Обычно они «держали» фермы от джентльменов, работали, разводили овец, ездили по ярмаркам, держали слуг — работников, а не бездельников (в противоположность знати), богатели, давали сыновьям образование или же оставляли им деньги с тем, чтобы последние могли стать джентльменами</a:t>
            </a:r>
            <a:r>
              <a:rPr lang="ru-RU" dirty="0" smtClean="0"/>
              <a:t>.</a:t>
            </a:r>
          </a:p>
          <a:p>
            <a:pPr marL="0" indent="0" algn="just">
              <a:buNone/>
            </a:pPr>
            <a:r>
              <a:rPr lang="ru-RU" dirty="0"/>
              <a:t>К четвертому сословию относились рабочие, занятые в сельском хозяйстве, а также люди, имевшие не свободное земельное держание, а лишь условное держание по договору, копия с которого находилась в </a:t>
            </a:r>
            <a:r>
              <a:rPr lang="ru-RU" dirty="0" err="1"/>
              <a:t>маноральном</a:t>
            </a:r>
            <a:r>
              <a:rPr lang="ru-RU" dirty="0"/>
              <a:t> суде (копигольдеры — «держатели по копии»). Они составляли большинство деревенского населения. Сюда же Гаррисон относил ремесленников и рабочих мануфактур</a:t>
            </a:r>
            <a:r>
              <a:rPr lang="ru-RU" dirty="0" smtClean="0"/>
              <a:t>.</a:t>
            </a:r>
          </a:p>
          <a:p>
            <a:pPr marL="0" indent="0" algn="just">
              <a:buNone/>
            </a:pPr>
            <a:r>
              <a:rPr lang="ru-RU" dirty="0"/>
              <a:t>С конца 40-х годов XVI в. государственная власть из чисто полицейских соображений берет в свои руки разработку системы призрения бедняков. Иными словами, государство оказалось вынужденным признать неизбежность нищенства. Уже при Марии Тюдор разрешили просить милостыню нищим, имеющим особые свидетельства. Но лишь статут Елизаветы 1563 г. положил начало принудительному взысканию пожертвований на содержание бедных.</a:t>
            </a:r>
          </a:p>
          <a:p>
            <a:pPr marL="0" indent="0" algn="just">
              <a:buNone/>
            </a:pPr>
            <a:endParaRPr lang="ru-RU" dirty="0"/>
          </a:p>
          <a:p>
            <a:pPr marL="0" indent="0" algn="just">
              <a:buNone/>
            </a:pPr>
            <a:endParaRPr lang="ru-RU" dirty="0"/>
          </a:p>
          <a:p>
            <a:pPr marL="0" indent="0" algn="just">
              <a:buNone/>
            </a:pPr>
            <a:endParaRPr lang="ru-RU" dirty="0"/>
          </a:p>
        </p:txBody>
      </p:sp>
    </p:spTree>
    <p:extLst>
      <p:ext uri="{BB962C8B-B14F-4D97-AF65-F5344CB8AC3E}">
        <p14:creationId xmlns:p14="http://schemas.microsoft.com/office/powerpoint/2010/main" val="1357845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4059" y="96795"/>
            <a:ext cx="10515600" cy="45719"/>
          </a:xfrm>
        </p:spPr>
        <p:txBody>
          <a:bodyPr>
            <a:normAutofit fontScale="90000"/>
          </a:bodyPr>
          <a:lstStyle/>
          <a:p>
            <a:endParaRPr lang="ru-RU" dirty="0"/>
          </a:p>
        </p:txBody>
      </p:sp>
      <p:sp>
        <p:nvSpPr>
          <p:cNvPr id="3" name="Объект 2"/>
          <p:cNvSpPr>
            <a:spLocks noGrp="1"/>
          </p:cNvSpPr>
          <p:nvPr>
            <p:ph idx="1"/>
          </p:nvPr>
        </p:nvSpPr>
        <p:spPr>
          <a:xfrm>
            <a:off x="395416" y="96795"/>
            <a:ext cx="11524735" cy="4737806"/>
          </a:xfrm>
        </p:spPr>
        <p:txBody>
          <a:bodyPr>
            <a:noAutofit/>
          </a:bodyPr>
          <a:lstStyle/>
          <a:p>
            <a:pPr marL="0" indent="0" algn="just">
              <a:buNone/>
            </a:pPr>
            <a:r>
              <a:rPr lang="ru-RU" sz="2000" dirty="0"/>
              <a:t>Наемные рабочие на </a:t>
            </a:r>
            <a:r>
              <a:rPr lang="ru-RU" sz="2000" b="1" dirty="0"/>
              <a:t>угольных шахтах </a:t>
            </a:r>
            <a:r>
              <a:rPr lang="ru-RU" sz="2000" dirty="0"/>
              <a:t>в Англии появляются в середине XVI в.; в течение последующих 150 лет общая численность их в угольных районах быстро возрастает. </a:t>
            </a:r>
            <a:endParaRPr lang="ru-RU" sz="2000" dirty="0" smtClean="0"/>
          </a:p>
          <a:p>
            <a:pPr marL="0" indent="0" algn="just">
              <a:buNone/>
            </a:pPr>
            <a:r>
              <a:rPr lang="ru-RU" sz="2000" dirty="0" smtClean="0"/>
              <a:t>Еще </a:t>
            </a:r>
            <a:r>
              <a:rPr lang="ru-RU" sz="2000" dirty="0"/>
              <a:t>в 1550 г. угольщики называли себя землепашцами и копали уголь в свободное от сельскохозяйственных работ время, а через какие-нибудь десять лет можно говорить о появлении в угольной промышленности наемных рабочих в подлинном смысле этого слова. В начале 60-х годов в Англии уже насчитывалось 3–4 тыс. шахтеров и примерно 2 тыс. рабочих, занятых транспортировкой угля. В конце XVI в. среднее число рабочих на шахте колебалось от 150 до 200 человек, а общее число рабочих на шахтах одной группы (рудники, расположенные по соседству) доходило до 3,5–5 тыс. человек. В первые годы XVII в. число шахтеров возросло до 21 тыс. с лишним, а вместе с рабочими, занятыми на транспортировке угля, армия трудящихся в угольной промышленности доходила до 30 тыс. человек.</a:t>
            </a:r>
          </a:p>
          <a:p>
            <a:pPr marL="0" indent="0" algn="just">
              <a:buNone/>
            </a:pPr>
            <a:r>
              <a:rPr lang="ru-RU" sz="2000" dirty="0"/>
              <a:t>Несомненно, что резкий скачок в численности горняков-угольщиков произошел в период с 1560 по 1600 г</a:t>
            </a:r>
            <a:r>
              <a:rPr lang="ru-RU" sz="2000" dirty="0" smtClean="0"/>
              <a:t>.</a:t>
            </a:r>
          </a:p>
          <a:p>
            <a:pPr marL="0" indent="0" algn="just">
              <a:buNone/>
            </a:pPr>
            <a:r>
              <a:rPr lang="ru-RU" sz="2000" dirty="0"/>
              <a:t>Наиболее развитой отраслью деревенской промышленности в XVI в. было </a:t>
            </a:r>
            <a:r>
              <a:rPr lang="ru-RU" sz="2000" b="1" dirty="0"/>
              <a:t>сукноделие</a:t>
            </a:r>
            <a:r>
              <a:rPr lang="ru-RU" sz="2000" dirty="0"/>
              <a:t> северных и западных районов </a:t>
            </a:r>
            <a:r>
              <a:rPr lang="ru-RU" sz="2000" dirty="0" smtClean="0"/>
              <a:t>страны: </a:t>
            </a:r>
            <a:r>
              <a:rPr lang="ru-RU" sz="2000" dirty="0" smtClean="0"/>
              <a:t>графства, Уэльса, Корнуолла, Суффолка, Кента, Эссекса, </a:t>
            </a:r>
            <a:r>
              <a:rPr lang="ru-RU" sz="2000" dirty="0" err="1" smtClean="0"/>
              <a:t>Уилтшира</a:t>
            </a:r>
            <a:r>
              <a:rPr lang="ru-RU" sz="2000" dirty="0" smtClean="0"/>
              <a:t>, Сомерсета и </a:t>
            </a:r>
            <a:r>
              <a:rPr lang="ru-RU" sz="2000" dirty="0" err="1" smtClean="0"/>
              <a:t>Глостершира</a:t>
            </a:r>
            <a:r>
              <a:rPr lang="ru-RU" sz="2000" dirty="0" smtClean="0"/>
              <a:t>. </a:t>
            </a:r>
            <a:endParaRPr lang="ru-RU" sz="2000" dirty="0"/>
          </a:p>
          <a:p>
            <a:pPr marL="0" indent="0" algn="just">
              <a:buNone/>
            </a:pPr>
            <a:endParaRPr lang="ru-RU" sz="2000" dirty="0"/>
          </a:p>
        </p:txBody>
      </p:sp>
      <p:pic>
        <p:nvPicPr>
          <p:cNvPr id="4" name="Рисунок 3"/>
          <p:cNvPicPr>
            <a:picLocks noChangeAspect="1"/>
          </p:cNvPicPr>
          <p:nvPr/>
        </p:nvPicPr>
        <p:blipFill>
          <a:blip r:embed="rId2"/>
          <a:stretch>
            <a:fillRect/>
          </a:stretch>
        </p:blipFill>
        <p:spPr>
          <a:xfrm>
            <a:off x="8798011" y="4617566"/>
            <a:ext cx="2671634" cy="2155118"/>
          </a:xfrm>
          <a:prstGeom prst="rect">
            <a:avLst/>
          </a:prstGeom>
        </p:spPr>
      </p:pic>
    </p:spTree>
    <p:extLst>
      <p:ext uri="{BB962C8B-B14F-4D97-AF65-F5344CB8AC3E}">
        <p14:creationId xmlns:p14="http://schemas.microsoft.com/office/powerpoint/2010/main" val="129389903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291</Words>
  <Application>Microsoft Office PowerPoint</Application>
  <PresentationFormat>Широкоэкранный</PresentationFormat>
  <Paragraphs>27</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Calibri</vt:lpstr>
      <vt:lpstr>Calibri Light</vt:lpstr>
      <vt:lpstr>Тема Office</vt:lpstr>
      <vt:lpstr>Тюдоры (The Tudors)</vt:lpstr>
      <vt:lpstr>Генрих VII</vt:lpstr>
      <vt:lpstr>Елизавета I</vt:lpstr>
      <vt:lpstr>Непобедимая Армада</vt:lpstr>
      <vt:lpstr>Презентация PowerPoint</vt:lpstr>
      <vt:lpstr>Экономическое развитие Англии</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Тюдоры (The Tudors)</dc:title>
  <dc:creator>Dmich</dc:creator>
  <cp:lastModifiedBy>Dmich</cp:lastModifiedBy>
  <cp:revision>7</cp:revision>
  <dcterms:created xsi:type="dcterms:W3CDTF">2021-03-12T02:54:31Z</dcterms:created>
  <dcterms:modified xsi:type="dcterms:W3CDTF">2021-03-12T03:49:30Z</dcterms:modified>
</cp:coreProperties>
</file>