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custDataLst>
    <p:tags r:id="rId3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развивающиеся
страны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1950</c:v>
                </c:pt>
                <c:pt idx="1">
                  <c:v>2007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</c:v>
                </c:pt>
                <c:pt idx="1">
                  <c:v>40</c:v>
                </c:pt>
                <c:pt idx="2">
                  <c:v>60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прочие страны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1950</c:v>
                </c:pt>
                <c:pt idx="1">
                  <c:v>2007</c:v>
                </c:pt>
                <c:pt idx="2">
                  <c:v>2020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80</c:v>
                </c:pt>
                <c:pt idx="1">
                  <c:v>60</c:v>
                </c:pt>
                <c:pt idx="2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378560"/>
        <c:axId val="68872976"/>
      </c:barChart>
      <c:catAx>
        <c:axId val="297378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8872976"/>
        <c:crosses val="autoZero"/>
        <c:auto val="1"/>
        <c:lblAlgn val="ctr"/>
        <c:lblOffset val="100"/>
        <c:noMultiLvlLbl val="0"/>
      </c:catAx>
      <c:valAx>
        <c:axId val="68872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73785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ru-RU" smtClean="0"/>
                      <a:t>США </a:t>
                    </a:r>
                    <a:r>
                      <a:rPr lang="en-US" smtClean="0"/>
                      <a:t>18</a:t>
                    </a:r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2.806032660894488E-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Китай </a:t>
                    </a:r>
                    <a:r>
                      <a:rPr lang="en-US" smtClean="0"/>
                      <a:t>15</a:t>
                    </a:r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0864197530864196E-3"/>
                  <c:y val="-2.5254293948050392E-2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Индия </a:t>
                    </a:r>
                    <a:r>
                      <a:rPr lang="en-US" smtClean="0"/>
                      <a:t>6</a:t>
                    </a:r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6296296296296294E-3"/>
                  <c:y val="-1.403016330447244E-2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Япония </a:t>
                    </a:r>
                    <a:r>
                      <a:rPr lang="en-US" smtClean="0"/>
                      <a:t>5</a:t>
                    </a:r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smtClean="0"/>
                      <a:t>Россия </a:t>
                    </a:r>
                    <a:r>
                      <a:rPr lang="en-US" smtClean="0"/>
                      <a:t>4</a:t>
                    </a:r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5555555555555525E-2"/>
                  <c:y val="2.806032660894488E-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Германия </a:t>
                    </a:r>
                    <a:r>
                      <a:rPr lang="en-US" smtClean="0"/>
                      <a:t>4</a:t>
                    </a:r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-0.18800418827993068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Прочие страны </a:t>
                    </a:r>
                    <a:r>
                      <a:rPr lang="en-US" smtClean="0"/>
                      <a:t>48</a:t>
                    </a:r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США</c:v>
                </c:pt>
                <c:pt idx="1">
                  <c:v>Китай</c:v>
                </c:pt>
                <c:pt idx="2">
                  <c:v>Индия</c:v>
                </c:pt>
                <c:pt idx="3">
                  <c:v>Япония</c:v>
                </c:pt>
                <c:pt idx="4">
                  <c:v>Россия</c:v>
                </c:pt>
                <c:pt idx="5">
                  <c:v>Германия</c:v>
                </c:pt>
                <c:pt idx="6">
                  <c:v>Прочие страны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0.18000000000000002</c:v>
                </c:pt>
                <c:pt idx="1">
                  <c:v>0.15000000000000002</c:v>
                </c:pt>
                <c:pt idx="2">
                  <c:v>6.0000000000000005E-2</c:v>
                </c:pt>
                <c:pt idx="3">
                  <c:v>0.05</c:v>
                </c:pt>
                <c:pt idx="4">
                  <c:v>4.0000000000000008E-2</c:v>
                </c:pt>
                <c:pt idx="5">
                  <c:v>4.0000000000000008E-2</c:v>
                </c:pt>
                <c:pt idx="6">
                  <c:v>0.48000000000000004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развивающиеся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1960-е</c:v>
                </c:pt>
                <c:pt idx="1">
                  <c:v>1970-е</c:v>
                </c:pt>
                <c:pt idx="2">
                  <c:v>1980-е</c:v>
                </c:pt>
                <c:pt idx="3">
                  <c:v>1990-е</c:v>
                </c:pt>
                <c:pt idx="4">
                  <c:v>2000-2004</c:v>
                </c:pt>
                <c:pt idx="5">
                  <c:v>2005-2006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6</c:v>
                </c:pt>
                <c:pt idx="1">
                  <c:v>5.5</c:v>
                </c:pt>
                <c:pt idx="2">
                  <c:v>3.2</c:v>
                </c:pt>
                <c:pt idx="3">
                  <c:v>5</c:v>
                </c:pt>
                <c:pt idx="4">
                  <c:v>5</c:v>
                </c:pt>
                <c:pt idx="5">
                  <c:v>6.2</c:v>
                </c:pt>
                <c:pt idx="6">
                  <c:v>6.2</c:v>
                </c:pt>
                <c:pt idx="7">
                  <c:v>6.1</c:v>
                </c:pt>
                <c:pt idx="8">
                  <c:v>2</c:v>
                </c:pt>
                <c:pt idx="9">
                  <c:v>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развитые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1960-е</c:v>
                </c:pt>
                <c:pt idx="1">
                  <c:v>1970-е</c:v>
                </c:pt>
                <c:pt idx="2">
                  <c:v>1980-е</c:v>
                </c:pt>
                <c:pt idx="3">
                  <c:v>1990-е</c:v>
                </c:pt>
                <c:pt idx="4">
                  <c:v>2000-2004</c:v>
                </c:pt>
                <c:pt idx="5">
                  <c:v>2005-2006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2.2000000000000002</c:v>
                </c:pt>
                <c:pt idx="6">
                  <c:v>2.5</c:v>
                </c:pt>
                <c:pt idx="7">
                  <c:v>-0.5</c:v>
                </c:pt>
                <c:pt idx="8">
                  <c:v>-3</c:v>
                </c:pt>
                <c:pt idx="9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6340000"/>
        <c:axId val="256340560"/>
      </c:lineChart>
      <c:catAx>
        <c:axId val="256340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6340560"/>
        <c:crosses val="autoZero"/>
        <c:auto val="1"/>
        <c:lblAlgn val="ctr"/>
        <c:lblOffset val="100"/>
        <c:noMultiLvlLbl val="0"/>
      </c:catAx>
      <c:valAx>
        <c:axId val="256340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63400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Н. Зеландия</c:v>
                </c:pt>
                <c:pt idx="1">
                  <c:v>Дания</c:v>
                </c:pt>
                <c:pt idx="2">
                  <c:v>Финляндия</c:v>
                </c:pt>
                <c:pt idx="3">
                  <c:v>Швеция</c:v>
                </c:pt>
                <c:pt idx="4">
                  <c:v>Сингапур</c:v>
                </c:pt>
                <c:pt idx="5">
                  <c:v>США</c:v>
                </c:pt>
                <c:pt idx="6">
                  <c:v>Бразилия</c:v>
                </c:pt>
                <c:pt idx="7">
                  <c:v>Китай</c:v>
                </c:pt>
                <c:pt idx="8">
                  <c:v>Индия</c:v>
                </c:pt>
                <c:pt idx="9">
                  <c:v>Россия</c:v>
                </c:pt>
                <c:pt idx="10">
                  <c:v>Зимбабве</c:v>
                </c:pt>
                <c:pt idx="11">
                  <c:v>Сомали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9.5</c:v>
                </c:pt>
                <c:pt idx="1">
                  <c:v>9.4</c:v>
                </c:pt>
                <c:pt idx="2">
                  <c:v>9.4</c:v>
                </c:pt>
                <c:pt idx="3">
                  <c:v>9.3000000000000007</c:v>
                </c:pt>
                <c:pt idx="4">
                  <c:v>9.2000000000000011</c:v>
                </c:pt>
                <c:pt idx="5">
                  <c:v>7.1</c:v>
                </c:pt>
                <c:pt idx="6">
                  <c:v>3.8</c:v>
                </c:pt>
                <c:pt idx="7">
                  <c:v>3.6</c:v>
                </c:pt>
                <c:pt idx="8">
                  <c:v>3.1</c:v>
                </c:pt>
                <c:pt idx="9">
                  <c:v>2.4</c:v>
                </c:pt>
                <c:pt idx="10">
                  <c:v>2.2000000000000002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96905536"/>
        <c:axId val="296906096"/>
      </c:barChart>
      <c:catAx>
        <c:axId val="296905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6906096"/>
        <c:crosses val="autoZero"/>
        <c:auto val="1"/>
        <c:lblAlgn val="ctr"/>
        <c:lblOffset val="100"/>
        <c:noMultiLvlLbl val="0"/>
      </c:catAx>
      <c:valAx>
        <c:axId val="296906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6905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73081-1E1C-47F2-A8AA-8C46FBDB3D9B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E5F34-AF05-4528-B761-A3FE8AD4B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689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CF493-AF9E-4312-99EB-887237D72EFA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F8DB5-E394-45AD-9729-ADD995B3E0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1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A6E93-7CEC-4499-B69C-8075F416810F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749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28941-73A1-4F1B-9BEE-DC868F6B313C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52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79A5-989A-4C38-853F-00572A1AFB3A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03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0B2EB-284D-456E-9945-CBACBEE5B117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52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E6D71-8A96-4563-AE45-43AC4370EFDD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876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3A20D-6E97-413C-AD57-3B6ECCA69C98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77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3362E-26F9-4115-BD08-3D4FA9C2505D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54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8895-B87D-4C4F-B16E-96CDCAD97C32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726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099A-0664-465E-91DA-0186349C551E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629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56C8-AC72-4046-867C-DF3F4BC70333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3825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56C8-AC72-4046-867C-DF3F4BC70333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746530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56C8-AC72-4046-867C-DF3F4BC70333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89090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56C8-AC72-4046-867C-DF3F4BC70333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490062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56C8-AC72-4046-867C-DF3F4BC70333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83946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2A63A-2E2B-4679-9B50-FCC3D967051E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567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E51A-277E-41D3-8D45-348D9C611A6D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896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156C8-AC72-4046-867C-DF3F4BC70333}" type="datetime1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23A683E-443D-4501-8991-F8814FC222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93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571480"/>
            <a:ext cx="7772400" cy="1470025"/>
          </a:xfrm>
        </p:spPr>
        <p:txBody>
          <a:bodyPr/>
          <a:lstStyle/>
          <a:p>
            <a:r>
              <a:rPr lang="ru-RU" dirty="0" smtClean="0"/>
              <a:t>Страны </a:t>
            </a:r>
            <a:r>
              <a:rPr lang="ru-RU" dirty="0" smtClean="0"/>
              <a:t>в мировой экономике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1. Сопоставление экономических потенциалов стран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dirty="0" smtClean="0"/>
              <a:t>1. Объем произведенного внутреннего продукта (ВВП) – показатель размеров рынка</a:t>
            </a:r>
          </a:p>
          <a:p>
            <a:r>
              <a:rPr lang="ru-RU" b="1" dirty="0" smtClean="0"/>
              <a:t>ВВП (валовой внутренний продукт) </a:t>
            </a:r>
            <a:r>
              <a:rPr lang="ru-RU" dirty="0" smtClean="0"/>
              <a:t>– объем добавленной стоимости, произведенной всеми отраслями и сферами экономики страны за год.</a:t>
            </a:r>
          </a:p>
          <a:p>
            <a:pPr marL="720000">
              <a:buFont typeface="Wingdings" pitchFamily="2" charset="2"/>
              <a:buChar char="ü"/>
            </a:pPr>
            <a:r>
              <a:rPr lang="ru-RU" dirty="0" smtClean="0"/>
              <a:t>Рассчитывается как в текущих, так и в постоянных ценах.</a:t>
            </a:r>
          </a:p>
          <a:p>
            <a:r>
              <a:rPr lang="ru-RU" b="1" dirty="0" smtClean="0"/>
              <a:t>Мировой ВП</a:t>
            </a:r>
            <a:r>
              <a:rPr lang="ru-RU" dirty="0" smtClean="0"/>
              <a:t> – совокупность национальных ВВП всех стран мира.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международных сопоставлений объемы </a:t>
            </a:r>
            <a:r>
              <a:rPr lang="ru-RU" b="1" dirty="0" smtClean="0"/>
              <a:t>ВВП</a:t>
            </a:r>
            <a:r>
              <a:rPr lang="ru-RU" dirty="0" smtClean="0"/>
              <a:t> пересчитывают в одну валюту – </a:t>
            </a:r>
            <a:r>
              <a:rPr lang="ru-RU" b="1" dirty="0" smtClean="0"/>
              <a:t>в доллар США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dirty="0" smtClean="0"/>
              <a:t>Подсчет может производиться:</a:t>
            </a:r>
          </a:p>
          <a:p>
            <a:pPr marL="900000">
              <a:buFont typeface="Wingdings" pitchFamily="2" charset="2"/>
              <a:buChar char="q"/>
            </a:pPr>
            <a:r>
              <a:rPr lang="ru-RU" dirty="0" smtClean="0"/>
              <a:t>по </a:t>
            </a:r>
            <a:r>
              <a:rPr lang="ru-RU" b="1" i="1" dirty="0" smtClean="0"/>
              <a:t>текущим рыночным валютным курсам</a:t>
            </a:r>
            <a:r>
              <a:rPr lang="ru-RU" i="1" dirty="0" smtClean="0"/>
              <a:t>;</a:t>
            </a:r>
          </a:p>
          <a:p>
            <a:pPr marL="900000">
              <a:buFont typeface="Wingdings" pitchFamily="2" charset="2"/>
              <a:buChar char="q"/>
            </a:pPr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ru-RU" b="1" i="1" dirty="0" smtClean="0"/>
              <a:t>паритету покупательной способности</a:t>
            </a:r>
            <a:r>
              <a:rPr lang="ru-RU" i="1" dirty="0" smtClean="0"/>
              <a:t> </a:t>
            </a:r>
            <a:r>
              <a:rPr lang="ru-RU" dirty="0" smtClean="0"/>
              <a:t>(ППС).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ППС (паритет покупательной способности) </a:t>
            </a:r>
            <a:r>
              <a:rPr lang="ru-RU" dirty="0" smtClean="0"/>
              <a:t>– соотношение между национальными валютами по их покупательной способности к определенному набору товаров и услуг (т.е. с учетом в каждой стране цен на одинаковый набор товаров и услуг).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1. Сопоставление экономических потенциалов стран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1497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/>
              <a:t>В рамках Программы международных сопоставлений ООН при </a:t>
            </a:r>
            <a:r>
              <a:rPr lang="ru-RU" sz="2800" b="1" dirty="0" smtClean="0"/>
              <a:t>определении ППС</a:t>
            </a:r>
            <a:r>
              <a:rPr lang="ru-RU" sz="2800" dirty="0" smtClean="0"/>
              <a:t>: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/>
              <a:t>3200 основных потребительских товаров и услуг;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/>
              <a:t>236 основных инвестиционных товаров;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/>
              <a:t>16 типичных строительных объектов.</a:t>
            </a:r>
          </a:p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Определяют, сколько стоит этот набор в национальной валюте исследуемой страны в долларах США, и на этой основе определяют соотношение (ППС) между национальной валютой и долларом.</a:t>
            </a: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Доля групп стран в мировой экономике.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2643181"/>
          <a:ext cx="7715304" cy="357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0"/>
                <a:gridCol w="1714512"/>
                <a:gridCol w="1714512"/>
              </a:tblGrid>
              <a:tr h="8065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По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валютному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курсу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По ППС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06558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Промышленно развитые страны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80,0%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52,3%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06558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Развивающиеся страны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17,5%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40,6%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52226">
                <a:tc>
                  <a:txBody>
                    <a:bodyPr/>
                    <a:lstStyle/>
                    <a:p>
                      <a:r>
                        <a:rPr lang="ru-RU" dirty="0" smtClean="0"/>
                        <a:t>Страны с переходной экономикой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2,5%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7,1%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Доля развивающихся стран в мировой экономике (ППС)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Объем ВВП стран по текущему валютному курсу и по ППС (2012 г.), млрд. долл. США, %</a:t>
            </a:r>
            <a:endParaRPr lang="ru-RU" sz="24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035" y="1928801"/>
          <a:ext cx="8215370" cy="4699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1643074"/>
                <a:gridCol w="1643074"/>
                <a:gridCol w="1643074"/>
                <a:gridCol w="1643074"/>
              </a:tblGrid>
              <a:tr h="16364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Страна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Текущий валютный курс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Доля в мировой экономике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ППС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Доля в мировой экономике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105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США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15684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21,9%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15684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18,3%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105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Китай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8227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11,5%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12371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14,6%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105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Япония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5959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8,3%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4491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5,3%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105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Германия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3400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4,7%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3308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3,9%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105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Россия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2015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2,8%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3380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4,0%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105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Индия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1842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2,5%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3793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5,6%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19749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По абсолютному размеру ВВП первая десятка лидеров мировой экономики в 2012 г. выглядела следующим образом:</a:t>
            </a:r>
            <a:endParaRPr lang="ru-RU" sz="2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1928802"/>
          <a:ext cx="8286807" cy="4643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  <a:gridCol w="3357586"/>
                <a:gridCol w="3714775"/>
              </a:tblGrid>
              <a:tr h="59129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Место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По</a:t>
                      </a:r>
                      <a:r>
                        <a:rPr lang="ru-RU" baseline="0" dirty="0" smtClean="0">
                          <a:solidFill>
                            <a:sysClr val="windowText" lastClr="000000"/>
                          </a:solidFill>
                        </a:rPr>
                        <a:t> текущему валютному курсу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По ППС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США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США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Китай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Китай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Япония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Индия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Германия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Япония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Франция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Россия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Великобритания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Германия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Бразилия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Бразилия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Россия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Франция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Италия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Великобритания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Индия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Мексика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Доля стран в мировом ВП, по ППС, 2012 г.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2. </a:t>
            </a:r>
            <a:r>
              <a:rPr lang="ru-RU" b="1" i="1" dirty="0" smtClean="0"/>
              <a:t>Показателем темпов экономического роста</a:t>
            </a:r>
            <a:r>
              <a:rPr lang="ru-RU" dirty="0" smtClean="0"/>
              <a:t> страны является рост </a:t>
            </a:r>
            <a:r>
              <a:rPr lang="ru-RU" b="1" dirty="0" smtClean="0"/>
              <a:t>реального ВВП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Промышленно развитые страны </a:t>
            </a:r>
            <a:r>
              <a:rPr lang="ru-RU" dirty="0" smtClean="0"/>
              <a:t>имеют ежегодные темпы роста 2-3 % в периоды экономических подъемов и 1-1,5 % в период незначительных экономических кризисов.</a:t>
            </a:r>
          </a:p>
          <a:p>
            <a:r>
              <a:rPr lang="ru-RU" b="1" dirty="0" smtClean="0"/>
              <a:t>Развивающиеся страны </a:t>
            </a:r>
            <a:r>
              <a:rPr lang="ru-RU" dirty="0" smtClean="0"/>
              <a:t>– обычно имеют более высокие темпы роста (около 6% в год, НИС – 9-12 % в год).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Рост ВВП развитых и развивающихся экономик, 1960-2010 гг.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2. Уровень экономического развития страны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u="sng" dirty="0" smtClean="0"/>
              <a:t>Основные показатели: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ВВП</a:t>
            </a:r>
            <a:r>
              <a:rPr lang="en-US" dirty="0" smtClean="0"/>
              <a:t>/</a:t>
            </a:r>
            <a:r>
              <a:rPr lang="ru-RU" dirty="0" smtClean="0"/>
              <a:t>ВНП (или национальный доход) на душу населения;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Отраслевая структура национальной экономики;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Производство основных видов продукции на душу населения;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Уровень и качество жизни населения;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Показатели экономической эффективности.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484030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Величина ВВП по д.п. по ППС, долл. США, 2012 г. (всего 229 стран)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2428868"/>
          <a:ext cx="8429682" cy="4031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47"/>
                <a:gridCol w="1404947"/>
                <a:gridCol w="976320"/>
                <a:gridCol w="1833574"/>
                <a:gridCol w="1404947"/>
                <a:gridCol w="1404947"/>
              </a:tblGrid>
              <a:tr h="56521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Страна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ВВП на д.н.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Место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Страна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ВВП на д.н.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Место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521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Люксембург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81100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ysClr val="windowText" lastClr="000000"/>
                          </a:solidFill>
                        </a:rPr>
                        <a:t>Сауд</a:t>
                      </a:r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. Аравия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31800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46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521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Сингапур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61400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Словения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28700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521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Норвегия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55400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Россия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18000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77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521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Гонконг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52300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Китай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9300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124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521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США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50700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Индия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3900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168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34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Швейцария</a:t>
                      </a:r>
                    </a:p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46200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Конго (ДР)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400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228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00634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3000" b="1" dirty="0" smtClean="0"/>
              <a:t>Отраслевая структура экономики</a:t>
            </a:r>
          </a:p>
          <a:p>
            <a:pPr>
              <a:buFont typeface="Wingdings" pitchFamily="2" charset="2"/>
              <a:buChar char="Ø"/>
            </a:pPr>
            <a:r>
              <a:rPr lang="ru-RU" sz="3000" dirty="0" smtClean="0"/>
              <a:t>Ее анализ производится на основе показателя ВВП, подсчитанного по производству и отраслям.</a:t>
            </a:r>
          </a:p>
          <a:p>
            <a:pPr>
              <a:buFont typeface="Wingdings" pitchFamily="2" charset="2"/>
              <a:buChar char="q"/>
            </a:pPr>
            <a:r>
              <a:rPr lang="ru-RU" sz="3000" dirty="0" smtClean="0"/>
              <a:t>В зависимости от соотношения сфер </a:t>
            </a:r>
            <a:r>
              <a:rPr lang="ru-RU" sz="3000" b="1" i="1" dirty="0" smtClean="0"/>
              <a:t>материального </a:t>
            </a:r>
            <a:r>
              <a:rPr lang="ru-RU" sz="3000" dirty="0" smtClean="0"/>
              <a:t>(промышленность, строительство, сельское хозяйство) и </a:t>
            </a:r>
            <a:r>
              <a:rPr lang="ru-RU" sz="3000" b="1" i="1" dirty="0" smtClean="0"/>
              <a:t>нематериального производства </a:t>
            </a:r>
            <a:r>
              <a:rPr lang="ru-RU" sz="3000" dirty="0" smtClean="0"/>
              <a:t>(сфера услуг) экономики подразделяются на:</a:t>
            </a:r>
            <a:endParaRPr lang="ru-RU" sz="30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Аграрные</a:t>
            </a:r>
            <a:r>
              <a:rPr lang="ru-RU" dirty="0" smtClean="0"/>
              <a:t> (Мьянма, Лаос и др.) – в структуре экономики доминирует сфера сельского хозяйства;</a:t>
            </a:r>
          </a:p>
          <a:p>
            <a:r>
              <a:rPr lang="ru-RU" b="1" i="1" dirty="0" smtClean="0"/>
              <a:t>Аграрно-индустриальные</a:t>
            </a:r>
            <a:r>
              <a:rPr lang="ru-RU" dirty="0" smtClean="0"/>
              <a:t> (Индия, Китай и др.) – значительный вес в структуре экономики занимают сельское хозяйство и промышленность;</a:t>
            </a:r>
          </a:p>
          <a:p>
            <a:r>
              <a:rPr lang="ru-RU" b="1" i="1" dirty="0" smtClean="0"/>
              <a:t>Индустриальные</a:t>
            </a:r>
            <a:r>
              <a:rPr lang="ru-RU" dirty="0" smtClean="0"/>
              <a:t> </a:t>
            </a:r>
            <a:r>
              <a:rPr lang="ru-RU" b="1" dirty="0" smtClean="0"/>
              <a:t>(Россия) </a:t>
            </a:r>
            <a:r>
              <a:rPr lang="ru-RU" dirty="0" smtClean="0"/>
              <a:t>– доминирующей является сфера промышленности;</a:t>
            </a:r>
          </a:p>
          <a:p>
            <a:r>
              <a:rPr lang="ru-RU" b="1" i="1" dirty="0" smtClean="0"/>
              <a:t>Постиндустриальные</a:t>
            </a:r>
            <a:r>
              <a:rPr lang="ru-RU" dirty="0" smtClean="0"/>
              <a:t> (все промышленно развитые страны) – ведущую роль в экономике играет сфера услуг (70-80% ВВП), доля сельского хозяйства невелика (1-3%).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26893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Отраслевая структура экономики отдельных стран (2008 г.)</a:t>
            </a:r>
          </a:p>
          <a:p>
            <a:pPr algn="ctr">
              <a:buNone/>
            </a:pPr>
            <a:r>
              <a:rPr lang="ru-RU" sz="2400" dirty="0" smtClean="0"/>
              <a:t>(сельское хозяйство + промышленность + услуги = 100%)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2643182"/>
          <a:ext cx="8072496" cy="3786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8124"/>
                <a:gridCol w="2018124"/>
                <a:gridCol w="2018124"/>
                <a:gridCol w="2018124"/>
              </a:tblGrid>
              <a:tr h="845856"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Сельское хозяйство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Промышленность (+строительство</a:t>
                      </a:r>
                      <a:r>
                        <a:rPr lang="ru-RU" baseline="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Услуги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06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США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1,2%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19,6%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79,2%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06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Япония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1,4%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26,4%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72,1%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06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Германия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0,9%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30,1%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69,0%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06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Россия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4,1%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41,1%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ysClr val="windowText" lastClr="000000"/>
                          </a:solidFill>
                        </a:rPr>
                        <a:t>54,8%</a:t>
                      </a:r>
                      <a:endParaRPr lang="ru-RU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006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Китай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10,6%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49,2%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40,2%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06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Индия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17,2%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29,1%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53,7%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b="1" dirty="0" smtClean="0"/>
              <a:t>Минимальный набор статистических показателей</a:t>
            </a:r>
            <a:r>
              <a:rPr lang="ru-RU" dirty="0" smtClean="0"/>
              <a:t>, отражающих </a:t>
            </a:r>
            <a:r>
              <a:rPr lang="ru-RU" b="1" dirty="0" smtClean="0"/>
              <a:t>уровень и качество жизни</a:t>
            </a:r>
            <a:r>
              <a:rPr lang="ru-RU" dirty="0" smtClean="0"/>
              <a:t> в стране, рекомендован в 1997 г. рабочей группой по международным статистическим программам и координации ЭКОСОС.</a:t>
            </a:r>
          </a:p>
          <a:p>
            <a:pPr>
              <a:buNone/>
            </a:pPr>
            <a:r>
              <a:rPr lang="ru-RU" dirty="0" smtClean="0"/>
              <a:t>	- В набор входит </a:t>
            </a:r>
            <a:r>
              <a:rPr lang="ru-RU" b="1" dirty="0" smtClean="0"/>
              <a:t>15 показателей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b="1" dirty="0" smtClean="0"/>
              <a:t>Индекс человеческого развития (</a:t>
            </a:r>
            <a:r>
              <a:rPr lang="en-US" b="1" dirty="0" smtClean="0"/>
              <a:t>HDI) </a:t>
            </a:r>
            <a:r>
              <a:rPr lang="en-US" dirty="0" smtClean="0"/>
              <a:t>– </a:t>
            </a:r>
            <a:r>
              <a:rPr lang="ru-RU" dirty="0" smtClean="0"/>
              <a:t>комплексный показатель </a:t>
            </a:r>
            <a:r>
              <a:rPr lang="ru-RU" b="1" dirty="0" smtClean="0"/>
              <a:t>качества жизни </a:t>
            </a:r>
            <a:r>
              <a:rPr lang="ru-RU" dirty="0" smtClean="0"/>
              <a:t>в стране, который включает:</a:t>
            </a:r>
          </a:p>
          <a:p>
            <a:r>
              <a:rPr lang="ru-RU" dirty="0"/>
              <a:t>и</a:t>
            </a:r>
            <a:r>
              <a:rPr lang="ru-RU" dirty="0" smtClean="0"/>
              <a:t>ндекс предстоящей продолжительности жизни;</a:t>
            </a:r>
          </a:p>
          <a:p>
            <a:r>
              <a:rPr lang="ru-RU" dirty="0"/>
              <a:t>и</a:t>
            </a:r>
            <a:r>
              <a:rPr lang="ru-RU" dirty="0" smtClean="0"/>
              <a:t>ндекс охвата населения образованием;</a:t>
            </a:r>
          </a:p>
          <a:p>
            <a:r>
              <a:rPr lang="ru-RU" dirty="0"/>
              <a:t>и</a:t>
            </a:r>
            <a:r>
              <a:rPr lang="ru-RU" dirty="0" smtClean="0"/>
              <a:t>ндекс уровня жизни.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Некоторые показатели уровня жизни в стране</a:t>
            </a:r>
            <a:r>
              <a:rPr lang="ru-RU" dirty="0" smtClean="0"/>
              <a:t>: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/>
              <a:t>Коэффициент неграмотности взрослого населения </a:t>
            </a:r>
            <a:r>
              <a:rPr lang="ru-RU" dirty="0" smtClean="0"/>
              <a:t>(старше 15 лет), в % (2005-2010 гг.): Китай – 5,7%; Индия – 37,2%; Бангладеш – 45,2%; Бразилия – 9,7%; </a:t>
            </a:r>
            <a:r>
              <a:rPr lang="ru-RU" dirty="0" err="1" smtClean="0"/>
              <a:t>Сауд</a:t>
            </a:r>
            <a:r>
              <a:rPr lang="ru-RU" dirty="0" smtClean="0"/>
              <a:t>. Аравия – 13,4%; Пакистан – 45,1%; Нигер – 71,3%.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/>
              <a:t>Продолжительность жизни населения </a:t>
            </a:r>
            <a:r>
              <a:rPr lang="ru-RU" dirty="0" smtClean="0"/>
              <a:t>(2012 г.): Япония (83,6 лет), США (78,7), Германия (80,6), Франция (81,7), Куба (79,3), Мексика (77,1), Китай (73,7), </a:t>
            </a:r>
            <a:r>
              <a:rPr lang="ru-RU" b="1" i="1" dirty="0" smtClean="0"/>
              <a:t>Россия (69,1)</a:t>
            </a:r>
            <a:r>
              <a:rPr lang="ru-RU" dirty="0" smtClean="0"/>
              <a:t>, Сьерра Леоне (48,1), Конго ДР (48,7).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00200"/>
            <a:ext cx="8329642" cy="482919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b="1" dirty="0" smtClean="0"/>
              <a:t>Индекс человеческого развития (ИЧР)</a:t>
            </a:r>
            <a:r>
              <a:rPr lang="ru-RU" dirty="0" smtClean="0"/>
              <a:t> измеряется по шкале от 0 до 1. Считается, что:</a:t>
            </a:r>
          </a:p>
          <a:p>
            <a:pPr marL="720000">
              <a:buFont typeface="Wingdings" pitchFamily="2" charset="2"/>
              <a:buChar char="q"/>
            </a:pPr>
            <a:r>
              <a:rPr lang="ru-RU" b="1" dirty="0"/>
              <a:t>с</a:t>
            </a:r>
            <a:r>
              <a:rPr lang="ru-RU" b="1" dirty="0" smtClean="0"/>
              <a:t>траны с ИЧР ниже 0,5 имеют </a:t>
            </a:r>
            <a:r>
              <a:rPr lang="ru-RU" b="1" i="1" dirty="0" smtClean="0"/>
              <a:t>низкий уровень человеческого развития</a:t>
            </a:r>
            <a:r>
              <a:rPr lang="ru-RU" b="1" dirty="0" smtClean="0"/>
              <a:t>;</a:t>
            </a:r>
          </a:p>
          <a:p>
            <a:pPr marL="720000">
              <a:buFont typeface="Wingdings" pitchFamily="2" charset="2"/>
              <a:buChar char="q"/>
            </a:pPr>
            <a:r>
              <a:rPr lang="ru-RU" b="1" dirty="0"/>
              <a:t>с</a:t>
            </a:r>
            <a:r>
              <a:rPr lang="ru-RU" b="1" dirty="0" smtClean="0"/>
              <a:t>траны с ИЧР в диапазоне от 0,5 до 0,8 – </a:t>
            </a:r>
            <a:r>
              <a:rPr lang="ru-RU" b="1" i="1" dirty="0" smtClean="0"/>
              <a:t>средний уровень</a:t>
            </a:r>
            <a:r>
              <a:rPr lang="ru-RU" b="1" dirty="0" smtClean="0"/>
              <a:t>;</a:t>
            </a:r>
          </a:p>
          <a:p>
            <a:pPr marL="720000">
              <a:buFont typeface="Wingdings" pitchFamily="2" charset="2"/>
              <a:buChar char="q"/>
            </a:pPr>
            <a:r>
              <a:rPr lang="ru-RU" b="1" dirty="0"/>
              <a:t>с</a:t>
            </a:r>
            <a:r>
              <a:rPr lang="ru-RU" b="1" dirty="0" smtClean="0"/>
              <a:t>траны ИЧР в диапазоне от 0,8 до 0,9 – </a:t>
            </a:r>
            <a:r>
              <a:rPr lang="ru-RU" b="1" i="1" dirty="0" smtClean="0"/>
              <a:t>высокий уровень</a:t>
            </a:r>
            <a:r>
              <a:rPr lang="ru-RU" b="1" dirty="0" smtClean="0"/>
              <a:t>;</a:t>
            </a:r>
          </a:p>
          <a:p>
            <a:pPr marL="720000">
              <a:buFont typeface="Wingdings" pitchFamily="2" charset="2"/>
              <a:buChar char="q"/>
            </a:pPr>
            <a:r>
              <a:rPr lang="ru-RU" b="1" dirty="0"/>
              <a:t>с</a:t>
            </a:r>
            <a:r>
              <a:rPr lang="ru-RU" b="1" dirty="0" smtClean="0"/>
              <a:t>траны с ИЧР выше 0,9 – очень </a:t>
            </a:r>
            <a:r>
              <a:rPr lang="ru-RU" b="1" i="1" dirty="0" smtClean="0"/>
              <a:t>высокий уровень развития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dirty="0" smtClean="0"/>
              <a:t>В наиболее развитых странах ИЧР приближается к 1, а в наименее развитых близок к 0,2.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Из 187 стран, рассматривавшихся в рейтинге ИЧР в 2012 г.</a:t>
            </a:r>
            <a:endParaRPr lang="ru-RU" sz="2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85720" y="1785926"/>
          <a:ext cx="86868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794"/>
                <a:gridCol w="1571636"/>
                <a:gridCol w="842970"/>
                <a:gridCol w="1447800"/>
                <a:gridCol w="1447800"/>
                <a:gridCol w="1447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Страна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Индекс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Место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Страна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Индекс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Место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Очень высокий уровень человеческого развития (47 стран)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Средний уровень человеческого развития (47 стран)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Норвегия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0,955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Китай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0,687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101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Австралия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0,938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Таджикистан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0,607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127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США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0,937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Индия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0,547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134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Нидерланды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0,921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Камбоджа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0,523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139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Высокий уровень развития (46 стран)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Низкий уровень (46 стран)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Беларусь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0,793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Эфиопия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0,396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173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Кувейт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0,790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Афганистан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0,374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175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Россия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0,788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Нигер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0,304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186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Куба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0,780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59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3. Рейтинги международной конкурентоспособности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Каждое государство в рейтинге оценивается на основе анализа </a:t>
            </a:r>
            <a:r>
              <a:rPr lang="ru-RU" b="1" dirty="0" smtClean="0"/>
              <a:t>333 критериев</a:t>
            </a:r>
            <a:r>
              <a:rPr lang="ru-RU" dirty="0" smtClean="0"/>
              <a:t> по четырем основным показателям:</a:t>
            </a:r>
          </a:p>
          <a:p>
            <a:pPr marL="720000">
              <a:buFont typeface="Wingdings" pitchFamily="2" charset="2"/>
              <a:buChar char="Ø"/>
            </a:pPr>
            <a:r>
              <a:rPr lang="ru-RU" dirty="0"/>
              <a:t>с</a:t>
            </a:r>
            <a:r>
              <a:rPr lang="ru-RU" dirty="0" smtClean="0"/>
              <a:t>остояние экономики;</a:t>
            </a:r>
          </a:p>
          <a:p>
            <a:pPr marL="720000">
              <a:buFont typeface="Wingdings" pitchFamily="2" charset="2"/>
              <a:buChar char="Ø"/>
            </a:pPr>
            <a:r>
              <a:rPr lang="ru-RU" dirty="0"/>
              <a:t>э</a:t>
            </a:r>
            <a:r>
              <a:rPr lang="ru-RU" dirty="0" smtClean="0"/>
              <a:t>ффективность правительства;</a:t>
            </a:r>
          </a:p>
          <a:p>
            <a:pPr marL="720000">
              <a:buFont typeface="Wingdings" pitchFamily="2" charset="2"/>
              <a:buChar char="Ø"/>
            </a:pPr>
            <a:r>
              <a:rPr lang="ru-RU" dirty="0"/>
              <a:t>с</a:t>
            </a:r>
            <a:r>
              <a:rPr lang="ru-RU" dirty="0" smtClean="0"/>
              <a:t>остояние деловой среды;</a:t>
            </a:r>
          </a:p>
          <a:p>
            <a:pPr marL="720000">
              <a:buFont typeface="Wingdings" pitchFamily="2" charset="2"/>
              <a:buChar char="Ø"/>
            </a:pPr>
            <a:r>
              <a:rPr lang="ru-RU" dirty="0"/>
              <a:t>с</a:t>
            </a:r>
            <a:r>
              <a:rPr lang="ru-RU" dirty="0" smtClean="0"/>
              <a:t>остояние инфраструктуры.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Международный институт менеджмента и развития (</a:t>
            </a:r>
            <a:r>
              <a:rPr lang="en-US" sz="2400" dirty="0" smtClean="0"/>
              <a:t>IMD)</a:t>
            </a: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Наиболее конкурентоспособные экономики стран мира (из 60 стран в 2013 г.)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24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00166" y="1785926"/>
          <a:ext cx="60960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4092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Страна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Место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США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Швейцария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Гонконг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Швеция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Сингапур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Норвегия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Канада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ОАЭ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Германия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Катар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Китай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0923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ysClr val="windowText" lastClr="000000"/>
                          </a:solidFill>
                        </a:rPr>
                        <a:t>Россия</a:t>
                      </a:r>
                      <a:endParaRPr lang="ru-RU" b="1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  <a:endParaRPr lang="ru-RU" b="1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071678"/>
            <a:ext cx="8858280" cy="4400568"/>
          </a:xfrm>
        </p:spPr>
        <p:txBody>
          <a:bodyPr/>
          <a:lstStyle/>
          <a:p>
            <a:r>
              <a:rPr lang="ru-RU" dirty="0" smtClean="0"/>
              <a:t>Главные позитивные факторы конкурентоспособности России: высокий уровень образования, занятости, квалификация рабочей силы, общая устойчивость экономики.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Главные негативные факторы:</a:t>
            </a:r>
          </a:p>
          <a:p>
            <a:pPr marL="720000">
              <a:buFont typeface="Courier New" pitchFamily="49" charset="0"/>
              <a:buChar char="o"/>
            </a:pPr>
            <a:r>
              <a:rPr lang="ru-RU" dirty="0" smtClean="0"/>
              <a:t>Низкий уровень диверсификации экономики;</a:t>
            </a:r>
          </a:p>
          <a:p>
            <a:pPr marL="720000">
              <a:buFont typeface="Courier New" pitchFamily="49" charset="0"/>
              <a:buChar char="o"/>
            </a:pPr>
            <a:r>
              <a:rPr lang="ru-RU" dirty="0" smtClean="0"/>
              <a:t>Низкий уровень производительности;</a:t>
            </a:r>
          </a:p>
          <a:p>
            <a:pPr marL="720000">
              <a:buFont typeface="Courier New" pitchFamily="49" charset="0"/>
              <a:buChar char="o"/>
            </a:pPr>
            <a:r>
              <a:rPr lang="ru-RU" dirty="0" smtClean="0"/>
              <a:t>Низкая восприимчивость к инновациям;</a:t>
            </a:r>
          </a:p>
          <a:p>
            <a:pPr marL="720000">
              <a:buFont typeface="Courier New" pitchFamily="49" charset="0"/>
              <a:buChar char="o"/>
            </a:pPr>
            <a:r>
              <a:rPr lang="ru-RU" dirty="0" smtClean="0"/>
              <a:t>Низкая эффективность государственного управления (по таким показателям, как простота ведения бизнеса, открытость рынка, налоговая нагрузка, административные барьеры и коррупция).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Corruption Perceptions Index 2012</a:t>
            </a:r>
            <a:br>
              <a:rPr lang="en-US" sz="2800" dirty="0" smtClean="0"/>
            </a:br>
            <a:r>
              <a:rPr lang="ru-RU" sz="2800" dirty="0" smtClean="0"/>
              <a:t>РФ – 133 место из 174 стран (Иран, Гондурас, Никарагуа)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78592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Ежегодный рейтинг </a:t>
            </a:r>
            <a:r>
              <a:rPr lang="en-US" b="1" dirty="0" smtClean="0"/>
              <a:t>Doing Business </a:t>
            </a:r>
            <a:r>
              <a:rPr lang="ru-RU" dirty="0" smtClean="0"/>
              <a:t>(Всемирный Банк и Международная финансовая корпорация)</a:t>
            </a:r>
          </a:p>
          <a:p>
            <a:r>
              <a:rPr lang="ru-RU" dirty="0" smtClean="0"/>
              <a:t>Цель </a:t>
            </a:r>
            <a:r>
              <a:rPr lang="en-US" dirty="0" smtClean="0"/>
              <a:t>Doing Business – </a:t>
            </a:r>
            <a:r>
              <a:rPr lang="ru-RU" dirty="0" smtClean="0"/>
              <a:t>описать условия малых и средних предприятий внутри страны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Doing Business Index (DB) 2012</a:t>
            </a:r>
            <a:br>
              <a:rPr lang="en-US" dirty="0" smtClean="0"/>
            </a:br>
            <a:r>
              <a:rPr lang="en-US" dirty="0" smtClean="0"/>
              <a:t>112 </a:t>
            </a:r>
            <a:r>
              <a:rPr lang="ru-RU" dirty="0" smtClean="0"/>
              <a:t>место, 185 стран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43049"/>
          <a:ext cx="8229600" cy="407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296"/>
                <a:gridCol w="2286016"/>
                <a:gridCol w="2400288"/>
              </a:tblGrid>
              <a:tr h="327990"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DB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2013 Rank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DB 2012 Rank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Starting a Business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101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105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Dealing with Construction Permits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178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180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Getting Electricity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Registering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Property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46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45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Getting Credit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104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97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Protecting Investors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117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114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Paying Taxes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64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94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Trading Across Borders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162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161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Enforcing Contracts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Resolving Insolvency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53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61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3. Рейтинги международной конкурентоспособности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Наиболее благоприятен климат для предпринимателей в Сингапуре, Гонконге, Новой Зеландии, США и Дании.</a:t>
            </a:r>
          </a:p>
          <a:p>
            <a:r>
              <a:rPr lang="ru-RU" dirty="0" smtClean="0"/>
              <a:t>Хуже всего бизнесу в Африке: ДР Конго, Эритрее, Чаде и </a:t>
            </a:r>
            <a:r>
              <a:rPr lang="ru-RU" dirty="0" err="1" smtClean="0"/>
              <a:t>Центрально-африканской</a:t>
            </a:r>
            <a:r>
              <a:rPr lang="ru-RU" dirty="0" smtClean="0"/>
              <a:t> Республике.</a:t>
            </a:r>
          </a:p>
          <a:p>
            <a:r>
              <a:rPr lang="ru-RU" dirty="0" smtClean="0"/>
              <a:t>Россия поднялась со 120-го места на 112-е из 185 возможных.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A683E-443D-4501-8991-F8814FC22230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e1d5e41a04685dd94e4d5c6fe6be70d3ced19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274</TotalTime>
  <Words>1413</Words>
  <Application>Microsoft Office PowerPoint</Application>
  <PresentationFormat>Экран (4:3)</PresentationFormat>
  <Paragraphs>380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Courier New</vt:lpstr>
      <vt:lpstr>Trebuchet MS</vt:lpstr>
      <vt:lpstr>Wingdings</vt:lpstr>
      <vt:lpstr>Wingdings 3</vt:lpstr>
      <vt:lpstr>Грань</vt:lpstr>
      <vt:lpstr>Страны в мировой экономике</vt:lpstr>
      <vt:lpstr>1. Сопоставление экономических потенциалов стран</vt:lpstr>
      <vt:lpstr>Презентация PowerPoint</vt:lpstr>
      <vt:lpstr>Презентация PowerPoint</vt:lpstr>
      <vt:lpstr>1. Сопоставление экономических потенциалов стран</vt:lpstr>
      <vt:lpstr>Презентация PowerPoint</vt:lpstr>
      <vt:lpstr>Доля развивающихся стран в мировой экономике (ППС)</vt:lpstr>
      <vt:lpstr>Презентация PowerPoint</vt:lpstr>
      <vt:lpstr>Презентация PowerPoint</vt:lpstr>
      <vt:lpstr>Доля стран в мировом ВП, по ППС, 2012 г.</vt:lpstr>
      <vt:lpstr>Презентация PowerPoint</vt:lpstr>
      <vt:lpstr>Рост ВВП развитых и развивающихся экономик, 1960-2010 гг.</vt:lpstr>
      <vt:lpstr>2. Уровень экономического развития страны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 187 стран, рассматривавшихся в рейтинге ИЧР в 2012 г.</vt:lpstr>
      <vt:lpstr>3. Рейтинги международной конкурентоспособности</vt:lpstr>
      <vt:lpstr>Презентация PowerPoint</vt:lpstr>
      <vt:lpstr>Презентация PowerPoint</vt:lpstr>
      <vt:lpstr>Презентация PowerPoint</vt:lpstr>
      <vt:lpstr>Corruption Perceptions Index 2012 РФ – 133 место из 174 стран (Иран, Гондурас, Никарагуа)</vt:lpstr>
      <vt:lpstr>Презентация PowerPoint</vt:lpstr>
      <vt:lpstr>Doing Business Index (DB) 2012 112 место, 185 стран</vt:lpstr>
      <vt:lpstr>3. Рейтинги международной конкурентоспособности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Ириша</dc:creator>
  <cp:lastModifiedBy>Кузубов Алексей</cp:lastModifiedBy>
  <cp:revision>44</cp:revision>
  <dcterms:created xsi:type="dcterms:W3CDTF">2013-10-19T17:18:01Z</dcterms:created>
  <dcterms:modified xsi:type="dcterms:W3CDTF">2018-05-25T03:36:32Z</dcterms:modified>
</cp:coreProperties>
</file>