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1"/>
  </p:notesMasterIdLst>
  <p:sldIdLst>
    <p:sldId id="256" r:id="rId2"/>
    <p:sldId id="258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312" r:id="rId11"/>
    <p:sldId id="313" r:id="rId12"/>
    <p:sldId id="314" r:id="rId13"/>
    <p:sldId id="315" r:id="rId14"/>
    <p:sldId id="259" r:id="rId15"/>
    <p:sldId id="260" r:id="rId16"/>
    <p:sldId id="261" r:id="rId17"/>
    <p:sldId id="262" r:id="rId18"/>
    <p:sldId id="263" r:id="rId19"/>
    <p:sldId id="337" r:id="rId20"/>
    <p:sldId id="338" r:id="rId21"/>
    <p:sldId id="264" r:id="rId22"/>
    <p:sldId id="265" r:id="rId23"/>
    <p:sldId id="266" r:id="rId24"/>
    <p:sldId id="267" r:id="rId25"/>
    <p:sldId id="269" r:id="rId26"/>
    <p:sldId id="270" r:id="rId27"/>
    <p:sldId id="271" r:id="rId28"/>
    <p:sldId id="272" r:id="rId29"/>
    <p:sldId id="273" r:id="rId30"/>
    <p:sldId id="274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329" r:id="rId42"/>
    <p:sldId id="330" r:id="rId43"/>
    <p:sldId id="331" r:id="rId44"/>
    <p:sldId id="332" r:id="rId45"/>
    <p:sldId id="333" r:id="rId46"/>
    <p:sldId id="334" r:id="rId47"/>
    <p:sldId id="335" r:id="rId48"/>
    <p:sldId id="336" r:id="rId49"/>
    <p:sldId id="275" r:id="rId5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11/1/2016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20979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БЮДЖЕТНАЯ СИСТЕМА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и бюджетная система России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8065" name="Рисунок 16"/>
          <p:cNvPicPr>
            <a:picLocks noChangeAspect="1" noChangeArrowheads="1"/>
          </p:cNvPicPr>
          <p:nvPr/>
        </p:nvPicPr>
        <p:blipFill>
          <a:blip r:embed="rId2"/>
          <a:srcRect l="5559" t="9891" r="4668" b="54945"/>
          <a:stretch>
            <a:fillRect/>
          </a:stretch>
        </p:blipFill>
        <p:spPr bwMode="auto">
          <a:xfrm>
            <a:off x="0" y="0"/>
            <a:ext cx="91440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7041" name="Рисунок 19"/>
          <p:cNvPicPr>
            <a:picLocks noChangeAspect="1" noChangeArrowheads="1"/>
          </p:cNvPicPr>
          <p:nvPr/>
        </p:nvPicPr>
        <p:blipFill>
          <a:blip r:embed="rId2"/>
          <a:srcRect l="9573" t="8607" r="11197" b="52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6017" name="Рисунок 25"/>
          <p:cNvPicPr>
            <a:picLocks noChangeAspect="1" noChangeArrowheads="1"/>
          </p:cNvPicPr>
          <p:nvPr/>
        </p:nvPicPr>
        <p:blipFill>
          <a:blip r:embed="rId2"/>
          <a:srcRect l="6281" t="10806" r="7620" b="20480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</p:spPr>
      </p:pic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6019" name="Рисунок 28"/>
          <p:cNvPicPr>
            <a:picLocks noChangeAspect="1" noChangeArrowheads="1"/>
          </p:cNvPicPr>
          <p:nvPr/>
        </p:nvPicPr>
        <p:blipFill>
          <a:blip r:embed="rId3"/>
          <a:srcRect l="11736" t="42857" r="12697" b="25458"/>
          <a:stretch>
            <a:fillRect/>
          </a:stretch>
        </p:blipFill>
        <p:spPr bwMode="auto">
          <a:xfrm>
            <a:off x="685800" y="4572001"/>
            <a:ext cx="80010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4993" name="Рисунок 31"/>
          <p:cNvPicPr>
            <a:picLocks noChangeAspect="1" noChangeArrowheads="1"/>
          </p:cNvPicPr>
          <p:nvPr/>
        </p:nvPicPr>
        <p:blipFill>
          <a:blip r:embed="rId2"/>
          <a:srcRect l="6693" t="13736" r="8446" b="28540"/>
          <a:stretch>
            <a:fillRect/>
          </a:stretch>
        </p:blipFill>
        <p:spPr bwMode="auto">
          <a:xfrm>
            <a:off x="0" y="0"/>
            <a:ext cx="91440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3969" name="Рисунок 34"/>
          <p:cNvPicPr>
            <a:picLocks noChangeAspect="1" noChangeArrowheads="1"/>
          </p:cNvPicPr>
          <p:nvPr/>
        </p:nvPicPr>
        <p:blipFill>
          <a:blip r:embed="rId2"/>
          <a:srcRect l="7310" t="19780" r="18538" b="375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9089" name="Рисунок 37"/>
          <p:cNvPicPr>
            <a:picLocks noChangeAspect="1" noChangeArrowheads="1"/>
          </p:cNvPicPr>
          <p:nvPr/>
        </p:nvPicPr>
        <p:blipFill>
          <a:blip r:embed="rId2"/>
          <a:srcRect l="15443" t="19597" r="18359" b="3589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9329" name="Рисунок 40"/>
          <p:cNvPicPr>
            <a:picLocks noChangeAspect="1" noChangeArrowheads="1"/>
          </p:cNvPicPr>
          <p:nvPr/>
        </p:nvPicPr>
        <p:blipFill>
          <a:blip r:embed="rId2"/>
          <a:srcRect l="16782" t="20148" r="18539" b="389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2945" name="Рисунок 1"/>
          <p:cNvPicPr>
            <a:picLocks noChangeAspect="1" noChangeArrowheads="1"/>
          </p:cNvPicPr>
          <p:nvPr/>
        </p:nvPicPr>
        <p:blipFill>
          <a:blip r:embed="rId2"/>
          <a:srcRect l="6693" t="11172" r="7002" b="1150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21" name="Рисунок 4"/>
          <p:cNvPicPr>
            <a:picLocks noChangeAspect="1" noChangeArrowheads="1"/>
          </p:cNvPicPr>
          <p:nvPr/>
        </p:nvPicPr>
        <p:blipFill>
          <a:blip r:embed="rId2"/>
          <a:srcRect l="7104" t="4028" r="8240" b="6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0897" name="Рисунок 7"/>
          <p:cNvPicPr>
            <a:picLocks noChangeAspect="1" noChangeArrowheads="1"/>
          </p:cNvPicPr>
          <p:nvPr/>
        </p:nvPicPr>
        <p:blipFill>
          <a:blip r:embed="rId2"/>
          <a:srcRect l="6898" t="10255" r="14108" b="1242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9873" name="Рисунок 13"/>
          <p:cNvPicPr>
            <a:picLocks noChangeAspect="1" noChangeArrowheads="1"/>
          </p:cNvPicPr>
          <p:nvPr/>
        </p:nvPicPr>
        <p:blipFill>
          <a:blip r:embed="rId2"/>
          <a:srcRect l="6281" t="20148" r="10506" b="38249"/>
          <a:stretch>
            <a:fillRect/>
          </a:stretch>
        </p:blipFill>
        <p:spPr bwMode="auto">
          <a:xfrm>
            <a:off x="0" y="0"/>
            <a:ext cx="91440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257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600" b="1" i="1" dirty="0" smtClean="0"/>
              <a:t>     Расходы </a:t>
            </a:r>
            <a:r>
              <a:rPr lang="ru-RU" sz="3600" b="1" i="1" dirty="0" smtClean="0"/>
              <a:t>бюджета</a:t>
            </a:r>
            <a:r>
              <a:rPr lang="ru-RU" sz="3600" dirty="0" smtClean="0"/>
              <a:t>, являясь важной составной частью государственных расходов в целом, </a:t>
            </a:r>
            <a:r>
              <a:rPr lang="ru-RU" sz="3600" b="1" dirty="0" smtClean="0"/>
              <a:t>выражают экономические отношения, возникающие в связи с использованием средств общегосударственного денежного фонда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5" name="Рисунок 1"/>
          <p:cNvPicPr>
            <a:picLocks noChangeAspect="1" noChangeArrowheads="1"/>
          </p:cNvPicPr>
          <p:nvPr/>
        </p:nvPicPr>
        <p:blipFill>
          <a:blip r:embed="rId2"/>
          <a:srcRect l="4118" t="3847" r="6300" b="5128"/>
          <a:stretch>
            <a:fillRect/>
          </a:stretch>
        </p:blipFill>
        <p:spPr bwMode="auto">
          <a:xfrm>
            <a:off x="0" y="0"/>
            <a:ext cx="9144000" cy="670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8129" name="Рисунок 22"/>
          <p:cNvPicPr>
            <a:picLocks noChangeAspect="1" noChangeArrowheads="1"/>
          </p:cNvPicPr>
          <p:nvPr/>
        </p:nvPicPr>
        <p:blipFill>
          <a:blip r:embed="rId2"/>
          <a:srcRect l="5457" t="4028" r="6694" b="6009"/>
          <a:stretch>
            <a:fillRect/>
          </a:stretch>
        </p:blipFill>
        <p:spPr bwMode="auto">
          <a:xfrm>
            <a:off x="0" y="152400"/>
            <a:ext cx="91440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7105" name="Рисунок 25"/>
          <p:cNvPicPr>
            <a:picLocks noChangeAspect="1" noChangeArrowheads="1"/>
          </p:cNvPicPr>
          <p:nvPr/>
        </p:nvPicPr>
        <p:blipFill>
          <a:blip r:embed="rId2"/>
          <a:srcRect l="9677" t="11539" r="10535" b="6593"/>
          <a:stretch>
            <a:fillRect/>
          </a:stretch>
        </p:blipFill>
        <p:spPr bwMode="auto">
          <a:xfrm>
            <a:off x="0" y="0"/>
            <a:ext cx="9144000" cy="662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6081" name="Рисунок 7"/>
          <p:cNvPicPr>
            <a:picLocks noChangeAspect="1" noChangeArrowheads="1"/>
          </p:cNvPicPr>
          <p:nvPr/>
        </p:nvPicPr>
        <p:blipFill>
          <a:blip r:embed="rId2"/>
          <a:srcRect l="6898" t="10623" r="12668" b="619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1617" name="Рисунок 1"/>
          <p:cNvPicPr>
            <a:picLocks noChangeAspect="1" noChangeArrowheads="1"/>
          </p:cNvPicPr>
          <p:nvPr/>
        </p:nvPicPr>
        <p:blipFill>
          <a:blip r:embed="rId2"/>
          <a:srcRect l="14310" t="10806" r="9578" b="2121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0593" name="Рисунок 4"/>
          <p:cNvPicPr>
            <a:picLocks noChangeAspect="1" noChangeArrowheads="1"/>
          </p:cNvPicPr>
          <p:nvPr/>
        </p:nvPicPr>
        <p:blipFill>
          <a:blip r:embed="rId2"/>
          <a:srcRect l="14619" t="10989" r="13007" b="1813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Виды доходов бюджета на 19.10.2016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5057" name="Рисунок 13"/>
          <p:cNvPicPr>
            <a:picLocks noChangeAspect="1" noChangeArrowheads="1"/>
          </p:cNvPicPr>
          <p:nvPr/>
        </p:nvPicPr>
        <p:blipFill>
          <a:blip r:embed="rId2"/>
          <a:srcRect l="5869" t="9708" r="8136" b="8026"/>
          <a:stretch>
            <a:fillRect/>
          </a:stretch>
        </p:blipFill>
        <p:spPr bwMode="auto">
          <a:xfrm>
            <a:off x="0" y="1066800"/>
            <a:ext cx="91440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4033" name="Рисунок 16"/>
          <p:cNvPicPr>
            <a:picLocks noChangeAspect="1" noChangeArrowheads="1"/>
          </p:cNvPicPr>
          <p:nvPr/>
        </p:nvPicPr>
        <p:blipFill>
          <a:blip r:embed="rId2"/>
          <a:srcRect l="6075" t="12454" r="9476" b="601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3009" name="Рисунок 19"/>
          <p:cNvPicPr>
            <a:picLocks noChangeAspect="1" noChangeArrowheads="1"/>
          </p:cNvPicPr>
          <p:nvPr/>
        </p:nvPicPr>
        <p:blipFill>
          <a:blip r:embed="rId2"/>
          <a:srcRect l="6487" t="8607" r="12772" b="875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985" name="Рисунок 28"/>
          <p:cNvPicPr>
            <a:picLocks noChangeAspect="1" noChangeArrowheads="1"/>
          </p:cNvPicPr>
          <p:nvPr/>
        </p:nvPicPr>
        <p:blipFill>
          <a:blip r:embed="rId2"/>
          <a:srcRect l="6589" t="8607" r="12491" b="659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61" name="Рисунок 31"/>
          <p:cNvPicPr>
            <a:picLocks noChangeAspect="1" noChangeArrowheads="1"/>
          </p:cNvPicPr>
          <p:nvPr/>
        </p:nvPicPr>
        <p:blipFill>
          <a:blip r:embed="rId2"/>
          <a:srcRect l="6281" t="9708" r="7930" b="43190"/>
          <a:stretch>
            <a:fillRect/>
          </a:stretch>
        </p:blipFill>
        <p:spPr bwMode="auto">
          <a:xfrm>
            <a:off x="0" y="0"/>
            <a:ext cx="9144000" cy="2286000"/>
          </a:xfrm>
          <a:prstGeom prst="rect">
            <a:avLst/>
          </a:prstGeom>
          <a:noFill/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63" name="Рисунок 34"/>
          <p:cNvPicPr>
            <a:picLocks noChangeAspect="1" noChangeArrowheads="1"/>
          </p:cNvPicPr>
          <p:nvPr/>
        </p:nvPicPr>
        <p:blipFill>
          <a:blip r:embed="rId3"/>
          <a:srcRect l="6281" t="31685" r="8548" b="5653"/>
          <a:stretch>
            <a:fillRect/>
          </a:stretch>
        </p:blipFill>
        <p:spPr bwMode="auto">
          <a:xfrm>
            <a:off x="0" y="2133600"/>
            <a:ext cx="91440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37" name="Рисунок 37"/>
          <p:cNvPicPr>
            <a:picLocks noChangeAspect="1" noChangeArrowheads="1"/>
          </p:cNvPicPr>
          <p:nvPr/>
        </p:nvPicPr>
        <p:blipFill>
          <a:blip r:embed="rId2"/>
          <a:srcRect l="6177" t="8424" r="12183" b="223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13" name="Рисунок 40"/>
          <p:cNvPicPr>
            <a:picLocks noChangeAspect="1" noChangeArrowheads="1"/>
          </p:cNvPicPr>
          <p:nvPr/>
        </p:nvPicPr>
        <p:blipFill>
          <a:blip r:embed="rId2"/>
          <a:srcRect l="7927" t="23627" r="9476" b="20300"/>
          <a:stretch>
            <a:fillRect/>
          </a:stretch>
        </p:blipFill>
        <p:spPr bwMode="auto">
          <a:xfrm>
            <a:off x="0" y="0"/>
            <a:ext cx="9144000" cy="647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89" name="Рисунок 43"/>
          <p:cNvPicPr>
            <a:picLocks noChangeAspect="1" noChangeArrowheads="1"/>
          </p:cNvPicPr>
          <p:nvPr/>
        </p:nvPicPr>
        <p:blipFill>
          <a:blip r:embed="rId2"/>
          <a:srcRect l="8855" t="12454" r="10226" b="7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65" name="Рисунок 46"/>
          <p:cNvPicPr>
            <a:picLocks noChangeAspect="1" noChangeArrowheads="1"/>
          </p:cNvPicPr>
          <p:nvPr/>
        </p:nvPicPr>
        <p:blipFill>
          <a:blip r:embed="rId2"/>
          <a:srcRect l="6693" t="16484" r="9784" b="193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1" name="Рисунок 49"/>
          <p:cNvPicPr>
            <a:picLocks noChangeAspect="1" noChangeArrowheads="1"/>
          </p:cNvPicPr>
          <p:nvPr/>
        </p:nvPicPr>
        <p:blipFill>
          <a:blip r:embed="rId2"/>
          <a:srcRect l="6898" t="30220" r="9784" b="7483"/>
          <a:stretch>
            <a:fillRect/>
          </a:stretch>
        </p:blipFill>
        <p:spPr bwMode="auto">
          <a:xfrm>
            <a:off x="0" y="228600"/>
            <a:ext cx="91440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7" name="Рисунок 52"/>
          <p:cNvPicPr>
            <a:picLocks noChangeAspect="1" noChangeArrowheads="1"/>
          </p:cNvPicPr>
          <p:nvPr/>
        </p:nvPicPr>
        <p:blipFill>
          <a:blip r:embed="rId2"/>
          <a:srcRect l="6795" t="14104" r="8167" b="1153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3793" name="Рисунок 55"/>
          <p:cNvPicPr>
            <a:picLocks noChangeAspect="1" noChangeArrowheads="1"/>
          </p:cNvPicPr>
          <p:nvPr/>
        </p:nvPicPr>
        <p:blipFill>
          <a:blip r:embed="rId2"/>
          <a:srcRect l="7104" t="9341" r="18642" b="967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69" name="Рисунок 58"/>
          <p:cNvPicPr>
            <a:picLocks noChangeAspect="1" noChangeArrowheads="1"/>
          </p:cNvPicPr>
          <p:nvPr/>
        </p:nvPicPr>
        <p:blipFill>
          <a:blip r:embed="rId2"/>
          <a:srcRect l="928" t="9708" r="25748" b="784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5" name="Рисунок 61"/>
          <p:cNvPicPr>
            <a:picLocks noChangeAspect="1" noChangeArrowheads="1"/>
          </p:cNvPicPr>
          <p:nvPr/>
        </p:nvPicPr>
        <p:blipFill>
          <a:blip r:embed="rId2"/>
          <a:srcRect l="6589" t="23077" r="10741" b="120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1" name="Рисунок 64"/>
          <p:cNvPicPr>
            <a:picLocks noChangeAspect="1" noChangeArrowheads="1"/>
          </p:cNvPicPr>
          <p:nvPr/>
        </p:nvPicPr>
        <p:blipFill>
          <a:blip r:embed="rId2"/>
          <a:srcRect l="5663" t="11539" r="29250" b="1956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697" name="Рисунок 67"/>
          <p:cNvPicPr>
            <a:picLocks noChangeAspect="1" noChangeArrowheads="1"/>
          </p:cNvPicPr>
          <p:nvPr/>
        </p:nvPicPr>
        <p:blipFill>
          <a:blip r:embed="rId2"/>
          <a:srcRect l="6487" t="17766" r="31927" b="29091"/>
          <a:stretch>
            <a:fillRect/>
          </a:stretch>
        </p:blipFill>
        <p:spPr bwMode="auto">
          <a:xfrm>
            <a:off x="0" y="457200"/>
            <a:ext cx="91440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73" name="Рисунок 70"/>
          <p:cNvPicPr>
            <a:picLocks noChangeAspect="1" noChangeArrowheads="1"/>
          </p:cNvPicPr>
          <p:nvPr/>
        </p:nvPicPr>
        <p:blipFill>
          <a:blip r:embed="rId2"/>
          <a:srcRect l="5663" t="28938" r="10608" b="40083"/>
          <a:stretch>
            <a:fillRect/>
          </a:stretch>
        </p:blipFill>
        <p:spPr bwMode="auto">
          <a:xfrm>
            <a:off x="0" y="457200"/>
            <a:ext cx="91440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49" name="Рисунок 73"/>
          <p:cNvPicPr>
            <a:picLocks noChangeAspect="1" noChangeArrowheads="1"/>
          </p:cNvPicPr>
          <p:nvPr/>
        </p:nvPicPr>
        <p:blipFill>
          <a:blip r:embed="rId2"/>
          <a:srcRect l="6693" t="8607" r="12978" b="1059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5" name="Рисунок 79"/>
          <p:cNvPicPr>
            <a:picLocks noChangeAspect="1" noChangeArrowheads="1"/>
          </p:cNvPicPr>
          <p:nvPr/>
        </p:nvPicPr>
        <p:blipFill>
          <a:blip r:embed="rId2"/>
          <a:srcRect l="6281" t="15935" r="31104" b="30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1" name="Рисунок 82"/>
          <p:cNvPicPr>
            <a:picLocks noChangeAspect="1" noChangeArrowheads="1"/>
          </p:cNvPicPr>
          <p:nvPr/>
        </p:nvPicPr>
        <p:blipFill>
          <a:blip r:embed="rId2"/>
          <a:srcRect l="6795" t="8241" r="9402" b="5128"/>
          <a:stretch>
            <a:fillRect/>
          </a:stretch>
        </p:blipFill>
        <p:spPr bwMode="auto">
          <a:xfrm>
            <a:off x="0" y="0"/>
            <a:ext cx="9144000" cy="5410200"/>
          </a:xfrm>
          <a:prstGeom prst="rect">
            <a:avLst/>
          </a:prstGeom>
          <a:noFill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3" name="Рисунок 85"/>
          <p:cNvPicPr>
            <a:picLocks noChangeAspect="1" noChangeArrowheads="1"/>
          </p:cNvPicPr>
          <p:nvPr/>
        </p:nvPicPr>
        <p:blipFill>
          <a:blip r:embed="rId3"/>
          <a:srcRect l="6898" t="30769" r="7208" b="48875"/>
          <a:stretch>
            <a:fillRect/>
          </a:stretch>
        </p:blipFill>
        <p:spPr bwMode="auto">
          <a:xfrm>
            <a:off x="0" y="5410200"/>
            <a:ext cx="9144000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9569" name="Рисунок 1"/>
          <p:cNvPicPr>
            <a:picLocks noChangeAspect="1" noChangeArrowheads="1"/>
          </p:cNvPicPr>
          <p:nvPr/>
        </p:nvPicPr>
        <p:blipFill>
          <a:blip r:embed="rId2"/>
          <a:srcRect l="6898" t="4396" r="8240" b="210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8545" name="Рисунок 4"/>
          <p:cNvPicPr>
            <a:picLocks noChangeAspect="1" noChangeArrowheads="1"/>
          </p:cNvPicPr>
          <p:nvPr/>
        </p:nvPicPr>
        <p:blipFill>
          <a:blip r:embed="rId2"/>
          <a:srcRect l="7413" t="15569" r="8270" b="28938"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521" name="Рисунок 4"/>
          <p:cNvPicPr>
            <a:picLocks noChangeAspect="1" noChangeArrowheads="1"/>
          </p:cNvPicPr>
          <p:nvPr/>
        </p:nvPicPr>
        <p:blipFill>
          <a:blip r:embed="rId2"/>
          <a:srcRect l="4221" t="10072" r="5870" b="137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497" name="Рисунок 43"/>
          <p:cNvPicPr>
            <a:picLocks noChangeAspect="1" noChangeArrowheads="1"/>
          </p:cNvPicPr>
          <p:nvPr/>
        </p:nvPicPr>
        <p:blipFill>
          <a:blip r:embed="rId2"/>
          <a:srcRect l="7310" t="8791" r="12978" b="6194"/>
          <a:stretch>
            <a:fillRect/>
          </a:stretch>
        </p:blipFill>
        <p:spPr bwMode="auto">
          <a:xfrm>
            <a:off x="0" y="0"/>
            <a:ext cx="9144000" cy="5029200"/>
          </a:xfrm>
          <a:prstGeom prst="rect">
            <a:avLst/>
          </a:prstGeom>
          <a:noFill/>
        </p:spPr>
      </p:pic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499" name="Рисунок 46"/>
          <p:cNvPicPr>
            <a:picLocks noChangeAspect="1" noChangeArrowheads="1"/>
          </p:cNvPicPr>
          <p:nvPr/>
        </p:nvPicPr>
        <p:blipFill>
          <a:blip r:embed="rId3"/>
          <a:srcRect l="10501" t="65018" r="13419" b="10072"/>
          <a:stretch>
            <a:fillRect/>
          </a:stretch>
        </p:blipFill>
        <p:spPr bwMode="auto">
          <a:xfrm>
            <a:off x="381000" y="4876800"/>
            <a:ext cx="87630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609600"/>
            <a:ext cx="86868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Налоговый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потенциал субъектов Российской Федерации – это совокупный объем налогооблагаемых ресурсов территории. В более узком, практическом, смысле «налоговый потенциал» представляет собой максимально возможную сумму поступлений налогов и сборов, исчисленных в условиях действующего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законодательства</a:t>
            </a:r>
          </a:p>
          <a:p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Показатели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налогового потенциала субъекта РФ приведены по состоянию на 2012 год. Показатели были вычислены согласно «Методика определения налогового потенциала», утвержденной постановлением № 798 Правительства РФ 27 сентября 2011 г.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449" name="Рисунок 52"/>
          <p:cNvPicPr>
            <a:picLocks noChangeAspect="1" noChangeArrowheads="1"/>
          </p:cNvPicPr>
          <p:nvPr/>
        </p:nvPicPr>
        <p:blipFill>
          <a:blip r:embed="rId2"/>
          <a:srcRect l="7721" t="13187" r="8446" b="113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25" name="Рисунок 55"/>
          <p:cNvPicPr>
            <a:picLocks noChangeAspect="1" noChangeArrowheads="1"/>
          </p:cNvPicPr>
          <p:nvPr/>
        </p:nvPicPr>
        <p:blipFill>
          <a:blip r:embed="rId2"/>
          <a:srcRect l="7001" t="9708" r="5388" b="2838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01" name="Рисунок 58"/>
          <p:cNvPicPr>
            <a:picLocks noChangeAspect="1" noChangeArrowheads="1"/>
          </p:cNvPicPr>
          <p:nvPr/>
        </p:nvPicPr>
        <p:blipFill>
          <a:blip r:embed="rId2"/>
          <a:srcRect l="6898" t="10072" r="8960" b="94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720</TotalTime>
  <Words>119</Words>
  <PresentationFormat>Экран (4:3)</PresentationFormat>
  <Paragraphs>9</Paragraphs>
  <Slides>49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Поток</vt:lpstr>
      <vt:lpstr>БЮДЖЕТНАЯ СИСТЕМА</vt:lpstr>
      <vt:lpstr>Тема: Бюджет и бюджетная система России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Виды доходов бюджета на 19.10.2016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74</cp:revision>
  <dcterms:created xsi:type="dcterms:W3CDTF">2014-09-02T04:46:32Z</dcterms:created>
  <dcterms:modified xsi:type="dcterms:W3CDTF">2016-11-01T12:21:30Z</dcterms:modified>
</cp:coreProperties>
</file>