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24"/>
  </p:notesMasterIdLst>
  <p:sldIdLst>
    <p:sldId id="256" r:id="rId2"/>
    <p:sldId id="257" r:id="rId3"/>
    <p:sldId id="258" r:id="rId4"/>
    <p:sldId id="259" r:id="rId5"/>
    <p:sldId id="260" r:id="rId6"/>
    <p:sldId id="261" r:id="rId7"/>
    <p:sldId id="262" r:id="rId8"/>
    <p:sldId id="263" r:id="rId9"/>
    <p:sldId id="265" r:id="rId10"/>
    <p:sldId id="266" r:id="rId11"/>
    <p:sldId id="264" r:id="rId12"/>
    <p:sldId id="267" r:id="rId13"/>
    <p:sldId id="268" r:id="rId14"/>
    <p:sldId id="269" r:id="rId15"/>
    <p:sldId id="270" r:id="rId16"/>
    <p:sldId id="272" r:id="rId17"/>
    <p:sldId id="275" r:id="rId18"/>
    <p:sldId id="274" r:id="rId19"/>
    <p:sldId id="273" r:id="rId20"/>
    <p:sldId id="271" r:id="rId21"/>
    <p:sldId id="276" r:id="rId22"/>
    <p:sldId id="277" r:id="rId23"/>
  </p:sldIdLst>
  <p:sldSz cx="12192000" cy="6858000"/>
  <p:notesSz cx="6858000" cy="9144000"/>
  <p:custDataLst>
    <p:tags r:id="rId25"/>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2" autoAdjust="0"/>
    <p:restoredTop sz="94660" autoAdjust="0"/>
  </p:normalViewPr>
  <p:slideViewPr>
    <p:cSldViewPr snapToGrid="0" showGuides="1">
      <p:cViewPr varScale="1">
        <p:scale>
          <a:sx n="110" d="100"/>
          <a:sy n="110" d="100"/>
        </p:scale>
        <p:origin x="462" y="84"/>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5" d="100"/>
          <a:sy n="65" d="100"/>
        </p:scale>
        <p:origin x="2652" y="4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751761-49E0-4656-971E-41F246BEE2AC}" type="datetimeFigureOut">
              <a:rPr lang="ru-RU" smtClean="0"/>
              <a:t>09.06.2018</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6C33FE-1A61-4467-BCEF-5EE5F4EF383B}" type="slidenum">
              <a:rPr lang="ru-RU" smtClean="0"/>
              <a:t>‹#›</a:t>
            </a:fld>
            <a:endParaRPr lang="ru-RU"/>
          </a:p>
        </p:txBody>
      </p:sp>
    </p:spTree>
    <p:extLst>
      <p:ext uri="{BB962C8B-B14F-4D97-AF65-F5344CB8AC3E}">
        <p14:creationId xmlns:p14="http://schemas.microsoft.com/office/powerpoint/2010/main" val="2146672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56C33FE-1A61-4467-BCEF-5EE5F4EF383B}" type="slidenum">
              <a:rPr lang="ru-RU" smtClean="0"/>
              <a:t>1</a:t>
            </a:fld>
            <a:endParaRPr lang="ru-RU"/>
          </a:p>
        </p:txBody>
      </p:sp>
    </p:spTree>
    <p:extLst>
      <p:ext uri="{BB962C8B-B14F-4D97-AF65-F5344CB8AC3E}">
        <p14:creationId xmlns:p14="http://schemas.microsoft.com/office/powerpoint/2010/main" val="1208785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256C33FE-1A61-4467-BCEF-5EE5F4EF383B}" type="slidenum">
              <a:rPr lang="ru-RU" smtClean="0"/>
              <a:t>2</a:t>
            </a:fld>
            <a:endParaRPr lang="ru-RU"/>
          </a:p>
        </p:txBody>
      </p:sp>
    </p:spTree>
    <p:extLst>
      <p:ext uri="{BB962C8B-B14F-4D97-AF65-F5344CB8AC3E}">
        <p14:creationId xmlns:p14="http://schemas.microsoft.com/office/powerpoint/2010/main" val="190369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C3C25BA-E5B2-473F-BC53-B66AB49669A7}" type="datetime1">
              <a:rPr lang="ru-RU" smtClean="0"/>
              <a:t>09.06.2018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360999239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44133A8-DAD2-4B18-AC34-5B51B88D898A}" type="datetime1">
              <a:rPr lang="ru-RU" smtClean="0"/>
              <a:t>09.06.2018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392496518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1FA041-C06F-4439-93A9-049BAB15E24E}" type="datetime1">
              <a:rPr lang="ru-RU" smtClean="0"/>
              <a:t>09.06.2018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1495839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B512748-60C7-4D9E-880B-9D3DE2F07651}" type="datetime1">
              <a:rPr lang="ru-RU" smtClean="0"/>
              <a:t>09.06.2018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2502723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8BB4FAB-50A3-47F7-9AD1-25BDFCAE4B72}" type="datetime1">
              <a:rPr lang="ru-RU" smtClean="0"/>
              <a:t>09.06.2018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3852031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45F4008-988D-4756-B264-1153CC40B669}" type="datetime1">
              <a:rPr lang="ru-RU" smtClean="0"/>
              <a:t>09.06.2018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1996360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EE4FEE-D5A0-4774-AE05-241E3645C8EC}" type="datetime1">
              <a:rPr lang="ru-RU" smtClean="0"/>
              <a:t>09.06.2018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1728803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604651D-6BD7-4366-B1B3-7383D25F39FC}" type="datetime1">
              <a:rPr lang="ru-RU" smtClean="0"/>
              <a:t>09.06.2018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2073880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15A4711-51B2-4E4C-A965-7B8489D6EA86}" type="datetime1">
              <a:rPr lang="ru-RU" smtClean="0"/>
              <a:t>09.06.2018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2267281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1A69BDC-BF87-4CB2-BB8A-9A34F5276764}" type="datetime1">
              <a:rPr lang="ru-RU" smtClean="0"/>
              <a:t>09.06.2018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276617949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1A69BDC-BF87-4CB2-BB8A-9A34F5276764}" type="datetime1">
              <a:rPr lang="ru-RU" smtClean="0"/>
              <a:t>09.06.2018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1EFB0-8056-4E27-8503-D52B578E6576}"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6402116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1A69BDC-BF87-4CB2-BB8A-9A34F5276764}" type="datetime1">
              <a:rPr lang="ru-RU" smtClean="0"/>
              <a:t>09.06.2018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65568537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1A69BDC-BF87-4CB2-BB8A-9A34F5276764}" type="datetime1">
              <a:rPr lang="ru-RU" smtClean="0"/>
              <a:t>09.06.2018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1EFB0-8056-4E27-8503-D52B578E6576}"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5560833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1A69BDC-BF87-4CB2-BB8A-9A34F5276764}" type="datetime1">
              <a:rPr lang="ru-RU" smtClean="0"/>
              <a:t>09.06.2018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2221067504"/>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A448291-1DD2-47B1-8F59-BEE23BD2044A}" type="datetime1">
              <a:rPr lang="ru-RU" smtClean="0"/>
              <a:t>09.06.2018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3259731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4990F82-5DE2-4DA8-8197-3299B02786DF}" type="datetime1">
              <a:rPr lang="ru-RU" smtClean="0"/>
              <a:t>09.06.2018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01EFB0-8056-4E27-8503-D52B578E6576}" type="slidenum">
              <a:rPr lang="ru-RU" smtClean="0"/>
              <a:t>‹#›</a:t>
            </a:fld>
            <a:endParaRPr lang="ru-RU"/>
          </a:p>
        </p:txBody>
      </p:sp>
    </p:spTree>
    <p:extLst>
      <p:ext uri="{BB962C8B-B14F-4D97-AF65-F5344CB8AC3E}">
        <p14:creationId xmlns:p14="http://schemas.microsoft.com/office/powerpoint/2010/main" val="1204175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1A69BDC-BF87-4CB2-BB8A-9A34F5276764}" type="datetime1">
              <a:rPr lang="ru-RU" smtClean="0"/>
              <a:t>09.06.2018</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101EFB0-8056-4E27-8503-D52B578E6576}" type="slidenum">
              <a:rPr lang="ru-RU" smtClean="0"/>
              <a:t>‹#›</a:t>
            </a:fld>
            <a:endParaRPr lang="ru-RU"/>
          </a:p>
        </p:txBody>
      </p:sp>
    </p:spTree>
    <p:extLst>
      <p:ext uri="{BB962C8B-B14F-4D97-AF65-F5344CB8AC3E}">
        <p14:creationId xmlns:p14="http://schemas.microsoft.com/office/powerpoint/2010/main" val="20191519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iming>
    <p:tnLst>
      <p:par>
        <p:cTn id="1" dur="indefinite" restart="never" nodeType="tmRoot"/>
      </p:par>
    </p:tnLst>
  </p:timing>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7067" y="0"/>
            <a:ext cx="7766936" cy="4050836"/>
          </a:xfrm>
        </p:spPr>
        <p:txBody>
          <a:bodyPr/>
          <a:lstStyle/>
          <a:p>
            <a:r>
              <a:rPr lang="ru-RU" sz="4000" b="1" dirty="0"/>
              <a:t>ПОЧВОВЕДЕНИЕ</a:t>
            </a:r>
            <a:r>
              <a:rPr lang="ru-RU" sz="4000" dirty="0"/>
              <a:t> </a:t>
            </a:r>
            <a:r>
              <a:rPr lang="ru-RU" sz="4000" b="1" dirty="0"/>
              <a:t>И ОСНОВЫ ЛАНДШАФТОВЕДЕНИЯ</a:t>
            </a:r>
            <a:r>
              <a:rPr lang="ru-RU" sz="4000" dirty="0"/>
              <a:t> </a:t>
            </a:r>
            <a:br>
              <a:rPr lang="ru-RU" sz="4000" dirty="0"/>
            </a:br>
            <a:r>
              <a:rPr lang="ru-RU" altLang="ru-RU" sz="1800" i="1" dirty="0" smtClean="0">
                <a:solidFill>
                  <a:schemeClr val="tx1"/>
                </a:solidFill>
                <a:latin typeface="Times New Roman" panose="02020603050405020304" pitchFamily="18" charset="0"/>
                <a:cs typeface="Times New Roman" panose="02020603050405020304" pitchFamily="18" charset="0"/>
              </a:rPr>
              <a:t>ПРЕЗЕНТАЦИЯ </a:t>
            </a:r>
            <a:r>
              <a:rPr lang="ru-RU" altLang="ru-RU" sz="1800" i="1" dirty="0">
                <a:solidFill>
                  <a:schemeClr val="tx1"/>
                </a:solidFill>
                <a:latin typeface="Times New Roman" panose="02020603050405020304" pitchFamily="18" charset="0"/>
                <a:cs typeface="Times New Roman" panose="02020603050405020304" pitchFamily="18" charset="0"/>
              </a:rPr>
              <a:t>К КУРСУ ЛЕКЦИЙ</a:t>
            </a:r>
            <a:r>
              <a:rPr lang="ru-RU" altLang="ru-RU" i="1" dirty="0">
                <a:latin typeface="Times New Roman" panose="02020603050405020304" pitchFamily="18" charset="0"/>
                <a:cs typeface="Times New Roman" panose="02020603050405020304" pitchFamily="18" charset="0"/>
              </a:rPr>
              <a:t/>
            </a:r>
            <a:br>
              <a:rPr lang="ru-RU" altLang="ru-RU" i="1" dirty="0">
                <a:latin typeface="Times New Roman" panose="02020603050405020304" pitchFamily="18" charset="0"/>
                <a:cs typeface="Times New Roman" panose="02020603050405020304" pitchFamily="18" charset="0"/>
              </a:rPr>
            </a:br>
            <a:endParaRPr lang="ru-RU" dirty="0"/>
          </a:p>
        </p:txBody>
      </p:sp>
      <p:sp>
        <p:nvSpPr>
          <p:cNvPr id="3" name="Подзаголовок 2"/>
          <p:cNvSpPr>
            <a:spLocks noGrp="1"/>
          </p:cNvSpPr>
          <p:nvPr>
            <p:ph type="subTitle" idx="1"/>
          </p:nvPr>
        </p:nvSpPr>
        <p:spPr>
          <a:xfrm>
            <a:off x="1288474" y="3934547"/>
            <a:ext cx="3753790" cy="2022908"/>
          </a:xfrm>
        </p:spPr>
        <p:txBody>
          <a:bodyPr>
            <a:normAutofit/>
          </a:bodyPr>
          <a:lstStyle/>
          <a:p>
            <a:r>
              <a:rPr lang="ru-RU" altLang="ru-RU" i="1" dirty="0">
                <a:solidFill>
                  <a:schemeClr val="tx1"/>
                </a:solidFill>
                <a:latin typeface="Times New Roman" panose="02020603050405020304" pitchFamily="18" charset="0"/>
                <a:cs typeface="Times New Roman" panose="02020603050405020304" pitchFamily="18" charset="0"/>
              </a:rPr>
              <a:t>Автор: Макарова Вера Николаевна, </a:t>
            </a:r>
            <a:endParaRPr lang="en-US" altLang="ru-RU" i="1" dirty="0" smtClean="0">
              <a:solidFill>
                <a:schemeClr val="tx1"/>
              </a:solidFill>
              <a:latin typeface="Times New Roman" panose="02020603050405020304" pitchFamily="18" charset="0"/>
              <a:cs typeface="Times New Roman" panose="02020603050405020304" pitchFamily="18" charset="0"/>
            </a:endParaRPr>
          </a:p>
          <a:p>
            <a:r>
              <a:rPr lang="ru-RU" altLang="ru-RU" i="1" dirty="0" smtClean="0">
                <a:solidFill>
                  <a:schemeClr val="tx1"/>
                </a:solidFill>
                <a:latin typeface="Times New Roman" panose="02020603050405020304" pitchFamily="18" charset="0"/>
                <a:cs typeface="Times New Roman" panose="02020603050405020304" pitchFamily="18" charset="0"/>
              </a:rPr>
              <a:t>канд</a:t>
            </a:r>
            <a:r>
              <a:rPr lang="ru-RU" altLang="ru-RU" i="1" dirty="0">
                <a:solidFill>
                  <a:schemeClr val="tx1"/>
                </a:solidFill>
                <a:latin typeface="Times New Roman" panose="02020603050405020304" pitchFamily="18" charset="0"/>
                <a:cs typeface="Times New Roman" panose="02020603050405020304" pitchFamily="18" charset="0"/>
              </a:rPr>
              <a:t>. </a:t>
            </a:r>
            <a:r>
              <a:rPr lang="ru-RU" altLang="ru-RU" i="1" dirty="0" err="1">
                <a:solidFill>
                  <a:schemeClr val="tx1"/>
                </a:solidFill>
                <a:latin typeface="Times New Roman" panose="02020603050405020304" pitchFamily="18" charset="0"/>
                <a:cs typeface="Times New Roman" panose="02020603050405020304" pitchFamily="18" charset="0"/>
              </a:rPr>
              <a:t>техн</a:t>
            </a:r>
            <a:r>
              <a:rPr lang="ru-RU" altLang="ru-RU" i="1" dirty="0">
                <a:solidFill>
                  <a:schemeClr val="tx1"/>
                </a:solidFill>
                <a:latin typeface="Times New Roman" panose="02020603050405020304" pitchFamily="18" charset="0"/>
                <a:cs typeface="Times New Roman" panose="02020603050405020304" pitchFamily="18" charset="0"/>
              </a:rPr>
              <a:t>. наук,</a:t>
            </a:r>
            <a:r>
              <a:rPr lang="en-US" altLang="ru-RU" i="1" dirty="0">
                <a:solidFill>
                  <a:schemeClr val="tx1"/>
                </a:solidFill>
                <a:latin typeface="Times New Roman" panose="02020603050405020304" pitchFamily="18" charset="0"/>
                <a:cs typeface="Times New Roman" panose="02020603050405020304" pitchFamily="18" charset="0"/>
              </a:rPr>
              <a:t> </a:t>
            </a:r>
            <a:r>
              <a:rPr lang="ru-RU" altLang="ru-RU" i="1" dirty="0">
                <a:solidFill>
                  <a:schemeClr val="tx1"/>
                </a:solidFill>
                <a:latin typeface="Times New Roman" panose="02020603050405020304" pitchFamily="18" charset="0"/>
                <a:cs typeface="Times New Roman" panose="02020603050405020304" pitchFamily="18" charset="0"/>
              </a:rPr>
              <a:t>доцент кафедры туризма и экологии ВГУЭС</a:t>
            </a:r>
            <a:endParaRPr lang="ru-RU" dirty="0">
              <a:solidFill>
                <a:schemeClr val="tx1"/>
              </a:solidFill>
            </a:endParaRPr>
          </a:p>
          <a:p>
            <a:pPr algn="r"/>
            <a:endParaRPr lang="ru-RU" dirty="0" smtClean="0"/>
          </a:p>
        </p:txBody>
      </p:sp>
      <p:sp>
        <p:nvSpPr>
          <p:cNvPr id="5" name="Номер слайда 4"/>
          <p:cNvSpPr>
            <a:spLocks noGrp="1"/>
          </p:cNvSpPr>
          <p:nvPr>
            <p:ph type="sldNum" sz="quarter" idx="12"/>
          </p:nvPr>
        </p:nvSpPr>
        <p:spPr/>
        <p:txBody>
          <a:bodyPr/>
          <a:lstStyle/>
          <a:p>
            <a:fld id="{1101EFB0-8056-4E27-8503-D52B578E6576}" type="slidenum">
              <a:rPr lang="ru-RU" smtClean="0"/>
              <a:t>1</a:t>
            </a:fld>
            <a:endParaRPr lang="ru-RU"/>
          </a:p>
        </p:txBody>
      </p:sp>
    </p:spTree>
    <p:extLst>
      <p:ext uri="{BB962C8B-B14F-4D97-AF65-F5344CB8AC3E}">
        <p14:creationId xmlns:p14="http://schemas.microsoft.com/office/powerpoint/2010/main" val="4066938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normAutofit/>
          </a:bodyPr>
          <a:lstStyle/>
          <a:p>
            <a:r>
              <a:rPr lang="ru-RU" sz="4000" b="1" dirty="0"/>
              <a:t>Почвообразовательные процессы</a:t>
            </a:r>
            <a:endParaRPr lang="ru-RU" sz="4000" dirty="0"/>
          </a:p>
        </p:txBody>
      </p:sp>
      <p:sp>
        <p:nvSpPr>
          <p:cNvPr id="10" name="Объект 9"/>
          <p:cNvSpPr>
            <a:spLocks noGrp="1"/>
          </p:cNvSpPr>
          <p:nvPr>
            <p:ph idx="1"/>
          </p:nvPr>
        </p:nvSpPr>
        <p:spPr/>
        <p:txBody>
          <a:bodyPr>
            <a:normAutofit/>
          </a:bodyPr>
          <a:lstStyle/>
          <a:p>
            <a:r>
              <a:rPr lang="ru-RU" sz="1700" dirty="0"/>
              <a:t>По мнению А.А. Роде общими почвообразовательными процессами</a:t>
            </a:r>
            <a:r>
              <a:rPr lang="ru-RU" sz="1700" dirty="0" smtClean="0"/>
              <a:t>, называются </a:t>
            </a:r>
            <a:r>
              <a:rPr lang="ru-RU" sz="1700" dirty="0"/>
              <a:t>те, которые имеют место во всех почвах, хотя и в разном качественном и количественном проявлении.</a:t>
            </a:r>
          </a:p>
          <a:p>
            <a:r>
              <a:rPr lang="ru-RU" sz="1700" dirty="0"/>
              <a:t>Специфические проявления общих процессов А.А. Роде назвал частными почвообразовательными процессами</a:t>
            </a:r>
            <a:r>
              <a:rPr lang="ru-RU" sz="1700" dirty="0" smtClean="0"/>
              <a:t>. Относятся </a:t>
            </a:r>
            <a:r>
              <a:rPr lang="ru-RU" sz="1700" dirty="0"/>
              <a:t>к ним такие процессы, как </a:t>
            </a:r>
            <a:r>
              <a:rPr lang="ru-RU" sz="1700" dirty="0" err="1"/>
              <a:t>гумусообразование</a:t>
            </a:r>
            <a:r>
              <a:rPr lang="ru-RU" sz="1700" dirty="0"/>
              <a:t> или торфообразование, засоление или </a:t>
            </a:r>
            <a:r>
              <a:rPr lang="ru-RU" sz="1700" dirty="0" err="1"/>
              <a:t>рассоление</a:t>
            </a:r>
            <a:r>
              <a:rPr lang="ru-RU" sz="1700" dirty="0"/>
              <a:t>, </a:t>
            </a:r>
            <a:r>
              <a:rPr lang="ru-RU" sz="1700" dirty="0" err="1"/>
              <a:t>неосинтез</a:t>
            </a:r>
            <a:r>
              <a:rPr lang="ru-RU" sz="1700" dirty="0"/>
              <a:t> каолинита или монтмориллонита и т.д.</a:t>
            </a:r>
          </a:p>
          <a:p>
            <a:r>
              <a:rPr lang="ru-RU" sz="1700" dirty="0"/>
              <a:t>Кроме того, А.А. Роде разделил все почвообразовательные процессы на</a:t>
            </a:r>
            <a:r>
              <a:rPr lang="ru-RU" sz="1700" dirty="0" smtClean="0"/>
              <a:t>:</a:t>
            </a:r>
          </a:p>
          <a:p>
            <a:r>
              <a:rPr lang="ru-RU" sz="1700" dirty="0"/>
              <a:t> – макропроцессы, охватывающие весь почвенный профиль в целом,</a:t>
            </a:r>
          </a:p>
          <a:p>
            <a:r>
              <a:rPr lang="ru-RU" sz="1700" dirty="0"/>
              <a:t>– микропроцессы, минеральные и органические преобразования в пределах изолированных участков почвенного профиля.</a:t>
            </a:r>
          </a:p>
          <a:p>
            <a:endParaRPr lang="ru-RU" dirty="0"/>
          </a:p>
        </p:txBody>
      </p:sp>
      <p:sp>
        <p:nvSpPr>
          <p:cNvPr id="12" name="Номер слайда 11"/>
          <p:cNvSpPr>
            <a:spLocks noGrp="1"/>
          </p:cNvSpPr>
          <p:nvPr>
            <p:ph type="sldNum" sz="quarter" idx="12"/>
          </p:nvPr>
        </p:nvSpPr>
        <p:spPr/>
        <p:txBody>
          <a:bodyPr/>
          <a:lstStyle/>
          <a:p>
            <a:fld id="{1101EFB0-8056-4E27-8503-D52B578E6576}" type="slidenum">
              <a:rPr lang="ru-RU" smtClean="0"/>
              <a:t>2</a:t>
            </a:fld>
            <a:endParaRPr lang="ru-RU"/>
          </a:p>
        </p:txBody>
      </p:sp>
    </p:spTree>
    <p:extLst>
      <p:ext uri="{BB962C8B-B14F-4D97-AF65-F5344CB8AC3E}">
        <p14:creationId xmlns:p14="http://schemas.microsoft.com/office/powerpoint/2010/main" val="9005484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475434"/>
            <a:ext cx="5257800" cy="4487546"/>
          </a:xfrm>
        </p:spPr>
        <p:txBody>
          <a:bodyPr>
            <a:normAutofit/>
          </a:bodyPr>
          <a:lstStyle/>
          <a:p>
            <a:r>
              <a:rPr lang="ru-RU" sz="1700" dirty="0"/>
              <a:t>Частные почвообразовательные макропроцессы академик И.П. Герасимов предложил называть элементарными почвенными процессами</a:t>
            </a:r>
          </a:p>
          <a:p>
            <a:r>
              <a:rPr lang="ru-RU" sz="1700" dirty="0"/>
              <a:t>Каждый генетический тип почвы характеризуется определенным, только ему одному свойственным сочетанием элементарных почвенных процессов (ЭПП), хотя отдельные ЭПП могут и должны встречаться в различных генетических типах почв.</a:t>
            </a:r>
          </a:p>
          <a:p>
            <a:r>
              <a:rPr lang="ru-RU" sz="1700" b="1" dirty="0"/>
              <a:t>Элементарные почвенные процессы – это </a:t>
            </a:r>
            <a:r>
              <a:rPr lang="ru-RU" sz="1700" b="1" dirty="0" err="1"/>
              <a:t>горизонтообразующие</a:t>
            </a:r>
            <a:r>
              <a:rPr lang="ru-RU" sz="1700" b="1" dirty="0"/>
              <a:t> или </a:t>
            </a:r>
            <a:r>
              <a:rPr lang="ru-RU" sz="1700" b="1" dirty="0" err="1"/>
              <a:t>профилеобразующие</a:t>
            </a:r>
            <a:r>
              <a:rPr lang="ru-RU" sz="1700" b="1" dirty="0"/>
              <a:t> процессы.</a:t>
            </a:r>
            <a:endParaRPr lang="ru-RU" sz="1700" dirty="0"/>
          </a:p>
          <a:p>
            <a:endParaRPr lang="ru-RU" sz="1900" dirty="0"/>
          </a:p>
        </p:txBody>
      </p:sp>
      <p:sp>
        <p:nvSpPr>
          <p:cNvPr id="5" name="Номер слайда 4"/>
          <p:cNvSpPr>
            <a:spLocks noGrp="1"/>
          </p:cNvSpPr>
          <p:nvPr>
            <p:ph type="sldNum" sz="quarter" idx="12"/>
          </p:nvPr>
        </p:nvSpPr>
        <p:spPr/>
        <p:txBody>
          <a:bodyPr/>
          <a:lstStyle/>
          <a:p>
            <a:fld id="{1101EFB0-8056-4E27-8503-D52B578E6576}" type="slidenum">
              <a:rPr lang="ru-RU" smtClean="0"/>
              <a:t>3</a:t>
            </a:fld>
            <a:endParaRPr lang="ru-RU"/>
          </a:p>
        </p:txBody>
      </p:sp>
      <p:pic>
        <p:nvPicPr>
          <p:cNvPr id="1026" name="Picture 2" descr="https://ds03.infourok.ru/uploads/ex/0cd7/000354ae-209661aa/img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633526"/>
            <a:ext cx="4955177" cy="4329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0063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В настоящее время выделяются следующие элементарные почвенные процессы.</a:t>
            </a:r>
            <a:br>
              <a:rPr lang="ru-RU" dirty="0"/>
            </a:br>
            <a:endParaRPr lang="ru-RU" dirty="0"/>
          </a:p>
        </p:txBody>
      </p:sp>
      <p:sp>
        <p:nvSpPr>
          <p:cNvPr id="3" name="Объект 2"/>
          <p:cNvSpPr>
            <a:spLocks noGrp="1"/>
          </p:cNvSpPr>
          <p:nvPr>
            <p:ph idx="1"/>
          </p:nvPr>
        </p:nvSpPr>
        <p:spPr>
          <a:xfrm>
            <a:off x="838200" y="1825624"/>
            <a:ext cx="10515600" cy="4640489"/>
          </a:xfrm>
        </p:spPr>
        <p:txBody>
          <a:bodyPr>
            <a:normAutofit fontScale="70000" lnSpcReduction="20000"/>
          </a:bodyPr>
          <a:lstStyle/>
          <a:p>
            <a:r>
              <a:rPr lang="ru-RU" sz="2200" b="1" dirty="0" smtClean="0"/>
              <a:t>1</a:t>
            </a:r>
            <a:r>
              <a:rPr lang="ru-RU" sz="2200" b="1" dirty="0"/>
              <a:t>. </a:t>
            </a:r>
            <a:r>
              <a:rPr lang="ru-RU" sz="2200" b="1" dirty="0" err="1"/>
              <a:t>Биогенно</a:t>
            </a:r>
            <a:r>
              <a:rPr lang="ru-RU" sz="2200" b="1" dirty="0"/>
              <a:t>-аккумулятивные ЭПП</a:t>
            </a:r>
            <a:r>
              <a:rPr lang="ru-RU" sz="2200" dirty="0"/>
              <a:t>. Группа ЭПП, протекающих в почве под непосредственным влиянием живых организмов, их остатков и их продуктов жизнедеятельности. К ним относятся: </a:t>
            </a:r>
            <a:r>
              <a:rPr lang="ru-RU" sz="2200" dirty="0" err="1"/>
              <a:t>подстилкообразование</a:t>
            </a:r>
            <a:r>
              <a:rPr lang="ru-RU" sz="2200" dirty="0"/>
              <a:t>, торфообразование, </a:t>
            </a:r>
            <a:r>
              <a:rPr lang="ru-RU" sz="2200" dirty="0" err="1"/>
              <a:t>гумусообразование</a:t>
            </a:r>
            <a:r>
              <a:rPr lang="ru-RU" sz="2200" dirty="0"/>
              <a:t>, </a:t>
            </a:r>
            <a:r>
              <a:rPr lang="ru-RU" sz="2200" dirty="0" err="1"/>
              <a:t>гумусонакопление</a:t>
            </a:r>
            <a:r>
              <a:rPr lang="ru-RU" sz="2200" dirty="0"/>
              <a:t>.</a:t>
            </a:r>
          </a:p>
          <a:p>
            <a:r>
              <a:rPr lang="ru-RU" sz="2200" b="1" dirty="0"/>
              <a:t>2. Гидрогенно-аккумулятивные ЭПП.</a:t>
            </a:r>
            <a:r>
              <a:rPr lang="ru-RU" sz="2200" dirty="0"/>
              <a:t> Группа процессов, связанных с современным или прошлым влиянием грунтовых вод на почвообразование. К ним относятся: засоление, </a:t>
            </a:r>
            <a:r>
              <a:rPr lang="ru-RU" sz="2200" dirty="0" err="1"/>
              <a:t>загипсовывание</a:t>
            </a:r>
            <a:r>
              <a:rPr lang="ru-RU" sz="2200" dirty="0"/>
              <a:t>, </a:t>
            </a:r>
            <a:r>
              <a:rPr lang="ru-RU" sz="2200" dirty="0" err="1"/>
              <a:t>окарбоначивание</a:t>
            </a:r>
            <a:r>
              <a:rPr lang="ru-RU" sz="2200" dirty="0"/>
              <a:t> (</a:t>
            </a:r>
            <a:r>
              <a:rPr lang="ru-RU" sz="2200" dirty="0" err="1"/>
              <a:t>обызвесткование</a:t>
            </a:r>
            <a:r>
              <a:rPr lang="ru-RU" sz="2200" dirty="0"/>
              <a:t>), </a:t>
            </a:r>
            <a:r>
              <a:rPr lang="ru-RU" sz="2200" dirty="0" err="1"/>
              <a:t>оруднение</a:t>
            </a:r>
            <a:r>
              <a:rPr lang="ru-RU" sz="2200" dirty="0"/>
              <a:t>, </a:t>
            </a:r>
            <a:r>
              <a:rPr lang="ru-RU" sz="2200" dirty="0" err="1"/>
              <a:t>окремнение</a:t>
            </a:r>
            <a:r>
              <a:rPr lang="ru-RU" sz="2200" dirty="0"/>
              <a:t>, латеритизация, </a:t>
            </a:r>
            <a:r>
              <a:rPr lang="ru-RU" sz="2200" dirty="0" err="1"/>
              <a:t>плинтификация</a:t>
            </a:r>
            <a:r>
              <a:rPr lang="ru-RU" sz="2200" dirty="0"/>
              <a:t>, </a:t>
            </a:r>
            <a:r>
              <a:rPr lang="ru-RU" sz="2200" dirty="0" err="1"/>
              <a:t>олуговение</a:t>
            </a:r>
            <a:r>
              <a:rPr lang="ru-RU" sz="2200" dirty="0"/>
              <a:t>, </a:t>
            </a:r>
            <a:r>
              <a:rPr lang="ru-RU" sz="2200" dirty="0" err="1"/>
              <a:t>тирсификация</a:t>
            </a:r>
            <a:r>
              <a:rPr lang="ru-RU" sz="2200" dirty="0"/>
              <a:t>, кольматаж.</a:t>
            </a:r>
          </a:p>
          <a:p>
            <a:r>
              <a:rPr lang="ru-RU" sz="2200" b="1" dirty="0"/>
              <a:t>3. Метаморфические ЭПП</a:t>
            </a:r>
            <a:r>
              <a:rPr lang="ru-RU" sz="2200" dirty="0"/>
              <a:t> Группа процессов трансформации породообразующих минералов </a:t>
            </a:r>
            <a:r>
              <a:rPr lang="ru-RU" sz="2200" dirty="0" err="1"/>
              <a:t>in</a:t>
            </a:r>
            <a:r>
              <a:rPr lang="ru-RU" sz="2200" dirty="0"/>
              <a:t> </a:t>
            </a:r>
            <a:r>
              <a:rPr lang="ru-RU" sz="2200" dirty="0" err="1"/>
              <a:t>situ</a:t>
            </a:r>
            <a:r>
              <a:rPr lang="ru-RU" sz="2200" dirty="0"/>
              <a:t> без элювиально-иллювиального перераспределения компонентов в почвенном профиле. К ним относятся: </a:t>
            </a:r>
            <a:r>
              <a:rPr lang="ru-RU" sz="2200" dirty="0" err="1"/>
              <a:t>сиаллитизация</a:t>
            </a:r>
            <a:r>
              <a:rPr lang="ru-RU" sz="2200" dirty="0"/>
              <a:t> (</a:t>
            </a:r>
            <a:r>
              <a:rPr lang="ru-RU" sz="2200" dirty="0" err="1"/>
              <a:t>оглинивание</a:t>
            </a:r>
            <a:r>
              <a:rPr lang="ru-RU" sz="2200" dirty="0"/>
              <a:t>), </a:t>
            </a:r>
            <a:r>
              <a:rPr lang="ru-RU" sz="2200" dirty="0" err="1"/>
              <a:t>монтмориллонитизация</a:t>
            </a:r>
            <a:r>
              <a:rPr lang="ru-RU" sz="2200" dirty="0"/>
              <a:t>, </a:t>
            </a:r>
            <a:r>
              <a:rPr lang="ru-RU" sz="2200" dirty="0" err="1"/>
              <a:t>гумуссиаллитизация</a:t>
            </a:r>
            <a:r>
              <a:rPr lang="ru-RU" sz="2200" dirty="0"/>
              <a:t>, </a:t>
            </a:r>
            <a:r>
              <a:rPr lang="ru-RU" sz="2200" dirty="0" err="1"/>
              <a:t>ферраллитизация</a:t>
            </a:r>
            <a:r>
              <a:rPr lang="ru-RU" sz="2200" dirty="0"/>
              <a:t>, </a:t>
            </a:r>
            <a:r>
              <a:rPr lang="ru-RU" sz="2200" dirty="0" err="1"/>
              <a:t>ферсиаллитизация</a:t>
            </a:r>
            <a:r>
              <a:rPr lang="ru-RU" sz="2200" dirty="0"/>
              <a:t>, </a:t>
            </a:r>
            <a:r>
              <a:rPr lang="ru-RU" sz="2200" dirty="0" err="1"/>
              <a:t>рубефикация</a:t>
            </a:r>
            <a:r>
              <a:rPr lang="ru-RU" sz="2200" dirty="0"/>
              <a:t> (</a:t>
            </a:r>
            <a:r>
              <a:rPr lang="ru-RU" sz="2200" dirty="0" err="1"/>
              <a:t>ферритизация</a:t>
            </a:r>
            <a:r>
              <a:rPr lang="ru-RU" sz="2200" dirty="0"/>
              <a:t>), </a:t>
            </a:r>
            <a:r>
              <a:rPr lang="ru-RU" sz="2200" dirty="0" err="1"/>
              <a:t>ожелезнение</a:t>
            </a:r>
            <a:r>
              <a:rPr lang="ru-RU" sz="2200" dirty="0"/>
              <a:t>, </a:t>
            </a:r>
            <a:r>
              <a:rPr lang="ru-RU" sz="2200" dirty="0" err="1"/>
              <a:t>оглеение</a:t>
            </a:r>
            <a:r>
              <a:rPr lang="ru-RU" sz="2200" dirty="0"/>
              <a:t>, </a:t>
            </a:r>
            <a:r>
              <a:rPr lang="ru-RU" sz="2200" dirty="0" err="1"/>
              <a:t>оливизация</a:t>
            </a:r>
            <a:r>
              <a:rPr lang="ru-RU" sz="2200" dirty="0"/>
              <a:t>, </a:t>
            </a:r>
            <a:r>
              <a:rPr lang="ru-RU" sz="2200" dirty="0" err="1"/>
              <a:t>слитизация</a:t>
            </a:r>
            <a:r>
              <a:rPr lang="ru-RU" sz="2200" dirty="0"/>
              <a:t>, </a:t>
            </a:r>
            <a:r>
              <a:rPr lang="ru-RU" sz="2200" dirty="0" err="1"/>
              <a:t>оструктуривание</a:t>
            </a:r>
            <a:r>
              <a:rPr lang="ru-RU" sz="2200" dirty="0"/>
              <a:t>, отвердевание, </a:t>
            </a:r>
            <a:r>
              <a:rPr lang="ru-RU" sz="2200" dirty="0" err="1"/>
              <a:t>мраморизация</a:t>
            </a:r>
            <a:r>
              <a:rPr lang="ru-RU" sz="2200" dirty="0"/>
              <a:t>.</a:t>
            </a:r>
          </a:p>
          <a:p>
            <a:r>
              <a:rPr lang="ru-RU" sz="2200" b="1" dirty="0"/>
              <a:t>4. Элювиальные ЭПП.</a:t>
            </a:r>
            <a:r>
              <a:rPr lang="ru-RU" sz="2200" dirty="0"/>
              <a:t> Группа процессов, связанных с разрушением или преобразованием почвенного материала в специфическом элювиальном горизонте с выносом из него продуктов разрушения или трансформации нисходящими либо латеральными (боковыми) токами воды, в результате чего элювиальный горизонт становится обедненными теми или иными соединениями и относительно обогащенными оставшимися на месте соединениями или минералами. К ним относятся: выщелачивание, </a:t>
            </a:r>
            <a:r>
              <a:rPr lang="ru-RU" sz="2200" dirty="0" err="1"/>
              <a:t>оподзоливание</a:t>
            </a:r>
            <a:r>
              <a:rPr lang="ru-RU" sz="2200" dirty="0"/>
              <a:t>, </a:t>
            </a:r>
            <a:r>
              <a:rPr lang="ru-RU" sz="2200" dirty="0" err="1"/>
              <a:t>лессовирование</a:t>
            </a:r>
            <a:r>
              <a:rPr lang="ru-RU" sz="2200" dirty="0"/>
              <a:t> (</a:t>
            </a:r>
            <a:r>
              <a:rPr lang="ru-RU" sz="2200" dirty="0" err="1"/>
              <a:t>лессиваж</a:t>
            </a:r>
            <a:r>
              <a:rPr lang="ru-RU" sz="2200" dirty="0"/>
              <a:t>, </a:t>
            </a:r>
            <a:r>
              <a:rPr lang="ru-RU" sz="2200" dirty="0" err="1"/>
              <a:t>обезиливание</a:t>
            </a:r>
            <a:r>
              <a:rPr lang="ru-RU" sz="2200" dirty="0"/>
              <a:t>, </a:t>
            </a:r>
            <a:r>
              <a:rPr lang="ru-RU" sz="2200" dirty="0" err="1"/>
              <a:t>иллимеризация</a:t>
            </a:r>
            <a:r>
              <a:rPr lang="ru-RU" sz="2200" dirty="0"/>
              <a:t>), </a:t>
            </a:r>
            <a:r>
              <a:rPr lang="ru-RU" sz="2200" dirty="0" err="1"/>
              <a:t>псевдооподзоливание</a:t>
            </a:r>
            <a:r>
              <a:rPr lang="ru-RU" sz="2200" dirty="0"/>
              <a:t>, </a:t>
            </a:r>
            <a:r>
              <a:rPr lang="ru-RU" sz="2200" dirty="0" err="1"/>
              <a:t>псевдооглеение</a:t>
            </a:r>
            <a:r>
              <a:rPr lang="ru-RU" sz="2200" dirty="0"/>
              <a:t>, </a:t>
            </a:r>
            <a:r>
              <a:rPr lang="ru-RU" sz="2200" dirty="0" err="1"/>
              <a:t>осолодение</a:t>
            </a:r>
            <a:r>
              <a:rPr lang="ru-RU" sz="2200" dirty="0"/>
              <a:t>, сегрегация, отбеливание, </a:t>
            </a:r>
            <a:r>
              <a:rPr lang="ru-RU" sz="2200" dirty="0" err="1"/>
              <a:t>ферролиз</a:t>
            </a:r>
            <a:r>
              <a:rPr lang="ru-RU" sz="2200" dirty="0"/>
              <a:t> (элювиально-</a:t>
            </a:r>
            <a:r>
              <a:rPr lang="ru-RU" sz="2200" dirty="0" err="1"/>
              <a:t>глеевый</a:t>
            </a:r>
            <a:r>
              <a:rPr lang="ru-RU" sz="2200" dirty="0"/>
              <a:t> процесс), элювиально-гумусовый процесс, </a:t>
            </a:r>
            <a:r>
              <a:rPr lang="ru-RU" sz="2200" dirty="0" err="1"/>
              <a:t>Al</a:t>
            </a:r>
            <a:r>
              <a:rPr lang="ru-RU" sz="2200" dirty="0"/>
              <a:t>-</a:t>
            </a:r>
            <a:r>
              <a:rPr lang="ru-RU" sz="2200" dirty="0" err="1"/>
              <a:t>Fe</a:t>
            </a:r>
            <a:r>
              <a:rPr lang="ru-RU" sz="2200" dirty="0"/>
              <a:t>-гумусовый процесс, </a:t>
            </a:r>
            <a:r>
              <a:rPr lang="ru-RU" sz="2200" dirty="0" err="1"/>
              <a:t>коркообразование</a:t>
            </a:r>
            <a:r>
              <a:rPr lang="ru-RU" sz="2200" dirty="0" smtClean="0"/>
              <a:t>.</a:t>
            </a:r>
            <a:endParaRPr lang="ru-RU" sz="2200" dirty="0"/>
          </a:p>
          <a:p>
            <a:endParaRPr lang="ru-RU" sz="1900" dirty="0"/>
          </a:p>
        </p:txBody>
      </p:sp>
      <p:sp>
        <p:nvSpPr>
          <p:cNvPr id="5" name="Номер слайда 4"/>
          <p:cNvSpPr>
            <a:spLocks noGrp="1"/>
          </p:cNvSpPr>
          <p:nvPr>
            <p:ph type="sldNum" sz="quarter" idx="12"/>
          </p:nvPr>
        </p:nvSpPr>
        <p:spPr/>
        <p:txBody>
          <a:bodyPr/>
          <a:lstStyle/>
          <a:p>
            <a:fld id="{1101EFB0-8056-4E27-8503-D52B578E6576}" type="slidenum">
              <a:rPr lang="ru-RU" smtClean="0"/>
              <a:t>4</a:t>
            </a:fld>
            <a:endParaRPr lang="ru-RU"/>
          </a:p>
        </p:txBody>
      </p:sp>
    </p:spTree>
    <p:extLst>
      <p:ext uri="{BB962C8B-B14F-4D97-AF65-F5344CB8AC3E}">
        <p14:creationId xmlns:p14="http://schemas.microsoft.com/office/powerpoint/2010/main" val="9457791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В настоящее время выделяются следующие элементарные почвенные процессы.</a:t>
            </a:r>
            <a:br>
              <a:rPr lang="ru-RU" dirty="0"/>
            </a:br>
            <a:endParaRPr lang="ru-RU" dirty="0"/>
          </a:p>
        </p:txBody>
      </p:sp>
      <p:sp>
        <p:nvSpPr>
          <p:cNvPr id="3" name="Объект 2"/>
          <p:cNvSpPr>
            <a:spLocks noGrp="1"/>
          </p:cNvSpPr>
          <p:nvPr>
            <p:ph idx="1"/>
          </p:nvPr>
        </p:nvSpPr>
        <p:spPr>
          <a:xfrm>
            <a:off x="838200" y="1812562"/>
            <a:ext cx="10515600" cy="4351338"/>
          </a:xfrm>
        </p:spPr>
        <p:txBody>
          <a:bodyPr>
            <a:normAutofit lnSpcReduction="10000"/>
          </a:bodyPr>
          <a:lstStyle/>
          <a:p>
            <a:r>
              <a:rPr lang="ru-RU" sz="1700" b="1" dirty="0"/>
              <a:t>5. Иллювиально-аккумулятивные ЭПП.</a:t>
            </a:r>
            <a:r>
              <a:rPr lang="ru-RU" sz="1700" dirty="0"/>
              <a:t> Группа процессов аккумуляции веществ в средней или нижней части профиля элювиально-дифференцированных почв, включающих отложения, трансформацию и закрепление вынесенных из элювиального горизонта соединений. Вообще говоря, каждому элювиальному процессу может соответствовать свой иллювиальный процесс если </a:t>
            </a:r>
            <a:r>
              <a:rPr lang="ru-RU" sz="1700" dirty="0" err="1"/>
              <a:t>элювиирование</a:t>
            </a:r>
            <a:r>
              <a:rPr lang="ru-RU" sz="1700" dirty="0"/>
              <a:t> не идет за пределы почвенного профиля. К ним относятся: глинисто-иллювиальный процесс, </a:t>
            </a:r>
            <a:r>
              <a:rPr lang="ru-RU" sz="1700" dirty="0" err="1"/>
              <a:t>гумусо</a:t>
            </a:r>
            <a:r>
              <a:rPr lang="ru-RU" sz="1700" dirty="0"/>
              <a:t>-иллювиальный процесс, железисто-иллювиальный процесс, </a:t>
            </a:r>
            <a:r>
              <a:rPr lang="ru-RU" sz="1700" dirty="0" err="1"/>
              <a:t>алюмогумусо</a:t>
            </a:r>
            <a:r>
              <a:rPr lang="ru-RU" sz="1700" dirty="0"/>
              <a:t>-иллювиальный процесс, </a:t>
            </a:r>
            <a:r>
              <a:rPr lang="ru-RU" sz="1700" dirty="0" err="1"/>
              <a:t>железистогумусо</a:t>
            </a:r>
            <a:r>
              <a:rPr lang="ru-RU" sz="1700" dirty="0"/>
              <a:t>-иллювиальный процесс, </a:t>
            </a:r>
            <a:r>
              <a:rPr lang="ru-RU" sz="1700" dirty="0" err="1"/>
              <a:t>Al-Fe-гумусоилювиальный</a:t>
            </a:r>
            <a:r>
              <a:rPr lang="ru-RU" sz="1700" dirty="0"/>
              <a:t> процесс, подзолисто-иллювиальный процесс, карбонатно-иллювиальный процесс, солонцово-иллювиальный процесс.</a:t>
            </a:r>
          </a:p>
          <a:p>
            <a:r>
              <a:rPr lang="ru-RU" sz="1700" b="1" dirty="0"/>
              <a:t>6. </a:t>
            </a:r>
            <a:r>
              <a:rPr lang="ru-RU" sz="1700" b="1" dirty="0" err="1"/>
              <a:t>Педотурбационные</a:t>
            </a:r>
            <a:r>
              <a:rPr lang="ru-RU" sz="1700" b="1" dirty="0"/>
              <a:t> ЭПП (</a:t>
            </a:r>
            <a:r>
              <a:rPr lang="ru-RU" sz="1700" b="1" dirty="0" err="1"/>
              <a:t>педотурбации</a:t>
            </a:r>
            <a:r>
              <a:rPr lang="ru-RU" sz="1700" b="1" dirty="0"/>
              <a:t>). </a:t>
            </a:r>
            <a:r>
              <a:rPr lang="ru-RU" sz="1700" dirty="0"/>
              <a:t>Смешанная группа процессов механического перемешивания почвенной массы под влиянием разнообразных факторов и сил, как природных, так и антропогенных. К ним относятся: </a:t>
            </a:r>
            <a:r>
              <a:rPr lang="ru-RU" sz="1700" dirty="0" err="1"/>
              <a:t>самомульчирование</a:t>
            </a:r>
            <a:r>
              <a:rPr lang="ru-RU" sz="1700" dirty="0"/>
              <a:t>, растрескивание, </a:t>
            </a:r>
            <a:r>
              <a:rPr lang="ru-RU" sz="1700" dirty="0" err="1"/>
              <a:t>криотурбация</a:t>
            </a:r>
            <a:r>
              <a:rPr lang="ru-RU" sz="1700" dirty="0"/>
              <a:t>, вспучивание, пучение, </a:t>
            </a:r>
            <a:r>
              <a:rPr lang="ru-RU" sz="1700" dirty="0" err="1"/>
              <a:t>биотурбация</a:t>
            </a:r>
            <a:r>
              <a:rPr lang="ru-RU" sz="1700" dirty="0"/>
              <a:t>, ветровальная </a:t>
            </a:r>
            <a:r>
              <a:rPr lang="ru-RU" sz="1700" dirty="0" err="1"/>
              <a:t>педотурбация</a:t>
            </a:r>
            <a:r>
              <a:rPr lang="ru-RU" sz="1700" dirty="0"/>
              <a:t>, </a:t>
            </a:r>
            <a:r>
              <a:rPr lang="ru-RU" sz="1700" dirty="0" err="1"/>
              <a:t>гильгаиобразование</a:t>
            </a:r>
            <a:r>
              <a:rPr lang="ru-RU" sz="1700" dirty="0"/>
              <a:t> (</a:t>
            </a:r>
            <a:r>
              <a:rPr lang="ru-RU" sz="1700" dirty="0" err="1"/>
              <a:t>вертисолизация</a:t>
            </a:r>
            <a:r>
              <a:rPr lang="ru-RU" sz="1700" dirty="0"/>
              <a:t>), </a:t>
            </a:r>
            <a:r>
              <a:rPr lang="ru-RU" sz="1700" dirty="0" err="1"/>
              <a:t>агротурбация</a:t>
            </a:r>
            <a:r>
              <a:rPr lang="ru-RU" sz="1700" dirty="0"/>
              <a:t>.</a:t>
            </a:r>
          </a:p>
          <a:p>
            <a:r>
              <a:rPr lang="ru-RU" sz="1700" dirty="0"/>
              <a:t>7. </a:t>
            </a:r>
            <a:r>
              <a:rPr lang="ru-RU" sz="1700" b="1" dirty="0"/>
              <a:t>Деструктивные ЭПП</a:t>
            </a:r>
            <a:r>
              <a:rPr lang="ru-RU" sz="1700" dirty="0"/>
              <a:t>. Эта группа процессов, ведущих к разрушению почвы как природного тела и в конечном итоге к уничтожению ее. К ним относятся: эрозия, дефляция, </a:t>
            </a:r>
            <a:r>
              <a:rPr lang="ru-RU" sz="1700" dirty="0" err="1"/>
              <a:t>стаскивание</a:t>
            </a:r>
            <a:r>
              <a:rPr lang="ru-RU" sz="1700" dirty="0"/>
              <a:t>, погребение.</a:t>
            </a:r>
          </a:p>
          <a:p>
            <a:endParaRPr lang="ru-RU" sz="1900" dirty="0"/>
          </a:p>
        </p:txBody>
      </p:sp>
      <p:sp>
        <p:nvSpPr>
          <p:cNvPr id="5" name="Номер слайда 4"/>
          <p:cNvSpPr>
            <a:spLocks noGrp="1"/>
          </p:cNvSpPr>
          <p:nvPr>
            <p:ph type="sldNum" sz="quarter" idx="12"/>
          </p:nvPr>
        </p:nvSpPr>
        <p:spPr/>
        <p:txBody>
          <a:bodyPr/>
          <a:lstStyle/>
          <a:p>
            <a:fld id="{1101EFB0-8056-4E27-8503-D52B578E6576}" type="slidenum">
              <a:rPr lang="ru-RU" smtClean="0"/>
              <a:t>5</a:t>
            </a:fld>
            <a:endParaRPr lang="ru-RU"/>
          </a:p>
        </p:txBody>
      </p:sp>
    </p:spTree>
    <p:extLst>
      <p:ext uri="{BB962C8B-B14F-4D97-AF65-F5344CB8AC3E}">
        <p14:creationId xmlns:p14="http://schemas.microsoft.com/office/powerpoint/2010/main" val="945779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dirty="0" smtClean="0"/>
              <a:t>Основные таксономические единицы. </a:t>
            </a:r>
            <a:endParaRPr lang="ru-RU" sz="4000" b="1" dirty="0"/>
          </a:p>
        </p:txBody>
      </p:sp>
      <p:sp>
        <p:nvSpPr>
          <p:cNvPr id="3" name="Объект 2"/>
          <p:cNvSpPr>
            <a:spLocks noGrp="1"/>
          </p:cNvSpPr>
          <p:nvPr>
            <p:ph idx="1"/>
          </p:nvPr>
        </p:nvSpPr>
        <p:spPr>
          <a:xfrm>
            <a:off x="838200" y="1690688"/>
            <a:ext cx="10515600" cy="4351338"/>
          </a:xfrm>
        </p:spPr>
        <p:txBody>
          <a:bodyPr numCol="2">
            <a:noAutofit/>
          </a:bodyPr>
          <a:lstStyle/>
          <a:p>
            <a:r>
              <a:rPr lang="ru-RU" sz="1700" b="1" dirty="0"/>
              <a:t>Генетическая классификация – </a:t>
            </a:r>
            <a:r>
              <a:rPr lang="ru-RU" sz="1700" dirty="0"/>
              <a:t>раскрывает морфологическое строение почвенного профиля.</a:t>
            </a:r>
          </a:p>
          <a:p>
            <a:r>
              <a:rPr lang="ru-RU" sz="1700" dirty="0"/>
              <a:t>Таксономической единицей в почвоведении считается последовательные соподчиненные систематические категории, отражающие объективно существование в природе групп почв.</a:t>
            </a:r>
          </a:p>
          <a:p>
            <a:r>
              <a:rPr lang="ru-RU" sz="1700" dirty="0"/>
              <a:t>Основной </a:t>
            </a:r>
            <a:r>
              <a:rPr lang="ru-RU" sz="1700" dirty="0" err="1"/>
              <a:t>таксонометрической</a:t>
            </a:r>
            <a:r>
              <a:rPr lang="ru-RU" sz="1700" dirty="0"/>
              <a:t> единицей считается тип, подтип, род, вид, разновидность.</a:t>
            </a:r>
          </a:p>
          <a:p>
            <a:r>
              <a:rPr lang="ru-RU" sz="1700" b="1" dirty="0"/>
              <a:t>Тип </a:t>
            </a:r>
            <a:r>
              <a:rPr lang="ru-RU" sz="1700" dirty="0"/>
              <a:t>– включает большой конкретный ряд почв, связанных единством почвообразовательным процессом. Эти почвы формируются под определенной растительностью, в определенных климатических условиях…</a:t>
            </a:r>
          </a:p>
          <a:p>
            <a:r>
              <a:rPr lang="ru-RU" sz="1700" b="1" dirty="0"/>
              <a:t>Подтип </a:t>
            </a:r>
            <a:r>
              <a:rPr lang="ru-RU" sz="1700" dirty="0"/>
              <a:t>– выделяют в пределах типа, это группа почв, которая на ряду с признаками основного почвообразовательного процесса имеются отдельные признаки, связаны с др. почвообразовательными процессами.</a:t>
            </a:r>
          </a:p>
          <a:p>
            <a:r>
              <a:rPr lang="ru-RU" sz="1700" b="1" dirty="0"/>
              <a:t>Род</a:t>
            </a:r>
            <a:r>
              <a:rPr lang="ru-RU" sz="1700" dirty="0"/>
              <a:t>– определяется особенностью местных условий</a:t>
            </a:r>
          </a:p>
          <a:p>
            <a:r>
              <a:rPr lang="ru-RU" sz="1700" b="1" dirty="0"/>
              <a:t>Вид</a:t>
            </a:r>
            <a:r>
              <a:rPr lang="ru-RU" sz="1700" dirty="0"/>
              <a:t>– оценивается по степени развития почвообразовательного процесса.</a:t>
            </a:r>
          </a:p>
          <a:p>
            <a:r>
              <a:rPr lang="ru-RU" sz="1700" b="1" dirty="0"/>
              <a:t>Разновидность</a:t>
            </a:r>
            <a:r>
              <a:rPr lang="ru-RU" sz="1700" dirty="0"/>
              <a:t>– оценивается по механическому составу верхних минеральных горизонтов или почвообразовательных пород.</a:t>
            </a:r>
          </a:p>
          <a:p>
            <a:r>
              <a:rPr lang="ru-RU" sz="1700" b="1" dirty="0" err="1"/>
              <a:t>Наменклатура</a:t>
            </a:r>
            <a:r>
              <a:rPr lang="ru-RU" sz="1700" b="1" dirty="0"/>
              <a:t> почв</a:t>
            </a:r>
            <a:r>
              <a:rPr lang="ru-RU" sz="1700" dirty="0"/>
              <a:t>– правила, по которым составляются названия почв. Первую разработал Докучаев. Тип по окраске. Подтип центральный подтип – типичный, ярко проявляются все признаки. Иногда исходя из окраски. Вид - по мощности основного почвообразовательного процесса, по содержанию гумуса, солей, по выраженности процесса</a:t>
            </a:r>
            <a:r>
              <a:rPr lang="ru-RU" sz="1700" dirty="0" smtClean="0"/>
              <a:t>.</a:t>
            </a:r>
            <a:endParaRPr lang="ru-RU" sz="1700" dirty="0"/>
          </a:p>
        </p:txBody>
      </p:sp>
      <p:sp>
        <p:nvSpPr>
          <p:cNvPr id="5" name="Номер слайда 4"/>
          <p:cNvSpPr>
            <a:spLocks noGrp="1"/>
          </p:cNvSpPr>
          <p:nvPr>
            <p:ph type="sldNum" sz="quarter" idx="12"/>
          </p:nvPr>
        </p:nvSpPr>
        <p:spPr/>
        <p:txBody>
          <a:bodyPr/>
          <a:lstStyle/>
          <a:p>
            <a:fld id="{1101EFB0-8056-4E27-8503-D52B578E6576}" type="slidenum">
              <a:rPr lang="ru-RU" smtClean="0"/>
              <a:t>6</a:t>
            </a:fld>
            <a:endParaRPr lang="ru-RU"/>
          </a:p>
        </p:txBody>
      </p:sp>
    </p:spTree>
    <p:extLst>
      <p:ext uri="{BB962C8B-B14F-4D97-AF65-F5344CB8AC3E}">
        <p14:creationId xmlns:p14="http://schemas.microsoft.com/office/powerpoint/2010/main" val="24172400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dirty="0" smtClean="0"/>
              <a:t>Классификация </a:t>
            </a:r>
            <a:r>
              <a:rPr lang="ru-RU" sz="4000" b="1" dirty="0"/>
              <a:t>почв. </a:t>
            </a:r>
            <a:endParaRPr lang="ru-RU" sz="4000" dirty="0"/>
          </a:p>
        </p:txBody>
      </p:sp>
      <p:sp>
        <p:nvSpPr>
          <p:cNvPr id="3" name="Объект 2"/>
          <p:cNvSpPr>
            <a:spLocks noGrp="1"/>
          </p:cNvSpPr>
          <p:nvPr>
            <p:ph idx="1"/>
          </p:nvPr>
        </p:nvSpPr>
        <p:spPr/>
        <p:txBody>
          <a:bodyPr>
            <a:normAutofit fontScale="92500" lnSpcReduction="20000"/>
          </a:bodyPr>
          <a:lstStyle/>
          <a:p>
            <a:r>
              <a:rPr lang="ru-RU" sz="1800" dirty="0"/>
              <a:t>Задачей классификации почв является объединение почв в таксономические группы по строению, составу, свойствам, происхождению и плодородию. Классификационная проблема в почвоведении — одна из наиболее трудных, и объясняется это прежде всего сложностью почвы как особого тела природы, развивающегося в результате одновременного, совокупного действия всех факторов почвообразования (климата, горной породы, растительности и животного мира, условий рельефа, возраста), т. е. в результате тесного взаимодействия со средой.</a:t>
            </a:r>
          </a:p>
          <a:p>
            <a:r>
              <a:rPr lang="ru-RU" sz="1800" dirty="0"/>
              <a:t>Основой научной классификации почв является точка зрения на почву как на </a:t>
            </a:r>
            <a:r>
              <a:rPr lang="ru-RU" sz="1800" b="1" dirty="0"/>
              <a:t>самостоятельное особое тело природы</a:t>
            </a:r>
            <a:r>
              <a:rPr lang="ru-RU" sz="1800" dirty="0"/>
              <a:t>, такое же, как минералы, растения и животные. Согласно этой точке зрения, классификация почв должна основываться не только на их признаках и свойствах, но и на особенностях их генезиса, т. е. происхождения. Первая такая генетическая классификация почв была разработана В. В. Докучаевым.</a:t>
            </a:r>
          </a:p>
          <a:p>
            <a:r>
              <a:rPr lang="ru-RU" sz="1800" dirty="0"/>
              <a:t>Такой </a:t>
            </a:r>
            <a:r>
              <a:rPr lang="ru-RU" sz="1800" b="1" dirty="0"/>
              <a:t>генетический подход</a:t>
            </a:r>
            <a:r>
              <a:rPr lang="ru-RU" sz="1800" dirty="0"/>
              <a:t> свойствен и принятой в настоящее время классификации почв Советского Союза (1977 г.).</a:t>
            </a:r>
          </a:p>
          <a:p>
            <a:endParaRPr lang="ru-RU" dirty="0"/>
          </a:p>
        </p:txBody>
      </p:sp>
      <p:sp>
        <p:nvSpPr>
          <p:cNvPr id="5" name="Номер слайда 4"/>
          <p:cNvSpPr>
            <a:spLocks noGrp="1"/>
          </p:cNvSpPr>
          <p:nvPr>
            <p:ph type="sldNum" sz="quarter" idx="12"/>
          </p:nvPr>
        </p:nvSpPr>
        <p:spPr/>
        <p:txBody>
          <a:bodyPr/>
          <a:lstStyle/>
          <a:p>
            <a:fld id="{1101EFB0-8056-4E27-8503-D52B578E6576}" type="slidenum">
              <a:rPr lang="ru-RU" smtClean="0"/>
              <a:t>7</a:t>
            </a:fld>
            <a:endParaRPr lang="ru-RU"/>
          </a:p>
        </p:txBody>
      </p:sp>
    </p:spTree>
    <p:extLst>
      <p:ext uri="{BB962C8B-B14F-4D97-AF65-F5344CB8AC3E}">
        <p14:creationId xmlns:p14="http://schemas.microsoft.com/office/powerpoint/2010/main" val="5748225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dirty="0"/>
              <a:t>Классификация почв. </a:t>
            </a:r>
            <a:endParaRPr lang="ru-RU" sz="4000" dirty="0"/>
          </a:p>
        </p:txBody>
      </p:sp>
      <p:sp>
        <p:nvSpPr>
          <p:cNvPr id="3" name="Объект 2"/>
          <p:cNvSpPr>
            <a:spLocks noGrp="1"/>
          </p:cNvSpPr>
          <p:nvPr>
            <p:ph idx="1"/>
          </p:nvPr>
        </p:nvSpPr>
        <p:spPr>
          <a:xfrm>
            <a:off x="483326" y="1463040"/>
            <a:ext cx="5612675" cy="4713923"/>
          </a:xfrm>
        </p:spPr>
        <p:txBody>
          <a:bodyPr>
            <a:normAutofit fontScale="77500" lnSpcReduction="20000"/>
          </a:bodyPr>
          <a:lstStyle/>
          <a:p>
            <a:r>
              <a:rPr lang="ru-RU" sz="2000" dirty="0"/>
              <a:t>Основной единицей классификации почв является тип почв. Понятие «</a:t>
            </a:r>
            <a:r>
              <a:rPr lang="ru-RU" sz="2000" b="1" dirty="0"/>
              <a:t>тип почв</a:t>
            </a:r>
            <a:r>
              <a:rPr lang="ru-RU" sz="2000" dirty="0"/>
              <a:t>» имеет такое же важное значение в почвоведении, как </a:t>
            </a:r>
            <a:r>
              <a:rPr lang="ru-RU" sz="2000" b="1" dirty="0"/>
              <a:t>вид</a:t>
            </a:r>
            <a:r>
              <a:rPr lang="ru-RU" sz="2000" dirty="0"/>
              <a:t> в биологической науке. Под типом почв понимают почвы, образованные в одинаковых условиях и обладающие сходными строением и свойствами.</a:t>
            </a:r>
          </a:p>
          <a:p>
            <a:r>
              <a:rPr lang="ru-RU" sz="2000" b="1" dirty="0"/>
              <a:t>К одному типу почв относятся почвы</a:t>
            </a:r>
            <a:r>
              <a:rPr lang="ru-RU" sz="2000" dirty="0"/>
              <a:t>:</a:t>
            </a:r>
          </a:p>
          <a:p>
            <a:r>
              <a:rPr lang="ru-RU" sz="2000" dirty="0"/>
              <a:t>1) со сходными процессами превращения и миграции веществ;</a:t>
            </a:r>
          </a:p>
          <a:p>
            <a:r>
              <a:rPr lang="ru-RU" sz="2000" dirty="0"/>
              <a:t>2) со сходным характером водно-теплового режима</a:t>
            </a:r>
            <a:r>
              <a:rPr lang="ru-RU" sz="2000" dirty="0" smtClean="0"/>
              <a:t>; профиля </a:t>
            </a:r>
            <a:r>
              <a:rPr lang="ru-RU" sz="2000" dirty="0"/>
              <a:t>по </a:t>
            </a:r>
            <a:r>
              <a:rPr lang="ru-RU" sz="2000" dirty="0" err="1" smtClean="0"/>
              <a:t>генетичес</a:t>
            </a:r>
            <a:endParaRPr lang="ru-RU" sz="2000" dirty="0"/>
          </a:p>
          <a:p>
            <a:r>
              <a:rPr lang="ru-RU" sz="2000" dirty="0"/>
              <a:t>3) с однотипным строением почвенного </a:t>
            </a:r>
            <a:r>
              <a:rPr lang="ru-RU" sz="2000" dirty="0" smtClean="0"/>
              <a:t>ким </a:t>
            </a:r>
            <a:r>
              <a:rPr lang="ru-RU" sz="2000" dirty="0"/>
              <a:t>горизонтам;</a:t>
            </a:r>
          </a:p>
          <a:p>
            <a:r>
              <a:rPr lang="ru-RU" sz="2000" dirty="0"/>
              <a:t>4) со сходным уровнем природного плодородия;</a:t>
            </a:r>
          </a:p>
          <a:p>
            <a:r>
              <a:rPr lang="ru-RU" sz="2000" dirty="0"/>
              <a:t>5) с экологически сходным типом растительности.</a:t>
            </a:r>
          </a:p>
          <a:p>
            <a:r>
              <a:rPr lang="ru-RU" sz="2000" dirty="0"/>
              <a:t>Широко известны такие типы почв, как </a:t>
            </a:r>
            <a:r>
              <a:rPr lang="ru-RU" sz="2000" b="1" dirty="0"/>
              <a:t>подзолистые, черноземы, красноземы, солонцы, солончаки</a:t>
            </a:r>
            <a:r>
              <a:rPr lang="ru-RU" sz="2000" dirty="0"/>
              <a:t> и др.</a:t>
            </a:r>
          </a:p>
          <a:p>
            <a:endParaRPr lang="ru-RU" dirty="0"/>
          </a:p>
        </p:txBody>
      </p:sp>
      <p:sp>
        <p:nvSpPr>
          <p:cNvPr id="6" name="Номер слайда 5"/>
          <p:cNvSpPr>
            <a:spLocks noGrp="1"/>
          </p:cNvSpPr>
          <p:nvPr>
            <p:ph type="sldNum" sz="quarter" idx="12"/>
          </p:nvPr>
        </p:nvSpPr>
        <p:spPr/>
        <p:txBody>
          <a:bodyPr/>
          <a:lstStyle/>
          <a:p>
            <a:fld id="{1101EFB0-8056-4E27-8503-D52B578E6576}" type="slidenum">
              <a:rPr lang="ru-RU" smtClean="0"/>
              <a:t>8</a:t>
            </a:fld>
            <a:endParaRPr lang="ru-RU"/>
          </a:p>
        </p:txBody>
      </p:sp>
      <p:sp>
        <p:nvSpPr>
          <p:cNvPr id="4" name="Прямоугольник 3"/>
          <p:cNvSpPr/>
          <p:nvPr/>
        </p:nvSpPr>
        <p:spPr>
          <a:xfrm>
            <a:off x="6810103" y="1825625"/>
            <a:ext cx="5144588" cy="3416320"/>
          </a:xfrm>
          <a:prstGeom prst="rect">
            <a:avLst/>
          </a:prstGeom>
        </p:spPr>
        <p:txBody>
          <a:bodyPr wrap="square">
            <a:spAutoFit/>
          </a:bodyPr>
          <a:lstStyle/>
          <a:p>
            <a:r>
              <a:rPr lang="ru-RU" dirty="0">
                <a:solidFill>
                  <a:srgbClr val="000000"/>
                </a:solidFill>
                <a:latin typeface="Times New Roman" panose="02020603050405020304" pitchFamily="18" charset="0"/>
              </a:rPr>
              <a:t>Приведем пример определения почвы до разряда:</a:t>
            </a:r>
          </a:p>
          <a:p>
            <a:pPr>
              <a:buFont typeface="Arial" panose="020B0604020202020204" pitchFamily="34" charset="0"/>
              <a:buChar char="•"/>
            </a:pPr>
            <a:r>
              <a:rPr lang="ru-RU" dirty="0">
                <a:solidFill>
                  <a:srgbClr val="000000"/>
                </a:solidFill>
                <a:latin typeface="Times New Roman" panose="02020603050405020304" pitchFamily="18" charset="0"/>
              </a:rPr>
              <a:t>тип — чернозем,</a:t>
            </a:r>
          </a:p>
          <a:p>
            <a:pPr>
              <a:buFont typeface="Arial" panose="020B0604020202020204" pitchFamily="34" charset="0"/>
              <a:buChar char="•"/>
            </a:pPr>
            <a:r>
              <a:rPr lang="ru-RU" dirty="0">
                <a:solidFill>
                  <a:srgbClr val="000000"/>
                </a:solidFill>
                <a:latin typeface="Times New Roman" panose="02020603050405020304" pitchFamily="18" charset="0"/>
              </a:rPr>
              <a:t>подтип — чернозем обыкновенный,</a:t>
            </a:r>
          </a:p>
          <a:p>
            <a:pPr>
              <a:buFont typeface="Arial" panose="020B0604020202020204" pitchFamily="34" charset="0"/>
              <a:buChar char="•"/>
            </a:pPr>
            <a:r>
              <a:rPr lang="ru-RU" dirty="0">
                <a:solidFill>
                  <a:srgbClr val="000000"/>
                </a:solidFill>
                <a:latin typeface="Times New Roman" panose="02020603050405020304" pitchFamily="18" charset="0"/>
              </a:rPr>
              <a:t>род — чернозем обыкновенный солонцеватый,</a:t>
            </a:r>
          </a:p>
          <a:p>
            <a:pPr>
              <a:buFont typeface="Arial" panose="020B0604020202020204" pitchFamily="34" charset="0"/>
              <a:buChar char="•"/>
            </a:pPr>
            <a:r>
              <a:rPr lang="ru-RU" dirty="0">
                <a:solidFill>
                  <a:srgbClr val="000000"/>
                </a:solidFill>
                <a:latin typeface="Times New Roman" panose="02020603050405020304" pitchFamily="18" charset="0"/>
              </a:rPr>
              <a:t>вид — чернозем обыкновенный солонцеватый </a:t>
            </a:r>
            <a:r>
              <a:rPr lang="ru-RU" dirty="0" err="1">
                <a:solidFill>
                  <a:srgbClr val="000000"/>
                </a:solidFill>
                <a:latin typeface="Times New Roman" panose="02020603050405020304" pitchFamily="18" charset="0"/>
              </a:rPr>
              <a:t>малогумусный</a:t>
            </a:r>
            <a:r>
              <a:rPr lang="ru-RU" dirty="0">
                <a:solidFill>
                  <a:srgbClr val="000000"/>
                </a:solidFill>
                <a:latin typeface="Times New Roman" panose="02020603050405020304" pitchFamily="18" charset="0"/>
              </a:rPr>
              <a:t>,</a:t>
            </a:r>
          </a:p>
          <a:p>
            <a:pPr>
              <a:buFont typeface="Arial" panose="020B0604020202020204" pitchFamily="34" charset="0"/>
              <a:buChar char="•"/>
            </a:pPr>
            <a:r>
              <a:rPr lang="ru-RU" dirty="0">
                <a:solidFill>
                  <a:srgbClr val="000000"/>
                </a:solidFill>
                <a:latin typeface="Times New Roman" panose="02020603050405020304" pitchFamily="18" charset="0"/>
              </a:rPr>
              <a:t>разновидность — чернозем обыкновенный солонцеватый </a:t>
            </a:r>
            <a:r>
              <a:rPr lang="ru-RU" dirty="0" err="1">
                <a:solidFill>
                  <a:srgbClr val="000000"/>
                </a:solidFill>
                <a:latin typeface="Times New Roman" panose="02020603050405020304" pitchFamily="18" charset="0"/>
              </a:rPr>
              <a:t>малогумусный</a:t>
            </a:r>
            <a:r>
              <a:rPr lang="ru-RU" dirty="0">
                <a:solidFill>
                  <a:srgbClr val="000000"/>
                </a:solidFill>
                <a:latin typeface="Times New Roman" panose="02020603050405020304" pitchFamily="18" charset="0"/>
              </a:rPr>
              <a:t> пылевато-суглинистый,</a:t>
            </a:r>
          </a:p>
          <a:p>
            <a:pPr>
              <a:buFont typeface="Arial" panose="020B0604020202020204" pitchFamily="34" charset="0"/>
              <a:buChar char="•"/>
            </a:pPr>
            <a:r>
              <a:rPr lang="ru-RU" dirty="0">
                <a:solidFill>
                  <a:srgbClr val="000000"/>
                </a:solidFill>
                <a:latin typeface="Times New Roman" panose="02020603050405020304" pitchFamily="18" charset="0"/>
              </a:rPr>
              <a:t>разряд — чернозем обыкновенный солонцеватый </a:t>
            </a:r>
            <a:r>
              <a:rPr lang="ru-RU" dirty="0" err="1">
                <a:solidFill>
                  <a:srgbClr val="000000"/>
                </a:solidFill>
                <a:latin typeface="Times New Roman" panose="02020603050405020304" pitchFamily="18" charset="0"/>
              </a:rPr>
              <a:t>малогумусный</a:t>
            </a:r>
            <a:r>
              <a:rPr lang="ru-RU" dirty="0">
                <a:solidFill>
                  <a:srgbClr val="000000"/>
                </a:solidFill>
                <a:latin typeface="Times New Roman" panose="02020603050405020304" pitchFamily="18" charset="0"/>
              </a:rPr>
              <a:t> пылевато-суглинистый на лёссовидных суглинках.</a:t>
            </a:r>
            <a:endParaRPr lang="ru-RU" b="0"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22785851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dirty="0"/>
              <a:t>Классификация почв. </a:t>
            </a:r>
            <a:endParaRPr lang="ru-RU" sz="4000" dirty="0"/>
          </a:p>
        </p:txBody>
      </p:sp>
      <p:sp>
        <p:nvSpPr>
          <p:cNvPr id="3" name="Объект 2"/>
          <p:cNvSpPr>
            <a:spLocks noGrp="1"/>
          </p:cNvSpPr>
          <p:nvPr>
            <p:ph idx="1"/>
          </p:nvPr>
        </p:nvSpPr>
        <p:spPr>
          <a:xfrm>
            <a:off x="838200" y="1825625"/>
            <a:ext cx="11075126" cy="4351338"/>
          </a:xfrm>
        </p:spPr>
        <p:txBody>
          <a:bodyPr>
            <a:normAutofit lnSpcReduction="10000"/>
          </a:bodyPr>
          <a:lstStyle/>
          <a:p>
            <a:r>
              <a:rPr lang="ru-RU" sz="1700" dirty="0"/>
              <a:t>Каждый тип почв последовательно </a:t>
            </a:r>
            <a:r>
              <a:rPr lang="ru-RU" sz="1700" b="1" dirty="0"/>
              <a:t>подразделяется</a:t>
            </a:r>
            <a:r>
              <a:rPr lang="ru-RU" sz="1700" dirty="0"/>
              <a:t> на подтипы, роды, виды, разновидности и разряды</a:t>
            </a:r>
            <a:r>
              <a:rPr lang="ru-RU" sz="1700" dirty="0" smtClean="0"/>
              <a:t>.</a:t>
            </a:r>
            <a:endParaRPr lang="ru-RU" sz="1700" b="1" dirty="0" smtClean="0"/>
          </a:p>
          <a:p>
            <a:r>
              <a:rPr lang="ru-RU" sz="1700" b="1" dirty="0" smtClean="0"/>
              <a:t>Подтипы </a:t>
            </a:r>
            <a:r>
              <a:rPr lang="ru-RU" sz="1700" b="1" dirty="0"/>
              <a:t>почв</a:t>
            </a:r>
            <a:r>
              <a:rPr lang="ru-RU" sz="1700" dirty="0"/>
              <a:t> представляют собой группы почв, различающиеся между собой по проявлению основного и сопутствующего процессов почвообразования и являющиеся переходными ступенями между типами. Например, при развитии в почве наряду с подзолистым процессом дернового процесса формируется подтип дерново-подзолистой почвы</a:t>
            </a:r>
            <a:r>
              <a:rPr lang="ru-RU" sz="1700" dirty="0" smtClean="0"/>
              <a:t>.</a:t>
            </a:r>
          </a:p>
          <a:p>
            <a:r>
              <a:rPr lang="ru-RU" sz="1700" b="1" dirty="0"/>
              <a:t>Роды почв</a:t>
            </a:r>
            <a:r>
              <a:rPr lang="ru-RU" sz="1700" dirty="0"/>
              <a:t> выделяются внутри подтипа по особенностям почвообразования, связанным прежде всего со свойствами материнских пород, а также свойствами, обусловленными химизмом грунтовых вод, или со свойствами и признаками, приобретенными в прошлых фазах почвообразования (так называемые реликтовые признаки</a:t>
            </a:r>
            <a:r>
              <a:rPr lang="ru-RU" sz="1700" dirty="0" smtClean="0"/>
              <a:t>).</a:t>
            </a:r>
          </a:p>
          <a:p>
            <a:r>
              <a:rPr lang="ru-RU" sz="1700" b="1" dirty="0"/>
              <a:t>Виды почв</a:t>
            </a:r>
            <a:r>
              <a:rPr lang="ru-RU" sz="1700" dirty="0"/>
              <a:t> выделяются в пределах рода по степени выраженности основного почвообразовательного процесса, свойственного определенному почвенному </a:t>
            </a:r>
            <a:r>
              <a:rPr lang="ru-RU" sz="1700" dirty="0" smtClean="0"/>
              <a:t>типу</a:t>
            </a:r>
          </a:p>
          <a:p>
            <a:r>
              <a:rPr lang="ru-RU" sz="1700" dirty="0"/>
              <a:t>Внутри видов определяются </a:t>
            </a:r>
            <a:r>
              <a:rPr lang="ru-RU" sz="1700" b="1" dirty="0"/>
              <a:t>разновидности почв</a:t>
            </a:r>
            <a:r>
              <a:rPr lang="ru-RU" sz="1700" dirty="0"/>
              <a:t>. Это почвы одного и того же вида, но обладающие различным механическим составом (например, песчаные, супесчаные, суглинистые, глинистые). Почвы же одного вида и одного механического состава, но развитые на материнских породах разного происхождения и разного петрографического состава, выделяются как почвенные разряды.</a:t>
            </a:r>
          </a:p>
        </p:txBody>
      </p:sp>
      <p:sp>
        <p:nvSpPr>
          <p:cNvPr id="7" name="Номер слайда 6"/>
          <p:cNvSpPr>
            <a:spLocks noGrp="1"/>
          </p:cNvSpPr>
          <p:nvPr>
            <p:ph type="sldNum" sz="quarter" idx="12"/>
          </p:nvPr>
        </p:nvSpPr>
        <p:spPr/>
        <p:txBody>
          <a:bodyPr/>
          <a:lstStyle/>
          <a:p>
            <a:fld id="{1101EFB0-8056-4E27-8503-D52B578E6576}" type="slidenum">
              <a:rPr lang="ru-RU" smtClean="0"/>
              <a:t>9</a:t>
            </a:fld>
            <a:endParaRPr lang="ru-RU"/>
          </a:p>
        </p:txBody>
      </p:sp>
    </p:spTree>
    <p:extLst>
      <p:ext uri="{BB962C8B-B14F-4D97-AF65-F5344CB8AC3E}">
        <p14:creationId xmlns:p14="http://schemas.microsoft.com/office/powerpoint/2010/main" val="3078831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dirty="0" smtClean="0"/>
              <a:t>Классификация почв.</a:t>
            </a:r>
            <a:endParaRPr lang="ru-RU" sz="4000" b="1" dirty="0"/>
          </a:p>
        </p:txBody>
      </p:sp>
      <p:sp>
        <p:nvSpPr>
          <p:cNvPr id="3" name="Объект 2"/>
          <p:cNvSpPr>
            <a:spLocks noGrp="1"/>
          </p:cNvSpPr>
          <p:nvPr>
            <p:ph idx="1"/>
          </p:nvPr>
        </p:nvSpPr>
        <p:spPr/>
        <p:txBody>
          <a:bodyPr>
            <a:noAutofit/>
          </a:bodyPr>
          <a:lstStyle/>
          <a:p>
            <a:r>
              <a:rPr lang="ru-RU" sz="1700" dirty="0"/>
              <a:t>Роды почв выделяются в каждом типе и подтипе почв. Вот </a:t>
            </a:r>
            <a:r>
              <a:rPr lang="ru-RU" sz="1700" b="1" dirty="0"/>
              <a:t>самые распространенные</a:t>
            </a:r>
            <a:r>
              <a:rPr lang="ru-RU" sz="1700" dirty="0"/>
              <a:t> из них:</a:t>
            </a:r>
          </a:p>
          <a:p>
            <a:r>
              <a:rPr lang="ru-RU" sz="1700" dirty="0"/>
              <a:t>1) обычный род, т. е. отвечающий по своему характеру подтипу почв; при определении почв название рода «обычный» опускается;</a:t>
            </a:r>
          </a:p>
          <a:p>
            <a:r>
              <a:rPr lang="ru-RU" sz="1700" dirty="0"/>
              <a:t>2) солонцеватые (особенности почв определяются химизмом грунтовых вод);</a:t>
            </a:r>
          </a:p>
          <a:p>
            <a:r>
              <a:rPr lang="ru-RU" sz="1700" dirty="0"/>
              <a:t>3) остаточно-солонцеватые (особенности почв определяются засоленностью пород, которая постепенно снимается);</a:t>
            </a:r>
          </a:p>
          <a:p>
            <a:r>
              <a:rPr lang="ru-RU" sz="1700" dirty="0"/>
              <a:t>4) солончаковатые;</a:t>
            </a:r>
          </a:p>
          <a:p>
            <a:r>
              <a:rPr lang="ru-RU" sz="1700" dirty="0"/>
              <a:t>5) остаточно-карбонатные;</a:t>
            </a:r>
          </a:p>
          <a:p>
            <a:r>
              <a:rPr lang="ru-RU" sz="1700" dirty="0"/>
              <a:t>6) почвы на кварцево-песчаных породах;</a:t>
            </a:r>
          </a:p>
          <a:p>
            <a:r>
              <a:rPr lang="ru-RU" sz="1700" dirty="0"/>
              <a:t>7) почвы контактно-глеевые (формируются на двучленных породах, когда супесчаные или песчаные толщи подстилаются суглинистыми или глинистыми отложениями; на контакте смены наносов образуется осветленная полоса, образующаяся за счет периодического переувлажнения);</a:t>
            </a:r>
          </a:p>
          <a:p>
            <a:r>
              <a:rPr lang="ru-RU" sz="1700" dirty="0"/>
              <a:t>8) остаточно-аридные.</a:t>
            </a:r>
          </a:p>
          <a:p>
            <a:r>
              <a:rPr lang="ru-RU" sz="1700" dirty="0" smtClean="0"/>
              <a:t>(Пример определение почвы до разряда на 8 странице)</a:t>
            </a:r>
            <a:endParaRPr lang="ru-RU" sz="1700" dirty="0"/>
          </a:p>
        </p:txBody>
      </p:sp>
      <p:sp>
        <p:nvSpPr>
          <p:cNvPr id="5" name="Номер слайда 4"/>
          <p:cNvSpPr>
            <a:spLocks noGrp="1"/>
          </p:cNvSpPr>
          <p:nvPr>
            <p:ph type="sldNum" sz="quarter" idx="12"/>
          </p:nvPr>
        </p:nvSpPr>
        <p:spPr/>
        <p:txBody>
          <a:bodyPr/>
          <a:lstStyle/>
          <a:p>
            <a:fld id="{1101EFB0-8056-4E27-8503-D52B578E6576}" type="slidenum">
              <a:rPr lang="ru-RU" smtClean="0"/>
              <a:t>10</a:t>
            </a:fld>
            <a:endParaRPr lang="ru-RU"/>
          </a:p>
        </p:txBody>
      </p:sp>
    </p:spTree>
    <p:extLst>
      <p:ext uri="{BB962C8B-B14F-4D97-AF65-F5344CB8AC3E}">
        <p14:creationId xmlns:p14="http://schemas.microsoft.com/office/powerpoint/2010/main" val="12077594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dirty="0" smtClean="0"/>
              <a:t>Морфология почв.</a:t>
            </a:r>
            <a:endParaRPr lang="ru-RU" sz="4000" b="1" dirty="0"/>
          </a:p>
        </p:txBody>
      </p:sp>
      <p:sp>
        <p:nvSpPr>
          <p:cNvPr id="3" name="Объект 2"/>
          <p:cNvSpPr>
            <a:spLocks noGrp="1"/>
          </p:cNvSpPr>
          <p:nvPr>
            <p:ph idx="1"/>
          </p:nvPr>
        </p:nvSpPr>
        <p:spPr>
          <a:xfrm>
            <a:off x="838200" y="1825625"/>
            <a:ext cx="5394158" cy="4351338"/>
          </a:xfrm>
        </p:spPr>
        <p:txBody>
          <a:bodyPr>
            <a:normAutofit fontScale="92500" lnSpcReduction="10000"/>
          </a:bodyPr>
          <a:lstStyle/>
          <a:p>
            <a:r>
              <a:rPr lang="ru-RU" sz="1700" b="1" dirty="0" smtClean="0"/>
              <a:t>Морфология почв</a:t>
            </a:r>
            <a:r>
              <a:rPr lang="ru-RU" sz="1700" b="1" dirty="0"/>
              <a:t> </a:t>
            </a:r>
            <a:r>
              <a:rPr lang="ru-RU" sz="1700" dirty="0"/>
              <a:t>– сумма внешних признаков, которые являются результатом процессов формирования и поэтому отражают происхождение (генезис) почв, историю их развития, их физические и химические свойства. Морфологические признаки доступны простому визуальному наблюдению, но для более точного анализа используют как простые приспособления (например, лента с сантиметровыми делениями для определения мощности почвы), так и достаточно сложные приборы (поляризационные микроскопы, применяемые для изучения микроскопических морфологических признаков</a:t>
            </a:r>
            <a:r>
              <a:rPr lang="ru-RU" sz="1700" dirty="0" smtClean="0"/>
              <a:t>).</a:t>
            </a:r>
          </a:p>
          <a:p>
            <a:r>
              <a:rPr lang="ru-RU" sz="1700" dirty="0" smtClean="0"/>
              <a:t>В </a:t>
            </a:r>
            <a:r>
              <a:rPr lang="ru-RU" sz="1700" dirty="0"/>
              <a:t>качестве </a:t>
            </a:r>
            <a:r>
              <a:rPr lang="ru-RU" sz="1700" b="1" dirty="0"/>
              <a:t>основных</a:t>
            </a:r>
            <a:r>
              <a:rPr lang="ru-RU" sz="1700" dirty="0"/>
              <a:t> </a:t>
            </a:r>
            <a:r>
              <a:rPr lang="ru-RU" sz="1700" b="1" dirty="0"/>
              <a:t>морфологических признаков </a:t>
            </a:r>
            <a:r>
              <a:rPr lang="ru-RU" sz="1700" dirty="0"/>
              <a:t>почвы выделяют: почвенный профиль, окраску и цвет почв, почвенную структуру, гранулометрический (механический) состав почв, сложение почв, новообразования и включения.</a:t>
            </a:r>
          </a:p>
          <a:p>
            <a:endParaRPr lang="ru-RU" dirty="0"/>
          </a:p>
        </p:txBody>
      </p:sp>
      <p:sp>
        <p:nvSpPr>
          <p:cNvPr id="6" name="Номер слайда 5"/>
          <p:cNvSpPr>
            <a:spLocks noGrp="1"/>
          </p:cNvSpPr>
          <p:nvPr>
            <p:ph type="sldNum" sz="quarter" idx="12"/>
          </p:nvPr>
        </p:nvSpPr>
        <p:spPr/>
        <p:txBody>
          <a:bodyPr/>
          <a:lstStyle/>
          <a:p>
            <a:fld id="{1101EFB0-8056-4E27-8503-D52B578E6576}" type="slidenum">
              <a:rPr lang="ru-RU" smtClean="0"/>
              <a:t>11</a:t>
            </a:fld>
            <a:endParaRPr lang="ru-RU"/>
          </a:p>
        </p:txBody>
      </p:sp>
      <p:pic>
        <p:nvPicPr>
          <p:cNvPr id="2050" name="Picture 2" descr="https://arhivurokov.ru/kopilka/uploads/user_file_5481324e5e453/img_user_file_5481324e5e453_0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6737" y="1825625"/>
            <a:ext cx="497706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8058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dirty="0" smtClean="0"/>
              <a:t>Почвенные зоны СНГ и России.</a:t>
            </a:r>
            <a:endParaRPr lang="ru-RU" sz="4000" b="1" dirty="0"/>
          </a:p>
        </p:txBody>
      </p:sp>
      <p:sp>
        <p:nvSpPr>
          <p:cNvPr id="3" name="Объект 2"/>
          <p:cNvSpPr>
            <a:spLocks noGrp="1"/>
          </p:cNvSpPr>
          <p:nvPr>
            <p:ph idx="1"/>
          </p:nvPr>
        </p:nvSpPr>
        <p:spPr/>
        <p:txBody>
          <a:bodyPr>
            <a:normAutofit/>
          </a:bodyPr>
          <a:lstStyle/>
          <a:p>
            <a:r>
              <a:rPr lang="ru-RU" sz="1700" dirty="0"/>
              <a:t>На территории стран СНГ преобладают подзолистые и дерново-подзолистые почвы, занимающие 51,7% территории. Значительный удельный вес занимают тундровые почвы (14,1%), черноземы (8,6%), каштановые почвы (5,4%), сероземы (6,1%) и ряд других. Общая площадь почв составляет – 67,5% площади СНГ</a:t>
            </a:r>
            <a:r>
              <a:rPr lang="ru-RU" sz="1700" dirty="0" smtClean="0"/>
              <a:t>.</a:t>
            </a:r>
          </a:p>
          <a:p>
            <a:r>
              <a:rPr lang="ru-RU" sz="1700" dirty="0"/>
              <a:t>На территории России выделяют 7 основных почвенных зон: 1 – тундровую (почвы тундрово-глеевые); 2 – таежно-лесную (почвы дерново-подзолистые, подзолистые и болотные); 3 – лесостепную (серые лесные почвы); 4 – степную или черноземную (черноземы, встречаются солонцы); 5 – сухих или полупустынных степей (каштановые и бурые почвы).</a:t>
            </a:r>
          </a:p>
        </p:txBody>
      </p:sp>
      <p:sp>
        <p:nvSpPr>
          <p:cNvPr id="4" name="Номер слайда 3"/>
          <p:cNvSpPr>
            <a:spLocks noGrp="1"/>
          </p:cNvSpPr>
          <p:nvPr>
            <p:ph type="sldNum" sz="quarter" idx="12"/>
          </p:nvPr>
        </p:nvSpPr>
        <p:spPr/>
        <p:txBody>
          <a:bodyPr/>
          <a:lstStyle/>
          <a:p>
            <a:fld id="{1101EFB0-8056-4E27-8503-D52B578E6576}" type="slidenum">
              <a:rPr lang="ru-RU" smtClean="0"/>
              <a:t>12</a:t>
            </a:fld>
            <a:endParaRPr lang="ru-RU"/>
          </a:p>
        </p:txBody>
      </p:sp>
    </p:spTree>
    <p:extLst>
      <p:ext uri="{BB962C8B-B14F-4D97-AF65-F5344CB8AC3E}">
        <p14:creationId xmlns:p14="http://schemas.microsoft.com/office/powerpoint/2010/main" val="25261371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sp>
        <p:nvSpPr>
          <p:cNvPr id="4" name="Номер слайда 3"/>
          <p:cNvSpPr>
            <a:spLocks noGrp="1"/>
          </p:cNvSpPr>
          <p:nvPr>
            <p:ph type="sldNum" sz="quarter" idx="12"/>
          </p:nvPr>
        </p:nvSpPr>
        <p:spPr/>
        <p:txBody>
          <a:bodyPr/>
          <a:lstStyle/>
          <a:p>
            <a:fld id="{1101EFB0-8056-4E27-8503-D52B578E6576}" type="slidenum">
              <a:rPr lang="ru-RU" smtClean="0"/>
              <a:t>13</a:t>
            </a:fld>
            <a:endParaRPr lang="ru-RU"/>
          </a:p>
        </p:txBody>
      </p:sp>
      <p:pic>
        <p:nvPicPr>
          <p:cNvPr id="4098" name="Picture 2" descr="http://bigslide.ru/images/48/47623/960/img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10515600" cy="6083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2903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Почвенные горизонты. Типы почвенных горизонтов.</a:t>
            </a:r>
            <a:endParaRPr lang="ru-RU" dirty="0"/>
          </a:p>
        </p:txBody>
      </p:sp>
      <p:sp>
        <p:nvSpPr>
          <p:cNvPr id="3" name="Объект 2"/>
          <p:cNvSpPr>
            <a:spLocks noGrp="1"/>
          </p:cNvSpPr>
          <p:nvPr>
            <p:ph idx="1"/>
          </p:nvPr>
        </p:nvSpPr>
        <p:spPr>
          <a:xfrm>
            <a:off x="838200" y="1825624"/>
            <a:ext cx="7343274" cy="4530725"/>
          </a:xfrm>
        </p:spPr>
        <p:txBody>
          <a:bodyPr>
            <a:normAutofit fontScale="70000" lnSpcReduction="20000"/>
          </a:bodyPr>
          <a:lstStyle/>
          <a:p>
            <a:r>
              <a:rPr lang="ru-RU" sz="2200" b="1" dirty="0"/>
              <a:t>Генетические почвенные горизонты</a:t>
            </a:r>
            <a:r>
              <a:rPr lang="ru-RU" sz="2200" dirty="0"/>
              <a:t> – слои, возникающие в процессе почвообразования, различающиеся по цвету</a:t>
            </a:r>
            <a:r>
              <a:rPr lang="ru-RU" sz="2200" i="1" dirty="0"/>
              <a:t>, </a:t>
            </a:r>
            <a:r>
              <a:rPr lang="ru-RU" sz="2200" dirty="0"/>
              <a:t>сложению, плотности и другим свойствам</a:t>
            </a:r>
            <a:r>
              <a:rPr lang="ru-RU" sz="2200" i="1" dirty="0"/>
              <a:t>.</a:t>
            </a:r>
            <a:endParaRPr lang="ru-RU" sz="2200" dirty="0"/>
          </a:p>
          <a:p>
            <a:r>
              <a:rPr lang="ru-RU" sz="2200" dirty="0"/>
              <a:t>Горизонты расположены один над другим параллельно или почти параллельно поверхности почвы, образуют в совокупности почвенный профиль </a:t>
            </a:r>
            <a:r>
              <a:rPr lang="ru-RU" sz="2200" dirty="0" smtClean="0"/>
              <a:t>(Рис на слайде 14).</a:t>
            </a:r>
            <a:endParaRPr lang="ru-RU" sz="2200" dirty="0"/>
          </a:p>
          <a:p>
            <a:r>
              <a:rPr lang="ru-RU" sz="2200" dirty="0"/>
              <a:t> Почвенные горизонты обозначают заглавными латинскими буквами. </a:t>
            </a:r>
            <a:r>
              <a:rPr lang="ru-RU" sz="2200" b="1" dirty="0"/>
              <a:t>Выделяют следующие почвенные горизонты и (всего 16 горизонтов</a:t>
            </a:r>
            <a:r>
              <a:rPr lang="ru-RU" sz="2200" b="1" dirty="0" smtClean="0"/>
              <a:t>): </a:t>
            </a:r>
          </a:p>
          <a:p>
            <a:r>
              <a:rPr lang="ru-RU" sz="2200" b="1" dirty="0" smtClean="0"/>
              <a:t>A</a:t>
            </a:r>
            <a:r>
              <a:rPr lang="ru-RU" sz="2200" b="1" baseline="-25000" dirty="0" smtClean="0"/>
              <a:t>0</a:t>
            </a:r>
            <a:r>
              <a:rPr lang="ru-RU" sz="2200" dirty="0"/>
              <a:t> – лесная подстилка (дернина). Представляет собой </a:t>
            </a:r>
            <a:r>
              <a:rPr lang="ru-RU" sz="2200" dirty="0" err="1"/>
              <a:t>опад</a:t>
            </a:r>
            <a:r>
              <a:rPr lang="ru-RU" sz="2200" dirty="0"/>
              <a:t> растений на различных стадиях разложения – от свежего до полностью разложившегося. Это самая верхняя часть почвенного профиля. Встречается только в естественных почвах.</a:t>
            </a:r>
          </a:p>
          <a:p>
            <a:r>
              <a:rPr lang="ru-RU" sz="2200" b="1" dirty="0"/>
              <a:t>А</a:t>
            </a:r>
            <a:r>
              <a:rPr lang="ru-RU" sz="2200" dirty="0"/>
              <a:t> – наибо­лее темноокрашенный горизонт в верхней части почвенного профиля, в котором происходит накопление органического вещества в форме гумуса, Тесно связанного с минеральной частью почвы. Цвет этого горизонта варьируется от черно­го, бурого, коричневого до светло-серого, что зависит от со­става и количества гумуса. Мощность гумусового горизонта колеблется от нескольких сантиметров до 1,5 м и более.</a:t>
            </a:r>
          </a:p>
          <a:p>
            <a:endParaRPr lang="ru-RU" sz="1800" dirty="0"/>
          </a:p>
        </p:txBody>
      </p:sp>
      <p:sp>
        <p:nvSpPr>
          <p:cNvPr id="4" name="Номер слайда 3"/>
          <p:cNvSpPr>
            <a:spLocks noGrp="1"/>
          </p:cNvSpPr>
          <p:nvPr>
            <p:ph type="sldNum" sz="quarter" idx="12"/>
          </p:nvPr>
        </p:nvSpPr>
        <p:spPr/>
        <p:txBody>
          <a:bodyPr/>
          <a:lstStyle/>
          <a:p>
            <a:fld id="{1101EFB0-8056-4E27-8503-D52B578E6576}" type="slidenum">
              <a:rPr lang="ru-RU" smtClean="0"/>
              <a:t>14</a:t>
            </a:fld>
            <a:endParaRPr lang="ru-RU"/>
          </a:p>
        </p:txBody>
      </p:sp>
      <p:pic>
        <p:nvPicPr>
          <p:cNvPr id="5122" name="Picture 2" descr="http://ok-t.ru/helpiksorg/baza3/85972222604.files/image0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0954" y="1027906"/>
            <a:ext cx="3676650" cy="5328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7674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Почвенные горизонты. Типы почвенных горизонтов.</a:t>
            </a:r>
          </a:p>
        </p:txBody>
      </p:sp>
      <p:sp>
        <p:nvSpPr>
          <p:cNvPr id="3" name="Объект 2"/>
          <p:cNvSpPr>
            <a:spLocks noGrp="1"/>
          </p:cNvSpPr>
          <p:nvPr>
            <p:ph idx="1"/>
          </p:nvPr>
        </p:nvSpPr>
        <p:spPr/>
        <p:txBody>
          <a:bodyPr>
            <a:normAutofit fontScale="85000" lnSpcReduction="10000"/>
          </a:bodyPr>
          <a:lstStyle/>
          <a:p>
            <a:r>
              <a:rPr lang="ru-RU" sz="1700" b="1" dirty="0" smtClean="0"/>
              <a:t>A</a:t>
            </a:r>
            <a:r>
              <a:rPr lang="ru-RU" sz="1700" b="1" baseline="-25000" dirty="0" smtClean="0"/>
              <a:t>1</a:t>
            </a:r>
            <a:r>
              <a:rPr lang="ru-RU" sz="1700" dirty="0" smtClean="0"/>
              <a:t> – гумусовый (перегнойный) горизонт. Встречается в почвах, где происходит разрушение алюмоси­ликатов и образование подвижных органо-минеральных ве­ществ. Верхний темноокрашенный горизонт, содержащий наибольшее количество органического вещества.</a:t>
            </a:r>
          </a:p>
          <a:p>
            <a:r>
              <a:rPr lang="ru-RU" sz="1700" b="1" dirty="0" smtClean="0"/>
              <a:t>A</a:t>
            </a:r>
            <a:r>
              <a:rPr lang="ru-RU" sz="1700" b="1" baseline="-25000" dirty="0" smtClean="0"/>
              <a:t>2</a:t>
            </a:r>
            <a:r>
              <a:rPr lang="ru-RU" sz="1700" dirty="0" smtClean="0"/>
              <a:t> – элювиальный горизонт (горизонт вымывания, подзолистый или осолоделый). Формируется под влиянием кислотного или щелочно­го разрушения минеральной части. Это сильно осветленный, бесструктурный или </a:t>
            </a:r>
            <a:r>
              <a:rPr lang="ru-RU" sz="1700" dirty="0" err="1" smtClean="0"/>
              <a:t>слоеватый</a:t>
            </a:r>
            <a:r>
              <a:rPr lang="ru-RU" sz="1700" dirty="0" smtClean="0"/>
              <a:t> рыхлый горизонт, обедненный гумусом и другими соединениями, а также илистыми частицами за счет вымывания их в нижележащие слои и от­носительно обогащенный остаточным кремнеземом.</a:t>
            </a:r>
          </a:p>
          <a:p>
            <a:r>
              <a:rPr lang="ru-RU" sz="1700" b="1" dirty="0" smtClean="0"/>
              <a:t>B</a:t>
            </a:r>
            <a:r>
              <a:rPr lang="ru-RU" sz="1700" dirty="0" smtClean="0"/>
              <a:t> – иллювиальный горизонт (горизонт вмывания – </a:t>
            </a:r>
            <a:r>
              <a:rPr lang="ru-RU" sz="1700" dirty="0" err="1" smtClean="0"/>
              <a:t>намывания</a:t>
            </a:r>
            <a:r>
              <a:rPr lang="ru-RU" sz="1700" dirty="0" smtClean="0"/>
              <a:t> и накопления веществ, внесенных из других горизонтов) В случае черноземного типа почвообразования в этом горизонте не наблюдается существенных перемещений веществ в почвенной толще, горизонт является переходным слоем к почвообразующей породе, характеризуется постепенным ослаблением процессов аккумуляции гумуса, разложения первичных минералов. В случае подзолистого типа почвообразования данный горизонт располагается под элювиальным горизонтом и представляет собой бурый, ох­ристо-бурый, красновато-бурый, уплотненный и утяжелен­ный, хорошо </a:t>
            </a:r>
            <a:r>
              <a:rPr lang="ru-RU" sz="1700" dirty="0" err="1" smtClean="0"/>
              <a:t>оструктуренный</a:t>
            </a:r>
            <a:r>
              <a:rPr lang="ru-RU" sz="1700" dirty="0" smtClean="0"/>
              <a:t> горизонт, характеризующийся накоплением глины, оксидов железа, алюминия и других коллоидных веществ за счет вмывания их из вышележащих горизонтов.</a:t>
            </a:r>
          </a:p>
        </p:txBody>
      </p:sp>
      <p:sp>
        <p:nvSpPr>
          <p:cNvPr id="4" name="Номер слайда 3"/>
          <p:cNvSpPr>
            <a:spLocks noGrp="1"/>
          </p:cNvSpPr>
          <p:nvPr>
            <p:ph type="sldNum" sz="quarter" idx="12"/>
          </p:nvPr>
        </p:nvSpPr>
        <p:spPr/>
        <p:txBody>
          <a:bodyPr/>
          <a:lstStyle/>
          <a:p>
            <a:fld id="{1101EFB0-8056-4E27-8503-D52B578E6576}" type="slidenum">
              <a:rPr lang="ru-RU" smtClean="0"/>
              <a:t>15</a:t>
            </a:fld>
            <a:endParaRPr lang="ru-RU"/>
          </a:p>
        </p:txBody>
      </p:sp>
    </p:spTree>
    <p:extLst>
      <p:ext uri="{BB962C8B-B14F-4D97-AF65-F5344CB8AC3E}">
        <p14:creationId xmlns:p14="http://schemas.microsoft.com/office/powerpoint/2010/main" val="3711851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Почвенные горизонты. Типы почвенных горизонтов.</a:t>
            </a:r>
          </a:p>
        </p:txBody>
      </p:sp>
      <p:sp>
        <p:nvSpPr>
          <p:cNvPr id="3" name="Объект 2"/>
          <p:cNvSpPr>
            <a:spLocks noGrp="1"/>
          </p:cNvSpPr>
          <p:nvPr>
            <p:ph idx="1"/>
          </p:nvPr>
        </p:nvSpPr>
        <p:spPr/>
        <p:txBody>
          <a:bodyPr>
            <a:normAutofit fontScale="85000" lnSpcReduction="20000"/>
          </a:bodyPr>
          <a:lstStyle/>
          <a:p>
            <a:r>
              <a:rPr lang="ru-RU" sz="1700" b="1" dirty="0"/>
              <a:t>G</a:t>
            </a:r>
            <a:r>
              <a:rPr lang="ru-RU" sz="1700" dirty="0"/>
              <a:t> – </a:t>
            </a:r>
            <a:r>
              <a:rPr lang="ru-RU" sz="1700" dirty="0" err="1"/>
              <a:t>глеевый</a:t>
            </a:r>
            <a:r>
              <a:rPr lang="ru-RU" sz="1700" dirty="0"/>
              <a:t> горизонт, характерен для почв с постоянно избыточным увлажнением (болотных, тундровых, аллювиальных и др.), которое вызывает восстановительные процессы в почве и придает горизонту характерные черты –си­зую, серовато-голубую или грязно-зеленую окраску, нали­чие ржавых и охристых пятен, </a:t>
            </a:r>
            <a:r>
              <a:rPr lang="ru-RU" sz="1700" dirty="0" err="1"/>
              <a:t>слитость</a:t>
            </a:r>
            <a:r>
              <a:rPr lang="ru-RU" sz="1700" dirty="0"/>
              <a:t>, вязкость и т.д.</a:t>
            </a:r>
          </a:p>
          <a:p>
            <a:r>
              <a:rPr lang="ru-RU" sz="1700" b="1" dirty="0"/>
              <a:t>С</a:t>
            </a:r>
            <a:r>
              <a:rPr lang="ru-RU" sz="1700" dirty="0"/>
              <a:t> – материнская горная порода, не затронутая или слабо затронутая почвообразованием (аккумуляцией гумуса, </a:t>
            </a:r>
            <a:r>
              <a:rPr lang="ru-RU" sz="1700" dirty="0" err="1"/>
              <a:t>элювиированием</a:t>
            </a:r>
            <a:r>
              <a:rPr lang="ru-RU" sz="1700" dirty="0"/>
              <a:t> и т.д.).</a:t>
            </a:r>
          </a:p>
          <a:p>
            <a:r>
              <a:rPr lang="ru-RU" sz="1700" b="1" dirty="0"/>
              <a:t>D</a:t>
            </a:r>
            <a:r>
              <a:rPr lang="ru-RU" sz="1700" dirty="0"/>
              <a:t> – подстилающая порода. Рыхлая горная порода. Эта порода залегает ниже материнской и отлича­ется от нее в литологическом отношении. Встречается только в случае перекрывания горных пород.</a:t>
            </a:r>
          </a:p>
          <a:p>
            <a:r>
              <a:rPr lang="ru-RU" sz="1700" b="1" dirty="0"/>
              <a:t>R</a:t>
            </a:r>
            <a:r>
              <a:rPr lang="ru-RU" sz="1700" dirty="0"/>
              <a:t> – плотная, массивно-кристаллическая почвообразующая или подстилающая горная порода.</a:t>
            </a:r>
          </a:p>
          <a:p>
            <a:r>
              <a:rPr lang="ru-RU" sz="1700" b="1" dirty="0"/>
              <a:t>L</a:t>
            </a:r>
            <a:r>
              <a:rPr lang="ru-RU" sz="1700" dirty="0"/>
              <a:t> – латерит, твердый сплошной железистый горизонт, состоящий из оксидов железа и алюминия с примесью кварца и каолинита.</a:t>
            </a:r>
          </a:p>
          <a:p>
            <a:r>
              <a:rPr lang="ru-RU" sz="1700" b="1" dirty="0" err="1"/>
              <a:t>Pl</a:t>
            </a:r>
            <a:r>
              <a:rPr lang="ru-RU" sz="1700" dirty="0"/>
              <a:t>– </a:t>
            </a:r>
            <a:r>
              <a:rPr lang="ru-RU" sz="1700" dirty="0" err="1"/>
              <a:t>плинит</a:t>
            </a:r>
            <a:r>
              <a:rPr lang="ru-RU" sz="1700" dirty="0"/>
              <a:t>, внутрипочвенный уплотненный, но свободно режущийся лопатой горизонт, обогащенный оксидами железа.</a:t>
            </a:r>
          </a:p>
          <a:p>
            <a:r>
              <a:rPr lang="ru-RU" sz="1800" b="1" dirty="0"/>
              <a:t>F</a:t>
            </a:r>
            <a:r>
              <a:rPr lang="ru-RU" sz="1800" dirty="0"/>
              <a:t>– </a:t>
            </a:r>
            <a:r>
              <a:rPr lang="ru-RU" sz="1800" dirty="0" err="1"/>
              <a:t>фраджипен</a:t>
            </a:r>
            <a:r>
              <a:rPr lang="ru-RU" sz="1800" dirty="0"/>
              <a:t>, очень твердый и глинистый горизонт с резкой верхней и диффузной нижней границами; при увлажнении не размягчается как обычная глина, а распадается на мелкие отдельности.</a:t>
            </a:r>
          </a:p>
          <a:p>
            <a:endParaRPr lang="ru-RU" dirty="0"/>
          </a:p>
        </p:txBody>
      </p:sp>
      <p:sp>
        <p:nvSpPr>
          <p:cNvPr id="4" name="Номер слайда 3"/>
          <p:cNvSpPr>
            <a:spLocks noGrp="1"/>
          </p:cNvSpPr>
          <p:nvPr>
            <p:ph type="sldNum" sz="quarter" idx="12"/>
          </p:nvPr>
        </p:nvSpPr>
        <p:spPr/>
        <p:txBody>
          <a:bodyPr/>
          <a:lstStyle/>
          <a:p>
            <a:fld id="{1101EFB0-8056-4E27-8503-D52B578E6576}" type="slidenum">
              <a:rPr lang="ru-RU" smtClean="0"/>
              <a:t>16</a:t>
            </a:fld>
            <a:endParaRPr lang="ru-RU"/>
          </a:p>
        </p:txBody>
      </p:sp>
    </p:spTree>
    <p:extLst>
      <p:ext uri="{BB962C8B-B14F-4D97-AF65-F5344CB8AC3E}">
        <p14:creationId xmlns:p14="http://schemas.microsoft.com/office/powerpoint/2010/main" val="11800661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Почвенные горизонты. Типы почвенных горизонтов.</a:t>
            </a:r>
          </a:p>
        </p:txBody>
      </p:sp>
      <p:sp>
        <p:nvSpPr>
          <p:cNvPr id="3" name="Объект 2"/>
          <p:cNvSpPr>
            <a:spLocks noGrp="1"/>
          </p:cNvSpPr>
          <p:nvPr>
            <p:ph idx="1"/>
          </p:nvPr>
        </p:nvSpPr>
        <p:spPr/>
        <p:txBody>
          <a:bodyPr>
            <a:noAutofit/>
          </a:bodyPr>
          <a:lstStyle/>
          <a:p>
            <a:r>
              <a:rPr lang="ru-RU" sz="1700" b="1" dirty="0" smtClean="0"/>
              <a:t>P</a:t>
            </a:r>
            <a:r>
              <a:rPr lang="ru-RU" sz="1700" dirty="0"/>
              <a:t>– плотная внутрипочвенная кора, очень твердый, каменный горизонт, цементированный различными соединениями в результате их гидрогенного поступления до образования почти чистого слоя этих соединений.</a:t>
            </a:r>
          </a:p>
          <a:p>
            <a:r>
              <a:rPr lang="ru-RU" sz="1700" b="1" dirty="0"/>
              <a:t>M</a:t>
            </a:r>
            <a:r>
              <a:rPr lang="ru-RU" sz="1700" dirty="0"/>
              <a:t>– мягкая внутрипочвенная кора, мучнистый горизонт, сформированный различными соединениями в результате их гидрогенного поступления до образования почти чистого слоя этих соединений.</a:t>
            </a:r>
          </a:p>
          <a:p>
            <a:r>
              <a:rPr lang="ru-RU" sz="1700" b="1" dirty="0"/>
              <a:t>N</a:t>
            </a:r>
            <a:r>
              <a:rPr lang="ru-RU" sz="1700" dirty="0"/>
              <a:t>– конкреционный горизонт, рыхлый внутрипочвенный горизонт, содержащий &gt; 50% объема конкреционных образований.</a:t>
            </a:r>
          </a:p>
          <a:p>
            <a:r>
              <a:rPr lang="ru-RU" sz="1700" b="1" dirty="0"/>
              <a:t>Z</a:t>
            </a:r>
            <a:r>
              <a:rPr lang="ru-RU" sz="1700" dirty="0"/>
              <a:t> – </a:t>
            </a:r>
            <a:r>
              <a:rPr lang="ru-RU" sz="1700" dirty="0" err="1"/>
              <a:t>ортозанд</a:t>
            </a:r>
            <a:r>
              <a:rPr lang="ru-RU" sz="1700" dirty="0"/>
              <a:t>, сплошной или состоящий из отдельных </a:t>
            </a:r>
            <a:r>
              <a:rPr lang="ru-RU" sz="1700" dirty="0" err="1"/>
              <a:t>вонистых</a:t>
            </a:r>
            <a:r>
              <a:rPr lang="ru-RU" sz="1700" dirty="0"/>
              <a:t> тонких прослоек, сцементированный оксидами железа песчаный горизонт.</a:t>
            </a:r>
          </a:p>
          <a:p>
            <a:r>
              <a:rPr lang="ru-RU" sz="1700" b="1" dirty="0"/>
              <a:t>Для переходных горизонтов, которые имеют свойства как вышележащего, так и нижележащего горизонта, применяют двойные обозначе­ния, например </a:t>
            </a:r>
            <a:r>
              <a:rPr lang="ru-RU" sz="1700" b="1" dirty="0" smtClean="0"/>
              <a:t>A</a:t>
            </a:r>
            <a:r>
              <a:rPr lang="ru-RU" sz="1700" b="1" baseline="-25000" dirty="0" smtClean="0"/>
              <a:t>1</a:t>
            </a:r>
            <a:r>
              <a:rPr lang="ru-RU" sz="1700" b="1" dirty="0" smtClean="0"/>
              <a:t>A</a:t>
            </a:r>
            <a:r>
              <a:rPr lang="ru-RU" sz="1700" b="1" baseline="-25000" dirty="0" smtClean="0"/>
              <a:t>2</a:t>
            </a:r>
            <a:r>
              <a:rPr lang="ru-RU" sz="1700" b="1" dirty="0"/>
              <a:t> – горизонт, прокрашенный гумусом и имеющий признаки </a:t>
            </a:r>
            <a:r>
              <a:rPr lang="ru-RU" sz="1700" b="1" dirty="0" err="1"/>
              <a:t>оподзоленности</a:t>
            </a:r>
            <a:r>
              <a:rPr lang="ru-RU" sz="1700" b="1" dirty="0"/>
              <a:t>; А</a:t>
            </a:r>
            <a:r>
              <a:rPr lang="ru-RU" sz="1700" b="1" baseline="-25000" dirty="0"/>
              <a:t>2</a:t>
            </a:r>
            <a:r>
              <a:rPr lang="ru-RU" sz="1700" b="1" dirty="0"/>
              <a:t>В – горизонт, имеющий черты подзолистого горизонта (А</a:t>
            </a:r>
            <a:r>
              <a:rPr lang="ru-RU" sz="1700" b="1" baseline="-25000" dirty="0"/>
              <a:t>2</a:t>
            </a:r>
            <a:r>
              <a:rPr lang="ru-RU" sz="1700" b="1" dirty="0"/>
              <a:t>) и иллювиаль­ного (В); ВС – переходный горизонт к материнской породе и т.д. Второстепенные признаки обозначаются нижним индексом с дополнительной малой буквой</a:t>
            </a:r>
            <a:r>
              <a:rPr lang="ru-RU" sz="1700" b="1" dirty="0" smtClean="0"/>
              <a:t>.</a:t>
            </a:r>
          </a:p>
          <a:p>
            <a:r>
              <a:rPr lang="ru-RU" sz="1700" dirty="0"/>
              <a:t>Каждому почвенному типу свойственно свое сочетание горизонтов. Поэтому некоторые из них могут в том или ином профиле отсутствовать.</a:t>
            </a:r>
            <a:endParaRPr lang="ru-RU" sz="1700" b="1" dirty="0"/>
          </a:p>
        </p:txBody>
      </p:sp>
      <p:sp>
        <p:nvSpPr>
          <p:cNvPr id="4" name="Номер слайда 3"/>
          <p:cNvSpPr>
            <a:spLocks noGrp="1"/>
          </p:cNvSpPr>
          <p:nvPr>
            <p:ph type="sldNum" sz="quarter" idx="12"/>
          </p:nvPr>
        </p:nvSpPr>
        <p:spPr/>
        <p:txBody>
          <a:bodyPr/>
          <a:lstStyle/>
          <a:p>
            <a:fld id="{1101EFB0-8056-4E27-8503-D52B578E6576}" type="slidenum">
              <a:rPr lang="ru-RU" smtClean="0"/>
              <a:t>17</a:t>
            </a:fld>
            <a:endParaRPr lang="ru-RU"/>
          </a:p>
        </p:txBody>
      </p:sp>
    </p:spTree>
    <p:extLst>
      <p:ext uri="{BB962C8B-B14F-4D97-AF65-F5344CB8AC3E}">
        <p14:creationId xmlns:p14="http://schemas.microsoft.com/office/powerpoint/2010/main" val="925760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Почвенный профиль. Типы определения веществ в профиле.</a:t>
            </a:r>
            <a:endParaRPr lang="ru-RU" dirty="0"/>
          </a:p>
        </p:txBody>
      </p:sp>
      <p:sp>
        <p:nvSpPr>
          <p:cNvPr id="3" name="Объект 2"/>
          <p:cNvSpPr>
            <a:spLocks noGrp="1"/>
          </p:cNvSpPr>
          <p:nvPr>
            <p:ph idx="1"/>
          </p:nvPr>
        </p:nvSpPr>
        <p:spPr/>
        <p:txBody>
          <a:bodyPr>
            <a:normAutofit lnSpcReduction="10000"/>
          </a:bodyPr>
          <a:lstStyle/>
          <a:p>
            <a:r>
              <a:rPr lang="ru-RU" sz="1700" dirty="0"/>
              <a:t>Процесс образования почв оказывает воздействие на горную материнскую породу, в результате чего свойства почвы изменяются по вертикали. Происходит закономерное изменение состава почвы от ее поверхности вглубь до материнской породы, которую не затронул процесс образования почв. Это происходит постепенно. Почвенные профили образуются под влиянием каких-то факторов. Главными из них являются</a:t>
            </a:r>
            <a:r>
              <a:rPr lang="ru-RU" sz="1700" dirty="0" smtClean="0"/>
              <a:t>:</a:t>
            </a:r>
          </a:p>
          <a:p>
            <a:r>
              <a:rPr lang="ru-RU" sz="1700" dirty="0" smtClean="0"/>
              <a:t> </a:t>
            </a:r>
            <a:r>
              <a:rPr lang="ru-RU" sz="1700" dirty="0"/>
              <a:t>Вещества, поступающие в почву вертикально из атмосферы, либо из грунтовых вод. Их движение зависит от типа образования почв и их сменяемости по годам и сезонам. </a:t>
            </a:r>
            <a:endParaRPr lang="ru-RU" sz="1700" dirty="0" smtClean="0"/>
          </a:p>
          <a:p>
            <a:r>
              <a:rPr lang="ru-RU" sz="1700" dirty="0" smtClean="0"/>
              <a:t>Распределение </a:t>
            </a:r>
            <a:r>
              <a:rPr lang="ru-RU" sz="1700" dirty="0"/>
              <a:t>по вертикали корневых систем растений, обитающих в почве животных, микроорганизмов. Все горизонты почвенного профиля взаимосвязаны. </a:t>
            </a:r>
          </a:p>
          <a:p>
            <a:r>
              <a:rPr lang="ru-RU" sz="1700" dirty="0" smtClean="0"/>
              <a:t>Бывает </a:t>
            </a:r>
            <a:r>
              <a:rPr lang="ru-RU" sz="1700" dirty="0"/>
              <a:t>так, что почвы горизонтов разных типов имеют </a:t>
            </a:r>
            <a:r>
              <a:rPr lang="ru-RU" sz="1700" b="1" dirty="0"/>
              <a:t>схожие</a:t>
            </a:r>
            <a:r>
              <a:rPr lang="ru-RU" sz="1700" dirty="0"/>
              <a:t> свойства и признаки</a:t>
            </a:r>
            <a:r>
              <a:rPr lang="ru-RU" sz="1700" dirty="0" smtClean="0"/>
              <a:t>.</a:t>
            </a:r>
            <a:endParaRPr lang="ru-RU" sz="1700" dirty="0"/>
          </a:p>
        </p:txBody>
      </p:sp>
      <p:sp>
        <p:nvSpPr>
          <p:cNvPr id="4" name="Номер слайда 3"/>
          <p:cNvSpPr>
            <a:spLocks noGrp="1"/>
          </p:cNvSpPr>
          <p:nvPr>
            <p:ph type="sldNum" sz="quarter" idx="12"/>
          </p:nvPr>
        </p:nvSpPr>
        <p:spPr/>
        <p:txBody>
          <a:bodyPr/>
          <a:lstStyle/>
          <a:p>
            <a:fld id="{1101EFB0-8056-4E27-8503-D52B578E6576}" type="slidenum">
              <a:rPr lang="ru-RU" smtClean="0"/>
              <a:t>18</a:t>
            </a:fld>
            <a:endParaRPr lang="ru-RU"/>
          </a:p>
        </p:txBody>
      </p:sp>
    </p:spTree>
    <p:extLst>
      <p:ext uri="{BB962C8B-B14F-4D97-AF65-F5344CB8AC3E}">
        <p14:creationId xmlns:p14="http://schemas.microsoft.com/office/powerpoint/2010/main" val="8972693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276726"/>
            <a:ext cx="5153526" cy="5900237"/>
          </a:xfrm>
        </p:spPr>
        <p:txBody>
          <a:bodyPr>
            <a:noAutofit/>
          </a:bodyPr>
          <a:lstStyle/>
          <a:p>
            <a:r>
              <a:rPr lang="ru-RU" sz="1700" b="1" dirty="0"/>
              <a:t>В зависимости от распределения различных веществ: известняка, гумуса, гипса, минералов, солей, по глубине можно выделить следующие </a:t>
            </a:r>
            <a:r>
              <a:rPr lang="ru-RU" sz="1700" b="1" dirty="0" smtClean="0"/>
              <a:t>почвенные </a:t>
            </a:r>
            <a:r>
              <a:rPr lang="ru-RU" sz="1700" b="1" dirty="0"/>
              <a:t>профили</a:t>
            </a:r>
            <a:r>
              <a:rPr lang="ru-RU" sz="1700" b="1" dirty="0" smtClean="0"/>
              <a:t>:</a:t>
            </a:r>
          </a:p>
          <a:p>
            <a:r>
              <a:rPr lang="ru-RU" sz="1700" dirty="0" smtClean="0"/>
              <a:t> </a:t>
            </a:r>
            <a:r>
              <a:rPr lang="ru-RU" sz="1700" dirty="0"/>
              <a:t>Аккумулятивный – сверху почвы содержится небольшое количество веществ: чем глубже, тем их становится меньше</a:t>
            </a:r>
            <a:r>
              <a:rPr lang="ru-RU" sz="1700" dirty="0" smtClean="0"/>
              <a:t>.</a:t>
            </a:r>
          </a:p>
          <a:p>
            <a:r>
              <a:rPr lang="ru-RU" sz="1700" dirty="0" smtClean="0"/>
              <a:t> </a:t>
            </a:r>
            <a:r>
              <a:rPr lang="ru-RU" sz="1700" dirty="0"/>
              <a:t>Элювиальный – количество веществ увеличивается с глубиной</a:t>
            </a:r>
            <a:r>
              <a:rPr lang="ru-RU" sz="1700" dirty="0" smtClean="0"/>
              <a:t>.</a:t>
            </a:r>
          </a:p>
          <a:p>
            <a:r>
              <a:rPr lang="ru-RU" sz="1700" dirty="0" smtClean="0"/>
              <a:t> </a:t>
            </a:r>
            <a:r>
              <a:rPr lang="ru-RU" sz="1700" dirty="0"/>
              <a:t>Грунтово-аккумулятивный – вещества накапливает из вод грунтовых, которые располагаются внизу или посередине профиля</a:t>
            </a:r>
            <a:r>
              <a:rPr lang="ru-RU" sz="1700" dirty="0" smtClean="0"/>
              <a:t>.</a:t>
            </a:r>
          </a:p>
          <a:p>
            <a:r>
              <a:rPr lang="ru-RU" sz="1700" dirty="0" smtClean="0"/>
              <a:t> </a:t>
            </a:r>
            <a:r>
              <a:rPr lang="ru-RU" sz="1700" dirty="0"/>
              <a:t>Элювиально-дифференцированный – в верхнем его слое накапливается мало веществ, а в других слоях – много</a:t>
            </a:r>
            <a:r>
              <a:rPr lang="ru-RU" sz="1700" dirty="0" smtClean="0"/>
              <a:t>.</a:t>
            </a:r>
          </a:p>
          <a:p>
            <a:r>
              <a:rPr lang="ru-RU" sz="1700" dirty="0" smtClean="0"/>
              <a:t> </a:t>
            </a:r>
            <a:r>
              <a:rPr lang="ru-RU" sz="1700" dirty="0"/>
              <a:t>Недифференцированный – вещества распределяются равномерно по всему </a:t>
            </a:r>
            <a:r>
              <a:rPr lang="ru-RU" sz="1700" dirty="0" smtClean="0"/>
              <a:t>профилю</a:t>
            </a:r>
            <a:endParaRPr lang="ru-RU" sz="1700" dirty="0"/>
          </a:p>
        </p:txBody>
      </p:sp>
      <p:sp>
        <p:nvSpPr>
          <p:cNvPr id="4" name="Номер слайда 3"/>
          <p:cNvSpPr>
            <a:spLocks noGrp="1"/>
          </p:cNvSpPr>
          <p:nvPr>
            <p:ph type="sldNum" sz="quarter" idx="12"/>
          </p:nvPr>
        </p:nvSpPr>
        <p:spPr/>
        <p:txBody>
          <a:bodyPr/>
          <a:lstStyle/>
          <a:p>
            <a:fld id="{1101EFB0-8056-4E27-8503-D52B578E6576}" type="slidenum">
              <a:rPr lang="ru-RU" smtClean="0"/>
              <a:t>19</a:t>
            </a:fld>
            <a:endParaRPr lang="ru-RU"/>
          </a:p>
        </p:txBody>
      </p:sp>
      <p:sp>
        <p:nvSpPr>
          <p:cNvPr id="5" name="TextBox 4"/>
          <p:cNvSpPr txBox="1"/>
          <p:nvPr/>
        </p:nvSpPr>
        <p:spPr>
          <a:xfrm>
            <a:off x="6268454" y="276726"/>
            <a:ext cx="4969042" cy="6370975"/>
          </a:xfrm>
          <a:prstGeom prst="rect">
            <a:avLst/>
          </a:prstGeom>
          <a:noFill/>
        </p:spPr>
        <p:txBody>
          <a:bodyPr wrap="square" rtlCol="0">
            <a:spAutoFit/>
          </a:bodyPr>
          <a:lstStyle/>
          <a:p>
            <a:pPr marL="285750" indent="-285750">
              <a:buFont typeface="Arial" panose="020B0604020202020204" pitchFamily="34" charset="0"/>
              <a:buChar char="•"/>
            </a:pPr>
            <a:r>
              <a:rPr lang="ru-RU" sz="1700" b="1" dirty="0"/>
              <a:t>Почвенным горизонтам свойственен такой признак, как их окраска, которая зависит от состава почвы и процессов ее образования</a:t>
            </a:r>
            <a:r>
              <a:rPr lang="ru-RU" sz="1700" b="1" dirty="0" smtClean="0"/>
              <a:t>.</a:t>
            </a:r>
          </a:p>
          <a:p>
            <a:pPr marL="285750" indent="-285750">
              <a:buFont typeface="Arial" panose="020B0604020202020204" pitchFamily="34" charset="0"/>
              <a:buChar char="•"/>
            </a:pPr>
            <a:r>
              <a:rPr lang="ru-RU" sz="1700" dirty="0" smtClean="0"/>
              <a:t> </a:t>
            </a:r>
            <a:r>
              <a:rPr lang="ru-RU" sz="1700" dirty="0"/>
              <a:t>Черная почва. Такое название цвета получили темно-серые и темно-бурые почвы. Их окраска зависит от содержания перегноя или гумуса. Чем больше его в почве, тем темнее цвет. Черный цвет почве могут придавать соединения некоторых минералов, а также уголь различного происхождения</a:t>
            </a:r>
            <a:r>
              <a:rPr lang="ru-RU" sz="1700" dirty="0" smtClean="0"/>
              <a:t>.</a:t>
            </a:r>
          </a:p>
          <a:p>
            <a:pPr marL="285750" indent="-285750">
              <a:buFont typeface="Arial" panose="020B0604020202020204" pitchFamily="34" charset="0"/>
              <a:buChar char="•"/>
            </a:pPr>
            <a:r>
              <a:rPr lang="ru-RU" sz="1700" dirty="0" smtClean="0"/>
              <a:t> </a:t>
            </a:r>
            <a:r>
              <a:rPr lang="ru-RU" sz="1700" dirty="0"/>
              <a:t>Белая почва и все другие окраски светлых тонов. Такой цвет придает почве известняк, гипс, кварц, растворимые соли, полевой шпат</a:t>
            </a:r>
            <a:r>
              <a:rPr lang="ru-RU" sz="1700" dirty="0" smtClean="0"/>
              <a:t>.</a:t>
            </a:r>
          </a:p>
          <a:p>
            <a:pPr marL="285750" indent="-285750">
              <a:buFont typeface="Arial" panose="020B0604020202020204" pitchFamily="34" charset="0"/>
              <a:buChar char="•"/>
            </a:pPr>
            <a:r>
              <a:rPr lang="ru-RU" sz="1700" dirty="0" smtClean="0"/>
              <a:t> </a:t>
            </a:r>
            <a:r>
              <a:rPr lang="ru-RU" sz="1700" dirty="0"/>
              <a:t>Красная почва бывает тогда, когда в ее составе накапливается оксид железа. Пурпурная окраска получается из-за большого содержания оксидов марганца, желтая – гидроксидов железа</a:t>
            </a:r>
            <a:r>
              <a:rPr lang="ru-RU" sz="1700" dirty="0" smtClean="0"/>
              <a:t>.</a:t>
            </a:r>
          </a:p>
          <a:p>
            <a:pPr marL="285750" indent="-285750">
              <a:buFont typeface="Arial" panose="020B0604020202020204" pitchFamily="34" charset="0"/>
              <a:buChar char="•"/>
            </a:pPr>
            <a:r>
              <a:rPr lang="ru-RU" sz="1700" dirty="0" smtClean="0"/>
              <a:t> </a:t>
            </a:r>
            <a:r>
              <a:rPr lang="ru-RU" sz="1700" dirty="0"/>
              <a:t>Почва с оттенками синего, голубого и зеленого цветов. Это связано с тем, что в почве присутствуют соединения железа закисного. Его содержание в почве – следствие условий анаэробного характера (избыточное увлажнение). </a:t>
            </a:r>
          </a:p>
        </p:txBody>
      </p:sp>
    </p:spTree>
    <p:extLst>
      <p:ext uri="{BB962C8B-B14F-4D97-AF65-F5344CB8AC3E}">
        <p14:creationId xmlns:p14="http://schemas.microsoft.com/office/powerpoint/2010/main" val="18765296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Типы строения почвенного профиля.</a:t>
            </a:r>
            <a:endParaRPr lang="ru-RU" dirty="0"/>
          </a:p>
        </p:txBody>
      </p:sp>
      <p:sp>
        <p:nvSpPr>
          <p:cNvPr id="3" name="Объект 2"/>
          <p:cNvSpPr>
            <a:spLocks noGrp="1"/>
          </p:cNvSpPr>
          <p:nvPr>
            <p:ph idx="1"/>
          </p:nvPr>
        </p:nvSpPr>
        <p:spPr>
          <a:xfrm>
            <a:off x="838200" y="1825625"/>
            <a:ext cx="5257800" cy="4351338"/>
          </a:xfrm>
        </p:spPr>
        <p:txBody>
          <a:bodyPr>
            <a:normAutofit fontScale="85000" lnSpcReduction="10000"/>
          </a:bodyPr>
          <a:lstStyle/>
          <a:p>
            <a:r>
              <a:rPr lang="ru-RU" sz="1700" b="1" dirty="0"/>
              <a:t>Простой </a:t>
            </a:r>
            <a:r>
              <a:rPr lang="ru-RU" sz="1700" b="1" dirty="0" smtClean="0"/>
              <a:t>профиль</a:t>
            </a:r>
          </a:p>
          <a:p>
            <a:r>
              <a:rPr lang="ru-RU" sz="1700" dirty="0" smtClean="0"/>
              <a:t> </a:t>
            </a:r>
            <a:r>
              <a:rPr lang="ru-RU" sz="1700" dirty="0"/>
              <a:t>Строение почвенного профиля при более детальном рассмотрении бывает простым и сложным. Простое строение почвы имеет следующие типы профиля: </a:t>
            </a:r>
            <a:endParaRPr lang="ru-RU" sz="1700" dirty="0" smtClean="0"/>
          </a:p>
          <a:p>
            <a:r>
              <a:rPr lang="ru-RU" sz="1700" dirty="0" smtClean="0"/>
              <a:t>Примитивный </a:t>
            </a:r>
            <a:r>
              <a:rPr lang="ru-RU" sz="1700" dirty="0"/>
              <a:t>– это маломощный горизонт, местом прилежания является материнская порода. </a:t>
            </a:r>
            <a:endParaRPr lang="ru-RU" sz="1700" dirty="0" smtClean="0"/>
          </a:p>
          <a:p>
            <a:r>
              <a:rPr lang="ru-RU" sz="1700" dirty="0" smtClean="0"/>
              <a:t>Неполно </a:t>
            </a:r>
            <a:r>
              <a:rPr lang="ru-RU" sz="1700" dirty="0"/>
              <a:t>развитый – в составе этого профиля имеются все горизонты, свойственные данной почве. Каждый горизонт маломощный. </a:t>
            </a:r>
            <a:endParaRPr lang="ru-RU" sz="1700" dirty="0" smtClean="0"/>
          </a:p>
          <a:p>
            <a:r>
              <a:rPr lang="ru-RU" sz="1700" dirty="0" smtClean="0"/>
              <a:t>Нормальный </a:t>
            </a:r>
            <a:r>
              <a:rPr lang="ru-RU" sz="1700" dirty="0"/>
              <a:t>– характеризуется наличием всех горизонтов, образованных на генетическом уровне. Мощность свойственна неэродированной почве. </a:t>
            </a:r>
            <a:endParaRPr lang="ru-RU" sz="1700" dirty="0" smtClean="0"/>
          </a:p>
          <a:p>
            <a:r>
              <a:rPr lang="ru-RU" sz="1700" dirty="0" smtClean="0"/>
              <a:t>Слабо </a:t>
            </a:r>
            <a:r>
              <a:rPr lang="ru-RU" sz="1700" dirty="0"/>
              <a:t>дифференцированный – горизонты выделены слабо. Нарушенный или эродированный – характеризуется уничтожением верхних горизонтов эрозией. </a:t>
            </a:r>
          </a:p>
        </p:txBody>
      </p:sp>
      <p:sp>
        <p:nvSpPr>
          <p:cNvPr id="4" name="Номер слайда 3"/>
          <p:cNvSpPr>
            <a:spLocks noGrp="1"/>
          </p:cNvSpPr>
          <p:nvPr>
            <p:ph type="sldNum" sz="quarter" idx="12"/>
          </p:nvPr>
        </p:nvSpPr>
        <p:spPr/>
        <p:txBody>
          <a:bodyPr/>
          <a:lstStyle/>
          <a:p>
            <a:fld id="{1101EFB0-8056-4E27-8503-D52B578E6576}" type="slidenum">
              <a:rPr lang="ru-RU" smtClean="0"/>
              <a:t>20</a:t>
            </a:fld>
            <a:endParaRPr lang="ru-RU"/>
          </a:p>
        </p:txBody>
      </p:sp>
      <p:pic>
        <p:nvPicPr>
          <p:cNvPr id="6146" name="Picture 2" descr="Строение почвенного профиля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825624"/>
            <a:ext cx="4953000" cy="3901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5922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77252" y="261520"/>
            <a:ext cx="10876548" cy="4895850"/>
          </a:xfrm>
        </p:spPr>
        <p:txBody>
          <a:bodyPr>
            <a:noAutofit/>
          </a:bodyPr>
          <a:lstStyle/>
          <a:p>
            <a:r>
              <a:rPr lang="ru-RU" sz="1700" b="1" dirty="0"/>
              <a:t>Сложный </a:t>
            </a:r>
            <a:r>
              <a:rPr lang="ru-RU" sz="1700" b="1" dirty="0" smtClean="0"/>
              <a:t>профиль</a:t>
            </a:r>
          </a:p>
          <a:p>
            <a:r>
              <a:rPr lang="ru-RU" sz="1700" dirty="0" smtClean="0"/>
              <a:t> </a:t>
            </a:r>
            <a:r>
              <a:rPr lang="ru-RU" sz="1700" dirty="0"/>
              <a:t>Типы почвенного профиля сложного строения бывают следующие: </a:t>
            </a:r>
            <a:endParaRPr lang="ru-RU" sz="1700" dirty="0" smtClean="0"/>
          </a:p>
          <a:p>
            <a:r>
              <a:rPr lang="ru-RU" sz="1700" dirty="0" smtClean="0"/>
              <a:t>Реликтовый </a:t>
            </a:r>
            <a:r>
              <a:rPr lang="ru-RU" sz="1700" dirty="0"/>
              <a:t>– в наличии у данного профиля имеются погребенные горизонты и профили </a:t>
            </a:r>
            <a:r>
              <a:rPr lang="ru-RU" sz="1700" dirty="0" err="1"/>
              <a:t>палео</a:t>
            </a:r>
            <a:r>
              <a:rPr lang="ru-RU" sz="1700" dirty="0"/>
              <a:t> почв. В своем составе может иметь следы древнего образования почв. </a:t>
            </a:r>
            <a:endParaRPr lang="ru-RU" sz="1700" dirty="0" smtClean="0"/>
          </a:p>
          <a:p>
            <a:r>
              <a:rPr lang="ru-RU" sz="1700" dirty="0" smtClean="0"/>
              <a:t>Профиль </a:t>
            </a:r>
            <a:r>
              <a:rPr lang="ru-RU" sz="1700" dirty="0"/>
              <a:t>многочленный – формируется при литологических сменах, не выходя за пределы толщи почвы. </a:t>
            </a:r>
            <a:endParaRPr lang="ru-RU" sz="1700" dirty="0" smtClean="0"/>
          </a:p>
          <a:p>
            <a:r>
              <a:rPr lang="ru-RU" sz="1700" dirty="0" smtClean="0"/>
              <a:t>Полициклический </a:t>
            </a:r>
            <a:r>
              <a:rPr lang="ru-RU" sz="1700" dirty="0"/>
              <a:t>– его образование связано с периодическим отложением материалов, образующих почву: вулканического пепла, речного аллювия, наносов золы. </a:t>
            </a:r>
            <a:endParaRPr lang="ru-RU" sz="1700" dirty="0" smtClean="0"/>
          </a:p>
          <a:p>
            <a:r>
              <a:rPr lang="ru-RU" sz="1700" dirty="0" smtClean="0"/>
              <a:t>Нарушенный </a:t>
            </a:r>
            <a:r>
              <a:rPr lang="ru-RU" sz="1700" dirty="0"/>
              <a:t>или перевернутый – характеризуется образованием разного вида: природного или </a:t>
            </a:r>
            <a:r>
              <a:rPr lang="ru-RU" sz="1700" dirty="0" smtClean="0"/>
              <a:t>искусственного. В первом случае сыграл роль человеческий фактор, во втором – природный, когда нижележащие горизонты переместились на поверхность. </a:t>
            </a:r>
          </a:p>
          <a:p>
            <a:r>
              <a:rPr lang="ru-RU" sz="1700" dirty="0" smtClean="0"/>
              <a:t>Мозаичный </a:t>
            </a:r>
            <a:r>
              <a:rPr lang="ru-RU" sz="1700" dirty="0"/>
              <a:t>– характеризуется не последовательным образованием горизонтов по глубине. Смена горизонтов происходит пятнами, как мозаичный рисунок. </a:t>
            </a:r>
          </a:p>
        </p:txBody>
      </p:sp>
      <p:sp>
        <p:nvSpPr>
          <p:cNvPr id="4" name="Номер слайда 3"/>
          <p:cNvSpPr>
            <a:spLocks noGrp="1"/>
          </p:cNvSpPr>
          <p:nvPr>
            <p:ph type="sldNum" sz="quarter" idx="12"/>
          </p:nvPr>
        </p:nvSpPr>
        <p:spPr/>
        <p:txBody>
          <a:bodyPr/>
          <a:lstStyle/>
          <a:p>
            <a:fld id="{1101EFB0-8056-4E27-8503-D52B578E6576}" type="slidenum">
              <a:rPr lang="ru-RU" smtClean="0"/>
              <a:t>21</a:t>
            </a:fld>
            <a:endParaRPr lang="ru-RU"/>
          </a:p>
        </p:txBody>
      </p:sp>
      <p:pic>
        <p:nvPicPr>
          <p:cNvPr id="7170" name="Picture 2" descr="Типы почвенного профиля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058" y="4099091"/>
            <a:ext cx="10239710" cy="237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34033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Типы строения почвенного профиля.</a:t>
            </a:r>
          </a:p>
        </p:txBody>
      </p:sp>
      <p:sp>
        <p:nvSpPr>
          <p:cNvPr id="3" name="Объект 2"/>
          <p:cNvSpPr>
            <a:spLocks noGrp="1"/>
          </p:cNvSpPr>
          <p:nvPr>
            <p:ph idx="1"/>
          </p:nvPr>
        </p:nvSpPr>
        <p:spPr>
          <a:xfrm>
            <a:off x="838200" y="1825625"/>
            <a:ext cx="5257800" cy="4351338"/>
          </a:xfrm>
        </p:spPr>
        <p:txBody>
          <a:bodyPr>
            <a:normAutofit fontScale="92500" lnSpcReduction="20000"/>
          </a:bodyPr>
          <a:lstStyle/>
          <a:p>
            <a:r>
              <a:rPr lang="ru-RU" sz="1700" b="1" dirty="0"/>
              <a:t>Строение профиля по условиям образования </a:t>
            </a:r>
            <a:r>
              <a:rPr lang="ru-RU" sz="1700" b="1" dirty="0" smtClean="0"/>
              <a:t>почв</a:t>
            </a:r>
          </a:p>
          <a:p>
            <a:r>
              <a:rPr lang="ru-RU" sz="1700" dirty="0" smtClean="0"/>
              <a:t> </a:t>
            </a:r>
            <a:r>
              <a:rPr lang="ru-RU" sz="1700" dirty="0"/>
              <a:t>Почвенные профили различаются. В зависимости от процесса образования почв они делятся на два типа</a:t>
            </a:r>
            <a:r>
              <a:rPr lang="ru-RU" sz="1700" dirty="0" smtClean="0"/>
              <a:t>:</a:t>
            </a:r>
          </a:p>
          <a:p>
            <a:r>
              <a:rPr lang="ru-RU" sz="1700" dirty="0" smtClean="0"/>
              <a:t> Первый </a:t>
            </a:r>
            <a:r>
              <a:rPr lang="ru-RU" sz="1700" dirty="0"/>
              <a:t>тип характеризуется формированием почв в условиях их промывания, которые называются элювиальными, и влияния влаги из атмосферы. Осадки, идущие нисходящими потоками из почвы, перемещают частицы и химические элементы вниз</a:t>
            </a:r>
            <a:r>
              <a:rPr lang="ru-RU" sz="1700" dirty="0" smtClean="0"/>
              <a:t>.</a:t>
            </a:r>
          </a:p>
          <a:p>
            <a:r>
              <a:rPr lang="ru-RU" sz="1700" dirty="0" smtClean="0"/>
              <a:t> </a:t>
            </a:r>
            <a:r>
              <a:rPr lang="ru-RU" sz="1700" dirty="0"/>
              <a:t>Описание почвенного профиля второго типа имеет свои особенности. Данный тип строения характерен для гидроморфных почв, которые формируются при избыточном увлажнении. На образование почв оказывают влияние грунтовые воды, которыми происходит обогащение почвенной толщи. </a:t>
            </a:r>
          </a:p>
        </p:txBody>
      </p:sp>
      <p:sp>
        <p:nvSpPr>
          <p:cNvPr id="4" name="Номер слайда 3"/>
          <p:cNvSpPr>
            <a:spLocks noGrp="1"/>
          </p:cNvSpPr>
          <p:nvPr>
            <p:ph type="sldNum" sz="quarter" idx="12"/>
          </p:nvPr>
        </p:nvSpPr>
        <p:spPr/>
        <p:txBody>
          <a:bodyPr/>
          <a:lstStyle/>
          <a:p>
            <a:fld id="{1101EFB0-8056-4E27-8503-D52B578E6576}" type="slidenum">
              <a:rPr lang="ru-RU" smtClean="0"/>
              <a:t>22</a:t>
            </a:fld>
            <a:endParaRPr lang="ru-RU"/>
          </a:p>
        </p:txBody>
      </p:sp>
      <p:sp>
        <p:nvSpPr>
          <p:cNvPr id="5" name="TextBox 4"/>
          <p:cNvSpPr txBox="1"/>
          <p:nvPr/>
        </p:nvSpPr>
        <p:spPr>
          <a:xfrm>
            <a:off x="6096000" y="1825625"/>
            <a:ext cx="5354052" cy="4801314"/>
          </a:xfrm>
          <a:prstGeom prst="rect">
            <a:avLst/>
          </a:prstGeom>
          <a:noFill/>
        </p:spPr>
        <p:txBody>
          <a:bodyPr wrap="square" rtlCol="0">
            <a:spAutoFit/>
          </a:bodyPr>
          <a:lstStyle/>
          <a:p>
            <a:pPr marL="285750" indent="-285750">
              <a:buFont typeface="Arial" panose="020B0604020202020204" pitchFamily="34" charset="0"/>
              <a:buChar char="•"/>
            </a:pPr>
            <a:r>
              <a:rPr lang="ru-RU" sz="1700" b="1" dirty="0"/>
              <a:t>Строение профилей по </a:t>
            </a:r>
            <a:r>
              <a:rPr lang="ru-RU" sz="1700" b="1" dirty="0" smtClean="0"/>
              <a:t>глубине</a:t>
            </a:r>
          </a:p>
          <a:p>
            <a:pPr marL="285750" indent="-285750">
              <a:buFont typeface="Arial" panose="020B0604020202020204" pitchFamily="34" charset="0"/>
              <a:buChar char="•"/>
            </a:pPr>
            <a:r>
              <a:rPr lang="ru-RU" sz="1700" dirty="0" smtClean="0"/>
              <a:t> </a:t>
            </a:r>
            <a:r>
              <a:rPr lang="ru-RU" sz="1700" dirty="0"/>
              <a:t>В зависимости от распределения различных веществ: известняка, гумуса, гипса, минералов, солей, по глубине можно выделить следующие почвенные профили</a:t>
            </a:r>
            <a:r>
              <a:rPr lang="ru-RU" sz="1700" dirty="0" smtClean="0"/>
              <a:t>:</a:t>
            </a:r>
          </a:p>
          <a:p>
            <a:pPr marL="285750" indent="-285750">
              <a:buFont typeface="Arial" panose="020B0604020202020204" pitchFamily="34" charset="0"/>
              <a:buChar char="•"/>
            </a:pPr>
            <a:r>
              <a:rPr lang="ru-RU" sz="1700" dirty="0" smtClean="0"/>
              <a:t> </a:t>
            </a:r>
            <a:r>
              <a:rPr lang="ru-RU" sz="1700" dirty="0"/>
              <a:t>Аккумулятивный – сверху почвы содержится небольшое количество веществ: чем глубже, тем их становится меньше</a:t>
            </a:r>
            <a:r>
              <a:rPr lang="ru-RU" sz="1700" dirty="0" smtClean="0"/>
              <a:t>.</a:t>
            </a:r>
          </a:p>
          <a:p>
            <a:pPr marL="285750" indent="-285750">
              <a:buFont typeface="Arial" panose="020B0604020202020204" pitchFamily="34" charset="0"/>
              <a:buChar char="•"/>
            </a:pPr>
            <a:r>
              <a:rPr lang="ru-RU" sz="1700" dirty="0" smtClean="0"/>
              <a:t> </a:t>
            </a:r>
            <a:r>
              <a:rPr lang="ru-RU" sz="1700" dirty="0"/>
              <a:t>Элювиальный – количество веществ увеличивается с глубиной</a:t>
            </a:r>
            <a:r>
              <a:rPr lang="ru-RU" sz="1700" dirty="0" smtClean="0"/>
              <a:t>.</a:t>
            </a:r>
          </a:p>
          <a:p>
            <a:pPr marL="285750" indent="-285750">
              <a:buFont typeface="Arial" panose="020B0604020202020204" pitchFamily="34" charset="0"/>
              <a:buChar char="•"/>
            </a:pPr>
            <a:r>
              <a:rPr lang="ru-RU" sz="1700" dirty="0" smtClean="0"/>
              <a:t> </a:t>
            </a:r>
            <a:r>
              <a:rPr lang="ru-RU" sz="1700" dirty="0"/>
              <a:t>Грунтово-аккумулятивный – вещества накапливает из вод грунтовых, которые располагаются внизу или посередине </a:t>
            </a:r>
            <a:r>
              <a:rPr lang="ru-RU" sz="1700" dirty="0" smtClean="0"/>
              <a:t>профиля.</a:t>
            </a:r>
          </a:p>
          <a:p>
            <a:pPr marL="285750" indent="-285750">
              <a:buFont typeface="Arial" panose="020B0604020202020204" pitchFamily="34" charset="0"/>
              <a:buChar char="•"/>
            </a:pPr>
            <a:r>
              <a:rPr lang="ru-RU" sz="1700" dirty="0" smtClean="0"/>
              <a:t>Элювиально-дифференцированный </a:t>
            </a:r>
            <a:r>
              <a:rPr lang="ru-RU" sz="1700" dirty="0"/>
              <a:t>– в верхнем его слое накапливается мало веществ, а в других слоях – </a:t>
            </a:r>
            <a:r>
              <a:rPr lang="ru-RU" sz="1700" dirty="0" smtClean="0"/>
              <a:t>много.</a:t>
            </a:r>
          </a:p>
          <a:p>
            <a:pPr marL="285750" indent="-285750">
              <a:buFont typeface="Arial" panose="020B0604020202020204" pitchFamily="34" charset="0"/>
              <a:buChar char="•"/>
            </a:pPr>
            <a:r>
              <a:rPr lang="ru-RU" sz="1700" dirty="0" smtClean="0"/>
              <a:t>Недифференцированный </a:t>
            </a:r>
            <a:r>
              <a:rPr lang="ru-RU" sz="1700" dirty="0"/>
              <a:t>– вещества распределяются равномерно по всему профилю. </a:t>
            </a:r>
          </a:p>
        </p:txBody>
      </p:sp>
    </p:spTree>
    <p:extLst>
      <p:ext uri="{BB962C8B-B14F-4D97-AF65-F5344CB8AC3E}">
        <p14:creationId xmlns:p14="http://schemas.microsoft.com/office/powerpoint/2010/main" val="1976268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15d4134fdf9969ff9aced2ead5752c59d54e7"/>
</p:tagLst>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186</TotalTime>
  <Words>1350</Words>
  <Application>Microsoft Office PowerPoint</Application>
  <PresentationFormat>Широкоэкранный</PresentationFormat>
  <Paragraphs>165</Paragraphs>
  <Slides>22</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22</vt:i4>
      </vt:variant>
    </vt:vector>
  </HeadingPairs>
  <TitlesOfParts>
    <vt:vector size="28" baseType="lpstr">
      <vt:lpstr>Arial</vt:lpstr>
      <vt:lpstr>Calibri</vt:lpstr>
      <vt:lpstr>Times New Roman</vt:lpstr>
      <vt:lpstr>Trebuchet MS</vt:lpstr>
      <vt:lpstr>Wingdings 3</vt:lpstr>
      <vt:lpstr>Грань</vt:lpstr>
      <vt:lpstr>ПОЧВОВЕДЕНИЕ И ОСНОВЫ ЛАНДШАФТОВЕДЕНИЯ  ПРЕЗЕНТАЦИЯ К КУРСУ ЛЕКЦИЙ </vt:lpstr>
      <vt:lpstr>Почвообразовательные процессы</vt:lpstr>
      <vt:lpstr>Презентация PowerPoint</vt:lpstr>
      <vt:lpstr>В настоящее время выделяются следующие элементарные почвенные процессы. </vt:lpstr>
      <vt:lpstr>В настоящее время выделяются следующие элементарные почвенные процессы. </vt:lpstr>
      <vt:lpstr>Основные таксономические единицы. </vt:lpstr>
      <vt:lpstr>Классификация почв. </vt:lpstr>
      <vt:lpstr>Классификация почв. </vt:lpstr>
      <vt:lpstr>Классификация почв. </vt:lpstr>
      <vt:lpstr>Классификация почв.</vt:lpstr>
      <vt:lpstr>Морфология почв.</vt:lpstr>
      <vt:lpstr>Почвенные зоны СНГ и России.</vt:lpstr>
      <vt:lpstr>Презентация PowerPoint</vt:lpstr>
      <vt:lpstr>Почвенные горизонты. Типы почвенных горизонтов.</vt:lpstr>
      <vt:lpstr>Почвенные горизонты. Типы почвенных горизонтов.</vt:lpstr>
      <vt:lpstr>Почвенные горизонты. Типы почвенных горизонтов.</vt:lpstr>
      <vt:lpstr>Почвенные горизонты. Типы почвенных горизонтов.</vt:lpstr>
      <vt:lpstr>Почвенный профиль. Типы определения веществ в профиле.</vt:lpstr>
      <vt:lpstr>Презентация PowerPoint</vt:lpstr>
      <vt:lpstr>Типы строения почвенного профиля.</vt:lpstr>
      <vt:lpstr>Презентация PowerPoint</vt:lpstr>
      <vt:lpstr>Типы строения почвенного профиля.</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Элементарные процессы почвообразования</dc:title>
  <dc:creator>lenovo</dc:creator>
  <cp:lastModifiedBy>Макарова Вера</cp:lastModifiedBy>
  <cp:revision>21</cp:revision>
  <dcterms:created xsi:type="dcterms:W3CDTF">2018-06-05T11:07:25Z</dcterms:created>
  <dcterms:modified xsi:type="dcterms:W3CDTF">2018-06-09T04:23:47Z</dcterms:modified>
</cp:coreProperties>
</file>