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handoutMasterIdLst>
    <p:handoutMasterId r:id="rId28"/>
  </p:handoutMasterIdLst>
  <p:sldIdLst>
    <p:sldId id="256" r:id="rId2"/>
    <p:sldId id="258" r:id="rId3"/>
    <p:sldId id="257"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9" r:id="rId19"/>
    <p:sldId id="280" r:id="rId20"/>
    <p:sldId id="281" r:id="rId21"/>
    <p:sldId id="282" r:id="rId22"/>
    <p:sldId id="283" r:id="rId23"/>
    <p:sldId id="284" r:id="rId24"/>
    <p:sldId id="309" r:id="rId25"/>
    <p:sldId id="275" r:id="rId2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05.04.2016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05.04.2016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4/5/2016</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4/5/2016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4/5/2016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4/5/2016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4/5/2016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4/5/2016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4/5/2016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4/5/2016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4/5/2016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4/5/2016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4/5/2016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4/5/2016</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514599"/>
          </a:xfrm>
        </p:spPr>
        <p:txBody>
          <a:bodyPr>
            <a:normAutofit/>
          </a:bodyPr>
          <a:lstStyle/>
          <a:p>
            <a:pPr algn="ctr"/>
            <a:r>
              <a:rPr lang="ru-RU" sz="6600" dirty="0" smtClean="0"/>
              <a:t>Организация налоговых проверок</a:t>
            </a:r>
            <a:endParaRPr lang="ru-RU" sz="6600" dirty="0"/>
          </a:p>
        </p:txBody>
      </p:sp>
      <p:sp>
        <p:nvSpPr>
          <p:cNvPr id="4" name="Прямоугольник 3"/>
          <p:cNvSpPr/>
          <p:nvPr/>
        </p:nvSpPr>
        <p:spPr>
          <a:xfrm>
            <a:off x="3505200" y="4800600"/>
            <a:ext cx="5506710" cy="1384995"/>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кандидат экономических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32766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rPr>
              <a:t>ВЗАИМООТНОШЕНИЯ СТОРОН  ПРИ ОСУЩЕСТВЛЕНИИ НАЛОГОВЫХ ПРОВЕРОК</a:t>
            </a:r>
            <a:endParaRPr lang="ru-RU" b="1" dirty="0">
              <a:solidFill>
                <a:schemeClr val="tx1"/>
              </a:solidFill>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381000" y="1752600"/>
            <a:ext cx="8229600" cy="5105400"/>
          </a:xfrm>
        </p:spPr>
        <p:txBody>
          <a:bodyPr>
            <a:noAutofit/>
          </a:bodyPr>
          <a:lstStyle/>
          <a:p>
            <a:pPr marL="0">
              <a:spcAft>
                <a:spcPts val="600"/>
              </a:spcAft>
              <a:buNone/>
            </a:pPr>
            <a:r>
              <a:rPr lang="ru-RU" sz="3600" b="1" dirty="0" smtClean="0">
                <a:latin typeface="Times New Roman" pitchFamily="18" charset="0"/>
                <a:cs typeface="Times New Roman" pitchFamily="18" charset="0"/>
              </a:rPr>
              <a:t>1. Права и обязанности налоговых органов при проведении налоговых проверок</a:t>
            </a:r>
          </a:p>
          <a:p>
            <a:pPr marL="0">
              <a:spcAft>
                <a:spcPts val="600"/>
              </a:spcAft>
              <a:buNone/>
            </a:pPr>
            <a:r>
              <a:rPr lang="ru-RU" sz="3600" b="1" dirty="0" smtClean="0">
                <a:latin typeface="Times New Roman" pitchFamily="18" charset="0"/>
                <a:cs typeface="Times New Roman" pitchFamily="18" charset="0"/>
              </a:rPr>
              <a:t>2. Права налогоплательщиков и налоговых агентов при проведении налоговых проверок</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pPr marL="0"/>
            <a:r>
              <a:rPr lang="ru-RU" sz="1600" dirty="0" smtClean="0">
                <a:solidFill>
                  <a:schemeClr val="tx1"/>
                </a:solidFill>
                <a:latin typeface="Times New Roman" pitchFamily="18" charset="0"/>
                <a:cs typeface="Times New Roman" pitchFamily="18" charset="0"/>
              </a:rPr>
              <a:t>1. Права и обязанности налоговых органов при проведении налоговых проверок</a:t>
            </a:r>
          </a:p>
        </p:txBody>
      </p:sp>
      <p:sp>
        <p:nvSpPr>
          <p:cNvPr id="3" name="Содержимое 2"/>
          <p:cNvSpPr>
            <a:spLocks noGrp="1"/>
          </p:cNvSpPr>
          <p:nvPr>
            <p:ph idx="1"/>
          </p:nvPr>
        </p:nvSpPr>
        <p:spPr>
          <a:xfrm>
            <a:off x="304800" y="1143000"/>
            <a:ext cx="8534400" cy="5486400"/>
          </a:xfrm>
        </p:spPr>
        <p:txBody>
          <a:bodyPr>
            <a:normAutofit/>
          </a:bodyPr>
          <a:lstStyle/>
          <a:p>
            <a:pPr marL="0">
              <a:buNone/>
            </a:pPr>
            <a:r>
              <a:rPr lang="ru-RU" sz="3200" dirty="0" smtClean="0">
                <a:latin typeface="Times New Roman" pitchFamily="18" charset="0"/>
                <a:cs typeface="Times New Roman" pitchFamily="18" charset="0"/>
              </a:rPr>
              <a:t>     В соответствии с главой 5 НК РФ налоговые органы вправе проводить налоговые проверки в порядке, установленном НК РФ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600200"/>
            <a:ext cx="8610600" cy="5029200"/>
          </a:xfrm>
        </p:spPr>
        <p:txBody>
          <a:bodyPr>
            <a:noAutofit/>
          </a:bodyPr>
          <a:lstStyle/>
          <a:p>
            <a:pPr marL="0">
              <a:spcBef>
                <a:spcPts val="0"/>
              </a:spcBef>
              <a:spcAft>
                <a:spcPts val="1200"/>
              </a:spcAft>
              <a:buClrTx/>
              <a:buFont typeface="Wingdings" pitchFamily="2" charset="2"/>
              <a:buChar char="q"/>
            </a:pPr>
            <a:r>
              <a:rPr lang="ru-RU" sz="2800" dirty="0" smtClean="0"/>
              <a:t> требовать в соответствии с законодательством о налогах и сборах от налогоплательщика, плательщика сбора или налогового агента документы по формам, установленным государственными органами и органами местного самоуправления, служащие основаниями для исчисления и уплаты (удержания и перечисления) налогов, сборов, а также документы, подтверждающие правильность исчисления и своевременность уплаты (удержания и перечисления) налогов, сборов;</a:t>
            </a:r>
            <a:endParaRPr lang="ru-RU" sz="2800" dirty="0">
              <a:latin typeface="Times New Roman" pitchFamily="18" charset="0"/>
              <a:cs typeface="Times New Roman" pitchFamily="18" charset="0"/>
            </a:endParaRPr>
          </a:p>
        </p:txBody>
      </p:sp>
      <p:sp>
        <p:nvSpPr>
          <p:cNvPr id="4" name="Прямоугольник 3"/>
          <p:cNvSpPr/>
          <p:nvPr/>
        </p:nvSpPr>
        <p:spPr>
          <a:xfrm>
            <a:off x="304800" y="457200"/>
            <a:ext cx="83820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600200"/>
            <a:ext cx="8686800" cy="5029200"/>
          </a:xfrm>
        </p:spPr>
        <p:txBody>
          <a:bodyPr>
            <a:noAutofit/>
          </a:bodyPr>
          <a:lstStyle/>
          <a:p>
            <a:pPr marL="0">
              <a:buClrTx/>
              <a:buFont typeface="Wingdings" pitchFamily="2" charset="2"/>
              <a:buChar char="q"/>
            </a:pPr>
            <a:r>
              <a:rPr lang="ru-RU" sz="3200" dirty="0" smtClean="0"/>
              <a:t> производить выемку документов у налогоплательщика, плательщика сбора или налогового агента при проведении налоговых проверок в случаях, когда есть достаточные основания полагать, что эти документы будут уничтожены, сокрыты, изменены или заменены;</a:t>
            </a:r>
            <a:endParaRPr lang="ru-RU" sz="3200" dirty="0">
              <a:latin typeface="Times New Roman" pitchFamily="18" charset="0"/>
              <a:cs typeface="Times New Roman" pitchFamily="18" charset="0"/>
            </a:endParaRPr>
          </a:p>
        </p:txBody>
      </p:sp>
      <p:sp>
        <p:nvSpPr>
          <p:cNvPr id="4" name="Прямоугольник 3"/>
          <p:cNvSpPr/>
          <p:nvPr/>
        </p:nvSpPr>
        <p:spPr>
          <a:xfrm>
            <a:off x="381000" y="381000"/>
            <a:ext cx="84582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304800" y="1447800"/>
            <a:ext cx="8610600" cy="5257800"/>
          </a:xfrm>
        </p:spPr>
        <p:txBody>
          <a:bodyPr>
            <a:noAutofit/>
          </a:bodyPr>
          <a:lstStyle/>
          <a:p>
            <a:pPr marL="0">
              <a:spcBef>
                <a:spcPts val="0"/>
              </a:spcBef>
              <a:spcAft>
                <a:spcPts val="1200"/>
              </a:spcAft>
              <a:buClrTx/>
              <a:buFont typeface="Wingdings" pitchFamily="2" charset="2"/>
              <a:buChar char="q"/>
            </a:pPr>
            <a:r>
              <a:rPr lang="ru-RU" sz="3200" dirty="0" smtClean="0"/>
              <a:t> вызывать на основании письменного уведомления в налоговые органы налогоплательщиков, плательщиков сборов или налоговых агентов для дачи пояснений в связи с уплатой (удержанием и перечислением) ими налогов и сборов либо в связи с налоговой проверкой, а также в иных случаях, связанных с исполнением ими законодательства о налогах и сборах;</a:t>
            </a:r>
            <a:endParaRPr lang="ru-RU" sz="3200" dirty="0">
              <a:latin typeface="Times New Roman" pitchFamily="18" charset="0"/>
              <a:cs typeface="Times New Roman" pitchFamily="18" charset="0"/>
            </a:endParaRPr>
          </a:p>
        </p:txBody>
      </p:sp>
      <p:sp>
        <p:nvSpPr>
          <p:cNvPr id="3" name="Прямоугольник 2"/>
          <p:cNvSpPr/>
          <p:nvPr/>
        </p:nvSpPr>
        <p:spPr>
          <a:xfrm>
            <a:off x="304800" y="304800"/>
            <a:ext cx="86106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1" name="Rectangle 37"/>
          <p:cNvSpPr>
            <a:spLocks noChangeArrowheads="1"/>
          </p:cNvSpPr>
          <p:nvPr/>
        </p:nvSpPr>
        <p:spPr bwMode="auto">
          <a:xfrm>
            <a:off x="0" y="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304800" y="533400"/>
            <a:ext cx="85344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
        <p:nvSpPr>
          <p:cNvPr id="5" name="Прямоугольник 4"/>
          <p:cNvSpPr/>
          <p:nvPr/>
        </p:nvSpPr>
        <p:spPr>
          <a:xfrm>
            <a:off x="457200" y="1828800"/>
            <a:ext cx="8229600" cy="3046988"/>
          </a:xfrm>
          <a:prstGeom prst="rect">
            <a:avLst/>
          </a:prstGeom>
        </p:spPr>
        <p:txBody>
          <a:bodyPr wrap="square">
            <a:spAutoFit/>
          </a:bodyPr>
          <a:lstStyle/>
          <a:p>
            <a:pPr>
              <a:buFont typeface="Wingdings" pitchFamily="2" charset="2"/>
              <a:buChar char="q"/>
            </a:pPr>
            <a:r>
              <a:rPr lang="ru-RU" sz="3200" dirty="0" smtClean="0"/>
              <a:t> приостанавливать операции по счетам налогоплательщика, плательщика сбора или налогового агента в банках и налагать арест на имущество налогоплательщика, плательщика сбора или налогового агента в порядке, предусмотренном НК РФ;</a:t>
            </a:r>
            <a:endParaRPr lang="ru-RU"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524000"/>
            <a:ext cx="8610600" cy="5181600"/>
          </a:xfrm>
        </p:spPr>
        <p:txBody>
          <a:bodyPr>
            <a:noAutofit/>
          </a:bodyPr>
          <a:lstStyle/>
          <a:p>
            <a:pPr marL="0">
              <a:spcAft>
                <a:spcPts val="600"/>
              </a:spcAft>
              <a:buClrTx/>
              <a:buFont typeface="Wingdings" pitchFamily="2" charset="2"/>
              <a:buChar char="q"/>
            </a:pPr>
            <a:r>
              <a:rPr lang="ru-RU" sz="3200" dirty="0" smtClean="0"/>
              <a:t> в порядке, предусмотренном НК РФ, осматривать любые используемые налогоплательщиком для извлечения дохода либо связанные с содержанием объектов налогообложения независимо от места их нахождения производственные, складские, торговые и иные помещения и территории, проводить инвентаризацию принадлежащего налогоплательщику имущества;</a:t>
            </a:r>
            <a:endParaRPr lang="ru-RU" sz="3200" dirty="0">
              <a:latin typeface="Times New Roman" pitchFamily="18" charset="0"/>
              <a:cs typeface="Times New Roman" pitchFamily="18" charset="0"/>
            </a:endParaRPr>
          </a:p>
        </p:txBody>
      </p:sp>
      <p:sp>
        <p:nvSpPr>
          <p:cNvPr id="4" name="Прямоугольник 3"/>
          <p:cNvSpPr/>
          <p:nvPr/>
        </p:nvSpPr>
        <p:spPr>
          <a:xfrm>
            <a:off x="304800" y="304800"/>
            <a:ext cx="83820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382000" cy="5257800"/>
          </a:xfrm>
        </p:spPr>
        <p:txBody>
          <a:bodyPr>
            <a:normAutofit/>
          </a:bodyPr>
          <a:lstStyle/>
          <a:p>
            <a:pPr marL="0">
              <a:lnSpc>
                <a:spcPct val="110000"/>
              </a:lnSpc>
              <a:buNone/>
            </a:pPr>
            <a:endParaRPr lang="ru-RU" sz="3200" dirty="0" smtClean="0"/>
          </a:p>
          <a:p>
            <a:pPr marL="0">
              <a:lnSpc>
                <a:spcPct val="110000"/>
              </a:lnSpc>
              <a:buNone/>
            </a:pPr>
            <a:endParaRPr lang="ru-RU" sz="3200" dirty="0">
              <a:latin typeface="Times New Roman" pitchFamily="18" charset="0"/>
              <a:cs typeface="Times New Roman" pitchFamily="18" charset="0"/>
            </a:endParaRPr>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1" name="Прямоугольник 20"/>
          <p:cNvSpPr/>
          <p:nvPr/>
        </p:nvSpPr>
        <p:spPr>
          <a:xfrm>
            <a:off x="228600" y="1295400"/>
            <a:ext cx="8763000" cy="5632311"/>
          </a:xfrm>
          <a:prstGeom prst="rect">
            <a:avLst/>
          </a:prstGeom>
        </p:spPr>
        <p:txBody>
          <a:bodyPr wrap="square">
            <a:spAutoFit/>
          </a:bodyPr>
          <a:lstStyle/>
          <a:p>
            <a:pPr>
              <a:buFont typeface="Wingdings" pitchFamily="2" charset="2"/>
              <a:buChar char="q"/>
            </a:pPr>
            <a:r>
              <a:rPr lang="ru-RU" sz="2400" dirty="0" smtClean="0"/>
              <a:t>  определять суммы налогов, подлежащие уплате налогоплательщиками в бюджетную систему РФ, расчётным путём на основании имеющейся у них информации о налогоплательщике, а также данных об иных аналогичных налогоплательщиках в случаях отказа налогоплательщика допустить должностных лиц налогового органа к осмотру производственных, складских, торговых и иных помещений и территорий, используемых налогоплательщиком для извлечения дохода либо связанных с содержанием объектов налогообложения, непредставления в течение более двух месяцев налоговому органу необходимых для расчёта налогов документов, отсутствия учёта доходов и расходов, учёта объектов налогообложения или ведения учёта с нарушением установленного порядка, приведшего к невозможности исчислить налоги;</a:t>
            </a:r>
            <a:endParaRPr lang="ru-RU" sz="2400" b="1" dirty="0" smtClean="0">
              <a:latin typeface="Times New Roman" pitchFamily="18" charset="0"/>
              <a:cs typeface="Times New Roman" pitchFamily="18" charset="0"/>
            </a:endParaRPr>
          </a:p>
        </p:txBody>
      </p:sp>
      <p:sp>
        <p:nvSpPr>
          <p:cNvPr id="5" name="Прямоугольник 4"/>
          <p:cNvSpPr/>
          <p:nvPr/>
        </p:nvSpPr>
        <p:spPr>
          <a:xfrm>
            <a:off x="304800" y="228600"/>
            <a:ext cx="84582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524000"/>
            <a:ext cx="8610600" cy="5105400"/>
          </a:xfrm>
        </p:spPr>
        <p:txBody>
          <a:bodyPr>
            <a:normAutofit/>
          </a:bodyPr>
          <a:lstStyle/>
          <a:p>
            <a:pPr marL="0">
              <a:spcAft>
                <a:spcPts val="600"/>
              </a:spcAft>
              <a:buClrTx/>
              <a:buFont typeface="Wingdings" pitchFamily="2" charset="2"/>
              <a:buChar char="q"/>
            </a:pPr>
            <a:r>
              <a:rPr lang="ru-RU" sz="3200" dirty="0" smtClean="0"/>
              <a:t> требовать от налогоплательщиков, плательщиков сборов, налоговых агентов, их представителей устранения выявленных нарушений законодательства о налогах и сборах и контролировать выполнение указанных требований;</a:t>
            </a:r>
          </a:p>
          <a:p>
            <a:pPr marL="0">
              <a:spcAft>
                <a:spcPts val="600"/>
              </a:spcAft>
              <a:buClrTx/>
              <a:buFont typeface="Wingdings" pitchFamily="2" charset="2"/>
              <a:buChar char="q"/>
            </a:pPr>
            <a:r>
              <a:rPr lang="ru-RU" sz="3200" dirty="0" smtClean="0"/>
              <a:t> взыскивать недоимки, а также пени и штрафы в порядке, установленном НК РФ;</a:t>
            </a:r>
            <a:endParaRPr lang="ru-RU" sz="3200" dirty="0"/>
          </a:p>
        </p:txBody>
      </p:sp>
      <p:sp>
        <p:nvSpPr>
          <p:cNvPr id="4" name="Прямоугольник 3"/>
          <p:cNvSpPr/>
          <p:nvPr/>
        </p:nvSpPr>
        <p:spPr>
          <a:xfrm>
            <a:off x="228600" y="381000"/>
            <a:ext cx="86106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одержимое 13"/>
          <p:cNvSpPr>
            <a:spLocks noGrp="1"/>
          </p:cNvSpPr>
          <p:nvPr>
            <p:ph idx="1"/>
          </p:nvPr>
        </p:nvSpPr>
        <p:spPr>
          <a:xfrm>
            <a:off x="228600" y="1524000"/>
            <a:ext cx="8610600" cy="5334000"/>
          </a:xfrm>
        </p:spPr>
        <p:txBody>
          <a:bodyPr>
            <a:noAutofit/>
          </a:bodyPr>
          <a:lstStyle/>
          <a:p>
            <a:pPr marL="0">
              <a:buClrTx/>
              <a:buFont typeface="Wingdings" pitchFamily="2" charset="2"/>
              <a:buChar char="q"/>
            </a:pPr>
            <a:r>
              <a:rPr lang="ru-RU" sz="3200" dirty="0" smtClean="0"/>
              <a:t> требовать от банков документы, подтверждающие факт списания со счетов налогоплательщика, плательщика сбора или налогового агента и с корреспондентских счетов банков сумм налогов, сборов, пеней и штрафов и перечисления этих сумм в бюджетную систему РФ;</a:t>
            </a:r>
            <a:endParaRPr lang="ru-RU" sz="3000" b="1" dirty="0" smtClean="0">
              <a:latin typeface="Times New Roman" pitchFamily="18" charset="0"/>
              <a:cs typeface="Times New Roman" pitchFamily="18" charset="0"/>
            </a:endParaRPr>
          </a:p>
        </p:txBody>
      </p:sp>
      <p:sp>
        <p:nvSpPr>
          <p:cNvPr id="3" name="Прямоугольник 2"/>
          <p:cNvSpPr/>
          <p:nvPr/>
        </p:nvSpPr>
        <p:spPr>
          <a:xfrm>
            <a:off x="304800" y="304800"/>
            <a:ext cx="84582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304800" y="1447800"/>
            <a:ext cx="8610600" cy="5410200"/>
          </a:xfrm>
        </p:spPr>
        <p:txBody>
          <a:bodyPr>
            <a:noAutofit/>
          </a:bodyPr>
          <a:lstStyle/>
          <a:p>
            <a:pPr marL="0">
              <a:spcAft>
                <a:spcPts val="600"/>
              </a:spcAft>
              <a:buClrTx/>
              <a:buFont typeface="Wingdings" pitchFamily="2" charset="2"/>
              <a:buChar char="q"/>
            </a:pPr>
            <a:r>
              <a:rPr lang="ru-RU" sz="3200" dirty="0" smtClean="0"/>
              <a:t> привлекать для проведения налогового контроля специалистов, экспертов и переводчиков;</a:t>
            </a:r>
          </a:p>
          <a:p>
            <a:pPr marL="0">
              <a:spcAft>
                <a:spcPts val="600"/>
              </a:spcAft>
              <a:buClrTx/>
              <a:buFont typeface="Wingdings" pitchFamily="2" charset="2"/>
              <a:buChar char="q"/>
            </a:pPr>
            <a:r>
              <a:rPr lang="ru-RU" sz="3200" dirty="0" smtClean="0"/>
              <a:t> вызывать в качестве свидетелей лиц, которым могут быть известны какие-либо обстоятельства, имеющие значение для проведения налогового контроля</a:t>
            </a:r>
            <a:endParaRPr lang="ru-RU" sz="3200" b="1" dirty="0" smtClean="0">
              <a:latin typeface="Times New Roman" pitchFamily="18" charset="0"/>
              <a:cs typeface="Times New Roman" pitchFamily="18" charset="0"/>
            </a:endParaRPr>
          </a:p>
        </p:txBody>
      </p:sp>
      <p:sp>
        <p:nvSpPr>
          <p:cNvPr id="4" name="Прямоугольник 3"/>
          <p:cNvSpPr/>
          <p:nvPr/>
        </p:nvSpPr>
        <p:spPr>
          <a:xfrm>
            <a:off x="381000" y="228600"/>
            <a:ext cx="8534400" cy="954107"/>
          </a:xfrm>
          <a:prstGeom prst="rect">
            <a:avLst/>
          </a:prstGeom>
        </p:spPr>
        <p:txBody>
          <a:bodyPr wrap="square">
            <a:spAutoFit/>
          </a:bodyPr>
          <a:lstStyle/>
          <a:p>
            <a:r>
              <a:rPr lang="ru-RU" sz="2800" dirty="0" smtClean="0">
                <a:latin typeface="+mj-lt"/>
              </a:rPr>
              <a:t>ст. 31 НК РФ определяет следующие права налоговых органов в рамках проведения налоговых проверок:</a:t>
            </a:r>
            <a:endParaRPr lang="ru-RU" sz="2800"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 name="Прямоугольник 5"/>
          <p:cNvSpPr/>
          <p:nvPr/>
        </p:nvSpPr>
        <p:spPr>
          <a:xfrm>
            <a:off x="304800" y="457200"/>
            <a:ext cx="8458200" cy="6124754"/>
          </a:xfrm>
          <a:prstGeom prst="rect">
            <a:avLst/>
          </a:prstGeom>
        </p:spPr>
        <p:txBody>
          <a:bodyPr wrap="square">
            <a:spAutoFit/>
          </a:bodyPr>
          <a:lstStyle/>
          <a:p>
            <a:r>
              <a:rPr lang="ru-RU" sz="2800" dirty="0" smtClean="0">
                <a:latin typeface="Times New Roman" pitchFamily="18" charset="0"/>
                <a:cs typeface="Times New Roman" pitchFamily="18" charset="0"/>
              </a:rPr>
              <a:t>     Налоговые органы в соответствии со ст. 32 НК РФ обязаны соблюдать законодательство о налогах и сборах и бесплатно информировать (в том числе в письменной форме) налогоплательщиков, плательщиков сборов и налоговых агентов о действующих налогах и сборах, законодательстве о налогах и сборах и о принятых в соответствии с ним нормативных правовых актах, порядке исчисления и уплаты налогов и сборов, правах и обязанностях налогоплательщиков, плательщиков сборов и налоговых агентов, полномочиях налоговых органов и их должностных лиц, а также представлять формы налоговых деклараций (расчётов) и разъяснять порядок их заполнения</a:t>
            </a:r>
            <a:endParaRPr lang="ru-RU" sz="28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686800" cy="6477000"/>
          </a:xfrm>
        </p:spPr>
        <p:txBody>
          <a:bodyPr>
            <a:normAutofit fontScale="70000" lnSpcReduction="20000"/>
          </a:bodyPr>
          <a:lstStyle/>
          <a:p>
            <a:pPr marL="0" algn="ctr">
              <a:lnSpc>
                <a:spcPct val="120000"/>
              </a:lnSpc>
              <a:buNone/>
            </a:pPr>
            <a:r>
              <a:rPr lang="ru-RU" sz="3400" b="1" dirty="0" smtClean="0"/>
              <a:t>В рамках проведения налоговых проверок налоговые органы обязаны соблюдать следующие права налогоплательщиков, предусмотренные НК РФ:</a:t>
            </a:r>
          </a:p>
          <a:p>
            <a:pPr marL="0">
              <a:lnSpc>
                <a:spcPct val="120000"/>
              </a:lnSpc>
              <a:buClrTx/>
              <a:buFont typeface="Wingdings" pitchFamily="2" charset="2"/>
              <a:buChar char="ü"/>
            </a:pPr>
            <a:r>
              <a:rPr lang="ru-RU" sz="3200" dirty="0" smtClean="0"/>
              <a:t>направлять налогоплательщику, плательщику сбора или налоговому агенту копии акта налоговой проверки и решения налогового органа, а также в случаях, предусмотренных НК РФ, налоговое уведомление и (или) требование об уплате налога и сбора;</a:t>
            </a:r>
          </a:p>
          <a:p>
            <a:pPr marL="0">
              <a:lnSpc>
                <a:spcPct val="120000"/>
              </a:lnSpc>
              <a:buClrTx/>
              <a:buFont typeface="Wingdings" pitchFamily="2" charset="2"/>
              <a:buChar char="ü"/>
            </a:pPr>
            <a:r>
              <a:rPr lang="ru-RU" sz="3200" dirty="0" smtClean="0"/>
              <a:t>по заявлению налогоплательщика, плательщика сбора или налогового агента выдавать копии решений, принятых налоговым органом в отношении этого налогоплательщика, плательщика сбора или налогового агента;</a:t>
            </a:r>
          </a:p>
          <a:p>
            <a:pPr marL="0">
              <a:lnSpc>
                <a:spcPct val="120000"/>
              </a:lnSpc>
              <a:buClrTx/>
              <a:buFont typeface="Wingdings" pitchFamily="2" charset="2"/>
              <a:buChar char="ü"/>
            </a:pPr>
            <a:r>
              <a:rPr lang="ru-RU" sz="3200" dirty="0" smtClean="0"/>
              <a:t>по заявлению ответственного участника консолидированной группы налогоплательщиков выдавать копии решений, принятых налоговым органом в отношении консолидированной группы налогоплательщиков;</a:t>
            </a:r>
          </a:p>
          <a:p>
            <a:pPr marL="0">
              <a:lnSpc>
                <a:spcPct val="120000"/>
              </a:lnSpc>
              <a:buClrTx/>
              <a:buFont typeface="Wingdings" pitchFamily="2" charset="2"/>
              <a:buChar char="ü"/>
            </a:pPr>
            <a:r>
              <a:rPr lang="ru-RU" sz="3200" dirty="0" smtClean="0"/>
              <a:t>соблюдать налоговую тайну и обеспечивать её сохранение</a:t>
            </a:r>
            <a:endParaRPr lang="ru-RU" sz="3000" b="1" dirty="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686800" cy="6477000"/>
          </a:xfrm>
        </p:spPr>
        <p:txBody>
          <a:bodyPr>
            <a:normAutofit fontScale="77500" lnSpcReduction="20000"/>
          </a:bodyPr>
          <a:lstStyle/>
          <a:p>
            <a:pPr marL="0">
              <a:lnSpc>
                <a:spcPct val="120000"/>
              </a:lnSpc>
              <a:buNone/>
            </a:pPr>
            <a:r>
              <a:rPr lang="ru-RU" sz="3200" dirty="0" smtClean="0">
                <a:latin typeface="Times New Roman" pitchFamily="18" charset="0"/>
                <a:cs typeface="Times New Roman" pitchFamily="18" charset="0"/>
              </a:rPr>
              <a:t>      Налоговую тайну составляют любые полученные налоговым органом, органами внутренних дел, следственными органами, органом государственного внебюджетного фонда и таможенным органом данные о налогоплательщике, за исключением сведений:</a:t>
            </a:r>
          </a:p>
          <a:p>
            <a:pPr marL="0">
              <a:lnSpc>
                <a:spcPct val="120000"/>
              </a:lnSpc>
              <a:buNone/>
            </a:pPr>
            <a:r>
              <a:rPr lang="ru-RU" sz="3200" dirty="0" smtClean="0">
                <a:latin typeface="Times New Roman" pitchFamily="18" charset="0"/>
                <a:cs typeface="Times New Roman" pitchFamily="18" charset="0"/>
              </a:rPr>
              <a:t>1) являющихся общедоступными;</a:t>
            </a:r>
          </a:p>
          <a:p>
            <a:pPr marL="0">
              <a:lnSpc>
                <a:spcPct val="120000"/>
              </a:lnSpc>
              <a:buNone/>
            </a:pPr>
            <a:r>
              <a:rPr lang="ru-RU" sz="3200" dirty="0" smtClean="0">
                <a:latin typeface="Times New Roman" pitchFamily="18" charset="0"/>
                <a:cs typeface="Times New Roman" pitchFamily="18" charset="0"/>
              </a:rPr>
              <a:t>2) об идентификационном номере налогоплательщика;</a:t>
            </a:r>
          </a:p>
          <a:p>
            <a:pPr marL="0">
              <a:lnSpc>
                <a:spcPct val="120000"/>
              </a:lnSpc>
              <a:buNone/>
            </a:pPr>
            <a:r>
              <a:rPr lang="ru-RU" sz="3200" dirty="0" smtClean="0">
                <a:latin typeface="Times New Roman" pitchFamily="18" charset="0"/>
                <a:cs typeface="Times New Roman" pitchFamily="18" charset="0"/>
              </a:rPr>
              <a:t>3) о нарушениях законодательства о налогах и сборах и мерах ответственности за эти нарушения;</a:t>
            </a:r>
          </a:p>
          <a:p>
            <a:pPr marL="0">
              <a:lnSpc>
                <a:spcPct val="120000"/>
              </a:lnSpc>
              <a:buNone/>
            </a:pPr>
            <a:r>
              <a:rPr lang="ru-RU" sz="3200" dirty="0" smtClean="0">
                <a:latin typeface="Times New Roman" pitchFamily="18" charset="0"/>
                <a:cs typeface="Times New Roman" pitchFamily="18" charset="0"/>
              </a:rPr>
              <a:t>4) предоставляемых налоговым (таможенным) или правоохранительным органам других государств в соответствии с международными договорами (соглашениями);</a:t>
            </a:r>
          </a:p>
          <a:p>
            <a:pPr marL="0">
              <a:lnSpc>
                <a:spcPct val="120000"/>
              </a:lnSpc>
              <a:buNone/>
            </a:pPr>
            <a:r>
              <a:rPr lang="ru-RU" sz="3200" dirty="0" smtClean="0">
                <a:latin typeface="Times New Roman" pitchFamily="18" charset="0"/>
                <a:cs typeface="Times New Roman" pitchFamily="18" charset="0"/>
              </a:rPr>
              <a:t>5) предоставляемых избирательным комиссиям в соответствии с законодательством выборах</a:t>
            </a:r>
            <a:endParaRPr lang="ru-RU" sz="3200" b="1" dirty="0" smtClean="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534400" cy="5638800"/>
          </a:xfrm>
        </p:spPr>
        <p:txBody>
          <a:bodyPr>
            <a:noAutofit/>
          </a:bodyPr>
          <a:lstStyle/>
          <a:p>
            <a:pPr marL="0" algn="ctr">
              <a:spcBef>
                <a:spcPts val="0"/>
              </a:spcBef>
              <a:spcAft>
                <a:spcPts val="1200"/>
              </a:spcAft>
              <a:buNone/>
            </a:pPr>
            <a:r>
              <a:rPr lang="ru-RU" sz="3200" dirty="0" smtClean="0"/>
              <a:t>Налоговые органы несут также другие обязанности, предусмотренные НК РФ         и иными федеральными законами</a:t>
            </a:r>
            <a:endParaRPr lang="ru-RU" sz="30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838200"/>
            <a:ext cx="8763000" cy="6019800"/>
          </a:xfrm>
        </p:spPr>
        <p:txBody>
          <a:bodyPr>
            <a:noAutofit/>
          </a:bodyPr>
          <a:lstStyle/>
          <a:p>
            <a:pPr marL="0">
              <a:buNone/>
            </a:pPr>
            <a:r>
              <a:rPr lang="ru-RU" sz="3000" b="1" dirty="0" smtClean="0">
                <a:latin typeface="Times New Roman" pitchFamily="18" charset="0"/>
                <a:cs typeface="Times New Roman" pitchFamily="18" charset="0"/>
              </a:rPr>
              <a:t>     В отношениях с налоговыми органами налогоплательщик наделён различными правами, например:</a:t>
            </a:r>
          </a:p>
          <a:p>
            <a:pPr marL="0">
              <a:buClrTx/>
              <a:buFont typeface="Wingdings" pitchFamily="2" charset="2"/>
              <a:buChar char="Ø"/>
            </a:pPr>
            <a:r>
              <a:rPr lang="ru-RU" sz="3000" dirty="0" smtClean="0">
                <a:latin typeface="Times New Roman" pitchFamily="18" charset="0"/>
                <a:cs typeface="Times New Roman" pitchFamily="18" charset="0"/>
              </a:rPr>
              <a:t> представлять свои интересы в отношениях с налоговиками лично либо через своего представителя (</a:t>
            </a:r>
            <a:r>
              <a:rPr lang="ru-RU" sz="3000" dirty="0" err="1" smtClean="0">
                <a:latin typeface="Times New Roman" pitchFamily="18" charset="0"/>
                <a:cs typeface="Times New Roman" pitchFamily="18" charset="0"/>
              </a:rPr>
              <a:t>пп</a:t>
            </a:r>
            <a:r>
              <a:rPr lang="ru-RU" sz="3000" dirty="0" smtClean="0">
                <a:latin typeface="Times New Roman" pitchFamily="18" charset="0"/>
                <a:cs typeface="Times New Roman" pitchFamily="18" charset="0"/>
              </a:rPr>
              <a:t>. 6 п. 1 ст. 21, п. 1 ст. 26 НК РФ);</a:t>
            </a:r>
          </a:p>
          <a:p>
            <a:pPr marL="0">
              <a:buClrTx/>
              <a:buFont typeface="Wingdings" pitchFamily="2" charset="2"/>
              <a:buChar char="Ø"/>
            </a:pPr>
            <a:r>
              <a:rPr lang="ru-RU" sz="3000" dirty="0" smtClean="0">
                <a:latin typeface="Times New Roman" pitchFamily="18" charset="0"/>
                <a:cs typeface="Times New Roman" pitchFamily="18" charset="0"/>
              </a:rPr>
              <a:t> на сохранение налоговой тайны (ст. 102 НК РФ);</a:t>
            </a:r>
          </a:p>
          <a:p>
            <a:pPr marL="0">
              <a:buClrTx/>
              <a:buFont typeface="Wingdings" pitchFamily="2" charset="2"/>
              <a:buChar char="Ø"/>
            </a:pPr>
            <a:r>
              <a:rPr lang="ru-RU" sz="3000" dirty="0" smtClean="0">
                <a:latin typeface="Times New Roman" pitchFamily="18" charset="0"/>
                <a:cs typeface="Times New Roman" pitchFamily="18" charset="0"/>
              </a:rPr>
              <a:t> на обжалование действий и решений налоговых органов и их должностных лиц в вышестоящий налоговый орган или суд (ст. ст. 137, 138 НК РФ)</a:t>
            </a:r>
            <a:endParaRPr lang="ru-RU" sz="3000" dirty="0">
              <a:latin typeface="Times New Roman" pitchFamily="18" charset="0"/>
              <a:cs typeface="Times New Roman" pitchFamily="18" charset="0"/>
            </a:endParaRPr>
          </a:p>
        </p:txBody>
      </p:sp>
      <p:sp>
        <p:nvSpPr>
          <p:cNvPr id="4" name="Прямоугольник 3"/>
          <p:cNvSpPr/>
          <p:nvPr/>
        </p:nvSpPr>
        <p:spPr>
          <a:xfrm>
            <a:off x="228600" y="152400"/>
            <a:ext cx="8077200" cy="338554"/>
          </a:xfrm>
          <a:prstGeom prst="rect">
            <a:avLst/>
          </a:prstGeom>
        </p:spPr>
        <p:txBody>
          <a:bodyPr wrap="square">
            <a:spAutoFit/>
          </a:bodyPr>
          <a:lstStyle/>
          <a:p>
            <a:r>
              <a:rPr lang="ru-RU" sz="1600" dirty="0" smtClean="0">
                <a:latin typeface="+mj-lt"/>
              </a:rPr>
              <a:t>2. Права и обязанности налогоплательщиков при проведении налоговых проверок</a:t>
            </a:r>
            <a:endParaRPr lang="ru-RU" sz="1600" dirty="0">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14400"/>
            <a:ext cx="8610600" cy="5791200"/>
          </a:xfrm>
        </p:spPr>
        <p:txBody>
          <a:bodyPr>
            <a:noAutofit/>
          </a:bodyPr>
          <a:lstStyle/>
          <a:p>
            <a:pPr marL="0">
              <a:spcBef>
                <a:spcPts val="0"/>
              </a:spcBef>
              <a:buNone/>
            </a:pPr>
            <a:r>
              <a:rPr lang="ru-RU" sz="3200" dirty="0" smtClean="0"/>
              <a:t>         Налоговое законодательство предусматривает целый ряд специальных прав налогоплательщика при проведении выездной проверки и вынесении решения по ее результатам. В таблице </a:t>
            </a:r>
            <a:r>
              <a:rPr lang="ru-RU" sz="3200" dirty="0" smtClean="0">
                <a:latin typeface="Times New Roman" pitchFamily="18" charset="0"/>
                <a:cs typeface="Times New Roman" pitchFamily="18" charset="0"/>
              </a:rPr>
              <a:t>1</a:t>
            </a:r>
            <a:r>
              <a:rPr lang="ru-RU" sz="3200" dirty="0" smtClean="0"/>
              <a:t> представлены права налогоплательщиков при проведении налоговых проверок</a:t>
            </a:r>
            <a:endParaRPr lang="ru-RU" sz="32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52400" y="533401"/>
          <a:ext cx="8839200" cy="6100694"/>
        </p:xfrm>
        <a:graphic>
          <a:graphicData uri="http://schemas.openxmlformats.org/drawingml/2006/table">
            <a:tbl>
              <a:tblPr/>
              <a:tblGrid>
                <a:gridCol w="609600"/>
                <a:gridCol w="5791200"/>
                <a:gridCol w="2438400"/>
              </a:tblGrid>
              <a:tr h="371001">
                <a:tc>
                  <a:txBody>
                    <a:bodyPr/>
                    <a:lstStyle/>
                    <a:p>
                      <a:pPr algn="ctr">
                        <a:spcBef>
                          <a:spcPts val="600"/>
                        </a:spcBef>
                        <a:spcAft>
                          <a:spcPts val="600"/>
                        </a:spcAft>
                      </a:pPr>
                      <a:r>
                        <a:rPr lang="ru-RU" sz="1400" dirty="0">
                          <a:latin typeface="Times New Roman"/>
                          <a:ea typeface="Times New Roman"/>
                          <a:cs typeface="Times New Roman"/>
                        </a:rPr>
                        <a:t>№ </a:t>
                      </a:r>
                      <a:r>
                        <a:rPr lang="ru-RU" sz="1400" dirty="0" err="1">
                          <a:latin typeface="Times New Roman"/>
                          <a:ea typeface="Times New Roman"/>
                          <a:cs typeface="Times New Roman"/>
                        </a:rPr>
                        <a:t>п</a:t>
                      </a:r>
                      <a:r>
                        <a:rPr lang="ru-RU" sz="1400" dirty="0">
                          <a:latin typeface="Times New Roman"/>
                          <a:ea typeface="Times New Roman"/>
                          <a:cs typeface="Times New Roman"/>
                        </a:rPr>
                        <a:t>/</a:t>
                      </a:r>
                      <a:r>
                        <a:rPr lang="ru-RU" sz="1400" dirty="0" err="1">
                          <a:latin typeface="Times New Roman"/>
                          <a:ea typeface="Times New Roman"/>
                          <a:cs typeface="Times New Roman"/>
                        </a:rPr>
                        <a:t>п</a:t>
                      </a:r>
                      <a:endParaRPr lang="ru-RU" sz="1400" dirty="0">
                        <a:latin typeface="Times New Roman"/>
                        <a:ea typeface="Times New Roman"/>
                        <a:cs typeface="Times New Roman"/>
                      </a:endParaRP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ru-RU" sz="1400" dirty="0">
                          <a:latin typeface="Times New Roman"/>
                          <a:ea typeface="Times New Roman"/>
                          <a:cs typeface="Times New Roman"/>
                        </a:rPr>
                        <a:t>Право налогоплательщика</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ru-RU" sz="1400" dirty="0">
                          <a:latin typeface="Times New Roman"/>
                          <a:ea typeface="Times New Roman"/>
                          <a:cs typeface="Times New Roman"/>
                        </a:rPr>
                        <a:t>Регулирующая норма</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030">
                <a:tc>
                  <a:txBody>
                    <a:bodyPr/>
                    <a:lstStyle/>
                    <a:p>
                      <a:pPr algn="ctr">
                        <a:spcBef>
                          <a:spcPts val="300"/>
                        </a:spcBef>
                        <a:spcAft>
                          <a:spcPts val="300"/>
                        </a:spcAft>
                      </a:pPr>
                      <a:r>
                        <a:rPr lang="ru-RU" sz="1400" kern="1400" dirty="0">
                          <a:latin typeface="Times New Roman"/>
                          <a:ea typeface="Times New Roman"/>
                          <a:cs typeface="Times New Roman"/>
                        </a:rPr>
                        <a:t>1 </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камеральную проверку в рамках представленной отчётности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п. 1, 2 ст. 88 НК РФ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030">
                <a:tc>
                  <a:txBody>
                    <a:bodyPr/>
                    <a:lstStyle/>
                    <a:p>
                      <a:pPr algn="ctr">
                        <a:spcBef>
                          <a:spcPts val="300"/>
                        </a:spcBef>
                        <a:spcAft>
                          <a:spcPts val="300"/>
                        </a:spcAft>
                      </a:pPr>
                      <a:r>
                        <a:rPr lang="ru-RU" sz="1400" kern="1400" dirty="0">
                          <a:latin typeface="Times New Roman"/>
                          <a:ea typeface="Times New Roman"/>
                          <a:cs typeface="Times New Roman"/>
                        </a:rPr>
                        <a:t>2 </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получение сообщения об ошибках и дачу пояснений</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п. 3 – 5 ст. 88 НК РФ</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030">
                <a:tc>
                  <a:txBody>
                    <a:bodyPr/>
                    <a:lstStyle/>
                    <a:p>
                      <a:pPr algn="ctr">
                        <a:spcBef>
                          <a:spcPts val="300"/>
                        </a:spcBef>
                        <a:spcAft>
                          <a:spcPts val="300"/>
                        </a:spcAft>
                      </a:pPr>
                      <a:r>
                        <a:rPr lang="ru-RU" sz="1400" kern="1400" dirty="0">
                          <a:latin typeface="Times New Roman"/>
                          <a:ea typeface="Times New Roman"/>
                          <a:cs typeface="Times New Roman"/>
                        </a:rPr>
                        <a:t>3 </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На подачу уточнённой декларации, уплату недоимки и пени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ст. ст. 45, 54, 75, 81, 88 НК РФ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7508">
                <a:tc>
                  <a:txBody>
                    <a:bodyPr/>
                    <a:lstStyle/>
                    <a:p>
                      <a:pPr algn="ctr">
                        <a:spcBef>
                          <a:spcPts val="300"/>
                        </a:spcBef>
                        <a:spcAft>
                          <a:spcPts val="300"/>
                        </a:spcAft>
                      </a:pPr>
                      <a:r>
                        <a:rPr lang="ru-RU" sz="1400" kern="1400" dirty="0">
                          <a:latin typeface="Times New Roman"/>
                          <a:ea typeface="Times New Roman"/>
                          <a:cs typeface="Times New Roman"/>
                        </a:rPr>
                        <a:t>4</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На проверку в рамках ограничений по проверяемым периоду и налогам, а также по количеству проверок, которые предусмотрены НК РФ и обозначены в решении о проведении проверки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п. 4, 5, 7 ст. 89 НК РФ</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0062">
                <a:tc>
                  <a:txBody>
                    <a:bodyPr/>
                    <a:lstStyle/>
                    <a:p>
                      <a:pPr algn="ctr">
                        <a:spcBef>
                          <a:spcPts val="300"/>
                        </a:spcBef>
                        <a:spcAft>
                          <a:spcPts val="300"/>
                        </a:spcAft>
                      </a:pPr>
                      <a:r>
                        <a:rPr lang="ru-RU" sz="1400" kern="1400" dirty="0">
                          <a:latin typeface="Times New Roman"/>
                          <a:ea typeface="Times New Roman"/>
                          <a:cs typeface="Times New Roman"/>
                        </a:rPr>
                        <a:t>5</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решением о проведении выездной проверки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1 ст. 89, п. 1 ст. 91 НК РФ, Приказ ФНС России от 25.12.2006 № САЭ-3-06/892@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7738">
                <a:tc>
                  <a:txBody>
                    <a:bodyPr/>
                    <a:lstStyle/>
                    <a:p>
                      <a:pPr algn="ctr">
                        <a:spcBef>
                          <a:spcPts val="300"/>
                        </a:spcBef>
                        <a:spcAft>
                          <a:spcPts val="300"/>
                        </a:spcAft>
                      </a:pPr>
                      <a:r>
                        <a:rPr lang="ru-RU" sz="1400" kern="1400" dirty="0">
                          <a:latin typeface="Times New Roman"/>
                          <a:ea typeface="Times New Roman"/>
                          <a:cs typeface="Times New Roman"/>
                        </a:rPr>
                        <a:t>6</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соблюдение процедуры проведения мероприятий налогового контроля в ходе налоговой проверки: истребования документов, выемки, осмотра, допроса и т.д.</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ст. ст. 90 – 99 НК РФ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29">
                <a:tc>
                  <a:txBody>
                    <a:bodyPr/>
                    <a:lstStyle/>
                    <a:p>
                      <a:pPr algn="ctr">
                        <a:spcBef>
                          <a:spcPts val="300"/>
                        </a:spcBef>
                        <a:spcAft>
                          <a:spcPts val="300"/>
                        </a:spcAft>
                      </a:pPr>
                      <a:r>
                        <a:rPr lang="ru-RU" sz="1400" kern="1400" dirty="0">
                          <a:latin typeface="Times New Roman"/>
                          <a:ea typeface="Times New Roman"/>
                          <a:cs typeface="Times New Roman"/>
                        </a:rPr>
                        <a:t>7</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соблюдение срока проведения налоговой проверки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2 ст. 88 НК РФ, п. п. 6, 8 ст. 89 НК РФ</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0062">
                <a:tc>
                  <a:txBody>
                    <a:bodyPr/>
                    <a:lstStyle/>
                    <a:p>
                      <a:pPr algn="ctr">
                        <a:spcBef>
                          <a:spcPts val="300"/>
                        </a:spcBef>
                        <a:spcAft>
                          <a:spcPts val="300"/>
                        </a:spcAft>
                      </a:pPr>
                      <a:r>
                        <a:rPr lang="ru-RU" sz="1400" kern="1400" dirty="0">
                          <a:latin typeface="Times New Roman"/>
                          <a:ea typeface="Times New Roman"/>
                          <a:cs typeface="Times New Roman"/>
                        </a:rPr>
                        <a:t>8</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получение экземпляра акта налоговой проверки</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5 ст. 100 НК РФ, Приказ ФНС России от 25.12.2006 № САЭ-3-06/892@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29">
                <a:tc>
                  <a:txBody>
                    <a:bodyPr/>
                    <a:lstStyle/>
                    <a:p>
                      <a:pPr algn="ctr">
                        <a:spcBef>
                          <a:spcPts val="300"/>
                        </a:spcBef>
                        <a:spcAft>
                          <a:spcPts val="300"/>
                        </a:spcAft>
                      </a:pPr>
                      <a:r>
                        <a:rPr lang="ru-RU" sz="1400" kern="1400" dirty="0">
                          <a:latin typeface="Times New Roman"/>
                          <a:ea typeface="Times New Roman"/>
                          <a:cs typeface="Times New Roman"/>
                        </a:rPr>
                        <a:t>9</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материалами проверки</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err="1">
                          <a:latin typeface="Times New Roman"/>
                          <a:ea typeface="Times New Roman"/>
                          <a:cs typeface="Times New Roman"/>
                        </a:rPr>
                        <a:t>абз</a:t>
                      </a:r>
                      <a:r>
                        <a:rPr lang="ru-RU" sz="1400" kern="1400" dirty="0">
                          <a:latin typeface="Times New Roman"/>
                          <a:ea typeface="Times New Roman"/>
                          <a:cs typeface="Times New Roman"/>
                        </a:rPr>
                        <a:t>. 2 п. 2 ст. 101, п. 3.1 ст. 100 НК РФ</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29">
                <a:tc>
                  <a:txBody>
                    <a:bodyPr/>
                    <a:lstStyle/>
                    <a:p>
                      <a:pPr algn="ctr">
                        <a:spcBef>
                          <a:spcPts val="300"/>
                        </a:spcBef>
                        <a:spcAft>
                          <a:spcPts val="300"/>
                        </a:spcAft>
                      </a:pPr>
                      <a:r>
                        <a:rPr lang="ru-RU" sz="1400" kern="1400" dirty="0">
                          <a:latin typeface="Times New Roman"/>
                          <a:ea typeface="Times New Roman"/>
                          <a:cs typeface="Times New Roman"/>
                        </a:rPr>
                        <a:t>10</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подачу письменных возражений по акту налоговой проверки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6 ст. 100, п. 1, </a:t>
                      </a:r>
                      <a:r>
                        <a:rPr lang="ru-RU" sz="1400" kern="1400" dirty="0" err="1">
                          <a:latin typeface="Times New Roman"/>
                          <a:ea typeface="Times New Roman"/>
                          <a:cs typeface="Times New Roman"/>
                        </a:rPr>
                        <a:t>абз</a:t>
                      </a:r>
                      <a:r>
                        <a:rPr lang="ru-RU" sz="1400" kern="1400" dirty="0">
                          <a:latin typeface="Times New Roman"/>
                          <a:ea typeface="Times New Roman"/>
                          <a:cs typeface="Times New Roman"/>
                        </a:rPr>
                        <a:t>. 1 п. 4 ст. 101 НК РФ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546">
                <a:tc>
                  <a:txBody>
                    <a:bodyPr/>
                    <a:lstStyle/>
                    <a:p>
                      <a:pPr algn="ctr">
                        <a:spcBef>
                          <a:spcPts val="300"/>
                        </a:spcBef>
                        <a:spcAft>
                          <a:spcPts val="300"/>
                        </a:spcAft>
                      </a:pPr>
                      <a:r>
                        <a:rPr lang="ru-RU" sz="1400" kern="1400" dirty="0">
                          <a:latin typeface="Times New Roman"/>
                          <a:ea typeface="Times New Roman"/>
                          <a:cs typeface="Times New Roman"/>
                        </a:rPr>
                        <a:t>11</a:t>
                      </a:r>
                    </a:p>
                  </a:txBody>
                  <a:tcPr marL="38237" marR="382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участие в процессе рассмотрения материалов налоговой проверки и представление объяснений </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2, </a:t>
                      </a:r>
                      <a:r>
                        <a:rPr lang="ru-RU" sz="1400" kern="1400" dirty="0" err="1">
                          <a:latin typeface="Times New Roman"/>
                          <a:ea typeface="Times New Roman"/>
                          <a:cs typeface="Times New Roman"/>
                        </a:rPr>
                        <a:t>абз</a:t>
                      </a:r>
                      <a:r>
                        <a:rPr lang="ru-RU" sz="1400" kern="1400" dirty="0">
                          <a:latin typeface="Times New Roman"/>
                          <a:ea typeface="Times New Roman"/>
                          <a:cs typeface="Times New Roman"/>
                        </a:rPr>
                        <a:t>. 2 п. 14 ст. 101 НК РФ</a:t>
                      </a:r>
                    </a:p>
                  </a:txBody>
                  <a:tcPr marL="38237" marR="38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505" name="Rectangle 1"/>
          <p:cNvSpPr>
            <a:spLocks noChangeArrowheads="1"/>
          </p:cNvSpPr>
          <p:nvPr/>
        </p:nvSpPr>
        <p:spPr bwMode="auto">
          <a:xfrm>
            <a:off x="228600" y="152400"/>
            <a:ext cx="86868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u="none" strike="noStrike" cap="none" normalizeH="0" baseline="0" dirty="0" smtClean="0">
                <a:ln>
                  <a:noFill/>
                </a:ln>
                <a:solidFill>
                  <a:schemeClr val="tx1"/>
                </a:solidFill>
                <a:effectLst/>
                <a:latin typeface="+mj-lt"/>
                <a:ea typeface="Times New Roman" pitchFamily="18" charset="0"/>
                <a:cs typeface="Times New Roman" pitchFamily="18" charset="0"/>
              </a:rPr>
              <a:t>Таблица 1</a:t>
            </a:r>
            <a:r>
              <a:rPr lang="ru-RU" sz="2000" dirty="0" smtClean="0">
                <a:latin typeface="+mj-lt"/>
                <a:ea typeface="Times New Roman" pitchFamily="18" charset="0"/>
                <a:cs typeface="Arial" pitchFamily="34" charset="0"/>
              </a:rPr>
              <a:t>- </a:t>
            </a:r>
            <a:r>
              <a:rPr kumimoji="0" lang="ru-RU" sz="2000" u="none" strike="noStrike" cap="none" normalizeH="0" baseline="0" dirty="0" smtClean="0">
                <a:ln>
                  <a:noFill/>
                </a:ln>
                <a:solidFill>
                  <a:schemeClr val="tx1"/>
                </a:solidFill>
                <a:effectLst/>
                <a:latin typeface="+mj-lt"/>
                <a:ea typeface="Times New Roman" pitchFamily="18" charset="0"/>
                <a:cs typeface="Arial" pitchFamily="34" charset="0"/>
              </a:rPr>
              <a:t>Права налогоплательщиков при проведении налоговых проверок</a:t>
            </a:r>
            <a:r>
              <a:rPr kumimoji="0" lang="ru-RU" sz="2000" u="none" strike="noStrike" cap="none" normalizeH="0" baseline="0" dirty="0" smtClean="0">
                <a:ln>
                  <a:noFill/>
                </a:ln>
                <a:solidFill>
                  <a:schemeClr val="tx1"/>
                </a:solidFill>
                <a:effectLst/>
                <a:latin typeface="+mj-lt"/>
                <a:cs typeface="Arial" pitchFamily="34" charset="0"/>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304800" y="685799"/>
          <a:ext cx="8686800" cy="6014305"/>
        </p:xfrm>
        <a:graphic>
          <a:graphicData uri="http://schemas.openxmlformats.org/drawingml/2006/table">
            <a:tbl>
              <a:tblPr/>
              <a:tblGrid>
                <a:gridCol w="662966"/>
                <a:gridCol w="4766284"/>
                <a:gridCol w="3257550"/>
              </a:tblGrid>
              <a:tr h="211908">
                <a:tc>
                  <a:txBody>
                    <a:bodyPr/>
                    <a:lstStyle/>
                    <a:p>
                      <a:pPr algn="ctr">
                        <a:spcBef>
                          <a:spcPts val="300"/>
                        </a:spcBef>
                        <a:spcAft>
                          <a:spcPts val="300"/>
                        </a:spcAft>
                      </a:pPr>
                      <a:r>
                        <a:rPr lang="ru-RU" sz="1400" kern="1400" dirty="0">
                          <a:latin typeface="Times New Roman"/>
                          <a:ea typeface="Times New Roman"/>
                          <a:cs typeface="Times New Roman"/>
                        </a:rPr>
                        <a:t>1</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ru-RU" sz="1400" kern="1400">
                          <a:latin typeface="Times New Roman"/>
                          <a:ea typeface="Times New Roman"/>
                          <a:cs typeface="Times New Roman"/>
                        </a:rPr>
                        <a:t>2</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00"/>
                        </a:spcBef>
                        <a:spcAft>
                          <a:spcPts val="300"/>
                        </a:spcAft>
                      </a:pPr>
                      <a:r>
                        <a:rPr lang="ru-RU" sz="1400" kern="1400" dirty="0">
                          <a:latin typeface="Times New Roman"/>
                          <a:ea typeface="Times New Roman"/>
                          <a:cs typeface="Times New Roman"/>
                        </a:rPr>
                        <a:t>3</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344">
                <a:tc>
                  <a:txBody>
                    <a:bodyPr/>
                    <a:lstStyle/>
                    <a:p>
                      <a:pPr algn="ctr">
                        <a:spcBef>
                          <a:spcPts val="300"/>
                        </a:spcBef>
                        <a:spcAft>
                          <a:spcPts val="300"/>
                        </a:spcAft>
                      </a:pPr>
                      <a:r>
                        <a:rPr lang="ru-RU" sz="1400" kern="1400" dirty="0">
                          <a:latin typeface="Times New Roman"/>
                          <a:ea typeface="Times New Roman"/>
                          <a:cs typeface="Times New Roman"/>
                        </a:rPr>
                        <a:t>12</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На ознакомление с решениями налогового органа о приостановлении и возобновлении выездной проверки</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9 п. 1 ст. 21, </a:t>
                      </a: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9 п. 1 ст. 32, п. п. 6, 9 ст. 89 НК РФ, Приказ ФНС России от 06.03.2007 № ММ-3-06/106@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407">
                <a:tc>
                  <a:txBody>
                    <a:bodyPr/>
                    <a:lstStyle/>
                    <a:p>
                      <a:pPr algn="ctr">
                        <a:spcBef>
                          <a:spcPts val="300"/>
                        </a:spcBef>
                        <a:spcAft>
                          <a:spcPts val="300"/>
                        </a:spcAft>
                      </a:pPr>
                      <a:r>
                        <a:rPr lang="ru-RU" sz="1400" kern="1400" dirty="0">
                          <a:latin typeface="Times New Roman"/>
                          <a:ea typeface="Times New Roman"/>
                          <a:cs typeface="Times New Roman"/>
                        </a:rPr>
                        <a:t>13</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spc="-20">
                          <a:latin typeface="Times New Roman"/>
                          <a:ea typeface="Times New Roman"/>
                          <a:cs typeface="Times New Roman"/>
                        </a:rPr>
                        <a:t>На соблюдение правил, предусмотренных для случаев приостановления выездной проверки </a:t>
                      </a:r>
                      <a:endParaRPr lang="ru-RU" sz="1400" kern="1400">
                        <a:latin typeface="Times New Roman"/>
                        <a:ea typeface="Times New Roman"/>
                        <a:cs typeface="Times New Roman"/>
                      </a:endParaRP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9 ст. 89 НК РФ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344">
                <a:tc>
                  <a:txBody>
                    <a:bodyPr/>
                    <a:lstStyle/>
                    <a:p>
                      <a:pPr algn="ctr">
                        <a:spcBef>
                          <a:spcPts val="300"/>
                        </a:spcBef>
                        <a:spcAft>
                          <a:spcPts val="300"/>
                        </a:spcAft>
                      </a:pPr>
                      <a:r>
                        <a:rPr lang="ru-RU" sz="1400" kern="1400" dirty="0">
                          <a:latin typeface="Times New Roman"/>
                          <a:ea typeface="Times New Roman"/>
                          <a:cs typeface="Times New Roman"/>
                        </a:rPr>
                        <a:t>14</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решением налогового органа о продлении срока выездной проверки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9 п. 1 ст. 21, </a:t>
                      </a: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9 п. 1 ст. 32, п. 6 ст. 89 НК РФ, Приказ ФНС России от 07.05.2007 № ММ-3-06/281@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876">
                <a:tc>
                  <a:txBody>
                    <a:bodyPr/>
                    <a:lstStyle/>
                    <a:p>
                      <a:pPr algn="ctr">
                        <a:spcBef>
                          <a:spcPts val="300"/>
                        </a:spcBef>
                        <a:spcAft>
                          <a:spcPts val="300"/>
                        </a:spcAft>
                      </a:pPr>
                      <a:r>
                        <a:rPr lang="ru-RU" sz="1400" kern="1400" dirty="0">
                          <a:latin typeface="Times New Roman"/>
                          <a:ea typeface="Times New Roman"/>
                          <a:cs typeface="Times New Roman"/>
                        </a:rPr>
                        <a:t>15</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На получение справки о проведённой выездной налоговой проверке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15 ст. 89 НК РФ, Приказ ФНС России от 31.05.2007 № ММ-3-06/338@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407">
                <a:tc>
                  <a:txBody>
                    <a:bodyPr/>
                    <a:lstStyle/>
                    <a:p>
                      <a:pPr algn="ctr">
                        <a:spcBef>
                          <a:spcPts val="300"/>
                        </a:spcBef>
                        <a:spcAft>
                          <a:spcPts val="300"/>
                        </a:spcAft>
                      </a:pPr>
                      <a:r>
                        <a:rPr lang="ru-RU" sz="1400" kern="1400" dirty="0">
                          <a:latin typeface="Times New Roman"/>
                          <a:ea typeface="Times New Roman"/>
                          <a:cs typeface="Times New Roman"/>
                        </a:rPr>
                        <a:t>16</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правами и обязанностями в ходе рассмотрения материалов налоговой проверки</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4 п. 3 ст. 101 НК РФ</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4688">
                <a:tc>
                  <a:txBody>
                    <a:bodyPr/>
                    <a:lstStyle/>
                    <a:p>
                      <a:pPr algn="ctr">
                        <a:spcBef>
                          <a:spcPts val="300"/>
                        </a:spcBef>
                        <a:spcAft>
                          <a:spcPts val="300"/>
                        </a:spcAft>
                      </a:pPr>
                      <a:r>
                        <a:rPr lang="ru-RU" sz="1400" kern="1400" dirty="0">
                          <a:latin typeface="Times New Roman"/>
                          <a:ea typeface="Times New Roman"/>
                          <a:cs typeface="Times New Roman"/>
                        </a:rPr>
                        <a:t>17</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промежуточными решениями в процессе рассмотрения материалов налоговой проверки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spc="-20" dirty="0" err="1">
                          <a:latin typeface="Times New Roman"/>
                          <a:ea typeface="Times New Roman"/>
                          <a:cs typeface="Times New Roman"/>
                        </a:rPr>
                        <a:t>пп</a:t>
                      </a:r>
                      <a:r>
                        <a:rPr lang="ru-RU" sz="1400" kern="1400" spc="-20" dirty="0">
                          <a:latin typeface="Times New Roman"/>
                          <a:ea typeface="Times New Roman"/>
                          <a:cs typeface="Times New Roman"/>
                        </a:rPr>
                        <a:t>. 9 п. 1 ст. 21, </a:t>
                      </a:r>
                      <a:r>
                        <a:rPr lang="ru-RU" sz="1400" kern="1400" spc="-20" dirty="0" err="1">
                          <a:latin typeface="Times New Roman"/>
                          <a:ea typeface="Times New Roman"/>
                          <a:cs typeface="Times New Roman"/>
                        </a:rPr>
                        <a:t>пп</a:t>
                      </a:r>
                      <a:r>
                        <a:rPr lang="ru-RU" sz="1400" kern="1400" spc="-20" dirty="0">
                          <a:latin typeface="Times New Roman"/>
                          <a:ea typeface="Times New Roman"/>
                          <a:cs typeface="Times New Roman"/>
                        </a:rPr>
                        <a:t>. 9 п. 1 ст. 32 НК РФ, Приказ ФНС России от 06.03.2007 № ММ-3-06/106@, Приказ ФНС России от 31.05.2007 № ММ-3-06/338@, Приказ ФНС России от 07.05.2007 № ММ-3-06/281@ </a:t>
                      </a:r>
                      <a:endParaRPr lang="ru-RU" sz="1400" kern="1400" dirty="0">
                        <a:latin typeface="Times New Roman"/>
                        <a:ea typeface="Times New Roman"/>
                        <a:cs typeface="Times New Roman"/>
                      </a:endParaRP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407">
                <a:tc>
                  <a:txBody>
                    <a:bodyPr/>
                    <a:lstStyle/>
                    <a:p>
                      <a:pPr algn="ctr">
                        <a:spcBef>
                          <a:spcPts val="300"/>
                        </a:spcBef>
                        <a:spcAft>
                          <a:spcPts val="300"/>
                        </a:spcAft>
                      </a:pPr>
                      <a:r>
                        <a:rPr lang="ru-RU" sz="1400" kern="1400" dirty="0">
                          <a:latin typeface="Times New Roman"/>
                          <a:ea typeface="Times New Roman"/>
                          <a:cs typeface="Times New Roman"/>
                        </a:rPr>
                        <a:t>18</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ознакомление с результатами дополнительных мероприятий налогового контроля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п. 6, 14 ст. 101 НК РФ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876">
                <a:tc>
                  <a:txBody>
                    <a:bodyPr/>
                    <a:lstStyle/>
                    <a:p>
                      <a:pPr algn="ctr">
                        <a:spcBef>
                          <a:spcPts val="300"/>
                        </a:spcBef>
                        <a:spcAft>
                          <a:spcPts val="300"/>
                        </a:spcAft>
                      </a:pPr>
                      <a:r>
                        <a:rPr lang="ru-RU" sz="1400" kern="1400" dirty="0">
                          <a:latin typeface="Times New Roman"/>
                          <a:ea typeface="Times New Roman"/>
                          <a:cs typeface="Times New Roman"/>
                        </a:rPr>
                        <a:t>19</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получение копии итогового решения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a:latin typeface="Times New Roman"/>
                          <a:ea typeface="Times New Roman"/>
                          <a:cs typeface="Times New Roman"/>
                        </a:rPr>
                        <a:t>п. п. 9, 13 ст. 101 НК РФ, Приказ ФНС России от 31.05.2007 № ММ-3-06/338@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937">
                <a:tc>
                  <a:txBody>
                    <a:bodyPr/>
                    <a:lstStyle/>
                    <a:p>
                      <a:pPr algn="ctr">
                        <a:spcBef>
                          <a:spcPts val="300"/>
                        </a:spcBef>
                        <a:spcAft>
                          <a:spcPts val="300"/>
                        </a:spcAft>
                      </a:pPr>
                      <a:r>
                        <a:rPr lang="ru-RU" sz="1400" kern="1400" dirty="0">
                          <a:latin typeface="Times New Roman"/>
                          <a:ea typeface="Times New Roman"/>
                          <a:cs typeface="Times New Roman"/>
                        </a:rPr>
                        <a:t>20</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обжалование итогового решения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spc="-30" dirty="0">
                          <a:latin typeface="Times New Roman"/>
                          <a:ea typeface="Times New Roman"/>
                          <a:cs typeface="Times New Roman"/>
                        </a:rPr>
                        <a:t>ст. ст. 101.2, 137–139 НК РФ </a:t>
                      </a:r>
                      <a:endParaRPr lang="ru-RU" sz="1400" kern="1400" dirty="0">
                        <a:latin typeface="Times New Roman"/>
                        <a:ea typeface="Times New Roman"/>
                        <a:cs typeface="Times New Roman"/>
                      </a:endParaRP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407">
                <a:tc>
                  <a:txBody>
                    <a:bodyPr/>
                    <a:lstStyle/>
                    <a:p>
                      <a:pPr algn="ctr">
                        <a:spcBef>
                          <a:spcPts val="300"/>
                        </a:spcBef>
                        <a:spcAft>
                          <a:spcPts val="300"/>
                        </a:spcAft>
                      </a:pPr>
                      <a:r>
                        <a:rPr lang="ru-RU" sz="1400" kern="1400" dirty="0">
                          <a:latin typeface="Times New Roman"/>
                          <a:ea typeface="Times New Roman"/>
                          <a:cs typeface="Times New Roman"/>
                        </a:rPr>
                        <a:t>21</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a:latin typeface="Times New Roman"/>
                          <a:ea typeface="Times New Roman"/>
                          <a:cs typeface="Times New Roman"/>
                        </a:rPr>
                        <a:t>На получение дополнительных копий решений, принятых налоговым органом в связи с налоговой проверкой </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00"/>
                        </a:spcBef>
                        <a:spcAft>
                          <a:spcPts val="300"/>
                        </a:spcAft>
                      </a:pP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9 п. 1 ст. 21, </a:t>
                      </a:r>
                      <a:r>
                        <a:rPr lang="ru-RU" sz="1400" kern="1400" dirty="0" err="1">
                          <a:latin typeface="Times New Roman"/>
                          <a:ea typeface="Times New Roman"/>
                          <a:cs typeface="Times New Roman"/>
                        </a:rPr>
                        <a:t>пп</a:t>
                      </a:r>
                      <a:r>
                        <a:rPr lang="ru-RU" sz="1400" kern="1400" dirty="0">
                          <a:latin typeface="Times New Roman"/>
                          <a:ea typeface="Times New Roman"/>
                          <a:cs typeface="Times New Roman"/>
                        </a:rPr>
                        <a:t>. 12 п. 1 ст. 32 НК РФ</a:t>
                      </a:r>
                    </a:p>
                  </a:txBody>
                  <a:tcPr marL="32210" marR="322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Прямоугольник 5"/>
          <p:cNvSpPr/>
          <p:nvPr/>
        </p:nvSpPr>
        <p:spPr>
          <a:xfrm>
            <a:off x="5486400" y="152400"/>
            <a:ext cx="2971326" cy="461665"/>
          </a:xfrm>
          <a:prstGeom prst="rect">
            <a:avLst/>
          </a:prstGeom>
        </p:spPr>
        <p:txBody>
          <a:bodyPr wrap="none">
            <a:spAutoFit/>
          </a:bodyPr>
          <a:lstStyle/>
          <a:p>
            <a:r>
              <a:rPr lang="ru-RU" sz="2400" dirty="0" smtClean="0">
                <a:latin typeface="+mj-lt"/>
              </a:rPr>
              <a:t>Продолжение табл. 1</a:t>
            </a:r>
            <a:endParaRPr lang="ru-RU" sz="2400" dirty="0">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763000" cy="5867400"/>
          </a:xfrm>
        </p:spPr>
        <p:txBody>
          <a:bodyPr>
            <a:noAutofit/>
          </a:bodyPr>
          <a:lstStyle/>
          <a:p>
            <a:pPr marL="0">
              <a:buNone/>
            </a:pPr>
            <a:r>
              <a:rPr lang="ru-RU" sz="2800" dirty="0" smtClean="0">
                <a:latin typeface="Times New Roman" pitchFamily="18" charset="0"/>
                <a:cs typeface="Times New Roman" pitchFamily="18" charset="0"/>
              </a:rPr>
              <a:t>     Если указанные права налоговые органы нарушают, налогоплательщик может подать жалобу на их действия или бездействие руководителю проверяющего налогового органа, в вышестоящий орган или суд       (ст. ст. 137–139 НК РФ).</a:t>
            </a:r>
          </a:p>
          <a:p>
            <a:pPr marL="0">
              <a:buNone/>
            </a:pPr>
            <a:r>
              <a:rPr lang="ru-RU" sz="2800" dirty="0" smtClean="0">
                <a:latin typeface="Times New Roman" pitchFamily="18" charset="0"/>
                <a:cs typeface="Times New Roman" pitchFamily="18" charset="0"/>
              </a:rPr>
              <a:t>     При этом решение по итогам проверки всё равно будет принято. Жалоба может лишь приостановить обжалуемое действие или исполнение обжалуемого решения. Для этого рассматривающая жалобу инстанция должна принять соответствующее решение (п. п. 2, 3 ст. 138 НК РФ)</a:t>
            </a:r>
            <a:endParaRPr lang="ru-RU" sz="28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610600" cy="6172200"/>
          </a:xfrm>
        </p:spPr>
        <p:txBody>
          <a:bodyPr>
            <a:noAutofit/>
          </a:bodyPr>
          <a:lstStyle/>
          <a:p>
            <a:pPr marL="0">
              <a:buNone/>
            </a:pPr>
            <a:r>
              <a:rPr lang="ru-RU" sz="3200" dirty="0" smtClean="0">
                <a:latin typeface="Times New Roman" pitchFamily="18" charset="0"/>
                <a:cs typeface="Times New Roman" pitchFamily="18" charset="0"/>
              </a:rPr>
              <a:t>     Признать незаконным решение по итогам проверки на основании процедурных и иных нарушений в ходе проверки и рассмотрения её материалов на практике очень сложно. Дело в том, что безусловным основанием для отмены итогового решения может быть только нарушение права налогоплательщика участвовать в рассмотрении материалов проверки и давать свои объяснения (</a:t>
            </a:r>
            <a:r>
              <a:rPr lang="ru-RU" sz="3200" dirty="0" err="1" smtClean="0">
                <a:latin typeface="Times New Roman" pitchFamily="18" charset="0"/>
                <a:cs typeface="Times New Roman" pitchFamily="18" charset="0"/>
              </a:rPr>
              <a:t>абз</a:t>
            </a:r>
            <a:r>
              <a:rPr lang="ru-RU" sz="3200" dirty="0" smtClean="0">
                <a:latin typeface="Times New Roman" pitchFamily="18" charset="0"/>
                <a:cs typeface="Times New Roman" pitchFamily="18" charset="0"/>
              </a:rPr>
              <a:t>. 2 п. 14 ст. 101 НК РФ)</a:t>
            </a:r>
            <a:endParaRPr lang="ru-RU" sz="30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10600" cy="5943600"/>
          </a:xfrm>
        </p:spPr>
        <p:txBody>
          <a:bodyPr>
            <a:normAutofit/>
          </a:bodyPr>
          <a:lstStyle/>
          <a:p>
            <a:pPr marL="0" indent="-288000">
              <a:spcBef>
                <a:spcPts val="0"/>
              </a:spcBef>
              <a:spcAft>
                <a:spcPts val="1200"/>
              </a:spcAft>
              <a:buClrTx/>
              <a:buNone/>
            </a:pPr>
            <a:r>
              <a:rPr lang="ru-RU" sz="3200" dirty="0" smtClean="0">
                <a:latin typeface="Times New Roman" pitchFamily="18" charset="0"/>
                <a:cs typeface="Times New Roman" pitchFamily="18" charset="0"/>
              </a:rPr>
              <a:t>Вопросы:</a:t>
            </a:r>
          </a:p>
          <a:p>
            <a:pPr marL="0">
              <a:buNone/>
            </a:pPr>
            <a:r>
              <a:rPr lang="ru-RU" sz="3200" dirty="0" smtClean="0">
                <a:latin typeface="Times New Roman" pitchFamily="18" charset="0"/>
                <a:cs typeface="Times New Roman" pitchFamily="18" charset="0"/>
              </a:rPr>
              <a:t>1. </a:t>
            </a:r>
            <a:r>
              <a:rPr lang="ru-RU" sz="3200" dirty="0" smtClean="0"/>
              <a:t>Назовите объекты обжалования налоговых органов и их должностных лиц</a:t>
            </a:r>
          </a:p>
          <a:p>
            <a:pPr marL="0">
              <a:buNone/>
            </a:pPr>
            <a:r>
              <a:rPr lang="ru-RU" sz="3200" dirty="0" smtClean="0">
                <a:latin typeface="Times New Roman" pitchFamily="18" charset="0"/>
                <a:cs typeface="Times New Roman" pitchFamily="18" charset="0"/>
              </a:rPr>
              <a:t>2. </a:t>
            </a:r>
            <a:r>
              <a:rPr lang="ru-RU" sz="3200" dirty="0" smtClean="0"/>
              <a:t>Какие решения по апелляционной жалобе может принять вышестоящей налоговый орган?</a:t>
            </a:r>
          </a:p>
          <a:p>
            <a:pPr marL="0">
              <a:buNone/>
            </a:pPr>
            <a:r>
              <a:rPr lang="ru-RU" sz="3200" dirty="0" smtClean="0">
                <a:latin typeface="Times New Roman" pitchFamily="18" charset="0"/>
                <a:cs typeface="Times New Roman" pitchFamily="18" charset="0"/>
              </a:rPr>
              <a:t>3. </a:t>
            </a:r>
            <a:r>
              <a:rPr lang="ru-RU" sz="3200" dirty="0" smtClean="0">
                <a:cs typeface="Times New Roman" pitchFamily="18" charset="0"/>
              </a:rPr>
              <a:t>Какие сведения не </a:t>
            </a:r>
            <a:r>
              <a:rPr lang="ru-RU" sz="3200" smtClean="0">
                <a:cs typeface="Times New Roman" pitchFamily="18" charset="0"/>
              </a:rPr>
              <a:t>составляют налоговую тайну?</a:t>
            </a:r>
            <a:endParaRPr lang="ru-RU" sz="3200" dirty="0" smtClean="0">
              <a:cs typeface="Times New Roman" pitchFamily="18" charset="0"/>
            </a:endParaRPr>
          </a:p>
          <a:p>
            <a:pPr marL="0">
              <a:buNone/>
            </a:pPr>
            <a:r>
              <a:rPr lang="ru-RU" sz="3200" dirty="0" smtClean="0">
                <a:latin typeface="Times New Roman" pitchFamily="18" charset="0"/>
                <a:cs typeface="Times New Roman" pitchFamily="18" charset="0"/>
              </a:rPr>
              <a:t>4. </a:t>
            </a:r>
            <a:r>
              <a:rPr lang="ru-RU" sz="3200" dirty="0" smtClean="0">
                <a:cs typeface="Times New Roman" pitchFamily="18" charset="0"/>
              </a:rPr>
              <a:t>Дайте определение понятия «налоговая тайна»</a:t>
            </a:r>
          </a:p>
          <a:p>
            <a:pPr marL="0" indent="-288000">
              <a:spcBef>
                <a:spcPts val="0"/>
              </a:spcBef>
              <a:spcAft>
                <a:spcPts val="1200"/>
              </a:spcAft>
              <a:buClrTx/>
              <a:buNone/>
            </a:pPr>
            <a:endParaRPr lang="ru-RU" sz="3200" dirty="0" smtClean="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3055</TotalTime>
  <Words>1822</Words>
  <PresentationFormat>Экран (4:3)</PresentationFormat>
  <Paragraphs>129</Paragraphs>
  <Slides>25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Поток</vt:lpstr>
      <vt:lpstr>Организация налоговых проверок</vt:lpstr>
      <vt:lpstr>Тема: ВЗАИМООТНОШЕНИЯ СТОРОН  ПРИ ОСУЩЕСТВЛЕНИИ НАЛОГОВЫХ ПРОВЕРОК</vt:lpstr>
      <vt:lpstr>ВОПРОСЫ:</vt:lpstr>
      <vt:lpstr>1. Права и обязанности налоговых органов при проведении налоговых проверок</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229</cp:revision>
  <dcterms:created xsi:type="dcterms:W3CDTF">2014-09-02T04:46:32Z</dcterms:created>
  <dcterms:modified xsi:type="dcterms:W3CDTF">2016-04-05T08:36:57Z</dcterms:modified>
</cp:coreProperties>
</file>