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88" r:id="rId2"/>
    <p:sldId id="323" r:id="rId3"/>
    <p:sldId id="271" r:id="rId4"/>
    <p:sldId id="276" r:id="rId5"/>
    <p:sldId id="325" r:id="rId6"/>
    <p:sldId id="348" r:id="rId7"/>
    <p:sldId id="277" r:id="rId8"/>
    <p:sldId id="336" r:id="rId9"/>
    <p:sldId id="337" r:id="rId10"/>
    <p:sldId id="311" r:id="rId11"/>
    <p:sldId id="313" r:id="rId12"/>
    <p:sldId id="335" r:id="rId13"/>
    <p:sldId id="315" r:id="rId14"/>
    <p:sldId id="317" r:id="rId15"/>
    <p:sldId id="316" r:id="rId16"/>
    <p:sldId id="319" r:id="rId17"/>
    <p:sldId id="321" r:id="rId18"/>
    <p:sldId id="322" r:id="rId19"/>
    <p:sldId id="334" r:id="rId20"/>
    <p:sldId id="312" r:id="rId21"/>
    <p:sldId id="314" r:id="rId22"/>
    <p:sldId id="310" r:id="rId23"/>
    <p:sldId id="338" r:id="rId24"/>
    <p:sldId id="339" r:id="rId25"/>
    <p:sldId id="340" r:id="rId26"/>
    <p:sldId id="349" r:id="rId27"/>
    <p:sldId id="350" r:id="rId28"/>
    <p:sldId id="341" r:id="rId29"/>
    <p:sldId id="346" r:id="rId30"/>
    <p:sldId id="343" r:id="rId31"/>
    <p:sldId id="344" r:id="rId32"/>
    <p:sldId id="345" r:id="rId33"/>
    <p:sldId id="347" r:id="rId34"/>
    <p:sldId id="292" r:id="rId35"/>
    <p:sldId id="294" r:id="rId36"/>
    <p:sldId id="287" r:id="rId37"/>
    <p:sldId id="295" r:id="rId38"/>
    <p:sldId id="351" r:id="rId39"/>
    <p:sldId id="352" r:id="rId40"/>
    <p:sldId id="327" r:id="rId41"/>
    <p:sldId id="328" r:id="rId42"/>
    <p:sldId id="305" r:id="rId43"/>
    <p:sldId id="306" r:id="rId44"/>
    <p:sldId id="308" r:id="rId45"/>
    <p:sldId id="333" r:id="rId46"/>
    <p:sldId id="264" r:id="rId47"/>
  </p:sldIdLst>
  <p:sldSz cx="9144000" cy="6858000" type="screen4x3"/>
  <p:notesSz cx="6858000" cy="9945688"/>
  <p:custDataLst>
    <p:tags r:id="rId5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43AF2"/>
    <a:srgbClr val="202079"/>
    <a:srgbClr val="323655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8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44538"/>
            <a:ext cx="4975225" cy="3732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458E1-4D98-4FF0-A846-11060454CF56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890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13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60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26D6F-4266-4EAE-81E8-D08C7CE3685E}" type="datetime1">
              <a:rPr lang="en-US"/>
              <a:pPr>
                <a:defRPr/>
              </a:pPr>
              <a:t>9/29/2024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1A8BF-EDA7-434C-842C-4BE69FDB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3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58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5" r:id="rId11"/>
    <p:sldLayoutId id="2147483666" r:id="rId12"/>
    <p:sldLayoutId id="2147483667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ru/url?sa=i&amp;rct=j&amp;q=&amp;esrc=s&amp;source=images&amp;cd=&amp;cad=rja&amp;uact=8&amp;ved=0ahUKEwjJjZXQnIvNAhWTOSwKHRyLDdYQjRwIBw&amp;url=http://myangy.ru/%D0%BA%D1%83%D1%80%D1%81%D0%BE%D0%B2%D0%B0%D1%8F%20%D1%80%D0%B0%D0%B1%D0%BE%D1%82%D0%B0%20%D1%86%D0%B5%D0%BD%D1%82%D1%80%D0%B0%D0%BB%D1%8C%D0%BD%D1%8B%D0%B9%20%D0%B1%D0%B0%D0%BD%D0%BA%20%D1%80%D0%BE%D1%81%D1%81%D0%B8%D0%B8%20%D0%B8%20%D0%B5%D0%B3%D0%BE%20%D1%84%D1%83%D0%BD%D0%BA%D1%86%D0%B8%D0%B8&amp;psig=AFQjCNHPt2H1SMwb8E7YHV9OJjoufudQSg&amp;ust=1465017275513482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396343" y="205862"/>
            <a:ext cx="5747653" cy="993546"/>
          </a:xfrm>
        </p:spPr>
        <p:txBody>
          <a:bodyPr/>
          <a:lstStyle/>
          <a:p>
            <a:r>
              <a:rPr lang="ru-RU" sz="2400" b="1" i="1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2</a:t>
            </a:r>
          </a:p>
          <a:p>
            <a:pPr algn="ctr"/>
            <a:r>
              <a:rPr lang="ru-RU" sz="3200" dirty="0" smtClean="0"/>
              <a:t>Роль банковской системы в регулировании и развитии денежно-кредитных отношений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56483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142504"/>
            <a:ext cx="9144000" cy="587729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</a:rPr>
              <a:t>Банковская  система Российской </a:t>
            </a:r>
            <a:r>
              <a:rPr lang="ru-RU" sz="2200" dirty="0">
                <a:solidFill>
                  <a:srgbClr val="FF0000"/>
                </a:solidFill>
              </a:rPr>
              <a:t>Федерации </a:t>
            </a:r>
            <a:r>
              <a:rPr lang="ru-RU" sz="2200" dirty="0" smtClean="0">
                <a:solidFill>
                  <a:srgbClr val="FF0000"/>
                </a:solidFill>
              </a:rPr>
              <a:t>состоит  </a:t>
            </a:r>
            <a:r>
              <a:rPr lang="ru-RU" sz="2200" dirty="0">
                <a:solidFill>
                  <a:srgbClr val="FF0000"/>
                </a:solidFill>
              </a:rPr>
              <a:t>из двух </a:t>
            </a:r>
            <a:r>
              <a:rPr lang="ru-RU" sz="2200" dirty="0" smtClean="0">
                <a:solidFill>
                  <a:srgbClr val="FF0000"/>
                </a:solidFill>
              </a:rPr>
              <a:t>уровней </a:t>
            </a:r>
          </a:p>
          <a:p>
            <a:pPr algn="ctr"/>
            <a:r>
              <a:rPr lang="ru-RU" dirty="0" smtClean="0"/>
              <a:t>(как и во  многих других странах).</a:t>
            </a:r>
          </a:p>
          <a:p>
            <a:pPr algn="l"/>
            <a:r>
              <a:rPr lang="ru-RU" dirty="0" smtClean="0"/>
              <a:t>  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На верхнем первом уровне располагается Центральный  банк</a:t>
            </a:r>
            <a:r>
              <a:rPr lang="ru-RU" dirty="0" smtClean="0"/>
              <a:t>. </a:t>
            </a:r>
            <a:endParaRPr lang="ru-RU" dirty="0"/>
          </a:p>
          <a:p>
            <a:pPr algn="ctr"/>
            <a:r>
              <a:rPr lang="ru-RU" dirty="0" smtClean="0"/>
              <a:t>   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solidFill>
                  <a:srgbClr val="FF0000"/>
                </a:solidFill>
              </a:rPr>
              <a:t>Основные функции центрального банка в сфере денежно-кредитного регулирования:</a:t>
            </a:r>
            <a:r>
              <a:rPr lang="ru-RU" dirty="0">
                <a:solidFill>
                  <a:srgbClr val="FF0000"/>
                </a:solidFill>
              </a:rPr>
              <a:t> 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smtClean="0"/>
              <a:t>  </a:t>
            </a:r>
            <a:r>
              <a:rPr lang="ru-RU" dirty="0" smtClean="0">
                <a:sym typeface="Symbol" panose="05050102010706020507" pitchFamily="18" charset="2"/>
              </a:rPr>
              <a:t>▪ </a:t>
            </a:r>
            <a:r>
              <a:rPr lang="ru-RU" dirty="0" smtClean="0"/>
              <a:t>денежная эмиссия </a:t>
            </a:r>
            <a:r>
              <a:rPr lang="ru-RU" dirty="0"/>
              <a:t>и </a:t>
            </a:r>
            <a:r>
              <a:rPr lang="ru-RU" dirty="0" smtClean="0"/>
              <a:t>регулирование денежного обращения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 smtClean="0">
                <a:sym typeface="Symbol" panose="05050102010706020507" pitchFamily="18" charset="2"/>
              </a:rPr>
              <a:t>▪ </a:t>
            </a:r>
            <a:r>
              <a:rPr lang="ru-RU" dirty="0" smtClean="0"/>
              <a:t>разработка </a:t>
            </a:r>
            <a:r>
              <a:rPr lang="ru-RU" dirty="0"/>
              <a:t>и </a:t>
            </a:r>
            <a:r>
              <a:rPr lang="ru-RU" dirty="0" smtClean="0"/>
              <a:t>проведение денежно-кредитной политики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>
                <a:sym typeface="Symbol" panose="05050102010706020507" pitchFamily="18" charset="2"/>
              </a:rPr>
              <a:t>▪ </a:t>
            </a:r>
            <a:r>
              <a:rPr lang="ru-RU" dirty="0" smtClean="0"/>
              <a:t>выполнение роли кредитора последней инстанции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>
                <a:sym typeface="Symbol" panose="05050102010706020507" pitchFamily="18" charset="2"/>
              </a:rPr>
              <a:t>▪</a:t>
            </a:r>
            <a:r>
              <a:rPr lang="ru-RU" dirty="0" smtClean="0"/>
              <a:t> организация системы межбанковских платежей </a:t>
            </a:r>
            <a:r>
              <a:rPr lang="ru-RU" dirty="0"/>
              <a:t>и </a:t>
            </a:r>
            <a:r>
              <a:rPr lang="ru-RU" dirty="0" smtClean="0"/>
              <a:t>расчётов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 smtClean="0">
                <a:sym typeface="Symbol" panose="05050102010706020507" pitchFamily="18" charset="2"/>
              </a:rPr>
              <a:t>▪</a:t>
            </a:r>
            <a:r>
              <a:rPr lang="ru-RU" dirty="0" smtClean="0"/>
              <a:t> управление официальными золотовалютными резервами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     </a:t>
            </a:r>
            <a:r>
              <a:rPr lang="ru-RU" dirty="0">
                <a:sym typeface="Symbol" panose="05050102010706020507" pitchFamily="18" charset="2"/>
              </a:rPr>
              <a:t>▪ </a:t>
            </a:r>
            <a:r>
              <a:rPr lang="ru-RU" dirty="0" smtClean="0"/>
              <a:t>надзор </a:t>
            </a:r>
            <a:r>
              <a:rPr lang="ru-RU" dirty="0"/>
              <a:t>за </a:t>
            </a:r>
            <a:r>
              <a:rPr lang="ru-RU" dirty="0" smtClean="0"/>
              <a:t>деятельностью коммерческих банков.</a:t>
            </a:r>
          </a:p>
          <a:p>
            <a:r>
              <a:rPr lang="ru-RU" dirty="0" smtClean="0"/>
              <a:t>  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Второй уровень банковской системы составляют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кредитные организации</a:t>
            </a:r>
            <a:r>
              <a:rPr lang="ru-RU" b="1" dirty="0">
                <a:solidFill>
                  <a:srgbClr val="7030A0"/>
                </a:solidFill>
              </a:rPr>
              <a:t>, </a:t>
            </a:r>
            <a:r>
              <a:rPr lang="ru-RU" dirty="0" smtClean="0"/>
              <a:t>которые </a:t>
            </a:r>
            <a:r>
              <a:rPr lang="ru-RU" dirty="0"/>
              <a:t>на </a:t>
            </a:r>
            <a:r>
              <a:rPr lang="ru-RU" dirty="0" smtClean="0"/>
              <a:t>коммерческих принципах выполняют практически </a:t>
            </a:r>
            <a:r>
              <a:rPr lang="ru-RU" dirty="0"/>
              <a:t>все </a:t>
            </a:r>
            <a:r>
              <a:rPr lang="ru-RU" dirty="0" smtClean="0"/>
              <a:t>виды кредитных</a:t>
            </a:r>
            <a:r>
              <a:rPr lang="ru-RU" dirty="0"/>
              <a:t>, </a:t>
            </a:r>
            <a:r>
              <a:rPr lang="ru-RU" dirty="0" smtClean="0"/>
              <a:t>расчётных </a:t>
            </a:r>
            <a:r>
              <a:rPr lang="ru-RU" dirty="0"/>
              <a:t>и </a:t>
            </a:r>
            <a:r>
              <a:rPr lang="ru-RU" dirty="0" smtClean="0"/>
              <a:t>финансовых операций</a:t>
            </a:r>
            <a:r>
              <a:rPr lang="ru-RU" dirty="0"/>
              <a:t>, </a:t>
            </a:r>
            <a:r>
              <a:rPr lang="ru-RU" dirty="0" smtClean="0"/>
              <a:t>связанных </a:t>
            </a:r>
            <a:r>
              <a:rPr lang="ru-RU" dirty="0"/>
              <a:t>с </a:t>
            </a:r>
            <a:r>
              <a:rPr lang="ru-RU" dirty="0" smtClean="0"/>
              <a:t>обслуживанием клиентов</a:t>
            </a:r>
            <a:r>
              <a:rPr lang="ru-RU" dirty="0"/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868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0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</a:rPr>
              <a:t>2.1  </a:t>
            </a:r>
            <a:r>
              <a:rPr lang="ru-RU" sz="2200" dirty="0">
                <a:solidFill>
                  <a:srgbClr val="C00000"/>
                </a:solidFill>
              </a:rPr>
              <a:t>Центральный банк как главный субъект  разработки и проведения единой государственной денежно-кредитной политики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239182"/>
            <a:ext cx="83529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100" dirty="0"/>
              <a:t>Важнейшее условие, необходимое для разработки и проведения  эффективной денежно-кредитной политики -  </a:t>
            </a:r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центрального банка. </a:t>
            </a:r>
          </a:p>
          <a:p>
            <a:endParaRPr lang="ru-RU" sz="2100" dirty="0"/>
          </a:p>
          <a:p>
            <a:pPr indent="265113"/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</a:t>
            </a:r>
            <a:r>
              <a:rPr lang="ru-RU" sz="2100" dirty="0"/>
              <a:t>предполагает самостоятельность центрального банка в выборе инструментов проведения денежно-кредитной политики и в том, что центральный банк не обязан финансировать государственные расходы и отдавать предпочтение правительству в предоставлении ему кредитов.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68DF7C6-0C71-49EA-9170-F98E79A0B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93D9B-2E83-458B-8AF5-2CD59FDD1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Банк России – независимый публично-правовой институт.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E34177-A859-4B47-A148-D44C3ACA6A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97" y="659400"/>
            <a:ext cx="7886808" cy="53604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 Правовой </a:t>
            </a:r>
            <a:r>
              <a:rPr lang="ru-RU" dirty="0"/>
              <a:t>статус Центрального банка РФ (Банка России) установлен:</a:t>
            </a:r>
          </a:p>
          <a:p>
            <a:pPr lvl="0"/>
            <a:r>
              <a:rPr lang="ru-RU" dirty="0" smtClean="0"/>
              <a:t>1) </a:t>
            </a:r>
            <a:r>
              <a:rPr lang="ru-RU" b="1" dirty="0" smtClean="0">
                <a:solidFill>
                  <a:srgbClr val="7030A0"/>
                </a:solidFill>
              </a:rPr>
              <a:t>статьей</a:t>
            </a:r>
            <a:r>
              <a:rPr lang="ru-RU" b="1" dirty="0">
                <a:solidFill>
                  <a:srgbClr val="7030A0"/>
                </a:solidFill>
              </a:rPr>
              <a:t> 75 Конституции </a:t>
            </a:r>
            <a:r>
              <a:rPr lang="ru-RU" b="1" dirty="0" smtClean="0">
                <a:solidFill>
                  <a:srgbClr val="7030A0"/>
                </a:solidFill>
              </a:rPr>
              <a:t>РФ</a:t>
            </a:r>
            <a:r>
              <a:rPr lang="ru-RU" dirty="0" smtClean="0"/>
              <a:t> -  определено </a:t>
            </a:r>
            <a:r>
              <a:rPr lang="ru-RU" dirty="0"/>
              <a:t>исключительное право Банка России на осуществление денежной эмиссии и выделена основная функция Банка России — защита и обеспечение устойчивости рубля;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2) </a:t>
            </a:r>
            <a:r>
              <a:rPr lang="ru-RU" b="1" dirty="0" smtClean="0">
                <a:solidFill>
                  <a:srgbClr val="7030A0"/>
                </a:solidFill>
              </a:rPr>
              <a:t>Федеральным </a:t>
            </a:r>
            <a:r>
              <a:rPr lang="ru-RU" b="1" dirty="0">
                <a:solidFill>
                  <a:srgbClr val="7030A0"/>
                </a:solidFill>
              </a:rPr>
              <a:t>законом 10 июля 2002 года № 86-ФЗ </a:t>
            </a:r>
            <a:r>
              <a:rPr lang="ru-RU" dirty="0"/>
              <a:t>«О Центральном банке Российской Федерации (Банке России)». В соответствии с ним Банк России обладает достаточно высокой степенью независимости в разработке и проведении денежно-кредитной политики. Банк России учитывает цели и задачи экономической политики государства, но в процессе формирования своей денежно-кредитной политики в значительной степени опирается на собственные прогнозы экономического развития. </a:t>
            </a: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Свои функции </a:t>
            </a:r>
            <a:r>
              <a:rPr lang="ru-RU" b="1" dirty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 полномочия Банк России осуществляет независимо от органов государственной </a:t>
            </a: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власти и финансирование его </a:t>
            </a:r>
            <a:r>
              <a:rPr lang="ru-RU" b="1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осуществляется за </a:t>
            </a: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счет собственных доходов. </a:t>
            </a:r>
            <a:endParaRPr lang="ru-RU" b="1" dirty="0">
              <a:solidFill>
                <a:srgbClr val="0033CC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0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106878"/>
            <a:ext cx="9144000" cy="616792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900" b="1" dirty="0">
                <a:solidFill>
                  <a:srgbClr val="C00000"/>
                </a:solidFill>
              </a:rPr>
              <a:t>Высшие органы управления Банком </a:t>
            </a:r>
            <a:r>
              <a:rPr lang="ru-RU" sz="2900" b="1" dirty="0" smtClean="0">
                <a:solidFill>
                  <a:srgbClr val="C00000"/>
                </a:solidFill>
              </a:rPr>
              <a:t>России</a:t>
            </a:r>
          </a:p>
          <a:p>
            <a:pPr>
              <a:spcBef>
                <a:spcPts val="600"/>
              </a:spcBef>
            </a:pPr>
            <a:r>
              <a:rPr lang="ru-RU" sz="2700" b="1" dirty="0" smtClean="0">
                <a:solidFill>
                  <a:srgbClr val="0033CC"/>
                </a:solidFill>
              </a:rPr>
              <a:t>В оперативной деятельности - Совет директоров</a:t>
            </a:r>
            <a:r>
              <a:rPr lang="ru-RU" sz="2700" dirty="0" smtClean="0"/>
              <a:t>, </a:t>
            </a:r>
            <a:r>
              <a:rPr lang="ru-RU" sz="2700" dirty="0"/>
              <a:t> </a:t>
            </a:r>
            <a:endParaRPr lang="ru-RU" sz="2700" dirty="0" smtClean="0"/>
          </a:p>
          <a:p>
            <a:r>
              <a:rPr lang="ru-RU" sz="2700" dirty="0" smtClean="0"/>
              <a:t>в</a:t>
            </a:r>
            <a:r>
              <a:rPr lang="ru-RU" sz="2700" dirty="0"/>
              <a:t> который входят Председатель Банка России и 14 членов Совета директоров, работающих на постоянной основе в Банке России. </a:t>
            </a:r>
            <a:endParaRPr lang="ru-RU" sz="2700" dirty="0" smtClean="0"/>
          </a:p>
          <a:p>
            <a:r>
              <a:rPr lang="ru-RU" sz="2700" dirty="0" smtClean="0"/>
              <a:t>Члены </a:t>
            </a:r>
            <a:r>
              <a:rPr lang="ru-RU" sz="2700" dirty="0"/>
              <a:t>Совета директоров назначаются Государственной Думой сроком на пять лет по представлению Председателя Банка России, согласованному с Президентом Российской Федерации</a:t>
            </a:r>
            <a:r>
              <a:rPr lang="ru-RU" sz="2700" dirty="0" smtClean="0"/>
              <a:t>.</a:t>
            </a:r>
          </a:p>
          <a:p>
            <a:endParaRPr lang="ru-RU" dirty="0"/>
          </a:p>
          <a:p>
            <a:pPr>
              <a:spcAft>
                <a:spcPts val="600"/>
              </a:spcAft>
            </a:pPr>
            <a:r>
              <a:rPr lang="ru-RU" sz="2600" b="1" dirty="0" smtClean="0">
                <a:solidFill>
                  <a:srgbClr val="543AF2"/>
                </a:solidFill>
              </a:rPr>
              <a:t>В стратегической деятельности - Национальный </a:t>
            </a:r>
            <a:r>
              <a:rPr lang="ru-RU" sz="2600" b="1" dirty="0">
                <a:solidFill>
                  <a:srgbClr val="543AF2"/>
                </a:solidFill>
              </a:rPr>
              <a:t>финансовый </a:t>
            </a:r>
            <a:r>
              <a:rPr lang="ru-RU" sz="2600" b="1" dirty="0" smtClean="0">
                <a:solidFill>
                  <a:srgbClr val="543AF2"/>
                </a:solidFill>
              </a:rPr>
              <a:t>совет</a:t>
            </a:r>
            <a:r>
              <a:rPr lang="ru-RU" sz="2600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sz="2700" dirty="0" smtClean="0"/>
              <a:t>Численность </a:t>
            </a:r>
            <a:r>
              <a:rPr lang="ru-RU" sz="2700" dirty="0"/>
              <a:t>НФС </a:t>
            </a:r>
            <a:r>
              <a:rPr lang="ru-RU" sz="2700" dirty="0" smtClean="0"/>
              <a:t>- </a:t>
            </a:r>
            <a:r>
              <a:rPr lang="ru-RU" sz="2700" dirty="0"/>
              <a:t>12 человек, из которых двое направляются Советом Федерации, трое — Государственной Думой, трое — Президентом РФ, трое — Правительством РФ. В состав НФС входит также Председатель Банка России. Члены НФС, за исключением Председателя Банка России, не работают в Банке России на постоянной основе и не получают оплату за эту деятельность.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700" dirty="0" smtClean="0"/>
              <a:t>НФС</a:t>
            </a:r>
            <a:r>
              <a:rPr lang="ru-RU" sz="2700" dirty="0"/>
              <a:t> заседает не реже одного раза в квартал.</a:t>
            </a:r>
          </a:p>
          <a:p>
            <a:r>
              <a:rPr lang="ru-RU" sz="2700" dirty="0"/>
              <a:t>В компетенцию НФС в частности входит рассмотрение Годового отчета Банка России, проекта Основных направлений единой государственной денежно-кредитной политики, Стратегии развития национальной системы платежных карт, вопросов развития и совершенствования банковской системы и финансового рынка в целом, ежеквартальной информации Совета директоров Банка России по основным вопросам деятельности Банка России, определение аудиторской организации для проведения обязательного аудита годовой финансовой отчетности Банка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3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just"/>
            <a:r>
              <a:rPr lang="ru-RU" dirty="0" smtClean="0"/>
              <a:t>                                                   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odiplom.ru/uploads/images/default/centralnyi-bank-rf-1.p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6" y="571212"/>
            <a:ext cx="8811491" cy="52239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719449" y="91570"/>
            <a:ext cx="4429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Структура Банка России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1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E0AD87-00DE-4986-9C84-E20F3C22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1AC306-2459-4C47-B92A-C5E58824E702}"/>
              </a:ext>
            </a:extLst>
          </p:cNvPr>
          <p:cNvSpPr/>
          <p:nvPr/>
        </p:nvSpPr>
        <p:spPr>
          <a:xfrm>
            <a:off x="457200" y="65868"/>
            <a:ext cx="8407400" cy="4865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Цели деятельности Банка России: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защита и обеспечение устойчивости рубля;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укрепление банковской системы РФ;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обеспечение стабильности и развитие национальной платёжной системы;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обеспечение стабильности финансового рынка РФ.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rgbClr val="543AF2"/>
                </a:solidFill>
              </a:rPr>
              <a:t>Банк </a:t>
            </a:r>
            <a:r>
              <a:rPr lang="ru-RU" sz="2000" b="1" dirty="0">
                <a:solidFill>
                  <a:srgbClr val="543AF2"/>
                </a:solidFill>
              </a:rPr>
              <a:t>России </a:t>
            </a:r>
            <a:r>
              <a:rPr lang="ru-RU" sz="2000" b="1" dirty="0" smtClean="0">
                <a:solidFill>
                  <a:srgbClr val="543AF2"/>
                </a:solidFill>
              </a:rPr>
              <a:t>с 2013 года выполняет все функции  финансового </a:t>
            </a:r>
            <a:r>
              <a:rPr lang="ru-RU" sz="2000" b="1" dirty="0" err="1" smtClean="0">
                <a:solidFill>
                  <a:srgbClr val="543AF2"/>
                </a:solidFill>
              </a:rPr>
              <a:t>мегарегулятора</a:t>
            </a:r>
            <a:r>
              <a:rPr lang="ru-RU" sz="2000" b="1" dirty="0" smtClean="0">
                <a:solidFill>
                  <a:srgbClr val="543AF2"/>
                </a:solidFill>
              </a:rPr>
              <a:t>. </a:t>
            </a:r>
            <a:r>
              <a:rPr lang="ru-RU" sz="2000" dirty="0"/>
              <a:t> </a:t>
            </a:r>
            <a:endParaRPr lang="ru-RU" sz="2000" dirty="0" smtClean="0"/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/>
              <a:t>Он</a:t>
            </a:r>
            <a:r>
              <a:rPr lang="ru-RU" sz="2000" b="1" dirty="0" smtClean="0"/>
              <a:t> </a:t>
            </a:r>
            <a:r>
              <a:rPr lang="ru-RU" sz="2000" dirty="0" smtClean="0"/>
              <a:t>отвечает </a:t>
            </a:r>
            <a:r>
              <a:rPr lang="ru-RU" sz="2000" dirty="0"/>
              <a:t>за надзор, регулирование и развитие во всех секторах финансового рынка: банковской системы, страхового сектора, коллективных инвестиций и пенсионных накоплений, рынке ценных бумаг, микрофинансировании</a:t>
            </a:r>
            <a:r>
              <a:rPr lang="ru-RU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4837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1E28C46-D800-4E48-AC3F-36699EE13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6B4035-53BF-4FE0-8090-7A8132E2D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296" y="0"/>
            <a:ext cx="8883703" cy="670560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2300" b="1" dirty="0">
                <a:solidFill>
                  <a:srgbClr val="FF0000"/>
                </a:solidFill>
              </a:rPr>
              <a:t>Банк России выполняет следующие функции: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</a:t>
            </a:r>
            <a:r>
              <a:rPr lang="ru-RU" sz="2400" dirty="0">
                <a:solidFill>
                  <a:srgbClr val="FF0000"/>
                </a:solidFill>
              </a:rPr>
              <a:t>разрабатывает и проводит единую государственную денежно-кредитную политику</a:t>
            </a:r>
            <a:r>
              <a:rPr lang="ru-RU" sz="2400" dirty="0"/>
              <a:t>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разрабатывает и проводит политику развития и обеспечения стабильности функционирования финансового рынка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монопольно </a:t>
            </a:r>
            <a:r>
              <a:rPr lang="ru-RU" sz="2400" dirty="0">
                <a:solidFill>
                  <a:srgbClr val="FF0000"/>
                </a:solidFill>
              </a:rPr>
              <a:t>осуществляет эмиссию наличных денег и организует наличное денежное обращение;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srgbClr val="FF0000"/>
                </a:solidFill>
              </a:rPr>
              <a:t>является </a:t>
            </a:r>
            <a:r>
              <a:rPr lang="ru-RU" sz="2400" dirty="0">
                <a:solidFill>
                  <a:srgbClr val="FF0000"/>
                </a:solidFill>
              </a:rPr>
              <a:t>кредитором последней инстанции для кредитных организаций, организует систему их рефинансирования;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утверждает </a:t>
            </a:r>
            <a:r>
              <a:rPr lang="ru-RU" sz="2400" dirty="0"/>
              <a:t>графическое обозначение рубля в виде знака;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осуществления расчетов в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надзор и наблюдение в национальной платежной системе;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проведения банковских операций;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обслуживание счетов бюджетов всех уровней бюджетной системы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эффективное управление золотовалютными резервами Банка России;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srgbClr val="FF0000"/>
                </a:solidFill>
              </a:rPr>
              <a:t>принимает </a:t>
            </a:r>
            <a:r>
              <a:rPr lang="ru-RU" sz="2400" dirty="0">
                <a:solidFill>
                  <a:srgbClr val="FF0000"/>
                </a:solidFill>
              </a:rPr>
              <a:t>решение о государственной регистрации кредитных организаций, выдает кредитным организациям лицензии на осуществление банковских операций, </a:t>
            </a:r>
            <a:r>
              <a:rPr lang="ru-RU" sz="2400" dirty="0" smtClean="0">
                <a:solidFill>
                  <a:srgbClr val="FF0000"/>
                </a:solidFill>
              </a:rPr>
              <a:t>   приостанавливает </a:t>
            </a:r>
            <a:r>
              <a:rPr lang="ru-RU" sz="2400" dirty="0">
                <a:solidFill>
                  <a:srgbClr val="FF0000"/>
                </a:solidFill>
              </a:rPr>
              <a:t>их действие и отзывает их;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принимает </a:t>
            </a:r>
            <a:r>
              <a:rPr lang="ru-RU" sz="2400" dirty="0"/>
              <a:t>решения о государственной регистрации негосударственных пенсионных фондов;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0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69DB797-C427-4E79-88BA-F760C36B0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B34038-033D-442C-B549-7D2DDE7685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300" y="101600"/>
            <a:ext cx="9029699" cy="67564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2900" dirty="0" smtClean="0"/>
              <a:t>  </a:t>
            </a:r>
            <a:r>
              <a:rPr lang="ru-RU" sz="3100" dirty="0" smtClean="0">
                <a:solidFill>
                  <a:srgbClr val="FF0000"/>
                </a:solidFill>
              </a:rPr>
              <a:t>осуществляет </a:t>
            </a:r>
            <a:r>
              <a:rPr lang="ru-RU" sz="3100" dirty="0">
                <a:solidFill>
                  <a:srgbClr val="FF0000"/>
                </a:solidFill>
              </a:rPr>
              <a:t>надзор за деятельностью кредитных организаций и банковских групп;</a:t>
            </a:r>
          </a:p>
          <a:p>
            <a:pPr lvl="0"/>
            <a:r>
              <a:rPr lang="ru-RU" sz="3100" dirty="0" smtClean="0">
                <a:solidFill>
                  <a:srgbClr val="FF0000"/>
                </a:solidFill>
              </a:rPr>
              <a:t>   осуществляет </a:t>
            </a:r>
            <a:r>
              <a:rPr lang="ru-RU" sz="3100" dirty="0">
                <a:solidFill>
                  <a:srgbClr val="FF0000"/>
                </a:solidFill>
              </a:rPr>
              <a:t>регулирование, контроль и надзор за деятельностью </a:t>
            </a:r>
            <a:r>
              <a:rPr lang="ru-RU" sz="3100" dirty="0" err="1">
                <a:solidFill>
                  <a:srgbClr val="FF0000"/>
                </a:solidFill>
              </a:rPr>
              <a:t>некредитных</a:t>
            </a:r>
            <a:r>
              <a:rPr lang="ru-RU" sz="3100" dirty="0">
                <a:solidFill>
                  <a:srgbClr val="FF0000"/>
                </a:solidFill>
              </a:rPr>
              <a:t> финансовых организаций;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регистрацию выпусков эмиссионных ценных бумаг и проспектов ценных бумаг, регистрацию отчетов об итогах выпусков эмиссионных ценных бумаг;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контроль и надзор за соблюдением эмитентами требований законодательства Российской Федерации об акционерных обществах и ценных бумагах;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регулирование, контроль и надзор в сфере корпоративных отношений в акционерных обществах;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самостоятельно или по поручению Правительства Российской Федерации все виды банковских операций и иных сделок, необходимых для выполнения функций Банка </a:t>
            </a:r>
            <a:r>
              <a:rPr lang="ru-RU" sz="3100" dirty="0" smtClean="0"/>
              <a:t>России;</a:t>
            </a:r>
            <a:endParaRPr lang="ru-RU" sz="3100" dirty="0"/>
          </a:p>
          <a:p>
            <a:pPr lvl="0"/>
            <a:r>
              <a:rPr lang="ru-RU" sz="3100" dirty="0" smtClean="0"/>
              <a:t>   организует </a:t>
            </a:r>
            <a:r>
              <a:rPr lang="ru-RU" sz="3100" dirty="0"/>
              <a:t>и осуществляет валютное регулирование и валютный контроль в соответствии с законодательством Российской Федерации;</a:t>
            </a:r>
          </a:p>
          <a:p>
            <a:pPr lvl="0"/>
            <a:r>
              <a:rPr lang="ru-RU" sz="3100" dirty="0" smtClean="0"/>
              <a:t>   определяет </a:t>
            </a:r>
            <a:r>
              <a:rPr lang="ru-RU" sz="3100" dirty="0"/>
              <a:t>порядок осуществления расчетов с международными организациями, </a:t>
            </a:r>
            <a:r>
              <a:rPr lang="ru-RU" sz="3100" dirty="0" smtClean="0"/>
              <a:t>  иностранными </a:t>
            </a:r>
            <a:r>
              <a:rPr lang="ru-RU" sz="3100" dirty="0"/>
              <a:t>государствами, а также с юридическими и физическими лицами;</a:t>
            </a:r>
          </a:p>
          <a:p>
            <a:pPr lvl="0"/>
            <a:r>
              <a:rPr lang="ru-RU" sz="3100" dirty="0" smtClean="0"/>
              <a:t>   утверждает </a:t>
            </a:r>
            <a:r>
              <a:rPr lang="ru-RU" sz="3100" dirty="0"/>
              <a:t>отраслевые стандарты бухгалтерского учета для кредитных организаций, Банка России и </a:t>
            </a:r>
            <a:r>
              <a:rPr lang="ru-RU" sz="3100" dirty="0" err="1"/>
              <a:t>некредитных</a:t>
            </a:r>
            <a:r>
              <a:rPr lang="ru-RU" sz="3100" dirty="0"/>
              <a:t> финансовых организаций, план счетов бухгалтерского учета для кредитных организаций и порядок его применения, план счетов для Банка России и порядок его применения;</a:t>
            </a:r>
          </a:p>
          <a:p>
            <a:pPr lvl="0"/>
            <a:r>
              <a:rPr lang="ru-RU" sz="3100" dirty="0" smtClean="0"/>
              <a:t>    принимает </a:t>
            </a:r>
            <a:r>
              <a:rPr lang="ru-RU" sz="3100" dirty="0"/>
              <a:t>участие в разработке прогноза платежного баланса Российской Федерации и организует составление платежного баланса Российской Федерации;</a:t>
            </a:r>
          </a:p>
          <a:p>
            <a:pPr lvl="0"/>
            <a:r>
              <a:rPr lang="ru-RU" sz="3100" dirty="0" smtClean="0"/>
              <a:t>   принимает </a:t>
            </a:r>
            <a:r>
              <a:rPr lang="ru-RU" sz="3100" dirty="0"/>
              <a:t>участие в разработке методологии составления финансового счета Российской Федерации в системе национальных счетов и организует составление финансового счета Российской Федерации;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официальный статистический учет прямых инвестиций в Российскую Федерацию и прямых инвестиций из Российской Федерации за рубеж в соответствии с законодательством Российской Федерации;</a:t>
            </a:r>
          </a:p>
          <a:p>
            <a:pPr lvl="0"/>
            <a:r>
              <a:rPr lang="ru-RU" sz="3100" dirty="0" smtClean="0"/>
              <a:t>  другие </a:t>
            </a:r>
            <a:r>
              <a:rPr lang="ru-RU" sz="3100" dirty="0"/>
              <a:t>функции.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9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01881" y="95004"/>
            <a:ext cx="8313524" cy="5924796"/>
          </a:xfrm>
        </p:spPr>
        <p:txBody>
          <a:bodyPr>
            <a:normAutofit/>
          </a:bodyPr>
          <a:lstStyle/>
          <a:p>
            <a:r>
              <a:rPr lang="ru-RU" dirty="0" smtClean="0"/>
              <a:t>    Разработка и осуществление денежно-кредитной политики – ведущая функция Банка России, закрепленная Федеральным </a:t>
            </a:r>
            <a:r>
              <a:rPr lang="ru-RU" dirty="0"/>
              <a:t>законом № 86-ФЗ «О Центральном байке Российской Федерации (Банке России</a:t>
            </a:r>
            <a:r>
              <a:rPr lang="ru-RU" dirty="0" smtClean="0"/>
              <a:t>)».</a:t>
            </a:r>
          </a:p>
          <a:p>
            <a:endParaRPr lang="ru-RU" dirty="0"/>
          </a:p>
          <a:p>
            <a:r>
              <a:rPr lang="ru-RU" dirty="0" smtClean="0"/>
              <a:t>     Банк </a:t>
            </a:r>
            <a:r>
              <a:rPr lang="ru-RU" dirty="0"/>
              <a:t>России ежегодно не позднее </a:t>
            </a:r>
            <a:r>
              <a:rPr lang="ru-RU" dirty="0">
                <a:solidFill>
                  <a:srgbClr val="FF0000"/>
                </a:solidFill>
              </a:rPr>
              <a:t>26 августа </a:t>
            </a:r>
            <a:r>
              <a:rPr lang="ru-RU" dirty="0"/>
              <a:t>представляет в Государственную Думу проект основных направлений единой государственной денежно-кредитной политики на предстоящий год </a:t>
            </a:r>
            <a:r>
              <a:rPr lang="ru-RU" dirty="0" smtClean="0"/>
              <a:t>и не </a:t>
            </a:r>
            <a:r>
              <a:rPr lang="ru-RU" dirty="0"/>
              <a:t>позднее </a:t>
            </a:r>
            <a:r>
              <a:rPr lang="ru-RU" dirty="0">
                <a:solidFill>
                  <a:srgbClr val="FF0000"/>
                </a:solidFill>
              </a:rPr>
              <a:t>1 декабря </a:t>
            </a:r>
            <a:r>
              <a:rPr lang="ru-RU" dirty="0"/>
              <a:t>— основные направления единой государственной денежно-кредитной политики на предстоящий год. Предварительно проект представляется Президенту РФ и Правительству РФ. </a:t>
            </a:r>
          </a:p>
          <a:p>
            <a:r>
              <a:rPr lang="ru-RU" dirty="0" smtClean="0"/>
              <a:t>      Государственная </a:t>
            </a:r>
            <a:r>
              <a:rPr lang="ru-RU" dirty="0"/>
              <a:t>Дума рассматривает основные направления единой государственной денежно-кредитной политики на предстоящий год и принимает соответствующее решение не позднее даты принятия федерального закона о федеральном бюджете на предстоящий год. </a:t>
            </a:r>
          </a:p>
          <a:p>
            <a:r>
              <a:rPr lang="ru-RU" dirty="0" smtClean="0"/>
              <a:t>      Этим достигается </a:t>
            </a:r>
            <a:r>
              <a:rPr lang="ru-RU" dirty="0"/>
              <a:t>единство целей проведения денежно-кредитной и бюджетно-финансовой политики государства.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1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83127" y="4199"/>
            <a:ext cx="8930244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Основные направления единой государственной денежно-кредитной политики на 2024 год и на период 2025-2026 годов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83127" y="914400"/>
            <a:ext cx="8930244" cy="5105399"/>
          </a:xfrm>
        </p:spPr>
        <p:txBody>
          <a:bodyPr/>
          <a:lstStyle/>
          <a:p>
            <a:r>
              <a:rPr lang="ru-RU" dirty="0"/>
              <a:t>1. Цели, принципы и инструменты денежно-кредитной политики </a:t>
            </a:r>
          </a:p>
          <a:p>
            <a:r>
              <a:rPr lang="ru-RU" dirty="0"/>
              <a:t>2. Условия реализации и основные меры денежно-кредитной политики в конце </a:t>
            </a:r>
            <a:r>
              <a:rPr lang="ru-RU" dirty="0" smtClean="0"/>
              <a:t>2022 </a:t>
            </a:r>
            <a:r>
              <a:rPr lang="ru-RU" dirty="0"/>
              <a:t>года и в </a:t>
            </a:r>
            <a:r>
              <a:rPr lang="ru-RU" dirty="0" smtClean="0"/>
              <a:t>2023 </a:t>
            </a:r>
            <a:r>
              <a:rPr lang="ru-RU" dirty="0"/>
              <a:t>году</a:t>
            </a:r>
          </a:p>
          <a:p>
            <a:r>
              <a:rPr lang="ru-RU" dirty="0" smtClean="0"/>
              <a:t>3. </a:t>
            </a:r>
            <a:r>
              <a:rPr lang="ru-RU" dirty="0"/>
              <a:t>Сценарии макроэкономического развития и денежно-кредитная политика в </a:t>
            </a:r>
            <a:r>
              <a:rPr lang="ru-RU" dirty="0" smtClean="0"/>
              <a:t>2023 году и в 2024–2026 </a:t>
            </a:r>
            <a:r>
              <a:rPr lang="ru-RU" dirty="0"/>
              <a:t>годах  </a:t>
            </a:r>
          </a:p>
          <a:p>
            <a:r>
              <a:rPr lang="ru-RU" dirty="0" smtClean="0"/>
              <a:t>4</a:t>
            </a:r>
            <a:r>
              <a:rPr lang="ru-RU" dirty="0"/>
              <a:t>. Операционная процедура денежно-кредитной политики в </a:t>
            </a:r>
            <a:r>
              <a:rPr lang="ru-RU" dirty="0" smtClean="0"/>
              <a:t>2023 </a:t>
            </a:r>
            <a:r>
              <a:rPr lang="ru-RU" dirty="0"/>
              <a:t>году и в </a:t>
            </a:r>
            <a:r>
              <a:rPr lang="ru-RU" dirty="0" smtClean="0"/>
              <a:t>2024-2026 </a:t>
            </a:r>
            <a:r>
              <a:rPr lang="ru-RU" dirty="0"/>
              <a:t>годах </a:t>
            </a:r>
          </a:p>
          <a:p>
            <a:r>
              <a:rPr lang="ru-RU" dirty="0" smtClean="0"/>
              <a:t>Приложения 1 - 9</a:t>
            </a:r>
          </a:p>
          <a:p>
            <a:r>
              <a:rPr lang="ru-RU" dirty="0" smtClean="0"/>
              <a:t>Календари и таблицы</a:t>
            </a:r>
          </a:p>
          <a:p>
            <a:r>
              <a:rPr lang="ru-RU" dirty="0" smtClean="0"/>
              <a:t>Глоссарий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0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30630" y="130628"/>
            <a:ext cx="9013370" cy="635329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Перечень приложений к Основным направлениям ДКП</a:t>
            </a:r>
          </a:p>
          <a:p>
            <a:pPr algn="l">
              <a:spcBef>
                <a:spcPts val="600"/>
              </a:spcBef>
            </a:pPr>
            <a:r>
              <a:rPr lang="ru-RU" u="sng" dirty="0" smtClean="0"/>
              <a:t>Приложение </a:t>
            </a:r>
            <a:r>
              <a:rPr lang="ru-RU" u="sng" dirty="0"/>
              <a:t>1.</a:t>
            </a:r>
            <a:r>
              <a:rPr lang="ru-RU" dirty="0"/>
              <a:t> Трансмиссионный механизм денежно-кредитной   </a:t>
            </a:r>
          </a:p>
          <a:p>
            <a:pPr algn="l">
              <a:spcBef>
                <a:spcPts val="600"/>
              </a:spcBef>
            </a:pPr>
            <a:r>
              <a:rPr lang="ru-RU" dirty="0"/>
              <a:t>политики </a:t>
            </a:r>
            <a:r>
              <a:rPr lang="ru-RU" dirty="0" smtClean="0"/>
              <a:t>в России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Приложение 2.</a:t>
            </a:r>
            <a:r>
              <a:rPr lang="ru-RU" dirty="0"/>
              <a:t> </a:t>
            </a:r>
            <a:r>
              <a:rPr lang="ru-RU" dirty="0" smtClean="0"/>
              <a:t> Показатели </a:t>
            </a:r>
            <a:r>
              <a:rPr lang="ru-RU" dirty="0"/>
              <a:t>инфляции, используемые </a:t>
            </a:r>
            <a:r>
              <a:rPr lang="ru-RU" dirty="0" smtClean="0"/>
              <a:t>Банком России  </a:t>
            </a:r>
            <a:endParaRPr lang="ru-RU" dirty="0"/>
          </a:p>
          <a:p>
            <a:pPr algn="l">
              <a:spcBef>
                <a:spcPts val="600"/>
              </a:spcBef>
            </a:pPr>
            <a:r>
              <a:rPr lang="ru-RU" u="sng" dirty="0" smtClean="0"/>
              <a:t>Приложение 3.</a:t>
            </a:r>
            <a:r>
              <a:rPr lang="ru-RU" dirty="0" smtClean="0"/>
              <a:t> Количественный анализ причин отклонения инфляции от цели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4.</a:t>
            </a:r>
            <a:r>
              <a:rPr lang="ru-RU" dirty="0" smtClean="0"/>
              <a:t> Разовые факторы инфляции на стороне предложения</a:t>
            </a:r>
          </a:p>
          <a:p>
            <a:pPr algn="l"/>
            <a:r>
              <a:rPr lang="ru-RU" u="sng" dirty="0" smtClean="0"/>
              <a:t>Приложение </a:t>
            </a:r>
            <a:r>
              <a:rPr lang="ru-RU" u="sng" dirty="0"/>
              <a:t>5.</a:t>
            </a:r>
            <a:r>
              <a:rPr lang="ru-RU" dirty="0"/>
              <a:t> </a:t>
            </a:r>
            <a:r>
              <a:rPr lang="en-US" dirty="0" err="1"/>
              <a:t>Восприятие</a:t>
            </a:r>
            <a:r>
              <a:rPr lang="en-US" dirty="0"/>
              <a:t> </a:t>
            </a:r>
            <a:r>
              <a:rPr lang="en-US" dirty="0" err="1"/>
              <a:t>инфляции</a:t>
            </a:r>
            <a:r>
              <a:rPr lang="en-US" dirty="0"/>
              <a:t> </a:t>
            </a:r>
            <a:r>
              <a:rPr lang="ru-RU" dirty="0" smtClean="0"/>
              <a:t>и инфляционные ожидания </a:t>
            </a:r>
            <a:r>
              <a:rPr lang="en-US" dirty="0" err="1" smtClean="0"/>
              <a:t>населени</a:t>
            </a:r>
            <a:r>
              <a:rPr lang="ru-RU" dirty="0" smtClean="0"/>
              <a:t>я</a:t>
            </a:r>
            <a:r>
              <a:rPr lang="en-US" dirty="0" smtClean="0"/>
              <a:t> </a:t>
            </a:r>
            <a:r>
              <a:rPr lang="en-US" dirty="0"/>
              <a:t>и </a:t>
            </a:r>
            <a:r>
              <a:rPr lang="en-US" dirty="0" err="1" smtClean="0"/>
              <a:t>бизнес</a:t>
            </a:r>
            <a:r>
              <a:rPr lang="ru-RU" dirty="0" smtClean="0"/>
              <a:t>а</a:t>
            </a:r>
            <a:r>
              <a:rPr lang="en-US" dirty="0" smtClean="0"/>
              <a:t>   </a:t>
            </a:r>
            <a:endParaRPr lang="ru-RU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</a:t>
            </a:r>
            <a:r>
              <a:rPr lang="ru-RU" dirty="0" smtClean="0"/>
              <a:t>6. </a:t>
            </a:r>
            <a:r>
              <a:rPr lang="ru-RU" dirty="0" err="1" smtClean="0"/>
              <a:t>Таргетирование</a:t>
            </a:r>
            <a:r>
              <a:rPr lang="ru-RU" dirty="0" smtClean="0"/>
              <a:t> инфляции: </a:t>
            </a:r>
            <a:r>
              <a:rPr lang="ru-RU" dirty="0" err="1" smtClean="0"/>
              <a:t>межстрановые</a:t>
            </a:r>
            <a:r>
              <a:rPr lang="ru-RU" dirty="0" smtClean="0"/>
              <a:t> сопоставления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7</a:t>
            </a:r>
            <a:r>
              <a:rPr lang="ru-RU" dirty="0" smtClean="0"/>
              <a:t>. </a:t>
            </a:r>
            <a:r>
              <a:rPr lang="ru-RU" dirty="0"/>
              <a:t>Влияние введения цифрового </a:t>
            </a:r>
            <a:r>
              <a:rPr lang="ru-RU" dirty="0" smtClean="0"/>
              <a:t>рубля на </a:t>
            </a:r>
            <a:r>
              <a:rPr lang="ru-RU" dirty="0"/>
              <a:t>денежно-кредитную </a:t>
            </a:r>
            <a:r>
              <a:rPr lang="ru-RU" dirty="0" smtClean="0"/>
              <a:t>политику</a:t>
            </a:r>
            <a:r>
              <a:rPr lang="ru-RU" dirty="0"/>
              <a:t/>
            </a:r>
            <a:br>
              <a:rPr lang="ru-RU" dirty="0"/>
            </a:br>
            <a:r>
              <a:rPr lang="en-US" u="sng" dirty="0" err="1" smtClean="0"/>
              <a:t>Приложение</a:t>
            </a:r>
            <a:r>
              <a:rPr lang="en-US" u="sng" dirty="0" smtClean="0"/>
              <a:t> 8.</a:t>
            </a:r>
            <a:r>
              <a:rPr lang="ru-RU" dirty="0" smtClean="0"/>
              <a:t> Развитие </a:t>
            </a:r>
            <a:r>
              <a:rPr lang="ru-RU" dirty="0"/>
              <a:t>финансового рынка </a:t>
            </a:r>
            <a:endParaRPr lang="ru-RU" dirty="0" smtClean="0"/>
          </a:p>
          <a:p>
            <a:pPr algn="l"/>
            <a:r>
              <a:rPr lang="ru-RU" u="sng" dirty="0" smtClean="0"/>
              <a:t>Приложение </a:t>
            </a:r>
            <a:r>
              <a:rPr lang="ru-RU" dirty="0" smtClean="0"/>
              <a:t>9. Денежная программа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Статистические таблицы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1024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21046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200" dirty="0">
                <a:solidFill>
                  <a:srgbClr val="FF0000"/>
                </a:solidFill>
              </a:rPr>
              <a:t>2.2. Сущность и </a:t>
            </a:r>
            <a:r>
              <a:rPr lang="ru-RU" sz="2200" dirty="0" smtClean="0">
                <a:solidFill>
                  <a:srgbClr val="FF0000"/>
                </a:solidFill>
              </a:rPr>
              <a:t>инструменты  </a:t>
            </a:r>
            <a:r>
              <a:rPr lang="ru-RU" sz="2200" dirty="0">
                <a:solidFill>
                  <a:srgbClr val="FF0000"/>
                </a:solidFill>
              </a:rPr>
              <a:t>государственной денежно-кредитной </a:t>
            </a:r>
            <a:r>
              <a:rPr lang="ru-RU" sz="2200" dirty="0" smtClean="0">
                <a:solidFill>
                  <a:srgbClr val="FF0000"/>
                </a:solidFill>
              </a:rPr>
              <a:t>политики</a:t>
            </a:r>
          </a:p>
          <a:p>
            <a:pPr indent="363538"/>
            <a:endParaRPr lang="ru-RU" sz="2000" b="1" dirty="0" smtClean="0">
              <a:solidFill>
                <a:srgbClr val="7030A0"/>
              </a:solidFill>
            </a:endParaRPr>
          </a:p>
          <a:p>
            <a:pPr indent="363538"/>
            <a:r>
              <a:rPr lang="ru-RU" sz="2000" b="1" dirty="0" smtClean="0">
                <a:solidFill>
                  <a:srgbClr val="7030A0"/>
                </a:solidFill>
              </a:rPr>
              <a:t>Денежно-кредитная </a:t>
            </a:r>
            <a:r>
              <a:rPr lang="ru-RU" sz="2000" b="1" dirty="0">
                <a:solidFill>
                  <a:srgbClr val="7030A0"/>
                </a:solidFill>
              </a:rPr>
              <a:t>политика </a:t>
            </a:r>
            <a:r>
              <a:rPr lang="ru-RU" sz="2000" b="1" dirty="0" smtClean="0">
                <a:solidFill>
                  <a:srgbClr val="7030A0"/>
                </a:solidFill>
              </a:rPr>
              <a:t>(ДКП) -  </a:t>
            </a:r>
            <a:r>
              <a:rPr lang="ru-RU" sz="2000" dirty="0" smtClean="0"/>
              <a:t> </a:t>
            </a:r>
            <a:endParaRPr lang="ru-RU" sz="2000" dirty="0"/>
          </a:p>
          <a:p>
            <a:pPr indent="363538"/>
            <a:r>
              <a:rPr lang="ru-RU" sz="2000" dirty="0" smtClean="0"/>
              <a:t>совокупность </a:t>
            </a:r>
            <a:r>
              <a:rPr lang="ru-RU" sz="2000" dirty="0"/>
              <a:t>мероприятий, направленных на изменение денежной массы в обращении, объема кредитов, уровня процентных ставок и других показателей денежного обращения.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778826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ДКП  как важнейшее направление экономической политики государства </a:t>
            </a:r>
            <a:r>
              <a:rPr lang="ru-RU" sz="2000" dirty="0"/>
              <a:t>должна быть вписана в общую цель государственного регулирования национальной экономики и способствовать достижению макроэкономического равновесия при оптимальных для данной страны темпах экономического роста. </a:t>
            </a:r>
          </a:p>
        </p:txBody>
      </p:sp>
    </p:spTree>
    <p:extLst>
      <p:ext uri="{BB962C8B-B14F-4D97-AF65-F5344CB8AC3E}">
        <p14:creationId xmlns:p14="http://schemas.microsoft.com/office/powerpoint/2010/main" val="36659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14582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Целевые ориентиры и режимы ДКП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769540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</a:rPr>
              <a:t>Режимы ДКП: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87" y="1469787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Валютное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2416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Монетарное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3212" y="3317459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Инфляционное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710743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Целевые ориентиры (</a:t>
            </a:r>
            <a:r>
              <a:rPr lang="ru-RU" sz="2200" b="1" dirty="0" err="1">
                <a:solidFill>
                  <a:srgbClr val="0070C0"/>
                </a:solidFill>
              </a:rPr>
              <a:t>якори</a:t>
            </a:r>
            <a:r>
              <a:rPr lang="ru-RU" sz="2200" b="1" dirty="0">
                <a:solidFill>
                  <a:srgbClr val="0070C0"/>
                </a:solidFill>
              </a:rPr>
              <a:t>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6615" y="1617717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Обменный курс национальной валюты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447747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Темпы роста денежных </a:t>
            </a:r>
            <a:r>
              <a:rPr lang="ru-RU" sz="2000" b="1" i="1" dirty="0" smtClean="0"/>
              <a:t>агрегатов (М1, М2)</a:t>
            </a:r>
            <a:endParaRPr lang="ru-RU" sz="20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24136" y="3303935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Уровень годовой инфляции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3350882" y="1823730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412448" y="2668087"/>
            <a:ext cx="93610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505762" y="3598022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3127" y="5312226"/>
            <a:ext cx="9060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</a:rPr>
              <a:t>Таргетирование</a:t>
            </a:r>
            <a:r>
              <a:rPr lang="ru-RU" sz="2000" b="1" dirty="0">
                <a:solidFill>
                  <a:srgbClr val="C00000"/>
                </a:solidFill>
              </a:rPr>
              <a:t> — </a:t>
            </a:r>
            <a:r>
              <a:rPr lang="ru-RU" sz="2000" b="1" i="1" dirty="0"/>
              <a:t>(</a:t>
            </a:r>
            <a:r>
              <a:rPr lang="ru-RU" sz="2000" b="1" i="1" dirty="0" err="1"/>
              <a:t>target</a:t>
            </a:r>
            <a:r>
              <a:rPr lang="ru-RU" sz="2000" b="1" i="1" dirty="0"/>
              <a:t> - цель) </a:t>
            </a:r>
            <a:r>
              <a:rPr lang="ru-RU" sz="2000" b="1" i="1" dirty="0" smtClean="0"/>
              <a:t>- </a:t>
            </a:r>
            <a:r>
              <a:rPr lang="ru-RU" sz="2000" b="1" dirty="0" smtClean="0"/>
              <a:t>установление </a:t>
            </a:r>
            <a:r>
              <a:rPr lang="ru-RU" sz="2000" b="1" dirty="0"/>
              <a:t>целевых ориентиров денежной системы, которых придерживаются в своей политике центральные банки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1" y="4293606"/>
            <a:ext cx="2894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ДКП  без явного номинального якоря</a:t>
            </a:r>
            <a:endParaRPr lang="ru-RU" sz="2000" b="1" i="1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3606833" y="4544763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572000" y="4255740"/>
            <a:ext cx="457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Не устанавливаются конкретные целевые ориентиры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32079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2"/>
          <p:cNvSpPr txBox="1">
            <a:spLocks/>
          </p:cNvSpPr>
          <p:nvPr/>
        </p:nvSpPr>
        <p:spPr>
          <a:xfrm>
            <a:off x="1601316" y="155519"/>
            <a:ext cx="6085383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Два основных типа (направления) текущей денежно-кредитной политики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1923803"/>
            <a:ext cx="1185793" cy="1043398"/>
            <a:chOff x="340911" y="604290"/>
            <a:chExt cx="1331457" cy="1266240"/>
          </a:xfrm>
        </p:grpSpPr>
        <p:sp>
          <p:nvSpPr>
            <p:cNvPr id="6" name="Овал 5"/>
            <p:cNvSpPr/>
            <p:nvPr/>
          </p:nvSpPr>
          <p:spPr>
            <a:xfrm>
              <a:off x="340911" y="604290"/>
              <a:ext cx="1331457" cy="12662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535899" y="789726"/>
              <a:ext cx="941481" cy="895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59449" y="1757548"/>
            <a:ext cx="3105673" cy="1513723"/>
            <a:chOff x="1543315" y="-1200073"/>
            <a:chExt cx="4056453" cy="177963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543315" y="-1200073"/>
              <a:ext cx="4056452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681923" y="-1169760"/>
              <a:ext cx="3917845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Рестрикционная</a:t>
              </a:r>
              <a:r>
                <a:rPr lang="ru-RU" sz="28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денежно-кредитная политика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94407" y="3497942"/>
            <a:ext cx="3523186" cy="2208633"/>
            <a:chOff x="2741812" y="620358"/>
            <a:chExt cx="3950946" cy="220863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741812" y="752792"/>
              <a:ext cx="3950946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830997" y="620358"/>
              <a:ext cx="3559212" cy="2208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Экспансионистская денежно-кредитная политика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0632" y="3679884"/>
            <a:ext cx="1263775" cy="1100531"/>
            <a:chOff x="900968" y="959760"/>
            <a:chExt cx="1269440" cy="1282431"/>
          </a:xfrm>
        </p:grpSpPr>
        <p:sp>
          <p:nvSpPr>
            <p:cNvPr id="15" name="Овал 14"/>
            <p:cNvSpPr/>
            <p:nvPr/>
          </p:nvSpPr>
          <p:spPr>
            <a:xfrm>
              <a:off x="900968" y="959760"/>
              <a:ext cx="1269440" cy="128243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1158499" y="1335098"/>
              <a:ext cx="820792" cy="7192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32020" y="1923803"/>
            <a:ext cx="3660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направлена на ограничение денежно-кредитной эмиссии, т.е. на сокращение денежной массы в </a:t>
            </a:r>
            <a:r>
              <a:rPr lang="ru-RU" b="1" dirty="0" smtClean="0">
                <a:solidFill>
                  <a:srgbClr val="7030A0"/>
                </a:solidFill>
              </a:rPr>
              <a:t>обращении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62649" y="4001984"/>
            <a:ext cx="3681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направлена на расширение </a:t>
            </a:r>
            <a:r>
              <a:rPr lang="ru-RU" b="1" dirty="0">
                <a:solidFill>
                  <a:srgbClr val="7030A0"/>
                </a:solidFill>
              </a:rPr>
              <a:t>денежно-кредитной эмиссии, т.е. </a:t>
            </a:r>
            <a:r>
              <a:rPr lang="ru-RU" b="1" dirty="0" smtClean="0">
                <a:solidFill>
                  <a:srgbClr val="7030A0"/>
                </a:solidFill>
              </a:rPr>
              <a:t>на увеличение </a:t>
            </a:r>
            <a:r>
              <a:rPr lang="ru-RU" b="1" dirty="0">
                <a:solidFill>
                  <a:srgbClr val="7030A0"/>
                </a:solidFill>
              </a:rPr>
              <a:t>денежной массы в обращении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797631" y="2434442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952009" y="4412280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8753"/>
            <a:ext cx="8496944" cy="795647"/>
          </a:xfrm>
        </p:spPr>
        <p:txBody>
          <a:bodyPr>
            <a:no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Денежно-кредитный оборот </a:t>
            </a:r>
            <a:r>
              <a:rPr lang="ru-RU" sz="2200" b="1" dirty="0">
                <a:solidFill>
                  <a:srgbClr val="7030A0"/>
                </a:solidFill>
              </a:rPr>
              <a:t>регулируется центральным банком по двум направлениям: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807522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</a:rPr>
              <a:t>1) непосредственное регулирование</a:t>
            </a:r>
            <a:r>
              <a:rPr lang="ru-RU" sz="2100" dirty="0"/>
              <a:t> </a:t>
            </a:r>
            <a:r>
              <a:rPr lang="ru-RU" sz="2100" b="1" i="1" dirty="0">
                <a:solidFill>
                  <a:srgbClr val="0070C0"/>
                </a:solidFill>
              </a:rPr>
              <a:t>денежной массы </a:t>
            </a:r>
            <a:r>
              <a:rPr lang="ru-RU" sz="2100" dirty="0"/>
              <a:t>(увеличение/уменьшение) </a:t>
            </a:r>
            <a:r>
              <a:rPr lang="ru-RU" sz="2100" b="1" i="1" dirty="0">
                <a:solidFill>
                  <a:srgbClr val="0070C0"/>
                </a:solidFill>
              </a:rPr>
              <a:t>и структуры денежных агрегат</a:t>
            </a:r>
            <a:r>
              <a:rPr lang="ru-RU" sz="2100" i="1" dirty="0">
                <a:solidFill>
                  <a:srgbClr val="0070C0"/>
                </a:solidFill>
              </a:rPr>
              <a:t>ов </a:t>
            </a:r>
            <a:r>
              <a:rPr lang="ru-RU" sz="2100" dirty="0"/>
              <a:t>(соотношение наличных и безналичных денег в разной форме);</a:t>
            </a:r>
          </a:p>
          <a:p>
            <a:r>
              <a:rPr lang="ru-RU" sz="2100" b="1" i="1" dirty="0" smtClean="0">
                <a:solidFill>
                  <a:srgbClr val="0070C0"/>
                </a:solidFill>
              </a:rPr>
              <a:t>2</a:t>
            </a:r>
            <a:r>
              <a:rPr lang="ru-RU" sz="2100" b="1" i="1" dirty="0">
                <a:solidFill>
                  <a:srgbClr val="0070C0"/>
                </a:solidFill>
              </a:rPr>
              <a:t>) косвенное регулирование кредитного процесса </a:t>
            </a:r>
            <a:r>
              <a:rPr lang="ru-RU" sz="2100" dirty="0"/>
              <a:t>(политика кредитной экспансии/рестрикции).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075" y="2450583"/>
            <a:ext cx="8504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0070C0"/>
                </a:solidFill>
              </a:rPr>
              <a:t>Кредитная экспансия </a:t>
            </a:r>
            <a:r>
              <a:rPr lang="ru-RU" sz="2000" dirty="0"/>
              <a:t>ЦБ увеличивает ресурсы ком. банков, которые в результате выдаваемых кредитов увеличивают денежную массу</a:t>
            </a:r>
            <a:r>
              <a:rPr lang="ru-RU" sz="2000" dirty="0" smtClean="0"/>
              <a:t>. </a:t>
            </a:r>
            <a:endParaRPr lang="ru-RU" sz="2000" dirty="0"/>
          </a:p>
          <a:p>
            <a:pPr indent="363538"/>
            <a:r>
              <a:rPr lang="ru-RU" sz="2000" b="1" i="1" dirty="0" smtClean="0">
                <a:solidFill>
                  <a:srgbClr val="0070C0"/>
                </a:solidFill>
              </a:rPr>
              <a:t>Кредитная </a:t>
            </a:r>
            <a:r>
              <a:rPr lang="ru-RU" sz="2000" b="1" i="1" dirty="0">
                <a:solidFill>
                  <a:srgbClr val="0070C0"/>
                </a:solidFill>
              </a:rPr>
              <a:t>рестрикция </a:t>
            </a:r>
            <a:r>
              <a:rPr lang="ru-RU" sz="2000" dirty="0"/>
              <a:t>влечет за собой ограничение возможностей ком. банков по выдаче кредитов и тем самым по насыщению экономики кредитными ресурсами</a:t>
            </a:r>
            <a:r>
              <a:rPr lang="ru-RU" sz="2000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324476"/>
            <a:ext cx="82883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i="1" dirty="0">
                <a:solidFill>
                  <a:srgbClr val="7030A0"/>
                </a:solidFill>
              </a:rPr>
              <a:t>Основные инструменты </a:t>
            </a:r>
            <a:r>
              <a:rPr lang="ru-RU" sz="2000" b="1" i="1" dirty="0" smtClean="0">
                <a:solidFill>
                  <a:srgbClr val="7030A0"/>
                </a:solidFill>
              </a:rPr>
              <a:t>ДКП, </a:t>
            </a:r>
            <a:r>
              <a:rPr lang="ru-RU" sz="2000" dirty="0" smtClean="0"/>
              <a:t>применяемые </a:t>
            </a:r>
            <a:r>
              <a:rPr lang="ru-RU" sz="2000" i="1" dirty="0"/>
              <a:t>в мировой практике:</a:t>
            </a:r>
          </a:p>
          <a:p>
            <a:r>
              <a:rPr lang="ru-RU" sz="2000" dirty="0"/>
              <a:t>- изменение норматива обязательных резервов;</a:t>
            </a:r>
          </a:p>
          <a:p>
            <a:r>
              <a:rPr lang="ru-RU" sz="2000" dirty="0"/>
              <a:t>-  </a:t>
            </a:r>
            <a:r>
              <a:rPr lang="ru-RU" sz="2000" dirty="0" smtClean="0"/>
              <a:t>процентная </a:t>
            </a:r>
            <a:r>
              <a:rPr lang="ru-RU" sz="2000" dirty="0"/>
              <a:t>политика центрального банка;</a:t>
            </a:r>
          </a:p>
          <a:p>
            <a:r>
              <a:rPr lang="ru-RU" sz="2000" dirty="0"/>
              <a:t>- операции с государственными ценными бумагами на открытом рынке.</a:t>
            </a:r>
          </a:p>
        </p:txBody>
      </p:sp>
    </p:spTree>
    <p:extLst>
      <p:ext uri="{BB962C8B-B14F-4D97-AF65-F5344CB8AC3E}">
        <p14:creationId xmlns:p14="http://schemas.microsoft.com/office/powerpoint/2010/main" val="102961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264" y="0"/>
            <a:ext cx="8845736" cy="1377537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</a:t>
            </a:r>
            <a:r>
              <a:rPr lang="ru-RU" sz="2000" dirty="0" smtClean="0"/>
              <a:t>форме.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98265" y="1377538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i="1" dirty="0">
                <a:solidFill>
                  <a:srgbClr val="7030A0"/>
                </a:solidFill>
              </a:rPr>
              <a:t>Нормативы обязательного резервирования </a:t>
            </a:r>
            <a:r>
              <a:rPr lang="ru-RU" b="1" i="1" dirty="0" smtClean="0">
                <a:solidFill>
                  <a:srgbClr val="7030A0"/>
                </a:solidFill>
              </a:rPr>
              <a:t>(с 1.06.2023)</a:t>
            </a:r>
            <a:endParaRPr lang="ru-RU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 </a:t>
            </a: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92638"/>
              </p:ext>
            </p:extLst>
          </p:nvPr>
        </p:nvGraphicFramePr>
        <p:xfrm>
          <a:off x="-1" y="1769422"/>
          <a:ext cx="9143998" cy="5304431"/>
        </p:xfrm>
        <a:graphic>
          <a:graphicData uri="http://schemas.openxmlformats.org/drawingml/2006/table">
            <a:tbl>
              <a:tblPr firstRow="1" bandRow="1"/>
              <a:tblGrid>
                <a:gridCol w="1517613">
                  <a:extLst>
                    <a:ext uri="{9D8B030D-6E8A-4147-A177-3AD203B41FA5}">
                      <a16:colId xmlns:a16="http://schemas.microsoft.com/office/drawing/2014/main" val="3250302620"/>
                    </a:ext>
                  </a:extLst>
                </a:gridCol>
                <a:gridCol w="1529505">
                  <a:extLst>
                    <a:ext uri="{9D8B030D-6E8A-4147-A177-3AD203B41FA5}">
                      <a16:colId xmlns:a16="http://schemas.microsoft.com/office/drawing/2014/main" val="4132760255"/>
                    </a:ext>
                  </a:extLst>
                </a:gridCol>
                <a:gridCol w="1518273">
                  <a:extLst>
                    <a:ext uri="{9D8B030D-6E8A-4147-A177-3AD203B41FA5}">
                      <a16:colId xmlns:a16="http://schemas.microsoft.com/office/drawing/2014/main" val="2942871435"/>
                    </a:ext>
                  </a:extLst>
                </a:gridCol>
                <a:gridCol w="1530167">
                  <a:extLst>
                    <a:ext uri="{9D8B030D-6E8A-4147-A177-3AD203B41FA5}">
                      <a16:colId xmlns:a16="http://schemas.microsoft.com/office/drawing/2014/main" val="525218373"/>
                    </a:ext>
                  </a:extLst>
                </a:gridCol>
                <a:gridCol w="1518273">
                  <a:extLst>
                    <a:ext uri="{9D8B030D-6E8A-4147-A177-3AD203B41FA5}">
                      <a16:colId xmlns:a16="http://schemas.microsoft.com/office/drawing/2014/main" val="3615593619"/>
                    </a:ext>
                  </a:extLst>
                </a:gridCol>
                <a:gridCol w="1530167">
                  <a:extLst>
                    <a:ext uri="{9D8B030D-6E8A-4147-A177-3AD203B41FA5}">
                      <a16:colId xmlns:a16="http://schemas.microsoft.com/office/drawing/2014/main" val="908740976"/>
                    </a:ext>
                  </a:extLst>
                </a:gridCol>
              </a:tblGrid>
              <a:tr h="93407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юрлицами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-нерезидентами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физлицами 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иным обязательствам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45116"/>
                  </a:ext>
                </a:extLst>
              </a:tr>
              <a:tr h="844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674313"/>
                  </a:ext>
                </a:extLst>
              </a:tr>
              <a:tr h="1357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526606"/>
                  </a:ext>
                </a:extLst>
              </a:tr>
              <a:tr h="1100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6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8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195" y="0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Механизм действия инструмента обязательного резервирования </a:t>
            </a:r>
            <a:r>
              <a:rPr lang="ru-RU" sz="2000" dirty="0">
                <a:solidFill>
                  <a:srgbClr val="7030A0"/>
                </a:solidFill>
              </a:rPr>
              <a:t>  </a:t>
            </a:r>
            <a:r>
              <a:rPr lang="ru-RU" sz="2000" dirty="0"/>
              <a:t>заключается в следующем</a:t>
            </a:r>
            <a:r>
              <a:rPr lang="ru-RU" sz="2000" dirty="0" smtClean="0"/>
              <a:t>:</a:t>
            </a:r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если </a:t>
            </a:r>
            <a:r>
              <a:rPr lang="ru-RU" sz="2000" dirty="0" smtClean="0"/>
              <a:t>Центральный банк </a:t>
            </a:r>
            <a:r>
              <a:rPr lang="ru-RU" sz="2000" dirty="0"/>
              <a:t>увеличивает норму обязательных резервов, то это приводит к </a:t>
            </a:r>
            <a:r>
              <a:rPr lang="ru-RU" sz="2000" dirty="0" smtClean="0"/>
              <a:t>сокращению кредитных возможностей коммерческих банков </a:t>
            </a:r>
            <a:r>
              <a:rPr lang="ru-RU" sz="2000" dirty="0"/>
              <a:t>и, соответственно, </a:t>
            </a:r>
            <a:r>
              <a:rPr lang="ru-RU" sz="2000" dirty="0" smtClean="0"/>
              <a:t> </a:t>
            </a:r>
            <a:r>
              <a:rPr lang="ru-RU" sz="2000" dirty="0"/>
              <a:t>уменьшению денежного </a:t>
            </a:r>
            <a:r>
              <a:rPr lang="ru-RU" sz="2000" dirty="0" smtClean="0"/>
              <a:t>предложения (денежной массы в экономике);</a:t>
            </a:r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при уменьшении нормы резервирования происходит мультипликативное расширение </a:t>
            </a:r>
            <a:r>
              <a:rPr lang="ru-RU" sz="2000" dirty="0" smtClean="0"/>
              <a:t>депозитных ресурсов банков и, соответственно, увеличение объема </a:t>
            </a:r>
            <a:r>
              <a:rPr lang="ru-RU" sz="2000" dirty="0"/>
              <a:t>предложения денег. 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4379" y="3028209"/>
            <a:ext cx="8989621" cy="311133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ctr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2100" b="1" dirty="0" smtClean="0">
                <a:solidFill>
                  <a:srgbClr val="7030A0"/>
                </a:solidFill>
              </a:rPr>
              <a:t>Процентная политика ЦБ проводится по двум направлениям:</a:t>
            </a:r>
          </a:p>
          <a:p>
            <a:pPr algn="l"/>
            <a:r>
              <a:rPr lang="ru-RU" sz="2000" dirty="0" smtClean="0"/>
              <a:t>    ● регулирование размера ключевой ставки (ставки рефинансирования 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);</a:t>
            </a:r>
            <a:br>
              <a:rPr lang="ru-RU" sz="2000" dirty="0" smtClean="0"/>
            </a:br>
            <a:r>
              <a:rPr lang="ru-RU" sz="2000" dirty="0" smtClean="0"/>
              <a:t>● регулирование ставки депонирования (хранения) средств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 на счетах в ЦБ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Изменение процентной (ключевой) ставки </a:t>
            </a:r>
            <a:r>
              <a:rPr lang="ru-RU" sz="2000" dirty="0" smtClean="0"/>
              <a:t>оказывает влияние на соответствующее изменение ставок по всем кредитно-депозитным операциям как самого ЦБ, так и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3665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0644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7030A0"/>
                </a:solidFill>
              </a:rPr>
              <a:t>Операции ЦБ на открытом рынке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549896" y="681741"/>
            <a:ext cx="784887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0070C0"/>
                </a:solidFill>
              </a:rPr>
              <a:t>Суть операций на открытом рынке:</a:t>
            </a:r>
          </a:p>
          <a:p>
            <a:r>
              <a:rPr lang="ru-RU" sz="2000" dirty="0"/>
              <a:t>ЦБ продает или покупает по заранее установленному курсу ценные бумаги, в том числе государственные, формирующие внутренний долг </a:t>
            </a:r>
            <a:r>
              <a:rPr lang="ru-RU" sz="2000" dirty="0" smtClean="0"/>
              <a:t>страны (например, </a:t>
            </a:r>
            <a:r>
              <a:rPr lang="ru-RU" sz="2000" dirty="0"/>
              <a:t>облигаций федерального </a:t>
            </a:r>
            <a:r>
              <a:rPr lang="ru-RU" sz="2000" dirty="0" smtClean="0"/>
              <a:t>займа)</a:t>
            </a:r>
            <a:endParaRPr lang="ru-RU" sz="20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5795" y="2243514"/>
            <a:ext cx="82089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 smtClean="0">
                <a:solidFill>
                  <a:srgbClr val="002060"/>
                </a:solidFill>
              </a:rPr>
              <a:t>Если </a:t>
            </a:r>
            <a:r>
              <a:rPr lang="ru-RU" sz="2000" b="1" dirty="0">
                <a:solidFill>
                  <a:srgbClr val="002060"/>
                </a:solidFill>
              </a:rPr>
              <a:t>ЦБ покупает ценные бумаги у комбанков</a:t>
            </a:r>
            <a:r>
              <a:rPr lang="ru-RU" sz="2000" dirty="0"/>
              <a:t>, он переводит деньги на их корсчета: таким образом, увеличиваются кредитные возможности банков, они расширяют объемы кредитования и активизируется </a:t>
            </a:r>
            <a:r>
              <a:rPr lang="ru-RU" sz="2000" dirty="0" err="1" smtClean="0"/>
              <a:t>мультипликаторное</a:t>
            </a:r>
            <a:r>
              <a:rPr lang="ru-RU" sz="2000" dirty="0" smtClean="0"/>
              <a:t>  </a:t>
            </a:r>
            <a:r>
              <a:rPr lang="ru-RU" sz="2000" dirty="0"/>
              <a:t>расширение денежной массы.</a:t>
            </a:r>
          </a:p>
          <a:p>
            <a:pPr indent="363538"/>
            <a:r>
              <a:rPr lang="ru-RU" sz="2000" b="1" dirty="0">
                <a:solidFill>
                  <a:srgbClr val="002060"/>
                </a:solidFill>
              </a:rPr>
              <a:t>Если ЦБ продает ценные бумаги</a:t>
            </a:r>
            <a:r>
              <a:rPr lang="ru-RU" sz="2000" dirty="0"/>
              <a:t>, то комбанки со своих корсчетов оплачивают такую покупку, тем самым сокращая свои кредитные возможности и замедляя </a:t>
            </a:r>
            <a:r>
              <a:rPr lang="ru-RU" sz="2000" dirty="0" err="1" smtClean="0"/>
              <a:t>мультипликаторное</a:t>
            </a:r>
            <a:r>
              <a:rPr lang="ru-RU" sz="2000" dirty="0" smtClean="0"/>
              <a:t> </a:t>
            </a:r>
            <a:r>
              <a:rPr lang="ru-RU" sz="2000" dirty="0"/>
              <a:t>расширение денежного предложения. 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5920" y="4868941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i="1" dirty="0">
                <a:solidFill>
                  <a:srgbClr val="7030A0"/>
                </a:solidFill>
              </a:rPr>
              <a:t>Такое воздействие осуществляется посредством изменения цены покупки у комбанков или цены продажи им ценных бумаг.</a:t>
            </a:r>
          </a:p>
        </p:txBody>
      </p:sp>
    </p:spTree>
    <p:extLst>
      <p:ext uri="{BB962C8B-B14F-4D97-AF65-F5344CB8AC3E}">
        <p14:creationId xmlns:p14="http://schemas.microsoft.com/office/powerpoint/2010/main" val="139946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01881" y="4199"/>
            <a:ext cx="8787740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2.3 </a:t>
            </a:r>
            <a:r>
              <a:rPr lang="ru-RU" sz="2000" b="1" dirty="0">
                <a:solidFill>
                  <a:srgbClr val="FF0000"/>
                </a:solidFill>
              </a:rPr>
              <a:t>Развитие и укрепление </a:t>
            </a:r>
            <a:r>
              <a:rPr lang="ru-RU" sz="2000" b="1" dirty="0" smtClean="0">
                <a:solidFill>
                  <a:srgbClr val="FF0000"/>
                </a:solidFill>
              </a:rPr>
              <a:t>национальной банковской </a:t>
            </a:r>
            <a:r>
              <a:rPr lang="ru-RU" sz="2000" b="1" dirty="0">
                <a:solidFill>
                  <a:srgbClr val="FF0000"/>
                </a:solidFill>
              </a:rPr>
              <a:t>системы </a:t>
            </a:r>
            <a:r>
              <a:rPr lang="ru-RU" sz="2000" b="1" dirty="0" smtClean="0">
                <a:solidFill>
                  <a:srgbClr val="FF0000"/>
                </a:solidFill>
              </a:rPr>
              <a:t>– важнейшая задача Центрального банка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95003" y="659400"/>
            <a:ext cx="8894618" cy="5360400"/>
          </a:xfrm>
        </p:spPr>
        <p:txBody>
          <a:bodyPr>
            <a:normAutofit/>
          </a:bodyPr>
          <a:lstStyle/>
          <a:p>
            <a:r>
              <a:rPr lang="ru-RU" dirty="0" smtClean="0"/>
              <a:t>     Главными </a:t>
            </a:r>
            <a:r>
              <a:rPr lang="ru-RU" dirty="0"/>
              <a:t>структурными звеньями  национальной банковской системы </a:t>
            </a:r>
            <a:r>
              <a:rPr lang="ru-RU" dirty="0" smtClean="0"/>
              <a:t>являются </a:t>
            </a:r>
            <a:r>
              <a:rPr lang="ru-RU" dirty="0"/>
              <a:t>коммерческие банки. Устойчивость национальной банковской системы определяется устойчивостью и надежностью отдельных банков.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 Банком </a:t>
            </a:r>
            <a:r>
              <a:rPr lang="ru-RU" dirty="0">
                <a:latin typeface="Arial" pitchFamily="34" charset="0"/>
                <a:cs typeface="Arial" pitchFamily="34" charset="0"/>
              </a:rPr>
              <a:t>считается такое учреждение, которое оказывает все три вида основных операций: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депозитные;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кредитные;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расчетные.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Другие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операции, выполняемые банком: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кассовое обслуживание клиентов;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инкассация денежных средств, векселей, платежных и расчетных документов;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привлечение во вклады и размещение драгоценных металлов;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покупка и продажа иностранной валюты;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выдача банковских гарантий.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05686"/>
              </p:ext>
            </p:extLst>
          </p:nvPr>
        </p:nvGraphicFramePr>
        <p:xfrm>
          <a:off x="546264" y="997527"/>
          <a:ext cx="8110848" cy="4701990"/>
        </p:xfrm>
        <a:graphic>
          <a:graphicData uri="http://schemas.openxmlformats.org/drawingml/2006/table">
            <a:tbl>
              <a:tblPr firstRow="1" firstCol="1" bandRow="1"/>
              <a:tblGrid>
                <a:gridCol w="2703616">
                  <a:extLst>
                    <a:ext uri="{9D8B030D-6E8A-4147-A177-3AD203B41FA5}">
                      <a16:colId xmlns:a16="http://schemas.microsoft.com/office/drawing/2014/main" val="2574386672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2310611997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1851396009"/>
                    </a:ext>
                  </a:extLst>
                </a:gridCol>
              </a:tblGrid>
              <a:tr h="623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r>
                        <a:rPr lang="ru-RU" sz="2000" kern="1200" baseline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банков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универсальной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базовой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930595"/>
                  </a:ext>
                </a:extLst>
              </a:tr>
              <a:tr h="1305952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капитала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(собственных средств)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Свыше 1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Минимум                 </a:t>
                      </a: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err="1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Максимум                  3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72635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Регуляторные требования ЦБ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 исключений, 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полном объеме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Упрощенные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517387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банковских операций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Все,  без ограничений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некоторыми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ограничениями, в основном по валютным операциям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80628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7517" y="213756"/>
            <a:ext cx="806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Разделение банков РФ по категориям (с 2018 года)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2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5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7661"/>
            <a:ext cx="8229600" cy="576262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2200" b="1" dirty="0">
                <a:solidFill>
                  <a:srgbClr val="FF0000"/>
                </a:solidFill>
                <a:effectLst/>
              </a:rPr>
              <a:t>Нормативы достаточности капитала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0990"/>
            <a:ext cx="8507413" cy="4249217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К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endParaRPr 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1.</a:t>
            </a:r>
            <a:r>
              <a:rPr lang="en-US" sz="20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i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=  --------------------------------- </a:t>
            </a:r>
            <a:r>
              <a:rPr lang="ru-RU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х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100%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Ар + КР + 12,5 ∙ ОР + РР </a:t>
            </a:r>
          </a:p>
          <a:p>
            <a:pPr marL="0" indent="0" algn="r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1.1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– для базового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4,5%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1.2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основного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6,0%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1.0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всего капитала К</a:t>
            </a:r>
            <a:r>
              <a:rPr lang="ru-RU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0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(сумма собственных средств)       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8%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1.4 </a:t>
            </a:r>
            <a:r>
              <a:rPr lang="ru-RU" sz="1600" dirty="0">
                <a:latin typeface="Arial" charset="0"/>
                <a:cs typeface="Arial" charset="0"/>
              </a:rPr>
              <a:t>– </a:t>
            </a:r>
            <a:r>
              <a:rPr lang="ru-RU" sz="1800" dirty="0">
                <a:latin typeface="Arial" charset="0"/>
                <a:cs typeface="Arial" charset="0"/>
              </a:rPr>
              <a:t>для основного капитала </a:t>
            </a:r>
            <a:r>
              <a:rPr lang="ru-RU" sz="1800" b="1" dirty="0" smtClean="0">
                <a:latin typeface="Arial" charset="0"/>
                <a:cs typeface="Arial" charset="0"/>
              </a:rPr>
              <a:t>К</a:t>
            </a:r>
            <a:r>
              <a:rPr lang="ru-RU" sz="1200" b="1" dirty="0" smtClean="0">
                <a:latin typeface="Arial" charset="0"/>
                <a:cs typeface="Arial" charset="0"/>
              </a:rPr>
              <a:t>2 </a:t>
            </a:r>
            <a:r>
              <a:rPr lang="ru-RU" sz="1800" dirty="0" smtClean="0">
                <a:latin typeface="Arial" charset="0"/>
                <a:cs typeface="Arial" charset="0"/>
              </a:rPr>
              <a:t>с покрытием рисков по активам и иным обязательствам                                                                                            </a:t>
            </a:r>
            <a:r>
              <a:rPr lang="ru-RU" sz="1800" dirty="0">
                <a:latin typeface="Arial" charset="0"/>
                <a:cs typeface="Arial" charset="0"/>
              </a:rPr>
              <a:t>≥  </a:t>
            </a:r>
            <a:r>
              <a:rPr lang="ru-RU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4,5%</a:t>
            </a:r>
            <a:endParaRPr lang="ru-RU" sz="18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3AA68-6A9A-46A7-8FD9-370F3D47E06A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23850" y="1052513"/>
            <a:ext cx="849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37928" y="687289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Arial" pitchFamily="34" charset="0"/>
                <a:cs typeface="Arial" pitchFamily="34" charset="0"/>
              </a:rPr>
              <a:t>Общая формула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расчета нормативов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достаточности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246" y="1189236"/>
            <a:ext cx="7927554" cy="936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786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Компоненты собственного капитала</a:t>
            </a:r>
            <a:br>
              <a:rPr lang="ru-RU" sz="2400" b="1" dirty="0">
                <a:effectLst/>
              </a:rPr>
            </a:br>
            <a:r>
              <a:rPr lang="ru-RU" sz="2200" b="1" dirty="0">
                <a:solidFill>
                  <a:srgbClr val="C00000"/>
                </a:solidFill>
                <a:effectLst/>
              </a:rPr>
              <a:t>1-й уровень – основной </a:t>
            </a:r>
            <a:r>
              <a:rPr lang="ru-RU" sz="2200" b="1" dirty="0" smtClean="0">
                <a:solidFill>
                  <a:srgbClr val="C00000"/>
                </a:solidFill>
                <a:effectLst/>
              </a:rPr>
              <a:t>капитал</a:t>
            </a:r>
            <a:br>
              <a:rPr lang="ru-RU" sz="2200" b="1" dirty="0" smtClean="0">
                <a:solidFill>
                  <a:srgbClr val="C00000"/>
                </a:solidFill>
                <a:effectLst/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2-й уровень – дополнительный капитал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400" b="1" dirty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Основной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=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Базовый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+ Добавочный капитал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Базовый капитал: 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Уставный (акционерный) капитал + Эмиссионный доход + Резервный фонд + Прибыль, подтвержденная аудиторским заключением – (Нематериальные активы + Отложенные налоговые активы + Вложения в собственные акции и дочерний капитал + Убытки)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Добавочный капитал: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Часть привилегированных акций + Часть эмиссионного дохода + </a:t>
            </a:r>
            <a:r>
              <a:rPr lang="ru-RU" altLang="ru-RU" sz="20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Субординированный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 кредит (депозит) с дополнительными условиями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44AEA6-9BE7-4F28-89B9-415AEFDA3A80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8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5187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400" b="1" dirty="0"/>
              <a:t>Расчет активов (Ар), взвешенных по степени риска</a:t>
            </a:r>
            <a:br>
              <a:rPr lang="ru-RU" sz="2400" b="1" dirty="0"/>
            </a:br>
            <a:r>
              <a:rPr lang="ru-RU" sz="2000" dirty="0"/>
              <a:t>(Инструкция №199-И)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79388" y="1052513"/>
          <a:ext cx="8785225" cy="5822506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685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1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Группа активов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Коэффициент риска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I</a:t>
                      </a:r>
                      <a:r>
                        <a:rPr lang="ru-RU" sz="1800" dirty="0"/>
                        <a:t>. Наличная валюта, чеки, золото, средства на счетах, обязательные резервы и т.п.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518">
                <a:tc>
                  <a:txBody>
                    <a:bodyPr/>
                    <a:lstStyle/>
                    <a:p>
                      <a:r>
                        <a:rPr lang="en-US" sz="1800" dirty="0"/>
                        <a:t>II</a:t>
                      </a:r>
                      <a:r>
                        <a:rPr lang="ru-RU" sz="1800" dirty="0"/>
                        <a:t>. Кредиты в рублях региональным и муниципальным властям; кредиты организациям, обеспеченные </a:t>
                      </a:r>
                      <a:r>
                        <a:rPr lang="ru-RU" sz="1800" baseline="0" dirty="0"/>
                        <a:t>поручительствами и гарантиями властей; средства в клиринговых расчетах; кредиты фондовым биржам, международным и национальным институтам развития,  заемщикам с высокими кредитными рейтингами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0,2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73">
                <a:tc>
                  <a:txBody>
                    <a:bodyPr/>
                    <a:lstStyle/>
                    <a:p>
                      <a:r>
                        <a:rPr lang="en-US" sz="1800" dirty="0"/>
                        <a:t>III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в иностранной валюте, кредиты в рублях кредитным организациям в части обеспеченной гарантиями и поручительствами, кредиты  акционерным обществам из списка естественных монополий и стратегических предприятий, кредиты организациям федеральной собственности 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40">
                <a:tc>
                  <a:txBody>
                    <a:bodyPr/>
                    <a:lstStyle/>
                    <a:p>
                      <a:r>
                        <a:rPr lang="en-US" sz="1800" dirty="0"/>
                        <a:t>IV</a:t>
                      </a:r>
                      <a:r>
                        <a:rPr lang="ru-RU" sz="1800" dirty="0"/>
                        <a:t>. Все прочие активы банков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V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кредитным организациям и правительствам, входящим в категорию стран «7»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CD561-DC9C-4804-BCA8-4BD31F32E1C9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9750" y="188913"/>
            <a:ext cx="8147050" cy="136842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l" eaLnBrk="1" hangingPunct="1">
              <a:lnSpc>
                <a:spcPct val="120000"/>
              </a:lnSpc>
            </a:pPr>
            <a:r>
              <a:rPr lang="ru-RU" altLang="ru-RU" sz="2400" b="1">
                <a:solidFill>
                  <a:schemeClr val="tx1"/>
                </a:solidFill>
                <a:effectLst/>
              </a:rPr>
              <a:t>Расчет кредитного риска (КР) </a:t>
            </a:r>
            <a:r>
              <a:rPr lang="ru-RU" altLang="ru-RU" sz="2400">
                <a:solidFill>
                  <a:schemeClr val="tx1"/>
                </a:solidFill>
                <a:effectLst/>
              </a:rPr>
              <a:t>по условным обязательствам кредитного характера, срочным сделкам и производным финансовым инструментам</a:t>
            </a:r>
            <a:endParaRPr lang="ru-RU" altLang="ru-RU" sz="2000" b="1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92600"/>
            <a:ext cx="8229600" cy="20161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0070C0"/>
                </a:solidFill>
                <a:latin typeface="+mn-lt"/>
              </a:rPr>
              <a:t>Расчет операционного риска (ОР) –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Положение №346-П от 3 ноября 2009 г. «О порядке расчета операционного риска»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0070C0"/>
                </a:solidFill>
                <a:latin typeface="+mn-lt"/>
              </a:rPr>
              <a:t>ОР = (0,15 ∑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Di</a:t>
            </a:r>
            <a:r>
              <a:rPr lang="ru-RU" sz="2000" b="1" dirty="0">
                <a:solidFill>
                  <a:srgbClr val="0070C0"/>
                </a:solidFill>
                <a:latin typeface="+mn-lt"/>
              </a:rPr>
              <a:t>)/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n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D1CE8-31D5-40C4-B97F-A6E15344717F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395288" y="1773238"/>
            <a:ext cx="85693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 = Номинальная величина обязательств х Коэффициент риска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Коэффициент риска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1,0 по обязательствам с высоким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0,5 по обязательствам со средним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0,2 по обязательствам  с низким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 по обязательствам без риска.</a:t>
            </a:r>
            <a:r>
              <a:rPr lang="ru-RU"/>
              <a:t> 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79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25538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ru-RU" sz="2400" b="1" dirty="0">
                <a:effectLst/>
              </a:rPr>
              <a:t>Расчет рыночного риска (РР) </a:t>
            </a:r>
            <a:r>
              <a:rPr lang="ru-RU" altLang="ru-RU" sz="2400" dirty="0">
                <a:effectLst/>
              </a:rPr>
              <a:t/>
            </a:r>
            <a:br>
              <a:rPr lang="ru-RU" altLang="ru-RU" sz="2400" dirty="0">
                <a:effectLst/>
              </a:rPr>
            </a:br>
            <a:r>
              <a:rPr lang="ru-RU" altLang="ru-RU" sz="2000" b="1" dirty="0">
                <a:solidFill>
                  <a:schemeClr val="tx1"/>
                </a:solidFill>
                <a:effectLst/>
              </a:rPr>
              <a:t>Положение №387-П от 28 сентября 2012 г.</a:t>
            </a:r>
            <a:r>
              <a:rPr lang="ru-RU" altLang="ru-RU" sz="2000" dirty="0">
                <a:solidFill>
                  <a:schemeClr val="tx1"/>
                </a:solidFill>
                <a:effectLst/>
              </a:rPr>
              <a:t> «О порядке расчета кредитными организациями величины рыночного риска»</a:t>
            </a:r>
            <a:endParaRPr lang="ru-RU" alt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3700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РР = 12,5 х (ПР + ФР) + ВР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solidFill>
                <a:srgbClr val="0070C0"/>
              </a:solidFill>
              <a:latin typeface="+mn-lt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ПР 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изменениям процентных ставок, и срочным сделкам с ценными бумагами, чувствительными к изменению процентных ставок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(процентный риск);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ФР</a:t>
            </a:r>
            <a:r>
              <a:rPr lang="ru-RU" sz="2200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изменению текущей (справедливой) стоимости на долевые ценные бумаги, и срочным сделкам с долевыми ценными бумагами и ценными бумагами, конвертируемыми в долевые ценные бумаги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(фондовый риск);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ВР </a:t>
            </a:r>
            <a:r>
              <a:rPr lang="ru-RU" sz="22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открытым кредитной организацией позициям в иностранных валютах и драгоценных металлах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(валютный риск).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713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60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altLang="ru-RU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1652" y="0"/>
            <a:ext cx="89623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2000" b="1" dirty="0">
                <a:solidFill>
                  <a:srgbClr val="7030A0"/>
                </a:solidFill>
              </a:rPr>
              <a:t>Ликвидность банка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/>
              <a:t>– </a:t>
            </a:r>
            <a:r>
              <a:rPr lang="ru-RU" sz="2000" dirty="0">
                <a:solidFill>
                  <a:srgbClr val="000000"/>
                </a:solidFill>
              </a:rPr>
              <a:t>его способность своевременно и без потерь выполнять свои обязательства перед вкладчиками, кредиторами и другими клиентами.</a:t>
            </a:r>
          </a:p>
          <a:p>
            <a:pPr indent="266700" algn="just"/>
            <a:r>
              <a:rPr lang="ru-RU" sz="2000" dirty="0" smtClean="0">
                <a:solidFill>
                  <a:srgbClr val="000000"/>
                </a:solidFill>
              </a:rPr>
              <a:t>Для </a:t>
            </a:r>
            <a:r>
              <a:rPr lang="ru-RU" sz="2000" dirty="0">
                <a:solidFill>
                  <a:srgbClr val="000000"/>
                </a:solidFill>
              </a:rPr>
              <a:t>выполнения </a:t>
            </a:r>
            <a:r>
              <a:rPr lang="ru-RU" sz="2000" dirty="0" smtClean="0">
                <a:solidFill>
                  <a:srgbClr val="000000"/>
                </a:solidFill>
              </a:rPr>
              <a:t>своих обязательств </a:t>
            </a:r>
            <a:r>
              <a:rPr lang="ru-RU" sz="2000" dirty="0">
                <a:solidFill>
                  <a:srgbClr val="000000"/>
                </a:solidFill>
              </a:rPr>
              <a:t>банк использует следующие ликвидные активы: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денежную наличность, выраженную  в остатках денег в кассе и на корсчетах (в ЦБ и комбанках);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активы, которые можно быстро превратить в наличность;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межбанковские кредиты, которые при необходимости можно получить на межбанковском рынке или в Банке России;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другие привлеченные средства, например, выпуск депозитных сертификатов и банковских векселей. </a:t>
            </a:r>
            <a:endParaRPr lang="ru-RU" sz="2000" dirty="0"/>
          </a:p>
          <a:p>
            <a:pPr indent="266700" algn="just"/>
            <a:endParaRPr lang="ru-RU" sz="2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148" y="3668117"/>
            <a:ext cx="8704613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2000" dirty="0">
                <a:solidFill>
                  <a:srgbClr val="000000"/>
                </a:solidFill>
              </a:rPr>
              <a:t>Основным методом регулирования ликвидности </a:t>
            </a:r>
            <a:r>
              <a:rPr lang="ru-RU" sz="2000" dirty="0" smtClean="0">
                <a:solidFill>
                  <a:srgbClr val="000000"/>
                </a:solidFill>
              </a:rPr>
              <a:t>со </a:t>
            </a:r>
            <a:r>
              <a:rPr lang="ru-RU" sz="2000" dirty="0">
                <a:solidFill>
                  <a:srgbClr val="000000"/>
                </a:solidFill>
              </a:rPr>
              <a:t>стороны Центрального банка является </a:t>
            </a:r>
            <a:r>
              <a:rPr lang="ru-RU" sz="2000" b="1" dirty="0">
                <a:solidFill>
                  <a:srgbClr val="000000"/>
                </a:solidFill>
              </a:rPr>
              <a:t>установление нормативов ликвидности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и контроль за их соблюдением</a:t>
            </a:r>
            <a:r>
              <a:rPr lang="ru-RU" sz="2000" dirty="0">
                <a:solidFill>
                  <a:srgbClr val="000000"/>
                </a:solidFill>
              </a:rPr>
              <a:t>. </a:t>
            </a:r>
            <a:endParaRPr lang="ru-RU" sz="2000" dirty="0" smtClean="0">
              <a:solidFill>
                <a:srgbClr val="000000"/>
              </a:solidFill>
            </a:endParaRPr>
          </a:p>
          <a:p>
            <a:pPr indent="358775" algn="just">
              <a:lnSpc>
                <a:spcPct val="110000"/>
              </a:lnSpc>
            </a:pPr>
            <a:r>
              <a:rPr lang="ru-RU" sz="2000" dirty="0">
                <a:solidFill>
                  <a:srgbClr val="000000"/>
                </a:solidFill>
              </a:rPr>
              <a:t>В настоящее время применяются три показателя, регулирующие риск ликвидности: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мгновенной ликвидности (Н2),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текущей ликвидности (Н3),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долгосрочной ликвидности (Н4).</a:t>
            </a:r>
          </a:p>
          <a:p>
            <a:pPr indent="358775" algn="just"/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6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мгновенной ликвидности банка (Н2)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одного операционного дня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высоколиквидных активов банка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>
                <a:solidFill>
                  <a:srgbClr val="CC3300"/>
                </a:solidFill>
              </a:rPr>
              <a:t>Лам</a:t>
            </a:r>
            <a:r>
              <a:rPr lang="ru-RU" sz="24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 к сумме обязательств (пассивов) банка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b="1" dirty="0">
                <a:solidFill>
                  <a:srgbClr val="000000"/>
                </a:solidFill>
              </a:rPr>
              <a:t>по счетам до востребования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b="1" dirty="0">
                <a:solidFill>
                  <a:srgbClr val="CC3300"/>
                </a:solidFill>
              </a:rPr>
              <a:t> </a:t>
            </a:r>
            <a:r>
              <a:rPr lang="en-US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⃰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lang="ru-RU" sz="2200" dirty="0"/>
              <a:t>)</a:t>
            </a:r>
            <a:r>
              <a:rPr lang="ru-RU" sz="2200" dirty="0">
                <a:solidFill>
                  <a:srgbClr val="000000"/>
                </a:solidFill>
              </a:rPr>
              <a:t>.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77072"/>
            <a:ext cx="51845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060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0"/>
            <a:ext cx="85689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текущей ликвидности банка (Н3)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ближайших к дате расчета норматива 30 календарных дней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ликвидных активов банка (</a:t>
            </a:r>
            <a:r>
              <a:rPr lang="ru-RU" sz="2200" b="1" dirty="0">
                <a:solidFill>
                  <a:srgbClr val="CC3300"/>
                </a:solidFill>
              </a:rPr>
              <a:t>Лат</a:t>
            </a:r>
            <a:r>
              <a:rPr lang="ru-RU" sz="2200" b="1" dirty="0">
                <a:solidFill>
                  <a:srgbClr val="000000"/>
                </a:solidFill>
              </a:rPr>
              <a:t>) к сумме обязательств (пассивов) банка по счетам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*</a:t>
            </a:r>
            <a:r>
              <a:rPr lang="ru-RU" sz="2200" dirty="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  <a:endParaRPr lang="ru-RU" sz="22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653136"/>
            <a:ext cx="49685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51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0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долгосрочной ликвидности банка (Н4)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результате размещения средств в долгосрочные активы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максимально допустимое отношение кредитных требований банка с оставшимся сроком до даты погашения свыше 365 дней (</a:t>
            </a:r>
            <a:r>
              <a:rPr lang="ru-RU" sz="2200" b="1" dirty="0" err="1">
                <a:solidFill>
                  <a:srgbClr val="CC3300"/>
                </a:solidFill>
              </a:rPr>
              <a:t>Крд</a:t>
            </a:r>
            <a:r>
              <a:rPr lang="ru-RU" sz="2200" b="1" dirty="0">
                <a:solidFill>
                  <a:srgbClr val="000000"/>
                </a:solidFill>
              </a:rPr>
              <a:t>), к собственным средствам (капиталу) банка (</a:t>
            </a:r>
            <a:r>
              <a:rPr lang="ru-RU" sz="2200" b="1" dirty="0">
                <a:solidFill>
                  <a:srgbClr val="CC3300"/>
                </a:solidFill>
              </a:rPr>
              <a:t>К</a:t>
            </a:r>
            <a:r>
              <a:rPr lang="ru-RU" sz="2200" b="1" dirty="0">
                <a:solidFill>
                  <a:srgbClr val="000000"/>
                </a:solidFill>
              </a:rPr>
              <a:t>) и обязательствам (пассивам) с оставшимся сроком до даты погашения свыше 365 дней (</a:t>
            </a:r>
            <a:r>
              <a:rPr lang="ru-RU" sz="2200" b="1" dirty="0">
                <a:solidFill>
                  <a:srgbClr val="CC3300"/>
                </a:solidFill>
              </a:rPr>
              <a:t>ОД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скорректированным на величину минимального совокупного остатка средств по счетам со сроком исполнения обязательств до 365 дней и счетам до востребования физических и юридических лиц (кроме кредитных организаций) (</a:t>
            </a:r>
            <a:r>
              <a:rPr lang="ru-RU" sz="2200" b="1" dirty="0">
                <a:solidFill>
                  <a:srgbClr val="CC3300"/>
                </a:solidFill>
              </a:rPr>
              <a:t>О*</a:t>
            </a:r>
            <a:r>
              <a:rPr lang="ru-RU" sz="2200" dirty="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229200"/>
            <a:ext cx="48245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2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-1107504"/>
            <a:ext cx="9144000" cy="86409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2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Классификация банков по результатам оценки их экономического положения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155005" y="646331"/>
            <a:ext cx="9144000" cy="5411134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1.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деятельности которых не выявлены текущие трудности, у которых капитал, активы, доходность, ликвидность и качество управления оцениваются как «хорошие», 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процентный риск - приемлемый, риск концентрации  - низкий, а структура собственности признается прозрачной либо достаточно прозрачной.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2.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не имеющие текущих трудностей, но в деятельности которых выявлены недостатки, которые в случае их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неустранения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могут привести к возникновению трудностей в ближайшие 12 месяцев.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3.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имеющие недостатки в деятельности,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неустранение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которых может в ближайшие 12 месяцев привести к ситуации, угрожающей законным интересам их вкладчиков и кредиторов.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4.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нарушения в деятельности которых создают реальную угрозу интересам их вкладчиков и кредиторов и устранение которых требует вмешательства органов управления и акционеров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5.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отношении которых имеются основания для отзыва лицензии, либо для осуществления мер по предупреждению несостоятельности (банкротства)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005" y="0"/>
            <a:ext cx="883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 результатам </a:t>
            </a:r>
            <a:r>
              <a:rPr lang="ru-RU" dirty="0" smtClean="0">
                <a:solidFill>
                  <a:srgbClr val="FF0000"/>
                </a:solidFill>
              </a:rPr>
              <a:t>оценок экономического положения, проводимых Банком России ежеквартально, коммерческие банки распределяются </a:t>
            </a:r>
            <a:r>
              <a:rPr lang="ru-RU" dirty="0">
                <a:solidFill>
                  <a:srgbClr val="FF0000"/>
                </a:solidFill>
              </a:rPr>
              <a:t>по нескольким </a:t>
            </a:r>
            <a:r>
              <a:rPr lang="ru-RU" dirty="0" smtClean="0">
                <a:solidFill>
                  <a:srgbClr val="FF0000"/>
                </a:solidFill>
              </a:rPr>
              <a:t>группам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54927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2000" b="1" dirty="0" smtClean="0">
                <a:solidFill>
                  <a:srgbClr val="FF0000"/>
                </a:solidFill>
                <a:effectLst/>
              </a:rPr>
              <a:t>Рейтинговая система </a:t>
            </a:r>
            <a:r>
              <a:rPr lang="en-US" altLang="ru-RU" sz="2000" b="1" dirty="0" smtClean="0">
                <a:solidFill>
                  <a:srgbClr val="FF0000"/>
                </a:solidFill>
                <a:effectLst/>
              </a:rPr>
              <a:t>CAMELS </a:t>
            </a:r>
            <a:endParaRPr lang="ru-RU" altLang="ru-RU" sz="2000" b="1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48573" y="449262"/>
            <a:ext cx="9036050" cy="6408738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C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capital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adequacy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 (достаточность капитала) 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…какой капитал банка может быть использован для защиты его кредиторов (вкладчиков), и достаточна ли его величина</a:t>
            </a:r>
            <a:endParaRPr lang="en-US" altLang="ru-RU" sz="18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asset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quality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активов)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…области повышенного кредитного риска, состав ссудного портфеля, финансовое воздействие проблемных займов, структура ценных бумаг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management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управления)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качество банковского менеджмента на основе оценки результатов работы, соблюдения законов и инструкций, принятой системы контроля</a:t>
            </a:r>
          </a:p>
          <a:p>
            <a:pPr marL="0" indent="0" eaLnBrk="1" hangingPunct="1">
              <a:spcBef>
                <a:spcPts val="4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earnings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(доходность,  прибыльность)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эффективность деятельности банка, источники получения прибыли, ее достаточность для будущего развития банка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liquidity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(ликвидность)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наличие достаточной ликвидности у банка с точки зрения своевременного исполнения его обязательств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 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sensitivity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to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risk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(чувствительность к риску)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чувствительность финансового состояния банка к изменению процентных ставок и других рыночных индикаторов</a:t>
            </a:r>
          </a:p>
        </p:txBody>
      </p:sp>
    </p:spTree>
    <p:extLst>
      <p:ext uri="{BB962C8B-B14F-4D97-AF65-F5344CB8AC3E}">
        <p14:creationId xmlns:p14="http://schemas.microsoft.com/office/powerpoint/2010/main" val="5787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316B2BB-E5F2-4A1B-B0EF-C58059D55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body" sz="quarter" idx="15"/>
          </p:nvPr>
        </p:nvSpPr>
        <p:spPr>
          <a:xfrm>
            <a:off x="213756" y="0"/>
            <a:ext cx="8657112" cy="6970816"/>
          </a:xfrm>
        </p:spPr>
        <p:txBody>
          <a:bodyPr>
            <a:normAutofit fontScale="60000" lnSpcReduction="20000"/>
          </a:bodyPr>
          <a:lstStyle/>
          <a:p>
            <a:pPr indent="363538" algn="ctr">
              <a:spcAft>
                <a:spcPts val="600"/>
              </a:spcAft>
            </a:pPr>
            <a:r>
              <a:rPr lang="ru-RU" sz="3300" b="1" dirty="0" smtClean="0">
                <a:solidFill>
                  <a:srgbClr val="FF0000"/>
                </a:solidFill>
                <a:cs typeface="Arial" pitchFamily="34" charset="0"/>
              </a:rPr>
              <a:t>2.4 Особенности формирования банковских стратегий</a:t>
            </a:r>
          </a:p>
          <a:p>
            <a:pPr indent="363538"/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развития банка представляет собой концептуально-программную основу деятельности банка, которая определяет главные цели и задачи, а также пути их </a:t>
            </a:r>
            <a:r>
              <a:rPr lang="ru-RU" sz="3000" dirty="0" smtClean="0">
                <a:cs typeface="Arial" pitchFamily="34" charset="0"/>
              </a:rPr>
              <a:t>выполнения. </a:t>
            </a:r>
            <a:endParaRPr lang="ru-RU" sz="3000" dirty="0">
              <a:cs typeface="Arial" pitchFamily="34" charset="0"/>
            </a:endParaRPr>
          </a:p>
          <a:p>
            <a:pPr indent="363538">
              <a:spcBef>
                <a:spcPts val="600"/>
              </a:spcBef>
            </a:pPr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служит </a:t>
            </a:r>
            <a:r>
              <a:rPr lang="ru-RU" sz="3000" dirty="0" smtClean="0">
                <a:cs typeface="Arial" pitchFamily="34" charset="0"/>
              </a:rPr>
              <a:t>ориентиром </a:t>
            </a:r>
            <a:r>
              <a:rPr lang="ru-RU" sz="3000" dirty="0">
                <a:cs typeface="Arial" pitchFamily="34" charset="0"/>
              </a:rPr>
              <a:t>для принятия руководителями (менеджментом) банка основных решений по развитию предполагаемых сегментов рынка банковских услуг, банковских продуктов и технологий, организационной структуры, оценке рисков и прибыльности банка. </a:t>
            </a:r>
            <a:endParaRPr lang="ru-RU" sz="3000" dirty="0" smtClean="0">
              <a:cs typeface="Arial" pitchFamily="34" charset="0"/>
            </a:endParaRP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dirty="0" smtClean="0">
                <a:cs typeface="Arial" pitchFamily="34" charset="0"/>
              </a:rPr>
              <a:t>Процесс разработки корпоративной банковской стратегии предполагает формулирование миссии банка и этических ценностей банковского бизнеса.</a:t>
            </a:r>
          </a:p>
          <a:p>
            <a:pPr indent="363538" algn="r">
              <a:spcBef>
                <a:spcPts val="600"/>
              </a:spcBef>
              <a:spcAft>
                <a:spcPts val="600"/>
              </a:spcAft>
            </a:pPr>
            <a:r>
              <a:rPr lang="ru-RU" sz="2700" b="1" i="1" dirty="0" smtClean="0">
                <a:cs typeface="Arial" pitchFamily="34" charset="0"/>
              </a:rPr>
              <a:t>Пример по ПАО ВТБ</a:t>
            </a:r>
          </a:p>
          <a:p>
            <a:pPr indent="363538"/>
            <a:r>
              <a:rPr lang="ru-RU" sz="3000" b="1" dirty="0" smtClean="0">
                <a:solidFill>
                  <a:srgbClr val="7030A0"/>
                </a:solidFill>
              </a:rPr>
              <a:t>Миссия: </a:t>
            </a:r>
          </a:p>
          <a:p>
            <a:pPr indent="363538"/>
            <a:r>
              <a:rPr lang="ru-RU" sz="3000" dirty="0" smtClean="0"/>
              <a:t>Мы </a:t>
            </a:r>
            <a:r>
              <a:rPr lang="ru-RU" sz="3000" dirty="0"/>
              <a:t>предоставляем финансовые услуги международного уровня, чтобы сделать более обеспеченным будущее наших клиентов, акционеров и общества в целом</a:t>
            </a:r>
            <a:r>
              <a:rPr lang="ru-RU" sz="3000" dirty="0" smtClean="0"/>
              <a:t>».</a:t>
            </a: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b="1" dirty="0" smtClean="0">
                <a:solidFill>
                  <a:srgbClr val="7030A0"/>
                </a:solidFill>
              </a:rPr>
              <a:t>Этические ценности:</a:t>
            </a:r>
            <a:endParaRPr lang="ru-RU" sz="3000" b="1" dirty="0">
              <a:solidFill>
                <a:srgbClr val="7030A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стремится к наивысшим стандартам обслуживания клиентов, защищает интересы каждого клиента, гарантируя каждому клиенту конфиденциальность</a:t>
            </a:r>
            <a:r>
              <a:rPr lang="ru-RU" sz="3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3000" dirty="0"/>
              <a:t>банк соблюдает законы, этические нормы и правила честного ведения бизнеса, без- условно исполняет свои обязательства и дорожит своей репутацией;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не финансирует экологически вредные и социально опасные производства, проекты и программы …  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и </a:t>
            </a:r>
            <a:r>
              <a:rPr lang="ru-RU" sz="3000" dirty="0" err="1"/>
              <a:t>т.п</a:t>
            </a:r>
            <a:endParaRPr lang="ru-RU" sz="3000" dirty="0"/>
          </a:p>
          <a:p>
            <a:pPr indent="363538"/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4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3808" y="1124744"/>
            <a:ext cx="331236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Анализ конкурентной среды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44706" y="159459"/>
            <a:ext cx="75986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/>
              <a:t>Схема процесса разработки и уточнения стратегии</a:t>
            </a:r>
            <a:endParaRPr lang="ru-RU" sz="21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284984"/>
            <a:ext cx="2880320" cy="86409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3284984"/>
            <a:ext cx="288032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2997" y="4523422"/>
            <a:ext cx="3816424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843808" y="452342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Выполнение стратегии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51009" y="5629285"/>
            <a:ext cx="3600400" cy="63458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780801" y="5581403"/>
            <a:ext cx="372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Контроль выполнения стратегии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4290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Выбор стратегии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971600" y="3356992"/>
            <a:ext cx="2736304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Формулировка миссии и ценностей банка</a:t>
            </a:r>
            <a:endParaRPr lang="ru-RU" sz="2000" dirty="0"/>
          </a:p>
        </p:txBody>
      </p:sp>
      <p:cxnSp>
        <p:nvCxnSpPr>
          <p:cNvPr id="26" name="Прямая со стрелкой 25"/>
          <p:cNvCxnSpPr>
            <a:stCxn id="7" idx="3"/>
            <a:endCxn id="8" idx="1"/>
          </p:cNvCxnSpPr>
          <p:nvPr/>
        </p:nvCxnSpPr>
        <p:spPr>
          <a:xfrm flipV="1">
            <a:off x="3851920" y="3681028"/>
            <a:ext cx="1584176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020272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880758" y="4077072"/>
            <a:ext cx="627346" cy="436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</p:cNvCxnSpPr>
          <p:nvPr/>
        </p:nvCxnSpPr>
        <p:spPr>
          <a:xfrm>
            <a:off x="4551209" y="5027478"/>
            <a:ext cx="44542" cy="5539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051720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915816" y="2204864"/>
            <a:ext cx="324036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43808" y="2204864"/>
            <a:ext cx="3384376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Определение стратегических целей и задач</a:t>
            </a:r>
            <a:endParaRPr lang="ru-RU" sz="20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051720" y="2564904"/>
            <a:ext cx="864096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5" idx="3"/>
          </p:cNvCxnSpPr>
          <p:nvPr/>
        </p:nvCxnSpPr>
        <p:spPr>
          <a:xfrm>
            <a:off x="6228184" y="2558807"/>
            <a:ext cx="792088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427984" y="170080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0"/>
            <a:ext cx="8208912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/>
              <a:t>Примеры формулировок миссий банков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ПАО «Сбербанк»:  </a:t>
            </a:r>
            <a:r>
              <a:rPr lang="ru-RU" sz="2000" dirty="0"/>
              <a:t>«Мы даем людям уверенность и надежность, мы делаем их жизнь лучше, помогая реализовывать устремления и мечты». </a:t>
            </a:r>
          </a:p>
          <a:p>
            <a:pPr>
              <a:spcBef>
                <a:spcPts val="600"/>
              </a:spcBef>
            </a:pPr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«ВТБ»:  </a:t>
            </a:r>
            <a:r>
              <a:rPr lang="ru-RU" sz="2000" dirty="0"/>
              <a:t>«Мы предоставляем финансовые услуги международного уровня, чтобы сделать более обеспеченным будущее наших клиентов, акционеров и общества в целом».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</a:t>
            </a:r>
            <a:r>
              <a:rPr lang="ru-RU" sz="2000" b="1" dirty="0" err="1">
                <a:solidFill>
                  <a:srgbClr val="FF0000"/>
                </a:solidFill>
              </a:rPr>
              <a:t>Россельхозбанк</a:t>
            </a:r>
            <a:r>
              <a:rPr lang="ru-RU" sz="2000" b="1" dirty="0">
                <a:solidFill>
                  <a:srgbClr val="FF0000"/>
                </a:solidFill>
              </a:rPr>
              <a:t>»:</a:t>
            </a:r>
            <a:r>
              <a:rPr lang="ru-RU" sz="2000" b="1" dirty="0"/>
              <a:t> </a:t>
            </a:r>
            <a:r>
              <a:rPr lang="ru-RU" sz="2000" dirty="0"/>
              <a:t>«Реализация функций рыночного инструмента государственной поддержки в отраслях и сегментах экономики, в том числе агропромышленного, </a:t>
            </a:r>
            <a:r>
              <a:rPr lang="ru-RU" sz="2000" dirty="0" err="1"/>
              <a:t>рыбохозяйственного</a:t>
            </a:r>
            <a:r>
              <a:rPr lang="ru-RU" sz="2000" dirty="0"/>
              <a:t> и лесопромышленного комплексов, содействие формированию и функционированию национальной финансово-кредитной системы, эффективное и комплексное удовлетворение платежеспособного спроса бизнеса и населения в качественных банковских и сопутствующих финансовых продуктах и услугах».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«Приморье»: </a:t>
            </a:r>
            <a:r>
              <a:rPr lang="ru-RU" sz="2000" dirty="0"/>
              <a:t>«Создание экономически эффективной  и социально востребованной бизнес-модели, обладающей позитивной репутацией во внешней среде и наличием корпоративных ценностей».</a:t>
            </a:r>
          </a:p>
        </p:txBody>
      </p:sp>
    </p:spTree>
    <p:extLst>
      <p:ext uri="{BB962C8B-B14F-4D97-AF65-F5344CB8AC3E}">
        <p14:creationId xmlns:p14="http://schemas.microsoft.com/office/powerpoint/2010/main" val="1282179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0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Миссия банка </a:t>
            </a:r>
            <a:r>
              <a:rPr lang="ru-RU" sz="2000" dirty="0"/>
              <a:t>- </a:t>
            </a:r>
            <a:r>
              <a:rPr lang="ru-RU" sz="2000" b="1" i="1" dirty="0"/>
              <a:t>философия и смысл существования банка, формулировка ценностей банковского бизнеса</a:t>
            </a:r>
            <a:r>
              <a:rPr lang="ru-RU" sz="2000" dirty="0"/>
              <a:t>.</a:t>
            </a:r>
            <a:r>
              <a:rPr lang="ru-RU" sz="2000" b="1" i="1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76470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Философия банка </a:t>
            </a:r>
            <a:r>
              <a:rPr lang="ru-RU" sz="2000" b="1" i="1" dirty="0"/>
              <a:t>- перечень этических ценностей, которые банк разделяет и которым будет добровольно следовать в отношениях с участниками, сотрудниками, партнёрами, регулирующими органами и другими связанными с его деятельностью лицами.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631" y="2508139"/>
            <a:ext cx="89289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</a:rPr>
              <a:t>Примеры формулировок </a:t>
            </a:r>
            <a:r>
              <a:rPr lang="ru-RU" sz="2000" b="1" dirty="0">
                <a:solidFill>
                  <a:srgbClr val="7030A0"/>
                </a:solidFill>
              </a:rPr>
              <a:t>этических ценностей философии  банка:</a:t>
            </a:r>
          </a:p>
          <a:p>
            <a:r>
              <a:rPr lang="ru-RU" b="1" i="1" dirty="0"/>
              <a:t>- банк стремится к наивысшим стандартам обслуживания клиентов, защищает интересы каждого клиента, гарантируя каждому клиенту конфиденциальность;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08" y="4220796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соблюдает законы, этические нормы и правила честного ведения бизнеса, безусловно исполняет свои обязательства и дорожит своей репутацией;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008" y="527788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не финансирует экологически вредные и социально опасные производства, проекты и программы …   и </a:t>
            </a:r>
            <a:r>
              <a:rPr lang="ru-RU" b="1" i="1" dirty="0" err="1"/>
              <a:t>т.п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450535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302" y="29520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Основные задачи </a:t>
            </a:r>
            <a:r>
              <a:rPr lang="ru-RU" sz="2200" b="1" dirty="0"/>
              <a:t>стратегии развития бан</a:t>
            </a:r>
            <a:r>
              <a:rPr lang="ru-RU" sz="2400" b="1" dirty="0"/>
              <a:t>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908720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C00000"/>
                </a:solidFill>
              </a:rPr>
              <a:t>В области эффективности деятельности:</a:t>
            </a:r>
          </a:p>
          <a:p>
            <a:endParaRPr lang="ru-RU" sz="2200" dirty="0"/>
          </a:p>
          <a:p>
            <a:r>
              <a:rPr lang="ru-RU" sz="2200" dirty="0"/>
              <a:t>- обеспечить максимальную прибыльность бизнеса;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98884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рассредоточить средства кредитного портфеля и иных доходных активов с целью снижения экономических рисков;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70892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увеличить эффективность корпоративного управления путём внедрения высоких стандартов;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3429000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повышать эффективность операционной системы;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3861048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разрабатывать и реализовывать программы для развития и обучения персонала, стимулировать мотивацию обученного персонала на основе понимания уникальности и неповторимости человеческого актива данного банка и влияния на увеличение конкурентной способности.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44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404664"/>
            <a:ext cx="84969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dirty="0">
                <a:solidFill>
                  <a:srgbClr val="C00000"/>
                </a:solidFill>
              </a:rPr>
              <a:t>В области повышения конкурентоспособности:</a:t>
            </a:r>
          </a:p>
          <a:p>
            <a:r>
              <a:rPr lang="ru-RU" sz="2100" dirty="0"/>
              <a:t>-  расширять клиентскую базу и спектр предлагаемых услуг для корпоративных и частных клиентов;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788" y="1430199"/>
            <a:ext cx="8496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улучшать качество обслуживания клиентов;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433" y="1830308"/>
            <a:ext cx="8346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расширять внедрение продуктов инноваций и высоких технологий;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672" y="2486511"/>
            <a:ext cx="8424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развивать альтернативные возможности обслуживания и продаж в комплексе с увеличением количества офисов;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194397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устанавливать и развивать с потребителями услуг банка партнёрские долговременные отношения, находить взаимовыгодные финансовые решения для крупного, среднего, малого бизнеса, нерезидентов банка и физических лиц;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672" y="4522192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последовательно реализовывать созданную систему отношений с клиентами на основе создания ценностных цепочек: "целевой клиент - предложение ему банковского продукта - банковское обслуживание - ценность и выгода для клиента - доходность банка».</a:t>
            </a:r>
          </a:p>
        </p:txBody>
      </p:sp>
    </p:spTree>
    <p:extLst>
      <p:ext uri="{BB962C8B-B14F-4D97-AF65-F5344CB8AC3E}">
        <p14:creationId xmlns:p14="http://schemas.microsoft.com/office/powerpoint/2010/main" val="204376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16" y="122681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Классификация стратегий управления </a:t>
            </a:r>
          </a:p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банковской деятельностью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1</a:t>
            </a:r>
            <a:r>
              <a:rPr lang="ru-RU" sz="2100" b="1" dirty="0" smtClean="0">
                <a:solidFill>
                  <a:srgbClr val="7030A0"/>
                </a:solidFill>
              </a:rPr>
              <a:t>. Корпоративные (базовые) стратегии:</a:t>
            </a:r>
          </a:p>
          <a:p>
            <a:pPr>
              <a:spcBef>
                <a:spcPts val="1200"/>
              </a:spcBef>
            </a:pPr>
            <a:r>
              <a:rPr lang="ru-RU" b="1" i="1" dirty="0" smtClean="0"/>
              <a:t>1.1. </a:t>
            </a:r>
            <a:r>
              <a:rPr lang="ru-RU" sz="2000" b="1" i="1" dirty="0" smtClean="0"/>
              <a:t>Стратегия ускоренного (концентрированного) роста 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420888"/>
            <a:ext cx="78488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i="1" dirty="0" smtClean="0"/>
              <a:t>1.2. Стратегия ограниченного роста (через интегрирование и</a:t>
            </a:r>
            <a:r>
              <a:rPr lang="en-US" sz="2000" b="1" i="1" dirty="0" smtClean="0"/>
              <a:t>/</a:t>
            </a:r>
            <a:r>
              <a:rPr lang="ru-RU" sz="2000" b="1" i="1" dirty="0" smtClean="0"/>
              <a:t>или диверсификацию)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1.3. Стратегия сокращения (сжатия) масштабов деятельности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1.4. Стратегия комбинирования динамики и стадий развития</a:t>
            </a:r>
          </a:p>
          <a:p>
            <a:endParaRPr lang="ru-RU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365105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  <a:p>
            <a:r>
              <a:rPr lang="ru-RU" sz="2400" b="1" i="1" dirty="0" smtClean="0"/>
              <a:t> </a:t>
            </a:r>
          </a:p>
          <a:p>
            <a:endParaRPr lang="ru-RU" sz="2400" dirty="0" smtClean="0"/>
          </a:p>
          <a:p>
            <a:endParaRPr lang="ru-RU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260648"/>
            <a:ext cx="792088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endParaRPr lang="ru-RU" sz="2000" b="1" i="1" dirty="0" smtClean="0"/>
          </a:p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2. Функциональные </a:t>
            </a:r>
            <a:r>
              <a:rPr lang="ru-RU" sz="2100" b="1" dirty="0" err="1" smtClean="0">
                <a:solidFill>
                  <a:srgbClr val="7030A0"/>
                </a:solidFill>
              </a:rPr>
              <a:t>внутрибанковские</a:t>
            </a:r>
            <a:r>
              <a:rPr lang="ru-RU" sz="2100" b="1" dirty="0" smtClean="0">
                <a:solidFill>
                  <a:srgbClr val="7030A0"/>
                </a:solidFill>
              </a:rPr>
              <a:t> стратегии:</a:t>
            </a:r>
          </a:p>
          <a:p>
            <a:pPr>
              <a:spcBef>
                <a:spcPts val="600"/>
              </a:spcBef>
            </a:pPr>
            <a:r>
              <a:rPr lang="ru-RU" sz="2000" b="1" i="1" dirty="0" smtClean="0"/>
              <a:t>2.1. Кредитно-инвестиционная стратегия</a:t>
            </a:r>
          </a:p>
          <a:p>
            <a:r>
              <a:rPr lang="ru-RU" sz="2000" b="1" i="1" dirty="0" smtClean="0"/>
              <a:t>2.2. Депозитно-аккумуляционная стратегия</a:t>
            </a:r>
          </a:p>
          <a:p>
            <a:r>
              <a:rPr lang="ru-RU" sz="2000" b="1" i="1" dirty="0" smtClean="0"/>
              <a:t>2.3. Стратегия управления банковскими рисками.</a:t>
            </a:r>
          </a:p>
          <a:p>
            <a:r>
              <a:rPr lang="ru-RU" sz="2000" b="1" i="1" dirty="0" smtClean="0"/>
              <a:t>2.4. Стратегия обеспечения ликвидности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2.5. Процентно-ценовая стратегия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2.6. Маркетинговая стратегия 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3645024"/>
            <a:ext cx="6120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3.1. Информационно-технологическая стратегия</a:t>
            </a:r>
          </a:p>
          <a:p>
            <a:r>
              <a:rPr lang="ru-RU" sz="2000" b="1" i="1" dirty="0" smtClean="0"/>
              <a:t>3.2. Интеграционная (региональная) стратегия</a:t>
            </a:r>
          </a:p>
          <a:p>
            <a:r>
              <a:rPr lang="ru-RU" sz="2000" b="1" i="1" dirty="0" smtClean="0"/>
              <a:t>3.3. Организационная стратегия </a:t>
            </a:r>
          </a:p>
          <a:p>
            <a:r>
              <a:rPr lang="ru-RU" sz="2000" b="1" i="1" dirty="0" smtClean="0"/>
              <a:t>3.4. Стратегия управления персоналом </a:t>
            </a:r>
          </a:p>
          <a:p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212976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3. Стратегии обеспечения банковской деятельности:</a:t>
            </a:r>
            <a:endParaRPr lang="ru-RU" sz="2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579" y="10155"/>
            <a:ext cx="7776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100" dirty="0" smtClean="0">
                <a:solidFill>
                  <a:srgbClr val="C00000"/>
                </a:solidFill>
              </a:rPr>
              <a:t>Стратегия развития является неотъемлемым звеном корпоративного управления в банках </a:t>
            </a:r>
            <a:endParaRPr lang="ru-RU" sz="21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583" y="898357"/>
            <a:ext cx="84908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dirty="0" smtClean="0"/>
              <a:t>Оценка стратегии развития банка относится к области стратегического риска и подлежит обязательному включению в перечень вопросов при ежегодной самооценке банками корпоративного управления.</a:t>
            </a:r>
          </a:p>
          <a:p>
            <a:pPr indent="363538">
              <a:spcBef>
                <a:spcPts val="1200"/>
              </a:spcBef>
            </a:pPr>
            <a:r>
              <a:rPr lang="ru-RU" dirty="0" smtClean="0"/>
              <a:t>Проверка самооценки входит обязательным разделом в любой акт комплексной проверки банка со стороны Центрального банка РФ</a:t>
            </a:r>
            <a:r>
              <a:rPr lang="ru-RU" sz="20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602128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9842" y="2591128"/>
            <a:ext cx="88141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Самооценка </a:t>
            </a:r>
            <a:r>
              <a:rPr lang="ru-RU" b="1" dirty="0">
                <a:solidFill>
                  <a:srgbClr val="C00000"/>
                </a:solidFill>
              </a:rPr>
              <a:t>состояния корпоративного </a:t>
            </a:r>
            <a:r>
              <a:rPr lang="ru-RU" b="1" dirty="0" smtClean="0">
                <a:solidFill>
                  <a:srgbClr val="C00000"/>
                </a:solidFill>
              </a:rPr>
              <a:t>управления </a:t>
            </a:r>
            <a:r>
              <a:rPr lang="ru-RU" dirty="0" smtClean="0"/>
              <a:t>должна </a:t>
            </a:r>
            <a:r>
              <a:rPr lang="ru-RU" dirty="0"/>
              <a:t>проводиться не реже одного раза в год Советом директоров (наблюдательным советом) по следующим направлениям:</a:t>
            </a:r>
          </a:p>
          <a:p>
            <a:r>
              <a:rPr lang="ru-RU" dirty="0"/>
              <a:t>- распределение полномочий между органами управления;</a:t>
            </a:r>
          </a:p>
          <a:p>
            <a:r>
              <a:rPr lang="ru-RU" dirty="0"/>
              <a:t>- утверждение стратегии развития кредитной организации и контроль за ее реализацией;</a:t>
            </a:r>
          </a:p>
          <a:p>
            <a:r>
              <a:rPr lang="ru-RU" dirty="0"/>
              <a:t>- предотвращение конфликтов интересов между участниками (акционерами) банка, исполнительными органами, служащими, кредиторами, вкладчиками и иными группами лиц;</a:t>
            </a:r>
          </a:p>
          <a:p>
            <a:r>
              <a:rPr lang="ru-RU" dirty="0"/>
              <a:t>- координация управления банковскими рисками;</a:t>
            </a:r>
          </a:p>
          <a:p>
            <a:r>
              <a:rPr lang="ru-RU" dirty="0"/>
              <a:t>- определение правил и процедур, обеспечивающих соблюдение принципов профессиональной этики;</a:t>
            </a:r>
          </a:p>
          <a:p>
            <a:r>
              <a:rPr lang="ru-RU" dirty="0"/>
              <a:t>- мониторинг системы внутреннего контроля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5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-99392"/>
            <a:ext cx="864096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Стратегия развития коммерческого банка может служить основой для разработки бизнес-планов кредитной </a:t>
            </a:r>
            <a:r>
              <a:rPr lang="ru-RU" sz="2000" b="1" dirty="0" smtClean="0">
                <a:solidFill>
                  <a:srgbClr val="FF0000"/>
                </a:solidFill>
              </a:rPr>
              <a:t>организации </a:t>
            </a:r>
          </a:p>
          <a:p>
            <a:pPr algn="ctr"/>
            <a:r>
              <a:rPr lang="ru-RU" sz="2000" dirty="0" smtClean="0"/>
              <a:t>(типовая структура бизнес-плана в Указании Банка России №1179-У) </a:t>
            </a:r>
            <a:endParaRPr lang="ru-RU" sz="2000" dirty="0"/>
          </a:p>
          <a:p>
            <a:pPr indent="269875"/>
            <a:r>
              <a:rPr lang="ru-RU" b="1" dirty="0">
                <a:solidFill>
                  <a:srgbClr val="0033CC"/>
                </a:solidFill>
              </a:rPr>
              <a:t>Бизнес-план в обязательном порядке разрабатывается и представляется в Банк России в следующих случаях:</a:t>
            </a:r>
          </a:p>
          <a:p>
            <a:pPr indent="269875"/>
            <a:r>
              <a:rPr lang="ru-RU" dirty="0"/>
              <a:t>- при создании кредитной организации и выдаче ей лицензии на осуществление банковских операций;</a:t>
            </a:r>
          </a:p>
          <a:p>
            <a:pPr indent="269875"/>
            <a:r>
              <a:rPr lang="ru-RU" dirty="0"/>
              <a:t>- при расширении деятельности кредитной организации путем получения дополнительных лицензий на осуществление банковских операций;</a:t>
            </a:r>
          </a:p>
          <a:p>
            <a:pPr indent="269875"/>
            <a:r>
              <a:rPr lang="ru-RU" dirty="0"/>
              <a:t>- при реорганизации в форме выделения, разделения, преобразования. </a:t>
            </a:r>
          </a:p>
          <a:p>
            <a:pPr indent="269875">
              <a:spcBef>
                <a:spcPts val="600"/>
              </a:spcBef>
            </a:pPr>
            <a:r>
              <a:rPr lang="ru-RU" dirty="0"/>
              <a:t>Бизнес-план разрабатывается на ближайшие 2 года и содержит предполагаемую программу действий кредитной организации, включая параметры (показатели) и ожидаемые результаты деятельности.</a:t>
            </a:r>
          </a:p>
          <a:p>
            <a:pPr indent="269875">
              <a:spcBef>
                <a:spcPts val="600"/>
              </a:spcBef>
            </a:pPr>
            <a:r>
              <a:rPr lang="ru-RU" dirty="0"/>
              <a:t> Этот документ позволяет контролирующему органу - Банку России - оценить:</a:t>
            </a:r>
          </a:p>
          <a:p>
            <a:pPr indent="269875"/>
            <a:r>
              <a:rPr lang="ru-RU" dirty="0"/>
              <a:t>а) способность кредитной организации обеспечить финансовую стабильность, выполнять </a:t>
            </a:r>
            <a:r>
              <a:rPr lang="ru-RU" dirty="0" err="1"/>
              <a:t>пруденциальные</a:t>
            </a:r>
            <a:r>
              <a:rPr lang="ru-RU" dirty="0"/>
              <a:t> нормы деятельности и обязательные резервные требования, соблюдать требования законодательства по обеспечению интересов кредиторов и вкладчиков;</a:t>
            </a:r>
          </a:p>
          <a:p>
            <a:pPr indent="269875"/>
            <a:r>
              <a:rPr lang="ru-RU" dirty="0"/>
              <a:t>б) способность кредитной организации к долговременному существованию как прибыльной коммерческой организации;</a:t>
            </a:r>
          </a:p>
          <a:p>
            <a:pPr indent="269875"/>
            <a:r>
              <a:rPr lang="ru-RU" dirty="0"/>
              <a:t>в) адекватность системы управления кредитной организации принимаемым рискам.</a:t>
            </a:r>
          </a:p>
        </p:txBody>
      </p:sp>
    </p:spTree>
    <p:extLst>
      <p:ext uri="{BB962C8B-B14F-4D97-AF65-F5344CB8AC3E}">
        <p14:creationId xmlns:p14="http://schemas.microsoft.com/office/powerpoint/2010/main" val="24832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5450774"/>
            <a:ext cx="9144000" cy="97377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543AF2"/>
                </a:solidFill>
              </a:rPr>
              <a:t>Автор: </a:t>
            </a:r>
            <a:r>
              <a:rPr lang="ru-RU" sz="2000" dirty="0" err="1">
                <a:solidFill>
                  <a:srgbClr val="543AF2"/>
                </a:solidFill>
              </a:rPr>
              <a:t>Савалей</a:t>
            </a:r>
            <a:r>
              <a:rPr lang="ru-RU" sz="20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000" dirty="0" smtClean="0">
                <a:solidFill>
                  <a:srgbClr val="543AF2"/>
                </a:solidFill>
              </a:rPr>
              <a:t>E</a:t>
            </a:r>
            <a:r>
              <a:rPr lang="ru-RU" sz="2000" dirty="0">
                <a:solidFill>
                  <a:srgbClr val="543AF2"/>
                </a:solidFill>
              </a:rPr>
              <a:t>-</a:t>
            </a:r>
            <a:r>
              <a:rPr lang="en-US" sz="2000" dirty="0">
                <a:solidFill>
                  <a:srgbClr val="543AF2"/>
                </a:solidFill>
              </a:rPr>
              <a:t>mail: viktor.savaley@vvsu.ru</a:t>
            </a:r>
            <a:endParaRPr lang="ru-RU" sz="20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4129</TotalTime>
  <Words>3988</Words>
  <Application>Microsoft Office PowerPoint</Application>
  <PresentationFormat>Экран (4:3)</PresentationFormat>
  <Paragraphs>465</Paragraphs>
  <Slides>46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Денежно-кредитный оборот регулируется центральным банком по двум направлениям: </vt:lpstr>
      <vt:lpstr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форме.</vt:lpstr>
      <vt:lpstr>Презентация PowerPoint</vt:lpstr>
      <vt:lpstr>Операции ЦБ на открытом рынке </vt:lpstr>
      <vt:lpstr>Презентация PowerPoint</vt:lpstr>
      <vt:lpstr>Презентация PowerPoint</vt:lpstr>
      <vt:lpstr>Презентация PowerPoint</vt:lpstr>
      <vt:lpstr>Нормативы достаточности капитала</vt:lpstr>
      <vt:lpstr>Компоненты собственного капитала 1-й уровень – основной капитал 2-й уровень – дополнительный капитал </vt:lpstr>
      <vt:lpstr>Расчет активов (Ар), взвешенных по степени риска (Инструкция №199-И)</vt:lpstr>
      <vt:lpstr>Расчет кредитного риска (КР) по условным обязательствам кредитного характера, срочным сделкам и производным финансовым инструментам</vt:lpstr>
      <vt:lpstr>Расчет рыночного риска (РР)  Положение №387-П от 28 сентября 2012 г. «О порядке расчета кредитными организациями величины рыночного риска»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банков по результатам оценки их экономического положения</vt:lpstr>
      <vt:lpstr>Рейтинговая система CAMELS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305</cp:revision>
  <cp:lastPrinted>2024-04-04T06:34:52Z</cp:lastPrinted>
  <dcterms:created xsi:type="dcterms:W3CDTF">2013-03-28T05:50:20Z</dcterms:created>
  <dcterms:modified xsi:type="dcterms:W3CDTF">2024-09-29T07:02:18Z</dcterms:modified>
</cp:coreProperties>
</file>