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8" r:id="rId2"/>
    <p:sldId id="260" r:id="rId3"/>
    <p:sldId id="261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72" r:id="rId12"/>
    <p:sldId id="270" r:id="rId13"/>
    <p:sldId id="271" r:id="rId14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1120AA"/>
    <a:srgbClr val="BBE0E3"/>
    <a:srgbClr val="0F2BEC"/>
    <a:srgbClr val="FFF05F"/>
    <a:srgbClr val="00A8EC"/>
    <a:srgbClr val="FF0000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46" autoAdjust="0"/>
    <p:restoredTop sz="82676" autoAdjust="0"/>
  </p:normalViewPr>
  <p:slideViewPr>
    <p:cSldViewPr>
      <p:cViewPr varScale="1">
        <p:scale>
          <a:sx n="75" d="100"/>
          <a:sy n="75" d="100"/>
        </p:scale>
        <p:origin x="-108" y="-942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D066CD4-F86D-495E-BA80-6FA6E150F5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9691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BEB80AF-5826-454E-8AC1-E21CF0B5F2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04996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1983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6706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0561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2162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5605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6756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0096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5987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3927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6845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2038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8873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B80AF-5826-454E-8AC1-E21CF0B5F2D9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4944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536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92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72572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125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969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156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507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1309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0177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32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613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6381750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1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6489700"/>
            <a:ext cx="7191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.gif"/><Relationship Id="rId4" Type="http://schemas.openxmlformats.org/officeDocument/2006/relationships/hyperlink" Target="http://smiles.33b.ru/smile.103428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4.gif"/><Relationship Id="rId4" Type="http://schemas.openxmlformats.org/officeDocument/2006/relationships/hyperlink" Target="http://edu.vvsu.ru/mod/glossary/showentry.php?courseid=1314&amp;eid=3533&amp;displayformat=dictionar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4.gif"/><Relationship Id="rId4" Type="http://schemas.openxmlformats.org/officeDocument/2006/relationships/hyperlink" Target="http://edu.vvsu.ru/mod/glossary/showentry.php?courseid=1314&amp;eid=3554&amp;displayformat=dictionary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5"/>
          <p:cNvSpPr>
            <a:spLocks noChangeShapeType="1"/>
          </p:cNvSpPr>
          <p:nvPr/>
        </p:nvSpPr>
        <p:spPr bwMode="auto">
          <a:xfrm>
            <a:off x="323850" y="303371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1" name="Line 6"/>
          <p:cNvSpPr>
            <a:spLocks noChangeShapeType="1"/>
          </p:cNvSpPr>
          <p:nvPr/>
        </p:nvSpPr>
        <p:spPr bwMode="auto">
          <a:xfrm>
            <a:off x="323850" y="40052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323850" y="3159125"/>
            <a:ext cx="8496300" cy="1938338"/>
          </a:xfrm>
          <a:prstGeom prst="rect">
            <a:avLst/>
          </a:prstGeom>
          <a:solidFill>
            <a:srgbClr val="BBE0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rgbClr val="333399"/>
                </a:solidFill>
              </a:rPr>
              <a:t>Введение.Знакомство с предметом и основными понятиями курса</a:t>
            </a:r>
          </a:p>
        </p:txBody>
      </p:sp>
      <p:sp>
        <p:nvSpPr>
          <p:cNvPr id="2053" name="Text Box 14"/>
          <p:cNvSpPr txBox="1">
            <a:spLocks noChangeArrowheads="1"/>
          </p:cNvSpPr>
          <p:nvPr/>
        </p:nvSpPr>
        <p:spPr bwMode="auto">
          <a:xfrm>
            <a:off x="323850" y="549275"/>
            <a:ext cx="8496300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 dirty="0"/>
              <a:t>Введение в научные исследования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 smtClean="0"/>
              <a:t>Кафедра экономики </a:t>
            </a:r>
            <a:r>
              <a:rPr lang="ru-RU" altLang="ru-RU" sz="2400" smtClean="0"/>
              <a:t>и менеджмента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smtClean="0"/>
              <a:t>ауд</a:t>
            </a:r>
            <a:r>
              <a:rPr lang="ru-RU" altLang="ru-RU" sz="2400" dirty="0"/>
              <a:t>. 1527,  тел. 240-41-61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/>
              <a:t>Преподаватель Балдина Юлия Васильевна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333399"/>
                </a:solidFill>
              </a:rPr>
              <a:t>План </a:t>
            </a:r>
            <a:r>
              <a:rPr lang="ru-RU" altLang="ru-RU" sz="4000" dirty="0" smtClean="0">
                <a:solidFill>
                  <a:srgbClr val="333399"/>
                </a:solidFill>
              </a:rPr>
              <a:t>занятия</a:t>
            </a:r>
            <a:endParaRPr lang="ru-RU" altLang="ru-RU" sz="4000" dirty="0">
              <a:solidFill>
                <a:srgbClr val="333399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400" b="1" dirty="0">
              <a:solidFill>
                <a:srgbClr val="0F2BEC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400" b="1" dirty="0">
              <a:solidFill>
                <a:srgbClr val="0F2BEC"/>
              </a:solidFill>
            </a:endParaRPr>
          </a:p>
          <a:p>
            <a:pPr eaLnBrk="1" hangingPunct="1">
              <a:spcBef>
                <a:spcPct val="10000"/>
              </a:spcBef>
            </a:pPr>
            <a:endParaRPr lang="ru-RU" altLang="ru-RU" sz="2400" b="1" dirty="0">
              <a:solidFill>
                <a:srgbClr val="0F2BEC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5D2F44-C71E-4552-8D06-645FD50E11FC}" type="slidenum">
              <a:rPr lang="ru-RU" altLang="ru-RU"/>
              <a:pPr eaLnBrk="1" hangingPunct="1"/>
              <a:t>2</a:t>
            </a:fld>
            <a:endParaRPr lang="ru-RU" altLang="ru-RU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spcBef>
                <a:spcPct val="10000"/>
              </a:spcBef>
              <a:buSzPct val="100000"/>
              <a:buFont typeface="+mj-lt"/>
              <a:buAutoNum type="arabicPeriod"/>
            </a:pPr>
            <a:r>
              <a:rPr lang="ru-RU" altLang="ru-RU" sz="2400" dirty="0"/>
              <a:t>Цели, предмет и задачи курса</a:t>
            </a:r>
          </a:p>
          <a:p>
            <a:pPr marL="457200" indent="-457200" eaLnBrk="1" hangingPunct="1">
              <a:spcBef>
                <a:spcPct val="10000"/>
              </a:spcBef>
              <a:buSzPct val="100000"/>
              <a:buFont typeface="+mj-lt"/>
              <a:buAutoNum type="arabicPeriod"/>
            </a:pPr>
            <a:r>
              <a:rPr lang="ru-RU" altLang="ru-RU" sz="2400" dirty="0"/>
              <a:t>Значение и сущность науки и научных исследований</a:t>
            </a:r>
          </a:p>
          <a:p>
            <a:pPr marL="457200" indent="-457200" eaLnBrk="1" hangingPunct="1">
              <a:spcBef>
                <a:spcPct val="10000"/>
              </a:spcBef>
              <a:buSzPct val="100000"/>
              <a:buFont typeface="+mj-lt"/>
              <a:buAutoNum type="arabicPeriod"/>
            </a:pPr>
            <a:r>
              <a:rPr lang="ru-RU" altLang="ru-RU" sz="2400" dirty="0"/>
              <a:t>Основные научные понятия и термины</a:t>
            </a:r>
          </a:p>
          <a:p>
            <a:pPr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Arial" charset="0"/>
              <a:buChar char="•"/>
            </a:pPr>
            <a:endParaRPr lang="ru-RU" altLang="ru-RU" sz="2400" dirty="0"/>
          </a:p>
        </p:txBody>
      </p:sp>
      <p:pic>
        <p:nvPicPr>
          <p:cNvPr id="6" name="Picture 24" descr="bbede0006c530d485ca772fc67e59d7f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609020"/>
            <a:ext cx="1089025" cy="181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Цели, предмет и задачи курса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73B33-6E69-429C-8765-B0485AE0F363}" type="slidenum">
              <a:rPr lang="ru-RU" altLang="ru-RU"/>
              <a:pPr eaLnBrk="1" hangingPunct="1"/>
              <a:t>3</a:t>
            </a:fld>
            <a:endParaRPr lang="ru-RU" alt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400" dirty="0" smtClean="0">
                <a:solidFill>
                  <a:srgbClr val="333399"/>
                </a:solidFill>
              </a:rPr>
              <a:t>Цель курса – </a:t>
            </a:r>
          </a:p>
          <a:p>
            <a:pPr algn="ctr" eaLnBrk="1" hangingPunct="1">
              <a:spcBef>
                <a:spcPct val="10000"/>
              </a:spcBef>
            </a:pPr>
            <a:endParaRPr lang="ru-RU" sz="2400" dirty="0">
              <a:solidFill>
                <a:srgbClr val="333399"/>
              </a:solidFill>
            </a:endParaRPr>
          </a:p>
          <a:p>
            <a:pPr algn="ctr" eaLnBrk="1" hangingPunct="1">
              <a:spcBef>
                <a:spcPct val="10000"/>
              </a:spcBef>
            </a:pPr>
            <a:r>
              <a:rPr lang="ru-RU" sz="2400" dirty="0" smtClean="0"/>
              <a:t>выработать </a:t>
            </a:r>
            <a:r>
              <a:rPr lang="ru-RU" sz="2400" dirty="0"/>
              <a:t>у студентов первичные навыки самостоятельной научно-исследовательской деятельности, изучить этапы процесса подготовки и осуществления научно-исследовательской деятельности и сформировать у студентов навыки оформления рукописи научной работы.</a:t>
            </a:r>
            <a:endParaRPr lang="ru-RU" altLang="ru-RU" sz="2400" dirty="0">
              <a:solidFill>
                <a:srgbClr val="333399"/>
              </a:solidFill>
            </a:endParaRPr>
          </a:p>
        </p:txBody>
      </p:sp>
      <p:pic>
        <p:nvPicPr>
          <p:cNvPr id="6" name="Picture 2" descr="1f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084985"/>
            <a:ext cx="944562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Цели, предмет и задачи курса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73B33-6E69-429C-8765-B0485AE0F363}" type="slidenum">
              <a:rPr lang="ru-RU" altLang="ru-RU"/>
              <a:pPr eaLnBrk="1" hangingPunct="1"/>
              <a:t>4</a:t>
            </a:fld>
            <a:endParaRPr lang="ru-RU" alt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400" dirty="0" smtClean="0">
                <a:solidFill>
                  <a:srgbClr val="333399"/>
                </a:solidFill>
              </a:rPr>
              <a:t>Предмет курса – </a:t>
            </a:r>
          </a:p>
          <a:p>
            <a:pPr algn="ctr" eaLnBrk="1" hangingPunct="1">
              <a:spcBef>
                <a:spcPct val="10000"/>
              </a:spcBef>
            </a:pPr>
            <a:endParaRPr lang="ru-RU" sz="2400" dirty="0">
              <a:solidFill>
                <a:srgbClr val="333399"/>
              </a:solidFill>
            </a:endParaRPr>
          </a:p>
          <a:p>
            <a:pPr algn="ctr"/>
            <a:r>
              <a:rPr lang="ru-RU" sz="2400" dirty="0" smtClean="0"/>
              <a:t>проблема представления методологии научного </a:t>
            </a:r>
            <a:r>
              <a:rPr lang="ru-RU" sz="2400" dirty="0"/>
              <a:t>творчества начинающим исследователям, </a:t>
            </a:r>
            <a:endParaRPr lang="ru-RU" sz="2400" dirty="0" smtClean="0"/>
          </a:p>
          <a:p>
            <a:pPr algn="ctr"/>
            <a:r>
              <a:rPr lang="ru-RU" sz="2400" dirty="0" smtClean="0"/>
              <a:t>организация </a:t>
            </a:r>
            <a:r>
              <a:rPr lang="ru-RU" sz="2400" dirty="0"/>
              <a:t>научной работы, использование методов научного познания и применение логических законов и правил на практике </a:t>
            </a:r>
            <a:r>
              <a:rPr lang="ru-RU" sz="2400" dirty="0" smtClean="0"/>
              <a:t>экономической </a:t>
            </a:r>
            <a:r>
              <a:rPr lang="ru-RU" sz="2400" dirty="0"/>
              <a:t>деятельности.</a:t>
            </a:r>
          </a:p>
        </p:txBody>
      </p:sp>
      <p:pic>
        <p:nvPicPr>
          <p:cNvPr id="6" name="Picture 2" descr="1f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356" y="5121561"/>
            <a:ext cx="944562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878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Цели, предмет и задачи курса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73B33-6E69-429C-8765-B0485AE0F363}" type="slidenum">
              <a:rPr lang="ru-RU" altLang="ru-RU"/>
              <a:pPr eaLnBrk="1" hangingPunct="1"/>
              <a:t>5</a:t>
            </a:fld>
            <a:endParaRPr lang="ru-RU" alt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850" y="1340768"/>
            <a:ext cx="8496300" cy="496795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400" dirty="0" smtClean="0">
                <a:solidFill>
                  <a:srgbClr val="333399"/>
                </a:solidFill>
              </a:rPr>
              <a:t>Задачи курса – </a:t>
            </a:r>
          </a:p>
          <a:p>
            <a:pPr marL="0" indent="-342900" algn="just" eaLnBrk="1" hangingPunct="1">
              <a:spcBef>
                <a:spcPct val="10000"/>
              </a:spcBef>
              <a:buClr>
                <a:srgbClr val="FF0000"/>
              </a:buClr>
              <a:buSzPct val="103000"/>
              <a:buFont typeface="Arial" panose="020B0604020202020204" pitchFamily="34" charset="0"/>
              <a:buChar char="•"/>
            </a:pPr>
            <a:r>
              <a:rPr lang="ru-RU" altLang="ru-RU" sz="2400" dirty="0" smtClean="0"/>
              <a:t>Сформировать у студентов общие представления о научных исследованиях</a:t>
            </a:r>
          </a:p>
          <a:p>
            <a:pPr marL="0" indent="-342900" algn="just">
              <a:buClr>
                <a:srgbClr val="FF0000"/>
              </a:buClr>
              <a:buSzPct val="103000"/>
              <a:buFont typeface="Arial" panose="020B0604020202020204" pitchFamily="34" charset="0"/>
              <a:buChar char="•"/>
            </a:pPr>
            <a:r>
              <a:rPr lang="ru-RU" sz="2400" dirty="0" smtClean="0"/>
              <a:t>Познакомить </a:t>
            </a:r>
            <a:r>
              <a:rPr lang="ru-RU" sz="2400" dirty="0"/>
              <a:t>с общей методологией научного замысла, </a:t>
            </a:r>
            <a:r>
              <a:rPr lang="ru-RU" sz="2400" dirty="0" smtClean="0"/>
              <a:t>общей </a:t>
            </a:r>
            <a:r>
              <a:rPr lang="ru-RU" sz="2400" dirty="0"/>
              <a:t>схемой организации научного </a:t>
            </a:r>
            <a:r>
              <a:rPr lang="ru-RU" sz="2400" dirty="0" smtClean="0"/>
              <a:t>исследования</a:t>
            </a:r>
          </a:p>
          <a:p>
            <a:pPr marL="0" indent="-342900" algn="just">
              <a:buClr>
                <a:srgbClr val="FF0000"/>
              </a:buClr>
              <a:buSzPct val="103000"/>
              <a:buFont typeface="Arial" panose="020B0604020202020204" pitchFamily="34" charset="0"/>
              <a:buChar char="•"/>
            </a:pPr>
            <a:r>
              <a:rPr lang="ru-RU" sz="2400" dirty="0" smtClean="0"/>
              <a:t>Изучить механизм </a:t>
            </a:r>
            <a:r>
              <a:rPr lang="ru-RU" sz="2400" dirty="0"/>
              <a:t>научного поиска, анализа, проведения экспериментов, полевых </a:t>
            </a:r>
            <a:r>
              <a:rPr lang="ru-RU" sz="2400" dirty="0" smtClean="0"/>
              <a:t>испытаний</a:t>
            </a:r>
            <a:r>
              <a:rPr lang="ru-RU" sz="2400" dirty="0"/>
              <a:t> </a:t>
            </a:r>
            <a:r>
              <a:rPr lang="ru-RU" sz="2400" dirty="0" smtClean="0"/>
              <a:t>и </a:t>
            </a:r>
            <a:r>
              <a:rPr lang="ru-RU" sz="2400" dirty="0" err="1" smtClean="0"/>
              <a:t>т.п</a:t>
            </a:r>
            <a:endParaRPr lang="ru-RU" sz="2400" dirty="0"/>
          </a:p>
          <a:p>
            <a:pPr marL="0" indent="-342900" algn="just">
              <a:buClr>
                <a:srgbClr val="FF0000"/>
              </a:buClr>
              <a:buSzPct val="103000"/>
              <a:buFont typeface="Arial" panose="020B0604020202020204" pitchFamily="34" charset="0"/>
              <a:buChar char="•"/>
            </a:pPr>
            <a:r>
              <a:rPr lang="ru-RU" sz="2400" dirty="0" smtClean="0"/>
              <a:t>Овладение </a:t>
            </a:r>
            <a:r>
              <a:rPr lang="ru-RU" sz="2400" dirty="0"/>
              <a:t>навыками проведения начальных этапов научных исследований и </a:t>
            </a:r>
            <a:r>
              <a:rPr lang="ru-RU" sz="2400" dirty="0" smtClean="0"/>
              <a:t>работ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pPr marL="0" indent="0" eaLnBrk="1" hangingPunct="1">
              <a:spcBef>
                <a:spcPct val="10000"/>
              </a:spcBef>
            </a:pP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7" name="Picture 2" descr="1f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5102796"/>
            <a:ext cx="944562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777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Цели, предмет и задачи курса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73B33-6E69-429C-8765-B0485AE0F363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518318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400" dirty="0">
                <a:solidFill>
                  <a:srgbClr val="333399"/>
                </a:solidFill>
              </a:rPr>
              <a:t>Задачи курса – </a:t>
            </a:r>
            <a:endParaRPr lang="ru-RU" altLang="ru-RU" sz="2400" dirty="0" smtClean="0">
              <a:solidFill>
                <a:srgbClr val="333399"/>
              </a:solidFill>
            </a:endParaRPr>
          </a:p>
          <a:p>
            <a:pPr marL="0" indent="-34290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Овладение навыками выбора научной темы исследования и подбора необходимых библиографических публикаций и информационных материалов по теме исследования</a:t>
            </a:r>
          </a:p>
          <a:p>
            <a:pPr marL="0" indent="-34290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400" dirty="0" smtClean="0"/>
              <a:t>Изучение </a:t>
            </a:r>
            <a:r>
              <a:rPr lang="ru-RU" sz="2400" dirty="0"/>
              <a:t>стандартов и нормативов по оформлению результатов научных исследований, подготовке научных докладов, публикаций на семинары и </a:t>
            </a:r>
            <a:r>
              <a:rPr lang="ru-RU" sz="2400" dirty="0" smtClean="0"/>
              <a:t>конференции</a:t>
            </a:r>
            <a:endParaRPr lang="ru-RU" sz="2400" dirty="0"/>
          </a:p>
          <a:p>
            <a:pPr marL="0" indent="-34290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И</a:t>
            </a:r>
            <a:r>
              <a:rPr lang="ru-RU" sz="2400" dirty="0" smtClean="0"/>
              <a:t>зучение </a:t>
            </a:r>
            <a:r>
              <a:rPr lang="ru-RU" sz="2400" dirty="0"/>
              <a:t>приемов изложения научных материалов и формирования рукописи научной </a:t>
            </a:r>
            <a:r>
              <a:rPr lang="ru-RU" sz="2400" dirty="0" smtClean="0"/>
              <a:t>работы</a:t>
            </a:r>
            <a:endParaRPr lang="ru-RU" sz="2400" dirty="0"/>
          </a:p>
          <a:p>
            <a:pPr marL="0" indent="-34290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З</a:t>
            </a:r>
            <a:r>
              <a:rPr lang="ru-RU" sz="2400" dirty="0" smtClean="0"/>
              <a:t>накомство </a:t>
            </a:r>
            <a:r>
              <a:rPr lang="ru-RU" sz="2400" dirty="0"/>
              <a:t>с процедурами апробации результатов научных </a:t>
            </a:r>
            <a:r>
              <a:rPr lang="ru-RU" sz="2400" dirty="0" smtClean="0"/>
              <a:t>исследований</a:t>
            </a:r>
            <a:endParaRPr lang="ru-RU" altLang="ru-RU" sz="2400" dirty="0">
              <a:solidFill>
                <a:srgbClr val="FF0000"/>
              </a:solidFill>
            </a:endParaRPr>
          </a:p>
          <a:p>
            <a:pPr marL="342900" indent="-342900" algn="just" eaLnBrk="1" hangingPunct="1">
              <a:spcBef>
                <a:spcPct val="1000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altLang="ru-RU" sz="2400" dirty="0">
              <a:solidFill>
                <a:srgbClr val="333399"/>
              </a:solidFill>
            </a:endParaRPr>
          </a:p>
        </p:txBody>
      </p:sp>
      <p:pic>
        <p:nvPicPr>
          <p:cNvPr id="6" name="Picture 2" descr="1f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5236908"/>
            <a:ext cx="944562" cy="107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326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87350" y="1232756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41452" y="0"/>
            <a:ext cx="8496300" cy="123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Значение и сущность науки и научных исследований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73B33-6E69-429C-8765-B0485AE0F363}" type="slidenum">
              <a:rPr lang="ru-RU" altLang="ru-RU"/>
              <a:pPr eaLnBrk="1" hangingPunct="1"/>
              <a:t>7</a:t>
            </a:fld>
            <a:endParaRPr lang="ru-RU" alt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850" y="1412776"/>
            <a:ext cx="8496300" cy="4895948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400" dirty="0" smtClean="0">
                <a:solidFill>
                  <a:srgbClr val="333399"/>
                </a:solidFill>
              </a:rPr>
              <a:t>Наука в современном мире является:</a:t>
            </a:r>
          </a:p>
          <a:p>
            <a:pPr marL="457200" indent="-4572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2400" dirty="0" smtClean="0"/>
              <a:t>сферой </a:t>
            </a:r>
            <a:r>
              <a:rPr lang="ru-RU" sz="2400" dirty="0"/>
              <a:t>человеческой деятельности, основная функция которой – выработка и теоретическая систематизация объективных знаний об окружающей действительности;</a:t>
            </a:r>
          </a:p>
          <a:p>
            <a:pPr marL="457200" indent="-4572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2400" dirty="0" smtClean="0"/>
              <a:t>одной </a:t>
            </a:r>
            <a:r>
              <a:rPr lang="ru-RU" sz="2400" dirty="0"/>
              <a:t>из форм общественного сознания;</a:t>
            </a:r>
          </a:p>
          <a:p>
            <a:pPr marL="457200" indent="-4572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2400" dirty="0" smtClean="0"/>
              <a:t>комплексной </a:t>
            </a:r>
            <a:r>
              <a:rPr lang="ru-RU" sz="2400" dirty="0"/>
              <a:t>деятельностью, включающей процессы исследования, получения нового звания, суммы знаний, лежащих в основе научной картины мира;</a:t>
            </a:r>
          </a:p>
          <a:p>
            <a:pPr marL="457200" indent="-4572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2400" dirty="0" smtClean="0"/>
              <a:t>обозначением </a:t>
            </a:r>
            <a:r>
              <a:rPr lang="ru-RU" sz="2400" dirty="0"/>
              <a:t>отдельных специальных отраслей научных знаний.</a:t>
            </a:r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 smtClean="0">
              <a:solidFill>
                <a:srgbClr val="333399"/>
              </a:solidFill>
            </a:endParaRPr>
          </a:p>
        </p:txBody>
      </p:sp>
      <p:pic>
        <p:nvPicPr>
          <p:cNvPr id="6" name="Picture 2" descr="1f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5156200"/>
            <a:ext cx="944562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790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87350" y="1232756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41452" y="0"/>
            <a:ext cx="8496300" cy="123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Значение и сущность науки и научных исследований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73B33-6E69-429C-8765-B0485AE0F363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850" y="1412776"/>
            <a:ext cx="8496300" cy="4895948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endParaRPr lang="ru-RU" altLang="ru-RU" sz="2400" dirty="0" smtClean="0">
              <a:solidFill>
                <a:srgbClr val="333399"/>
              </a:solidFill>
            </a:endParaRPr>
          </a:p>
          <a:p>
            <a:pPr algn="ctr" eaLnBrk="1" hangingPunct="1">
              <a:spcBef>
                <a:spcPct val="10000"/>
              </a:spcBef>
            </a:pPr>
            <a:endParaRPr lang="ru-RU" altLang="ru-RU" sz="2400" dirty="0">
              <a:solidFill>
                <a:srgbClr val="333399"/>
              </a:solidFill>
            </a:endParaRPr>
          </a:p>
          <a:p>
            <a:pPr algn="ctr" eaLnBrk="1" hangingPunct="1">
              <a:spcBef>
                <a:spcPct val="10000"/>
              </a:spcBef>
            </a:pPr>
            <a:r>
              <a:rPr lang="ru-RU" altLang="ru-RU" sz="2400" dirty="0" smtClean="0">
                <a:solidFill>
                  <a:srgbClr val="333399"/>
                </a:solidFill>
              </a:rPr>
              <a:t>Научное исследование</a:t>
            </a:r>
          </a:p>
          <a:p>
            <a:pPr algn="ctr" eaLnBrk="1" hangingPunct="1">
              <a:spcBef>
                <a:spcPct val="10000"/>
              </a:spcBef>
            </a:pPr>
            <a:r>
              <a:rPr lang="ru-RU" sz="2400" dirty="0"/>
              <a:t>является относительно сложным процессом во времени и пространстве от творческого замысла до окончательного оформления научного труда.</a:t>
            </a:r>
            <a:endParaRPr lang="ru-RU" altLang="ru-RU" sz="2400" dirty="0" smtClean="0">
              <a:solidFill>
                <a:srgbClr val="333399"/>
              </a:solidFill>
            </a:endParaRPr>
          </a:p>
          <a:p>
            <a:pPr algn="just" eaLnBrk="1" hangingPunct="1">
              <a:spcBef>
                <a:spcPct val="10000"/>
              </a:spcBef>
            </a:pPr>
            <a:endParaRPr lang="ru-RU" altLang="ru-RU" sz="2400" dirty="0" smtClean="0">
              <a:solidFill>
                <a:srgbClr val="333399"/>
              </a:solidFill>
            </a:endParaRPr>
          </a:p>
        </p:txBody>
      </p:sp>
      <p:pic>
        <p:nvPicPr>
          <p:cNvPr id="6" name="Picture 2" descr="1f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5156200"/>
            <a:ext cx="944562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628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87350" y="1232756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41452" y="0"/>
            <a:ext cx="8496300" cy="123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Значение и сущность науки и научных исследований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73B33-6E69-429C-8765-B0485AE0F363}" type="slidenum">
              <a:rPr lang="ru-RU" altLang="ru-RU"/>
              <a:pPr eaLnBrk="1" hangingPunct="1"/>
              <a:t>9</a:t>
            </a:fld>
            <a:endParaRPr lang="ru-RU" alt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850" y="1412776"/>
            <a:ext cx="8496300" cy="4895948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ru-RU" altLang="ru-RU" sz="2400" dirty="0" smtClean="0">
                <a:solidFill>
                  <a:srgbClr val="333399"/>
                </a:solidFill>
              </a:rPr>
              <a:t>Изучать в научном смысле значит: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ru-RU" sz="2400" dirty="0"/>
              <a:t>вести поисковые исследования, как бы составляя вариантный прогноз будущего, используя свои способности, возможности, современные ресурсы, опирающиеся на реальные достижения науки, техники, технологий;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задействовать </a:t>
            </a:r>
            <a:r>
              <a:rPr lang="ru-RU" sz="2400" dirty="0"/>
              <a:t>не только процессы нахождения, выявления проблем, их описания, классификации, но и процедуры определения путей и </a:t>
            </a:r>
            <a:r>
              <a:rPr lang="ru-RU" sz="2400" dirty="0">
                <a:hlinkClick r:id="rId4" tooltip="Глоссарий: Метод"/>
              </a:rPr>
              <a:t>метод</a:t>
            </a:r>
            <a:r>
              <a:rPr lang="ru-RU" sz="2400" dirty="0"/>
              <a:t>ов их решения, оценки эффективности принимаемых направлений развития отраслей для общества;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ru-RU" sz="2400" dirty="0" smtClean="0"/>
              <a:t>быть </a:t>
            </a:r>
            <a:r>
              <a:rPr lang="ru-RU" sz="2400" dirty="0"/>
              <a:t>научно объективным.</a:t>
            </a:r>
          </a:p>
          <a:p>
            <a:pPr marL="342900" indent="-342900" algn="just" eaLnBrk="1" hangingPunct="1">
              <a:spcBef>
                <a:spcPct val="100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ru-RU" altLang="ru-RU" sz="2400" dirty="0" smtClean="0">
              <a:solidFill>
                <a:srgbClr val="333399"/>
              </a:solidFill>
            </a:endParaRPr>
          </a:p>
        </p:txBody>
      </p:sp>
      <p:pic>
        <p:nvPicPr>
          <p:cNvPr id="6" name="Picture 2" descr="1f4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5156200"/>
            <a:ext cx="944562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220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387350" y="1232756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41452" y="0"/>
            <a:ext cx="8496300" cy="123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dirty="0" smtClean="0">
                <a:solidFill>
                  <a:srgbClr val="333399"/>
                </a:solidFill>
              </a:rPr>
              <a:t>Основные научные понятия и термины</a:t>
            </a:r>
            <a:endParaRPr lang="ru-RU" altLang="ru-RU" sz="4000" dirty="0">
              <a:solidFill>
                <a:srgbClr val="333399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C73B33-6E69-429C-8765-B0485AE0F363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87524" y="1340768"/>
            <a:ext cx="8496300" cy="4895948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b="1" dirty="0">
                <a:solidFill>
                  <a:srgbClr val="000000"/>
                </a:solidFill>
              </a:rPr>
              <a:t>Наука</a:t>
            </a:r>
          </a:p>
          <a:p>
            <a:pPr marL="0"/>
            <a:r>
              <a:rPr lang="ru-RU" dirty="0"/>
              <a:t>сфера человеческой деятельности, направленная на сбор, обработку и интерпретацию массовых цифровых данных о различных социально-экономических явлениях и </a:t>
            </a:r>
            <a:r>
              <a:rPr lang="ru-RU" dirty="0" smtClean="0"/>
              <a:t>процессах</a:t>
            </a:r>
            <a:endParaRPr lang="en-US" dirty="0" smtClean="0"/>
          </a:p>
          <a:p>
            <a:r>
              <a:rPr lang="ru-RU" b="1" dirty="0"/>
              <a:t>Научная тема</a:t>
            </a:r>
          </a:p>
          <a:p>
            <a:pPr marL="0"/>
            <a:r>
              <a:rPr lang="ru-RU" dirty="0"/>
              <a:t>задача научного характера, требующая проведения научного исследования. Является основным планово-отчетным показателем научно-исследовательской </a:t>
            </a:r>
            <a:r>
              <a:rPr lang="ru-RU" dirty="0" smtClean="0"/>
              <a:t>работы</a:t>
            </a:r>
            <a:endParaRPr lang="en-US" dirty="0" smtClean="0"/>
          </a:p>
          <a:p>
            <a:pPr marL="0"/>
            <a:r>
              <a:rPr lang="ru-RU" b="1" dirty="0"/>
              <a:t>Научное познание</a:t>
            </a:r>
          </a:p>
          <a:p>
            <a:pPr marL="0"/>
            <a:r>
              <a:rPr lang="ru-RU" dirty="0"/>
              <a:t>исследование, которое характеризуется своими особыми целями, а главное </a:t>
            </a:r>
            <a:r>
              <a:rPr lang="ru-RU" dirty="0" smtClean="0"/>
              <a:t>–методами </a:t>
            </a:r>
            <a:r>
              <a:rPr lang="ru-RU" dirty="0"/>
              <a:t>получения и проверки новых знаний</a:t>
            </a:r>
          </a:p>
          <a:p>
            <a:pPr marL="0"/>
            <a:r>
              <a:rPr lang="ru-RU" b="1" dirty="0"/>
              <a:t>Метод исследования</a:t>
            </a:r>
          </a:p>
          <a:p>
            <a:pPr marL="0"/>
            <a:r>
              <a:rPr lang="ru-RU" dirty="0"/>
              <a:t>способ применения старого знания для получения нового знания. Является орудием, инструментом получения научных </a:t>
            </a:r>
            <a:r>
              <a:rPr lang="ru-RU" dirty="0">
                <a:hlinkClick r:id="rId4" tooltip="Глоссарий: Факт"/>
              </a:rPr>
              <a:t>факт</a:t>
            </a:r>
            <a:r>
              <a:rPr lang="ru-RU" dirty="0"/>
              <a:t>ов</a:t>
            </a:r>
          </a:p>
          <a:p>
            <a:pPr marL="0"/>
            <a:r>
              <a:rPr lang="ru-RU" b="1" dirty="0" smtClean="0"/>
              <a:t>Научное </a:t>
            </a:r>
            <a:r>
              <a:rPr lang="ru-RU" b="1" dirty="0"/>
              <a:t>исследование</a:t>
            </a:r>
          </a:p>
          <a:p>
            <a:pPr marL="0"/>
            <a:r>
              <a:rPr lang="ru-RU" dirty="0"/>
              <a:t>целенаправленное познание действительности, результаты которого выступают в виде системы понятий, законов и теорий</a:t>
            </a:r>
          </a:p>
          <a:p>
            <a:endParaRPr lang="en-US" dirty="0"/>
          </a:p>
          <a:p>
            <a:endParaRPr lang="ru-RU" dirty="0"/>
          </a:p>
        </p:txBody>
      </p:sp>
      <p:pic>
        <p:nvPicPr>
          <p:cNvPr id="6" name="Picture 2" descr="1f4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5133515"/>
            <a:ext cx="944562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738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ISPRING_QUIZ_SHAPE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ISPRING_QUIZ_SHAPE1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090" y="1330452"/>
            <a:ext cx="6034617" cy="4525963"/>
          </a:xfrm>
          <a:effectLst>
            <a:innerShdw>
              <a:scrgbClr r="0" g="0" b="0">
                <a:alpha val="0"/>
              </a:scrgbClr>
            </a:innerShdw>
          </a:effectLst>
        </p:spPr>
      </p:pic>
      <p:sp>
        <p:nvSpPr>
          <p:cNvPr id="11" name="ISPRING_QUIZ_SHAPE2"/>
          <p:cNvSpPr txBox="1"/>
          <p:nvPr/>
        </p:nvSpPr>
        <p:spPr>
          <a:xfrm>
            <a:off x="548640" y="480060"/>
            <a:ext cx="8046720" cy="630942"/>
          </a:xfrm>
          <a:prstGeom prst="rect">
            <a:avLst/>
          </a:prstGeom>
          <a:noFill/>
          <a:effectLst>
            <a:innerShdw>
              <a:scrgbClr r="0" g="0" b="0">
                <a:alpha val="0"/>
              </a:scrgbClr>
            </a:innerShdw>
          </a:effectLst>
        </p:spPr>
        <p:txBody>
          <a:bodyPr vert="horz" rtlCol="0">
            <a:spAutoFit/>
          </a:bodyPr>
          <a:lstStyle/>
          <a:p>
            <a:pPr algn="ctr"/>
            <a:r>
              <a:rPr lang="ru-RU" sz="3500" b="1" smtClean="0">
                <a:solidFill>
                  <a:srgbClr val="FF9023"/>
                </a:solidFill>
                <a:effectLst/>
                <a:latin typeface="Tahoma"/>
              </a:rPr>
              <a:t>Тест</a:t>
            </a:r>
            <a:endParaRPr lang="ru-RU" sz="3500" b="1">
              <a:solidFill>
                <a:srgbClr val="FF9023"/>
              </a:solidFill>
              <a:effectLst/>
              <a:latin typeface="Tahoma"/>
            </a:endParaRPr>
          </a:p>
        </p:txBody>
      </p:sp>
      <p:sp>
        <p:nvSpPr>
          <p:cNvPr id="12" name="ISPRING_QUIZ_SHAPE3"/>
          <p:cNvSpPr txBox="1"/>
          <p:nvPr/>
        </p:nvSpPr>
        <p:spPr>
          <a:xfrm>
            <a:off x="548640" y="5966460"/>
            <a:ext cx="8046720" cy="307777"/>
          </a:xfrm>
          <a:prstGeom prst="rect">
            <a:avLst/>
          </a:prstGeom>
          <a:noFill/>
          <a:effectLst>
            <a:innerShdw>
              <a:scrgbClr r="0" g="0" b="0">
                <a:alpha val="0"/>
              </a:scrgbClr>
            </a:innerShdw>
          </a:effectLst>
        </p:spPr>
        <p:txBody>
          <a:bodyPr vert="horz" rtlCol="0">
            <a:spAutoFit/>
          </a:bodyPr>
          <a:lstStyle/>
          <a:p>
            <a:pPr algn="ctr"/>
            <a:r>
              <a:rPr lang="ru-RU" sz="1400" smtClean="0">
                <a:solidFill>
                  <a:srgbClr val="323232"/>
                </a:solidFill>
                <a:effectLst/>
                <a:latin typeface="Tahoma"/>
              </a:rPr>
              <a:t>Щелкните кнопку      </a:t>
            </a:r>
            <a:r>
              <a:rPr lang="ru-RU" sz="1400" b="1" smtClean="0">
                <a:solidFill>
                  <a:srgbClr val="323232"/>
                </a:solidFill>
                <a:effectLst/>
                <a:latin typeface="Tahoma"/>
              </a:rPr>
              <a:t>Тест</a:t>
            </a:r>
            <a:r>
              <a:rPr lang="ru-RU" sz="1400" smtClean="0">
                <a:solidFill>
                  <a:srgbClr val="323232"/>
                </a:solidFill>
                <a:effectLst/>
                <a:latin typeface="Tahoma"/>
              </a:rPr>
              <a:t> для редактирования этого теста</a:t>
            </a:r>
            <a:endParaRPr lang="ru-RU" sz="1400">
              <a:solidFill>
                <a:srgbClr val="323232"/>
              </a:solidFill>
              <a:effectLst/>
              <a:latin typeface="Tahoma"/>
            </a:endParaRPr>
          </a:p>
        </p:txBody>
      </p:sp>
      <p:pic>
        <p:nvPicPr>
          <p:cNvPr id="13" name="ISPRING_QUIZ_SHAPE4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533" y="6012180"/>
            <a:ext cx="213360" cy="213360"/>
          </a:xfrm>
          <a:prstGeom prst="rect">
            <a:avLst/>
          </a:prstGeom>
          <a:effectLst>
            <a:innerShdw>
              <a:scrgbClr r="0" g="0" b="0">
                <a:alpha val="0"/>
              </a:scrgbClr>
            </a:inn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448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4000" dirty="0">
                <a:solidFill>
                  <a:srgbClr val="333399"/>
                </a:solidFill>
              </a:rPr>
              <a:t>Рекомендуемая литература</a:t>
            </a:r>
          </a:p>
          <a:p>
            <a:pPr eaLnBrk="1" hangingPunct="1">
              <a:spcBef>
                <a:spcPct val="10000"/>
              </a:spcBef>
            </a:pPr>
            <a:endParaRPr lang="ru-RU" altLang="ru-RU" sz="2400" b="1" dirty="0">
              <a:solidFill>
                <a:srgbClr val="0F2BEC"/>
              </a:solidFill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D1FCDE-6BF4-42EC-9BD0-A1FC2DA44660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30225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804863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just">
              <a:buFont typeface="+mj-lt"/>
              <a:buAutoNum type="arabicPeriod"/>
            </a:pPr>
            <a:r>
              <a:rPr lang="ru-RU" sz="2000" dirty="0" smtClean="0"/>
              <a:t> Арутюнов </a:t>
            </a:r>
            <a:r>
              <a:rPr lang="ru-RU" sz="2000" dirty="0"/>
              <a:t>В. В. Типология и особенности современных коммуникаций в работе библиотек. Искусство и наука общения</a:t>
            </a:r>
            <a:br>
              <a:rPr lang="ru-RU" sz="2000" dirty="0"/>
            </a:br>
            <a:r>
              <a:rPr lang="ru-RU" sz="2000" dirty="0"/>
              <a:t>М.: Литера, 2009</a:t>
            </a:r>
          </a:p>
          <a:p>
            <a:pPr marL="0" lvl="1" indent="0" algn="just">
              <a:buFont typeface="+mj-lt"/>
              <a:buAutoNum type="arabicPeriod"/>
            </a:pPr>
            <a:r>
              <a:rPr lang="ru-RU" sz="2000" dirty="0" smtClean="0"/>
              <a:t> </a:t>
            </a:r>
            <a:r>
              <a:rPr lang="ru-RU" sz="2000" dirty="0" err="1"/>
              <a:t>ДобреньковВ.И</a:t>
            </a:r>
            <a:r>
              <a:rPr lang="ru-RU" sz="2000" dirty="0"/>
              <a:t>., Кравченко А.И. Методы социологического исследования. - М.: ИНФРА-М, 2013 </a:t>
            </a:r>
            <a:endParaRPr lang="ru-RU" sz="2000" dirty="0" smtClean="0"/>
          </a:p>
          <a:p>
            <a:pPr marL="0" lvl="1" indent="0" algn="just">
              <a:buFont typeface="+mj-lt"/>
              <a:buAutoNum type="arabicPeriod"/>
            </a:pPr>
            <a:r>
              <a:rPr lang="ru-RU" sz="2000" dirty="0" smtClean="0"/>
              <a:t> </a:t>
            </a:r>
            <a:r>
              <a:rPr lang="ru-RU" sz="2000" dirty="0" err="1"/>
              <a:t>Кривошапова</a:t>
            </a:r>
            <a:r>
              <a:rPr lang="ru-RU" sz="2000" dirty="0"/>
              <a:t> С. В. Основы научных исследований. - Владивосток: Изд-во ВГУЭС, </a:t>
            </a:r>
            <a:r>
              <a:rPr lang="ru-RU" sz="2000" dirty="0" smtClean="0"/>
              <a:t>2012</a:t>
            </a:r>
            <a:endParaRPr lang="ru-RU" sz="2000" dirty="0"/>
          </a:p>
          <a:p>
            <a:pPr marL="0" lvl="1" indent="0" algn="just">
              <a:buFont typeface="+mj-lt"/>
              <a:buAutoNum type="arabicPeriod"/>
            </a:pPr>
            <a:r>
              <a:rPr lang="ru-RU" sz="2000" dirty="0" smtClean="0"/>
              <a:t> Кузин </a:t>
            </a:r>
            <a:r>
              <a:rPr lang="ru-RU" sz="2000" dirty="0"/>
              <a:t>Ф.А. Кандидатская диссертация. Методика написания, правила оформления и порядок защиты. - М.: Ось-89, 2011. </a:t>
            </a:r>
            <a:endParaRPr lang="ru-RU" sz="2000" dirty="0" smtClean="0"/>
          </a:p>
          <a:p>
            <a:pPr marL="0" lvl="1" indent="0" algn="just">
              <a:buFont typeface="+mj-lt"/>
              <a:buAutoNum type="arabicPeriod"/>
            </a:pPr>
            <a:r>
              <a:rPr lang="ru-RU" sz="2000" dirty="0" smtClean="0"/>
              <a:t> Купцов </a:t>
            </a:r>
            <a:r>
              <a:rPr lang="ru-RU" sz="2000" dirty="0"/>
              <a:t>В. И. Образование, наука, мировоззрение и глобальные вызовы XXI века. - СПб.: </a:t>
            </a:r>
            <a:r>
              <a:rPr lang="ru-RU" sz="2000" dirty="0" err="1"/>
              <a:t>Алетейя</a:t>
            </a:r>
            <a:r>
              <a:rPr lang="ru-RU" sz="2000" dirty="0"/>
              <a:t>, </a:t>
            </a:r>
            <a:r>
              <a:rPr lang="ru-RU" sz="2000" dirty="0" smtClean="0"/>
              <a:t>2009</a:t>
            </a:r>
            <a:endParaRPr lang="ru-RU" sz="2000" dirty="0"/>
          </a:p>
          <a:p>
            <a:pPr marL="0" lvl="1" indent="0" algn="just">
              <a:buFont typeface="+mj-lt"/>
              <a:buAutoNum type="arabicPeriod"/>
            </a:pPr>
            <a:r>
              <a:rPr lang="ru-RU" sz="2000" dirty="0" smtClean="0"/>
              <a:t> Наука </a:t>
            </a:r>
            <a:r>
              <a:rPr lang="ru-RU" sz="2000" dirty="0"/>
              <a:t>в России. От настоящего к будущему / под ред.: В. С. Арутюнова, Г. В. </a:t>
            </a:r>
            <a:r>
              <a:rPr lang="ru-RU" sz="2000" dirty="0" err="1"/>
              <a:t>Лисичкина</a:t>
            </a:r>
            <a:r>
              <a:rPr lang="ru-RU" sz="2000" dirty="0"/>
              <a:t>, Г. Г. </a:t>
            </a:r>
            <a:r>
              <a:rPr lang="ru-RU" sz="2000" dirty="0" err="1"/>
              <a:t>Малинецкого</a:t>
            </a:r>
            <a:r>
              <a:rPr lang="ru-RU" sz="2000" dirty="0"/>
              <a:t>, - М.: ЛИБРОКОМ, </a:t>
            </a:r>
            <a:r>
              <a:rPr lang="ru-RU" sz="2000" dirty="0" smtClean="0"/>
              <a:t>2009</a:t>
            </a:r>
          </a:p>
          <a:p>
            <a:pPr marL="0" lvl="1" indent="0" algn="just">
              <a:buFont typeface="+mj-lt"/>
              <a:buAutoNum type="arabicPeriod"/>
            </a:pPr>
            <a:r>
              <a:rPr lang="ru-RU" sz="2000" dirty="0"/>
              <a:t>Основы научных исследований / авт.: Б. И. Герасимов, В. В. Дробышева, Н. В. Злобина и др. - М.: ФОРУМ : ИНФРА-М, </a:t>
            </a:r>
            <a:r>
              <a:rPr lang="ru-RU" sz="2000" dirty="0" smtClean="0"/>
              <a:t>2013</a:t>
            </a:r>
          </a:p>
          <a:p>
            <a:pPr marL="0" lvl="1" indent="0" algn="just">
              <a:buFont typeface="+mj-lt"/>
              <a:buAutoNum type="arabicPeriod"/>
            </a:pPr>
            <a:r>
              <a:rPr lang="ru-RU" sz="2000" dirty="0" smtClean="0"/>
              <a:t> Шкляр </a:t>
            </a:r>
            <a:r>
              <a:rPr lang="ru-RU" sz="2000" dirty="0"/>
              <a:t>М. Ф., Основы научных исследований. - М.: Дашков и К*, </a:t>
            </a:r>
            <a:r>
              <a:rPr lang="ru-RU" sz="2000" dirty="0" smtClean="0"/>
              <a:t>2010</a:t>
            </a:r>
            <a:endParaRPr lang="ru-RU" sz="2000" dirty="0"/>
          </a:p>
          <a:p>
            <a:pPr marL="0" lvl="1" indent="0" algn="just"/>
            <a:endParaRPr lang="ru-RU" sz="20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8AB316-D518-42B9-A84A-9BF25423CF22}" type="slidenum">
              <a:rPr lang="ru-RU" altLang="ru-RU"/>
              <a:pPr eaLnBrk="1" hangingPunct="1"/>
              <a:t>13</a:t>
            </a:fld>
            <a:endParaRPr lang="ru-RU" altLang="ru-RU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15950" indent="-2540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68388" indent="-27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altLang="ru-RU" sz="1200" b="1"/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altLang="ru-RU" sz="1200" b="1"/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altLang="ru-RU" sz="120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altLang="ru-RU" sz="1200"/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altLang="ru-RU" sz="120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28&quot;&gt;&lt;property id=&quot;20148&quot; value=&quot;5&quot;/&gt;&lt;property id=&quot;20300&quot; value=&quot;Slide 2&quot;/&gt;&lt;property id=&quot;20303&quot; value=&quot;-1&quot;/&gt;&lt;property id=&quot;20307&quot; value=&quot;260&quot;/&gt;&lt;property id=&quot;20309&quot; value=&quot;-1&quot;/&gt;&lt;/object&gt;&lt;object type=&quot;3&quot; unique_id=&quot;10429&quot;&gt;&lt;property id=&quot;20148&quot; value=&quot;5&quot;/&gt;&lt;property id=&quot;20300&quot; value=&quot;Slide 4&quot;/&gt;&lt;property id=&quot;20303&quot; value=&quot;-1&quot;/&gt;&lt;property id=&quot;20307&quot; value=&quot;261&quot;/&gt;&lt;property id=&quot;20309&quot; value=&quot;-1&quot;/&gt;&lt;/object&gt;&lt;object type=&quot;3&quot; unique_id=&quot;10430&quot;&gt;&lt;property id=&quot;20148&quot; value=&quot;5&quot;/&gt;&lt;property id=&quot;20300&quot; value=&quot;Slide 5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6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7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8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9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10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11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3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4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5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6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8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9&quot;/&gt;&lt;property id=&quot;20307&quot; value=&quot;271&quot;/&gt;&lt;property id=&quot;20309&quot; value=&quot;-1&quot;/&gt;&lt;/object&gt;&lt;object type=&quot;3&quot; unique_id=&quot;10979&quot;&gt;&lt;property id=&quot;20148&quot; value=&quot;5&quot;/&gt;&lt;property id=&quot;20300&quot; value=&quot;Slide 3&quot;/&gt;&lt;property id=&quot;20307&quot; value=&quot;272&quot;/&gt;&lt;property id=&quot;20309&quot; value=&quot;-1&quot;/&gt;&lt;/object&gt;&lt;object type=&quot;3&quot; unique_id=&quot;11756&quot;&gt;&lt;property id=&quot;20148&quot; value=&quot;5&quot;/&gt;&lt;property id=&quot;20300&quot; value=&quot;Slide 12&quot;/&gt;&lt;property id=&quot;20307&quot; value=&quot;273&quot;/&gt;&lt;/object&gt;&lt;object type=&quot;3&quot; unique_id=&quot;11778&quot;&gt;&lt;property id=&quot;20148&quot; value=&quot;5&quot;/&gt;&lt;property id=&quot;20300&quot; value=&quot;Slide 17&quot;/&gt;&lt;property id=&quot;20307&quot; value=&quot;274&quot;/&gt;&lt;/object&gt;&lt;/object&gt;&lt;/object&gt;&lt;/database&gt;"/>
  <p:tag name="ISPRING_SCORM_RATE_SLIDES" val="0"/>
  <p:tag name="ISPRING_SCORM_PASSING_SCORE" val="80.0000000000"/>
  <p:tag name="GENSWF_OUTPUT_FILE_NAME" val="les1"/>
  <p:tag name="FLASHSPRING_BG_AUDIO_DURATION_TAG" val="0.0000000"/>
  <p:tag name="ISPRING_RESOURCE_PATHS_HASH_2" val="3af39849be828a63b77e6473f3462c0d191c3b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ведение.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План занятия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Цели, предмет и задачи курса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Цели, предмет и задачи курса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Цели, предмет и задачи курса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Цели, предмет и задачи курса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Значение и сущность науки и научных исследований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Значение и сущность науки и научных исследований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Значение и сущность науки и научных исследований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сновные научные понятия термины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QUIZ_SHAPES_ADDED" val="1"/>
  <p:tag name="ISPRING_RESOURCE_QUIZ" val="Тест 1.quiz"/>
  <p:tag name="ISPRING_QUIZ_FULL_PATH" val="K:\препод\Введение в научные исследования\MOODLE\Тест 1.quiz"/>
  <p:tag name="ISPRING_QUIZ_RELATIVE_PATH" val="..\MOODLE\Тест 1.quiz"/>
  <p:tag name="GENSWF_SLIDE_TITLE" val="Тест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Литература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Заключительный слайд"/>
  <p:tag name="GENSWF_ADVANCE_TIME" val="0.00"/>
  <p:tag name="ISPRING_SLIDE_INDENT_LEVEL" val="0"/>
  <p:tag name="ISPRING_PRESENTER_ID" val="None"/>
  <p:tag name="ISPRING_CUSTOM_TIMING_USED" val="0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6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000000"/>
      </a:hlink>
      <a:folHlink>
        <a:srgbClr val="292929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559</Words>
  <Application>Microsoft Office PowerPoint</Application>
  <PresentationFormat>Экран (4:3)</PresentationFormat>
  <Paragraphs>100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OPITUP 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Template</dc:title>
  <dc:creator>S.V.Ryzhkov</dc:creator>
  <cp:lastModifiedBy>Балдина Ю.В.</cp:lastModifiedBy>
  <cp:revision>131</cp:revision>
  <dcterms:created xsi:type="dcterms:W3CDTF">2007-04-22T06:20:01Z</dcterms:created>
  <dcterms:modified xsi:type="dcterms:W3CDTF">2014-11-24T13:34:49Z</dcterms:modified>
</cp:coreProperties>
</file>