
<file path=[Content_Types].xml><?xml version="1.0" encoding="utf-8"?>
<Types xmlns="http://schemas.openxmlformats.org/package/2006/content-types">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9" r:id="rId1"/>
    <p:sldMasterId id="2147483781" r:id="rId2"/>
  </p:sldMasterIdLst>
  <p:sldIdLst>
    <p:sldId id="256" r:id="rId3"/>
    <p:sldId id="281" r:id="rId4"/>
    <p:sldId id="294" r:id="rId5"/>
    <p:sldId id="295" r:id="rId6"/>
    <p:sldId id="296" r:id="rId7"/>
    <p:sldId id="301" r:id="rId8"/>
    <p:sldId id="297" r:id="rId9"/>
    <p:sldId id="298" r:id="rId10"/>
    <p:sldId id="260" r:id="rId11"/>
    <p:sldId id="293" r:id="rId12"/>
    <p:sldId id="262" r:id="rId13"/>
    <p:sldId id="263" r:id="rId14"/>
    <p:sldId id="270" r:id="rId15"/>
    <p:sldId id="271" r:id="rId16"/>
    <p:sldId id="282" r:id="rId17"/>
    <p:sldId id="285" r:id="rId18"/>
    <p:sldId id="288" r:id="rId19"/>
    <p:sldId id="289" r:id="rId20"/>
    <p:sldId id="286" r:id="rId21"/>
    <p:sldId id="299" r:id="rId22"/>
    <p:sldId id="302" r:id="rId23"/>
    <p:sldId id="303" r:id="rId24"/>
    <p:sldId id="304" r:id="rId25"/>
    <p:sldId id="306" r:id="rId26"/>
    <p:sldId id="307" r:id="rId27"/>
    <p:sldId id="300" r:id="rId28"/>
  </p:sldIdLst>
  <p:sldSz cx="9144000" cy="6858000" type="screen4x3"/>
  <p:notesSz cx="6834188" cy="9979025"/>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029" autoAdjust="0"/>
  </p:normalViewPr>
  <p:slideViewPr>
    <p:cSldViewPr>
      <p:cViewPr varScale="1">
        <p:scale>
          <a:sx n="80" d="100"/>
          <a:sy n="80" d="100"/>
        </p:scale>
        <p:origin x="-1188"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50178" name="Group 2"/>
          <p:cNvGrpSpPr>
            <a:grpSpLocks/>
          </p:cNvGrpSpPr>
          <p:nvPr/>
        </p:nvGrpSpPr>
        <p:grpSpPr bwMode="auto">
          <a:xfrm>
            <a:off x="0" y="0"/>
            <a:ext cx="9142413" cy="6856413"/>
            <a:chOff x="0" y="0"/>
            <a:chExt cx="5759" cy="4319"/>
          </a:xfrm>
        </p:grpSpPr>
        <p:sp>
          <p:nvSpPr>
            <p:cNvPr id="50179" name="Freeform 3"/>
            <p:cNvSpPr>
              <a:spLocks/>
            </p:cNvSpPr>
            <p:nvPr/>
          </p:nvSpPr>
          <p:spPr bwMode="hidden">
            <a:xfrm>
              <a:off x="0" y="0"/>
              <a:ext cx="5758" cy="1043"/>
            </a:xfrm>
            <a:custGeom>
              <a:avLst/>
              <a:gdLst/>
              <a:ahLst/>
              <a:cxnLst>
                <a:cxn ang="0">
                  <a:pos x="5740" y="1043"/>
                </a:cxn>
                <a:cxn ang="0">
                  <a:pos x="0" y="1043"/>
                </a:cxn>
                <a:cxn ang="0">
                  <a:pos x="0" y="0"/>
                </a:cxn>
                <a:cxn ang="0">
                  <a:pos x="5740" y="0"/>
                </a:cxn>
                <a:cxn ang="0">
                  <a:pos x="5740" y="1043"/>
                </a:cxn>
                <a:cxn ang="0">
                  <a:pos x="5740" y="1043"/>
                </a:cxn>
              </a:cxnLst>
              <a:rect l="0" t="0" r="r" b="b"/>
              <a:pathLst>
                <a:path w="5740" h="1043">
                  <a:moveTo>
                    <a:pt x="5740" y="1043"/>
                  </a:moveTo>
                  <a:lnTo>
                    <a:pt x="0" y="1043"/>
                  </a:lnTo>
                  <a:lnTo>
                    <a:pt x="0" y="0"/>
                  </a:lnTo>
                  <a:lnTo>
                    <a:pt x="5740" y="0"/>
                  </a:lnTo>
                  <a:lnTo>
                    <a:pt x="5740" y="1043"/>
                  </a:lnTo>
                  <a:lnTo>
                    <a:pt x="5740" y="1043"/>
                  </a:lnTo>
                  <a:close/>
                </a:path>
              </a:pathLst>
            </a:custGeom>
            <a:gradFill rotWithShape="0">
              <a:gsLst>
                <a:gs pos="0">
                  <a:schemeClr val="bg1"/>
                </a:gs>
                <a:gs pos="100000">
                  <a:schemeClr val="bg1">
                    <a:gamma/>
                    <a:shade val="69804"/>
                    <a:invGamma/>
                  </a:schemeClr>
                </a:gs>
              </a:gsLst>
              <a:lin ang="5400000" scaled="1"/>
            </a:gradFill>
            <a:ln w="9525">
              <a:noFill/>
              <a:round/>
              <a:headEnd/>
              <a:tailEnd/>
            </a:ln>
          </p:spPr>
          <p:txBody>
            <a:bodyPr/>
            <a:lstStyle/>
            <a:p>
              <a:endParaRPr lang="ru-RU"/>
            </a:p>
          </p:txBody>
        </p:sp>
        <p:grpSp>
          <p:nvGrpSpPr>
            <p:cNvPr id="50180" name="Group 4"/>
            <p:cNvGrpSpPr>
              <a:grpSpLocks/>
            </p:cNvGrpSpPr>
            <p:nvPr userDrawn="1"/>
          </p:nvGrpSpPr>
          <p:grpSpPr bwMode="auto">
            <a:xfrm>
              <a:off x="0" y="0"/>
              <a:ext cx="5759" cy="4319"/>
              <a:chOff x="0" y="0"/>
              <a:chExt cx="5759" cy="4319"/>
            </a:xfrm>
          </p:grpSpPr>
          <p:sp>
            <p:nvSpPr>
              <p:cNvPr id="50181" name="Freeform 5"/>
              <p:cNvSpPr>
                <a:spLocks/>
              </p:cNvSpPr>
              <p:nvPr/>
            </p:nvSpPr>
            <p:spPr bwMode="hidden">
              <a:xfrm>
                <a:off x="1" y="104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endParaRPr lang="ru-RU"/>
              </a:p>
            </p:txBody>
          </p:sp>
          <p:sp>
            <p:nvSpPr>
              <p:cNvPr id="50182" name="Freeform 6"/>
              <p:cNvSpPr>
                <a:spLocks/>
              </p:cNvSpPr>
              <p:nvPr/>
            </p:nvSpPr>
            <p:spPr bwMode="hidden">
              <a:xfrm>
                <a:off x="0" y="3988"/>
                <a:ext cx="5758" cy="42"/>
              </a:xfrm>
              <a:custGeom>
                <a:avLst/>
                <a:gdLst/>
                <a:ahLst/>
                <a:cxnLst>
                  <a:cxn ang="0">
                    <a:pos x="0" y="42"/>
                  </a:cxn>
                  <a:cxn ang="0">
                    <a:pos x="5740" y="42"/>
                  </a:cxn>
                  <a:cxn ang="0">
                    <a:pos x="5740" y="0"/>
                  </a:cxn>
                  <a:cxn ang="0">
                    <a:pos x="0" y="0"/>
                  </a:cxn>
                  <a:cxn ang="0">
                    <a:pos x="0" y="42"/>
                  </a:cxn>
                  <a:cxn ang="0">
                    <a:pos x="0" y="42"/>
                  </a:cxn>
                </a:cxnLst>
                <a:rect l="0" t="0" r="r" b="b"/>
                <a:pathLst>
                  <a:path w="5740" h="42">
                    <a:moveTo>
                      <a:pt x="0" y="42"/>
                    </a:moveTo>
                    <a:lnTo>
                      <a:pt x="5740" y="42"/>
                    </a:lnTo>
                    <a:lnTo>
                      <a:pt x="5740" y="0"/>
                    </a:lnTo>
                    <a:lnTo>
                      <a:pt x="0" y="0"/>
                    </a:lnTo>
                    <a:lnTo>
                      <a:pt x="0" y="42"/>
                    </a:lnTo>
                    <a:lnTo>
                      <a:pt x="0" y="42"/>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endParaRPr lang="ru-RU"/>
              </a:p>
            </p:txBody>
          </p:sp>
          <p:sp>
            <p:nvSpPr>
              <p:cNvPr id="50183" name="Freeform 7"/>
              <p:cNvSpPr>
                <a:spLocks/>
              </p:cNvSpPr>
              <p:nvPr/>
            </p:nvSpPr>
            <p:spPr bwMode="hidden">
              <a:xfrm>
                <a:off x="0" y="3665"/>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endParaRPr lang="ru-RU"/>
              </a:p>
            </p:txBody>
          </p:sp>
          <p:sp>
            <p:nvSpPr>
              <p:cNvPr id="50184" name="Freeform 8"/>
              <p:cNvSpPr>
                <a:spLocks/>
              </p:cNvSpPr>
              <p:nvPr/>
            </p:nvSpPr>
            <p:spPr bwMode="hidden">
              <a:xfrm>
                <a:off x="0" y="3364"/>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endParaRPr lang="ru-RU"/>
              </a:p>
            </p:txBody>
          </p:sp>
          <p:sp>
            <p:nvSpPr>
              <p:cNvPr id="50185" name="Freeform 9"/>
              <p:cNvSpPr>
                <a:spLocks/>
              </p:cNvSpPr>
              <p:nvPr/>
            </p:nvSpPr>
            <p:spPr bwMode="hidden">
              <a:xfrm>
                <a:off x="0" y="3105"/>
                <a:ext cx="5758" cy="31"/>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endParaRPr lang="ru-RU"/>
              </a:p>
            </p:txBody>
          </p:sp>
          <p:sp>
            <p:nvSpPr>
              <p:cNvPr id="50186" name="Freeform 10"/>
              <p:cNvSpPr>
                <a:spLocks/>
              </p:cNvSpPr>
              <p:nvPr/>
            </p:nvSpPr>
            <p:spPr bwMode="hidden">
              <a:xfrm>
                <a:off x="0" y="2859"/>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endParaRPr lang="ru-RU"/>
              </a:p>
            </p:txBody>
          </p:sp>
          <p:sp>
            <p:nvSpPr>
              <p:cNvPr id="50187" name="Freeform 11"/>
              <p:cNvSpPr>
                <a:spLocks/>
              </p:cNvSpPr>
              <p:nvPr/>
            </p:nvSpPr>
            <p:spPr bwMode="hidden">
              <a:xfrm>
                <a:off x="0" y="264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endParaRPr lang="ru-RU"/>
              </a:p>
            </p:txBody>
          </p:sp>
          <p:sp>
            <p:nvSpPr>
              <p:cNvPr id="50188" name="Freeform 12"/>
              <p:cNvSpPr>
                <a:spLocks/>
              </p:cNvSpPr>
              <p:nvPr/>
            </p:nvSpPr>
            <p:spPr bwMode="hidden">
              <a:xfrm>
                <a:off x="0" y="2433"/>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endParaRPr lang="ru-RU"/>
              </a:p>
            </p:txBody>
          </p:sp>
          <p:sp>
            <p:nvSpPr>
              <p:cNvPr id="50189" name="Freeform 13"/>
              <p:cNvSpPr>
                <a:spLocks/>
              </p:cNvSpPr>
              <p:nvPr/>
            </p:nvSpPr>
            <p:spPr bwMode="hidden">
              <a:xfrm>
                <a:off x="0" y="2259"/>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endParaRPr lang="ru-RU"/>
              </a:p>
            </p:txBody>
          </p:sp>
          <p:sp>
            <p:nvSpPr>
              <p:cNvPr id="50190" name="Freeform 14"/>
              <p:cNvSpPr>
                <a:spLocks/>
              </p:cNvSpPr>
              <p:nvPr/>
            </p:nvSpPr>
            <p:spPr bwMode="hidden">
              <a:xfrm>
                <a:off x="0" y="209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endParaRPr lang="ru-RU"/>
              </a:p>
            </p:txBody>
          </p:sp>
          <p:sp>
            <p:nvSpPr>
              <p:cNvPr id="50191" name="Freeform 15"/>
              <p:cNvSpPr>
                <a:spLocks/>
              </p:cNvSpPr>
              <p:nvPr/>
            </p:nvSpPr>
            <p:spPr bwMode="hidden">
              <a:xfrm>
                <a:off x="0" y="192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50192" name="Freeform 16"/>
              <p:cNvSpPr>
                <a:spLocks/>
              </p:cNvSpPr>
              <p:nvPr/>
            </p:nvSpPr>
            <p:spPr bwMode="hidden">
              <a:xfrm>
                <a:off x="0" y="1645"/>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50193" name="Freeform 17"/>
              <p:cNvSpPr>
                <a:spLocks/>
              </p:cNvSpPr>
              <p:nvPr/>
            </p:nvSpPr>
            <p:spPr bwMode="hidden">
              <a:xfrm>
                <a:off x="0" y="177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50194" name="Freeform 18"/>
              <p:cNvSpPr>
                <a:spLocks/>
              </p:cNvSpPr>
              <p:nvPr/>
            </p:nvSpPr>
            <p:spPr bwMode="hidden">
              <a:xfrm>
                <a:off x="0" y="1520"/>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50195" name="Freeform 19"/>
              <p:cNvSpPr>
                <a:spLocks/>
              </p:cNvSpPr>
              <p:nvPr/>
            </p:nvSpPr>
            <p:spPr bwMode="hidden">
              <a:xfrm>
                <a:off x="0" y="1394"/>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50196" name="Freeform 20"/>
              <p:cNvSpPr>
                <a:spLocks/>
              </p:cNvSpPr>
              <p:nvPr/>
            </p:nvSpPr>
            <p:spPr bwMode="hidden">
              <a:xfrm>
                <a:off x="0" y="128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50197" name="Freeform 21"/>
              <p:cNvSpPr>
                <a:spLocks/>
              </p:cNvSpPr>
              <p:nvPr/>
            </p:nvSpPr>
            <p:spPr bwMode="hidden">
              <a:xfrm>
                <a:off x="0" y="117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50198" name="Freeform 22"/>
              <p:cNvSpPr>
                <a:spLocks/>
              </p:cNvSpPr>
              <p:nvPr/>
            </p:nvSpPr>
            <p:spPr bwMode="hidden">
              <a:xfrm>
                <a:off x="0" y="2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endParaRPr lang="ru-RU"/>
              </a:p>
            </p:txBody>
          </p:sp>
          <p:sp>
            <p:nvSpPr>
              <p:cNvPr id="50199" name="Freeform 23"/>
              <p:cNvSpPr>
                <a:spLocks/>
              </p:cNvSpPr>
              <p:nvPr/>
            </p:nvSpPr>
            <p:spPr bwMode="hidden">
              <a:xfrm>
                <a:off x="0" y="186"/>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endParaRPr lang="ru-RU"/>
              </a:p>
            </p:txBody>
          </p:sp>
          <p:sp>
            <p:nvSpPr>
              <p:cNvPr id="50200" name="Freeform 24"/>
              <p:cNvSpPr>
                <a:spLocks/>
              </p:cNvSpPr>
              <p:nvPr/>
            </p:nvSpPr>
            <p:spPr bwMode="hidden">
              <a:xfrm>
                <a:off x="0" y="475"/>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endParaRPr lang="ru-RU"/>
              </a:p>
            </p:txBody>
          </p:sp>
          <p:sp>
            <p:nvSpPr>
              <p:cNvPr id="50201" name="Freeform 25"/>
              <p:cNvSpPr>
                <a:spLocks/>
              </p:cNvSpPr>
              <p:nvPr/>
            </p:nvSpPr>
            <p:spPr bwMode="hidden">
              <a:xfrm>
                <a:off x="0" y="337"/>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endParaRPr lang="ru-RU"/>
              </a:p>
            </p:txBody>
          </p:sp>
          <p:sp>
            <p:nvSpPr>
              <p:cNvPr id="50202" name="Freeform 26"/>
              <p:cNvSpPr>
                <a:spLocks/>
              </p:cNvSpPr>
              <p:nvPr/>
            </p:nvSpPr>
            <p:spPr bwMode="hidden">
              <a:xfrm>
                <a:off x="0" y="60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50203" name="Freeform 27"/>
              <p:cNvSpPr>
                <a:spLocks/>
              </p:cNvSpPr>
              <p:nvPr/>
            </p:nvSpPr>
            <p:spPr bwMode="hidden">
              <a:xfrm>
                <a:off x="0" y="72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endParaRPr lang="ru-RU"/>
              </a:p>
            </p:txBody>
          </p:sp>
          <p:sp>
            <p:nvSpPr>
              <p:cNvPr id="50204" name="Freeform 28"/>
              <p:cNvSpPr>
                <a:spLocks/>
              </p:cNvSpPr>
              <p:nvPr/>
            </p:nvSpPr>
            <p:spPr bwMode="hidden">
              <a:xfrm>
                <a:off x="0" y="841"/>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endParaRPr lang="ru-RU"/>
              </a:p>
            </p:txBody>
          </p:sp>
          <p:sp>
            <p:nvSpPr>
              <p:cNvPr id="50205" name="Freeform 29"/>
              <p:cNvSpPr>
                <a:spLocks/>
              </p:cNvSpPr>
              <p:nvPr/>
            </p:nvSpPr>
            <p:spPr bwMode="hidden">
              <a:xfrm>
                <a:off x="0" y="943"/>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endParaRPr lang="ru-RU"/>
              </a:p>
            </p:txBody>
          </p:sp>
          <p:grpSp>
            <p:nvGrpSpPr>
              <p:cNvPr id="50206" name="Group 30"/>
              <p:cNvGrpSpPr>
                <a:grpSpLocks/>
              </p:cNvGrpSpPr>
              <p:nvPr/>
            </p:nvGrpSpPr>
            <p:grpSpPr bwMode="auto">
              <a:xfrm>
                <a:off x="0" y="0"/>
                <a:ext cx="5758" cy="1045"/>
                <a:chOff x="0" y="0"/>
                <a:chExt cx="5758" cy="1045"/>
              </a:xfrm>
            </p:grpSpPr>
            <p:sp>
              <p:nvSpPr>
                <p:cNvPr id="50207" name="Freeform 31"/>
                <p:cNvSpPr>
                  <a:spLocks/>
                </p:cNvSpPr>
                <p:nvPr/>
              </p:nvSpPr>
              <p:spPr bwMode="hidden">
                <a:xfrm>
                  <a:off x="2849" y="0"/>
                  <a:ext cx="42" cy="1045"/>
                </a:xfrm>
                <a:custGeom>
                  <a:avLst/>
                  <a:gdLst/>
                  <a:ahLst/>
                  <a:cxnLst>
                    <a:cxn ang="0">
                      <a:pos x="18" y="1043"/>
                    </a:cxn>
                    <a:cxn ang="0">
                      <a:pos x="42" y="1043"/>
                    </a:cxn>
                    <a:cxn ang="0">
                      <a:pos x="42" y="0"/>
                    </a:cxn>
                    <a:cxn ang="0">
                      <a:pos x="0" y="0"/>
                    </a:cxn>
                    <a:cxn ang="0">
                      <a:pos x="0" y="1043"/>
                    </a:cxn>
                    <a:cxn ang="0">
                      <a:pos x="18" y="1043"/>
                    </a:cxn>
                    <a:cxn ang="0">
                      <a:pos x="18" y="1043"/>
                    </a:cxn>
                  </a:cxnLst>
                  <a:rect l="0" t="0" r="r" b="b"/>
                  <a:pathLst>
                    <a:path w="42" h="1043">
                      <a:moveTo>
                        <a:pt x="18" y="1043"/>
                      </a:moveTo>
                      <a:lnTo>
                        <a:pt x="42" y="1043"/>
                      </a:lnTo>
                      <a:lnTo>
                        <a:pt x="42" y="0"/>
                      </a:lnTo>
                      <a:lnTo>
                        <a:pt x="0"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50208" name="Freeform 32"/>
                <p:cNvSpPr>
                  <a:spLocks/>
                </p:cNvSpPr>
                <p:nvPr/>
              </p:nvSpPr>
              <p:spPr bwMode="hidden">
                <a:xfrm>
                  <a:off x="2400" y="0"/>
                  <a:ext cx="155" cy="1045"/>
                </a:xfrm>
                <a:custGeom>
                  <a:avLst/>
                  <a:gdLst/>
                  <a:ahLst/>
                  <a:cxnLst>
                    <a:cxn ang="0">
                      <a:pos x="131" y="1043"/>
                    </a:cxn>
                    <a:cxn ang="0">
                      <a:pos x="155" y="1043"/>
                    </a:cxn>
                    <a:cxn ang="0">
                      <a:pos x="42" y="0"/>
                    </a:cxn>
                    <a:cxn ang="0">
                      <a:pos x="0" y="0"/>
                    </a:cxn>
                    <a:cxn ang="0">
                      <a:pos x="113" y="1043"/>
                    </a:cxn>
                    <a:cxn ang="0">
                      <a:pos x="131" y="1043"/>
                    </a:cxn>
                    <a:cxn ang="0">
                      <a:pos x="131" y="1043"/>
                    </a:cxn>
                  </a:cxnLst>
                  <a:rect l="0" t="0" r="r" b="b"/>
                  <a:pathLst>
                    <a:path w="155" h="1043">
                      <a:moveTo>
                        <a:pt x="131" y="1043"/>
                      </a:moveTo>
                      <a:lnTo>
                        <a:pt x="155" y="1043"/>
                      </a:lnTo>
                      <a:lnTo>
                        <a:pt x="42" y="0"/>
                      </a:lnTo>
                      <a:lnTo>
                        <a:pt x="0" y="0"/>
                      </a:lnTo>
                      <a:lnTo>
                        <a:pt x="113" y="1043"/>
                      </a:lnTo>
                      <a:lnTo>
                        <a:pt x="131" y="1043"/>
                      </a:lnTo>
                      <a:lnTo>
                        <a:pt x="13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50209" name="Freeform 33"/>
                <p:cNvSpPr>
                  <a:spLocks/>
                </p:cNvSpPr>
                <p:nvPr/>
              </p:nvSpPr>
              <p:spPr bwMode="hidden">
                <a:xfrm>
                  <a:off x="1967" y="0"/>
                  <a:ext cx="240" cy="1045"/>
                </a:xfrm>
                <a:custGeom>
                  <a:avLst/>
                  <a:gdLst/>
                  <a:ahLst/>
                  <a:cxnLst>
                    <a:cxn ang="0">
                      <a:pos x="221" y="1043"/>
                    </a:cxn>
                    <a:cxn ang="0">
                      <a:pos x="239" y="1043"/>
                    </a:cxn>
                    <a:cxn ang="0">
                      <a:pos x="36" y="0"/>
                    </a:cxn>
                    <a:cxn ang="0">
                      <a:pos x="0" y="0"/>
                    </a:cxn>
                    <a:cxn ang="0">
                      <a:pos x="203" y="1043"/>
                    </a:cxn>
                    <a:cxn ang="0">
                      <a:pos x="221" y="1043"/>
                    </a:cxn>
                    <a:cxn ang="0">
                      <a:pos x="221" y="1043"/>
                    </a:cxn>
                  </a:cxnLst>
                  <a:rect l="0" t="0" r="r" b="b"/>
                  <a:pathLst>
                    <a:path w="239" h="1043">
                      <a:moveTo>
                        <a:pt x="221" y="1043"/>
                      </a:moveTo>
                      <a:lnTo>
                        <a:pt x="239" y="1043"/>
                      </a:lnTo>
                      <a:lnTo>
                        <a:pt x="36" y="0"/>
                      </a:lnTo>
                      <a:lnTo>
                        <a:pt x="0" y="0"/>
                      </a:lnTo>
                      <a:lnTo>
                        <a:pt x="203" y="1043"/>
                      </a:lnTo>
                      <a:lnTo>
                        <a:pt x="221" y="1043"/>
                      </a:lnTo>
                      <a:lnTo>
                        <a:pt x="22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50210" name="Freeform 34"/>
                <p:cNvSpPr>
                  <a:spLocks/>
                </p:cNvSpPr>
                <p:nvPr/>
              </p:nvSpPr>
              <p:spPr bwMode="hidden">
                <a:xfrm>
                  <a:off x="1554" y="0"/>
                  <a:ext cx="353" cy="1045"/>
                </a:xfrm>
                <a:custGeom>
                  <a:avLst/>
                  <a:gdLst/>
                  <a:ahLst/>
                  <a:cxnLst>
                    <a:cxn ang="0">
                      <a:pos x="334" y="1043"/>
                    </a:cxn>
                    <a:cxn ang="0">
                      <a:pos x="352" y="1043"/>
                    </a:cxn>
                    <a:cxn ang="0">
                      <a:pos x="41" y="0"/>
                    </a:cxn>
                    <a:cxn ang="0">
                      <a:pos x="0" y="0"/>
                    </a:cxn>
                    <a:cxn ang="0">
                      <a:pos x="311" y="1043"/>
                    </a:cxn>
                    <a:cxn ang="0">
                      <a:pos x="334" y="1043"/>
                    </a:cxn>
                    <a:cxn ang="0">
                      <a:pos x="334" y="1043"/>
                    </a:cxn>
                  </a:cxnLst>
                  <a:rect l="0" t="0" r="r" b="b"/>
                  <a:pathLst>
                    <a:path w="352" h="1043">
                      <a:moveTo>
                        <a:pt x="334" y="1043"/>
                      </a:moveTo>
                      <a:lnTo>
                        <a:pt x="352" y="1043"/>
                      </a:lnTo>
                      <a:lnTo>
                        <a:pt x="41" y="0"/>
                      </a:lnTo>
                      <a:lnTo>
                        <a:pt x="0" y="0"/>
                      </a:lnTo>
                      <a:lnTo>
                        <a:pt x="311" y="1043"/>
                      </a:lnTo>
                      <a:lnTo>
                        <a:pt x="334" y="1043"/>
                      </a:lnTo>
                      <a:lnTo>
                        <a:pt x="33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50211" name="Freeform 35"/>
                <p:cNvSpPr>
                  <a:spLocks/>
                </p:cNvSpPr>
                <p:nvPr/>
              </p:nvSpPr>
              <p:spPr bwMode="hidden">
                <a:xfrm>
                  <a:off x="1134" y="0"/>
                  <a:ext cx="450" cy="1045"/>
                </a:xfrm>
                <a:custGeom>
                  <a:avLst/>
                  <a:gdLst/>
                  <a:ahLst/>
                  <a:cxnLst>
                    <a:cxn ang="0">
                      <a:pos x="425" y="1043"/>
                    </a:cxn>
                    <a:cxn ang="0">
                      <a:pos x="449" y="1043"/>
                    </a:cxn>
                    <a:cxn ang="0">
                      <a:pos x="42" y="0"/>
                    </a:cxn>
                    <a:cxn ang="0">
                      <a:pos x="0" y="0"/>
                    </a:cxn>
                    <a:cxn ang="0">
                      <a:pos x="407" y="1043"/>
                    </a:cxn>
                    <a:cxn ang="0">
                      <a:pos x="425" y="1043"/>
                    </a:cxn>
                    <a:cxn ang="0">
                      <a:pos x="425" y="1043"/>
                    </a:cxn>
                  </a:cxnLst>
                  <a:rect l="0" t="0" r="r" b="b"/>
                  <a:pathLst>
                    <a:path w="449" h="1043">
                      <a:moveTo>
                        <a:pt x="425" y="1043"/>
                      </a:moveTo>
                      <a:lnTo>
                        <a:pt x="449" y="1043"/>
                      </a:lnTo>
                      <a:lnTo>
                        <a:pt x="42" y="0"/>
                      </a:lnTo>
                      <a:lnTo>
                        <a:pt x="0" y="0"/>
                      </a:lnTo>
                      <a:lnTo>
                        <a:pt x="407" y="1043"/>
                      </a:lnTo>
                      <a:lnTo>
                        <a:pt x="425" y="1043"/>
                      </a:lnTo>
                      <a:lnTo>
                        <a:pt x="425"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50212" name="Freeform 36"/>
                <p:cNvSpPr>
                  <a:spLocks/>
                </p:cNvSpPr>
                <p:nvPr/>
              </p:nvSpPr>
              <p:spPr bwMode="hidden">
                <a:xfrm>
                  <a:off x="714" y="0"/>
                  <a:ext cx="540" cy="1045"/>
                </a:xfrm>
                <a:custGeom>
                  <a:avLst/>
                  <a:gdLst/>
                  <a:ahLst/>
                  <a:cxnLst>
                    <a:cxn ang="0">
                      <a:pos x="520" y="1043"/>
                    </a:cxn>
                    <a:cxn ang="0">
                      <a:pos x="538" y="1043"/>
                    </a:cxn>
                    <a:cxn ang="0">
                      <a:pos x="41" y="0"/>
                    </a:cxn>
                    <a:cxn ang="0">
                      <a:pos x="0" y="0"/>
                    </a:cxn>
                    <a:cxn ang="0">
                      <a:pos x="496" y="1043"/>
                    </a:cxn>
                    <a:cxn ang="0">
                      <a:pos x="520" y="1043"/>
                    </a:cxn>
                    <a:cxn ang="0">
                      <a:pos x="520" y="1043"/>
                    </a:cxn>
                  </a:cxnLst>
                  <a:rect l="0" t="0" r="r" b="b"/>
                  <a:pathLst>
                    <a:path w="538" h="1043">
                      <a:moveTo>
                        <a:pt x="520" y="1043"/>
                      </a:moveTo>
                      <a:lnTo>
                        <a:pt x="538" y="1043"/>
                      </a:lnTo>
                      <a:lnTo>
                        <a:pt x="41" y="0"/>
                      </a:lnTo>
                      <a:lnTo>
                        <a:pt x="0" y="0"/>
                      </a:lnTo>
                      <a:lnTo>
                        <a:pt x="496" y="1043"/>
                      </a:lnTo>
                      <a:lnTo>
                        <a:pt x="520" y="1043"/>
                      </a:lnTo>
                      <a:lnTo>
                        <a:pt x="520"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50213" name="Freeform 37"/>
                <p:cNvSpPr>
                  <a:spLocks/>
                </p:cNvSpPr>
                <p:nvPr/>
              </p:nvSpPr>
              <p:spPr bwMode="hidden">
                <a:xfrm>
                  <a:off x="306" y="0"/>
                  <a:ext cx="642" cy="1045"/>
                </a:xfrm>
                <a:custGeom>
                  <a:avLst/>
                  <a:gdLst/>
                  <a:ahLst/>
                  <a:cxnLst>
                    <a:cxn ang="0">
                      <a:pos x="622" y="1043"/>
                    </a:cxn>
                    <a:cxn ang="0">
                      <a:pos x="640" y="1043"/>
                    </a:cxn>
                    <a:cxn ang="0">
                      <a:pos x="48" y="0"/>
                    </a:cxn>
                    <a:cxn ang="0">
                      <a:pos x="0" y="0"/>
                    </a:cxn>
                    <a:cxn ang="0">
                      <a:pos x="598" y="1043"/>
                    </a:cxn>
                    <a:cxn ang="0">
                      <a:pos x="622" y="1043"/>
                    </a:cxn>
                    <a:cxn ang="0">
                      <a:pos x="622" y="1043"/>
                    </a:cxn>
                  </a:cxnLst>
                  <a:rect l="0" t="0" r="r" b="b"/>
                  <a:pathLst>
                    <a:path w="640" h="1043">
                      <a:moveTo>
                        <a:pt x="622" y="1043"/>
                      </a:moveTo>
                      <a:lnTo>
                        <a:pt x="640" y="1043"/>
                      </a:lnTo>
                      <a:lnTo>
                        <a:pt x="48" y="0"/>
                      </a:lnTo>
                      <a:lnTo>
                        <a:pt x="0" y="0"/>
                      </a:lnTo>
                      <a:lnTo>
                        <a:pt x="598" y="1043"/>
                      </a:lnTo>
                      <a:lnTo>
                        <a:pt x="622" y="1043"/>
                      </a:lnTo>
                      <a:lnTo>
                        <a:pt x="622"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50214" name="Freeform 38"/>
                <p:cNvSpPr>
                  <a:spLocks/>
                </p:cNvSpPr>
                <p:nvPr/>
              </p:nvSpPr>
              <p:spPr bwMode="hidden">
                <a:xfrm>
                  <a:off x="0" y="108"/>
                  <a:ext cx="630" cy="937"/>
                </a:xfrm>
                <a:custGeom>
                  <a:avLst/>
                  <a:gdLst/>
                  <a:ahLst/>
                  <a:cxnLst>
                    <a:cxn ang="0">
                      <a:pos x="604" y="935"/>
                    </a:cxn>
                    <a:cxn ang="0">
                      <a:pos x="628" y="935"/>
                    </a:cxn>
                    <a:cxn ang="0">
                      <a:pos x="0" y="0"/>
                    </a:cxn>
                    <a:cxn ang="0">
                      <a:pos x="0" y="66"/>
                    </a:cxn>
                    <a:cxn ang="0">
                      <a:pos x="580" y="935"/>
                    </a:cxn>
                    <a:cxn ang="0">
                      <a:pos x="604" y="935"/>
                    </a:cxn>
                    <a:cxn ang="0">
                      <a:pos x="604" y="935"/>
                    </a:cxn>
                  </a:cxnLst>
                  <a:rect l="0" t="0" r="r" b="b"/>
                  <a:pathLst>
                    <a:path w="628" h="935">
                      <a:moveTo>
                        <a:pt x="604" y="935"/>
                      </a:moveTo>
                      <a:lnTo>
                        <a:pt x="628" y="935"/>
                      </a:lnTo>
                      <a:lnTo>
                        <a:pt x="0" y="0"/>
                      </a:lnTo>
                      <a:lnTo>
                        <a:pt x="0" y="66"/>
                      </a:lnTo>
                      <a:lnTo>
                        <a:pt x="580" y="935"/>
                      </a:lnTo>
                      <a:lnTo>
                        <a:pt x="604" y="935"/>
                      </a:lnTo>
                      <a:lnTo>
                        <a:pt x="604" y="93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50215" name="Freeform 39"/>
                <p:cNvSpPr>
                  <a:spLocks/>
                </p:cNvSpPr>
                <p:nvPr/>
              </p:nvSpPr>
              <p:spPr bwMode="hidden">
                <a:xfrm>
                  <a:off x="3191" y="0"/>
                  <a:ext cx="155" cy="1045"/>
                </a:xfrm>
                <a:custGeom>
                  <a:avLst/>
                  <a:gdLst/>
                  <a:ahLst/>
                  <a:cxnLst>
                    <a:cxn ang="0">
                      <a:pos x="18" y="1043"/>
                    </a:cxn>
                    <a:cxn ang="0">
                      <a:pos x="42" y="1043"/>
                    </a:cxn>
                    <a:cxn ang="0">
                      <a:pos x="155" y="0"/>
                    </a:cxn>
                    <a:cxn ang="0">
                      <a:pos x="114" y="0"/>
                    </a:cxn>
                    <a:cxn ang="0">
                      <a:pos x="0" y="1043"/>
                    </a:cxn>
                    <a:cxn ang="0">
                      <a:pos x="18" y="1043"/>
                    </a:cxn>
                    <a:cxn ang="0">
                      <a:pos x="18" y="1043"/>
                    </a:cxn>
                  </a:cxnLst>
                  <a:rect l="0" t="0" r="r" b="b"/>
                  <a:pathLst>
                    <a:path w="155" h="1043">
                      <a:moveTo>
                        <a:pt x="18" y="1043"/>
                      </a:moveTo>
                      <a:lnTo>
                        <a:pt x="42" y="1043"/>
                      </a:lnTo>
                      <a:lnTo>
                        <a:pt x="155" y="0"/>
                      </a:lnTo>
                      <a:lnTo>
                        <a:pt x="114"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50216" name="Freeform 40"/>
                <p:cNvSpPr>
                  <a:spLocks/>
                </p:cNvSpPr>
                <p:nvPr/>
              </p:nvSpPr>
              <p:spPr bwMode="hidden">
                <a:xfrm>
                  <a:off x="3533" y="0"/>
                  <a:ext cx="240" cy="1045"/>
                </a:xfrm>
                <a:custGeom>
                  <a:avLst/>
                  <a:gdLst/>
                  <a:ahLst/>
                  <a:cxnLst>
                    <a:cxn ang="0">
                      <a:pos x="18" y="1043"/>
                    </a:cxn>
                    <a:cxn ang="0">
                      <a:pos x="36" y="1043"/>
                    </a:cxn>
                    <a:cxn ang="0">
                      <a:pos x="239" y="0"/>
                    </a:cxn>
                    <a:cxn ang="0">
                      <a:pos x="203" y="0"/>
                    </a:cxn>
                    <a:cxn ang="0">
                      <a:pos x="0" y="1043"/>
                    </a:cxn>
                    <a:cxn ang="0">
                      <a:pos x="18" y="1043"/>
                    </a:cxn>
                    <a:cxn ang="0">
                      <a:pos x="18" y="1043"/>
                    </a:cxn>
                  </a:cxnLst>
                  <a:rect l="0" t="0" r="r" b="b"/>
                  <a:pathLst>
                    <a:path w="239" h="1043">
                      <a:moveTo>
                        <a:pt x="18" y="1043"/>
                      </a:moveTo>
                      <a:lnTo>
                        <a:pt x="36" y="1043"/>
                      </a:lnTo>
                      <a:lnTo>
                        <a:pt x="239" y="0"/>
                      </a:lnTo>
                      <a:lnTo>
                        <a:pt x="203"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50217" name="Freeform 41"/>
                <p:cNvSpPr>
                  <a:spLocks/>
                </p:cNvSpPr>
                <p:nvPr/>
              </p:nvSpPr>
              <p:spPr bwMode="hidden">
                <a:xfrm>
                  <a:off x="3821" y="0"/>
                  <a:ext cx="359" cy="1045"/>
                </a:xfrm>
                <a:custGeom>
                  <a:avLst/>
                  <a:gdLst/>
                  <a:ahLst/>
                  <a:cxnLst>
                    <a:cxn ang="0">
                      <a:pos x="24" y="1043"/>
                    </a:cxn>
                    <a:cxn ang="0">
                      <a:pos x="42" y="1043"/>
                    </a:cxn>
                    <a:cxn ang="0">
                      <a:pos x="358" y="0"/>
                    </a:cxn>
                    <a:cxn ang="0">
                      <a:pos x="317" y="0"/>
                    </a:cxn>
                    <a:cxn ang="0">
                      <a:pos x="0" y="1043"/>
                    </a:cxn>
                    <a:cxn ang="0">
                      <a:pos x="24" y="1043"/>
                    </a:cxn>
                    <a:cxn ang="0">
                      <a:pos x="24" y="1043"/>
                    </a:cxn>
                  </a:cxnLst>
                  <a:rect l="0" t="0" r="r" b="b"/>
                  <a:pathLst>
                    <a:path w="358" h="1043">
                      <a:moveTo>
                        <a:pt x="24" y="1043"/>
                      </a:moveTo>
                      <a:lnTo>
                        <a:pt x="42" y="1043"/>
                      </a:lnTo>
                      <a:lnTo>
                        <a:pt x="358" y="0"/>
                      </a:lnTo>
                      <a:lnTo>
                        <a:pt x="317" y="0"/>
                      </a:lnTo>
                      <a:lnTo>
                        <a:pt x="0" y="1043"/>
                      </a:lnTo>
                      <a:lnTo>
                        <a:pt x="24" y="1043"/>
                      </a:lnTo>
                      <a:lnTo>
                        <a:pt x="2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50218" name="Freeform 42"/>
                <p:cNvSpPr>
                  <a:spLocks/>
                </p:cNvSpPr>
                <p:nvPr/>
              </p:nvSpPr>
              <p:spPr bwMode="hidden">
                <a:xfrm>
                  <a:off x="4139" y="0"/>
                  <a:ext cx="449" cy="1045"/>
                </a:xfrm>
                <a:custGeom>
                  <a:avLst/>
                  <a:gdLst/>
                  <a:ahLst/>
                  <a:cxnLst>
                    <a:cxn ang="0">
                      <a:pos x="18" y="1043"/>
                    </a:cxn>
                    <a:cxn ang="0">
                      <a:pos x="41" y="1043"/>
                    </a:cxn>
                    <a:cxn ang="0">
                      <a:pos x="448" y="0"/>
                    </a:cxn>
                    <a:cxn ang="0">
                      <a:pos x="406" y="0"/>
                    </a:cxn>
                    <a:cxn ang="0">
                      <a:pos x="0" y="1043"/>
                    </a:cxn>
                    <a:cxn ang="0">
                      <a:pos x="18" y="1043"/>
                    </a:cxn>
                    <a:cxn ang="0">
                      <a:pos x="18" y="1043"/>
                    </a:cxn>
                  </a:cxnLst>
                  <a:rect l="0" t="0" r="r" b="b"/>
                  <a:pathLst>
                    <a:path w="448" h="1043">
                      <a:moveTo>
                        <a:pt x="18" y="1043"/>
                      </a:moveTo>
                      <a:lnTo>
                        <a:pt x="41" y="1043"/>
                      </a:lnTo>
                      <a:lnTo>
                        <a:pt x="448" y="0"/>
                      </a:lnTo>
                      <a:lnTo>
                        <a:pt x="406"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50219" name="Freeform 43"/>
                <p:cNvSpPr>
                  <a:spLocks/>
                </p:cNvSpPr>
                <p:nvPr/>
              </p:nvSpPr>
              <p:spPr bwMode="hidden">
                <a:xfrm>
                  <a:off x="4480" y="0"/>
                  <a:ext cx="541" cy="1045"/>
                </a:xfrm>
                <a:custGeom>
                  <a:avLst/>
                  <a:gdLst/>
                  <a:ahLst/>
                  <a:cxnLst>
                    <a:cxn ang="0">
                      <a:pos x="18" y="1043"/>
                    </a:cxn>
                    <a:cxn ang="0">
                      <a:pos x="42" y="1043"/>
                    </a:cxn>
                    <a:cxn ang="0">
                      <a:pos x="539" y="0"/>
                    </a:cxn>
                    <a:cxn ang="0">
                      <a:pos x="497" y="0"/>
                    </a:cxn>
                    <a:cxn ang="0">
                      <a:pos x="0" y="1043"/>
                    </a:cxn>
                    <a:cxn ang="0">
                      <a:pos x="18" y="1043"/>
                    </a:cxn>
                    <a:cxn ang="0">
                      <a:pos x="18" y="1043"/>
                    </a:cxn>
                  </a:cxnLst>
                  <a:rect l="0" t="0" r="r" b="b"/>
                  <a:pathLst>
                    <a:path w="539" h="1043">
                      <a:moveTo>
                        <a:pt x="18" y="1043"/>
                      </a:moveTo>
                      <a:lnTo>
                        <a:pt x="42" y="1043"/>
                      </a:lnTo>
                      <a:lnTo>
                        <a:pt x="539" y="0"/>
                      </a:lnTo>
                      <a:lnTo>
                        <a:pt x="497"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50220" name="Freeform 44"/>
                <p:cNvSpPr>
                  <a:spLocks/>
                </p:cNvSpPr>
                <p:nvPr/>
              </p:nvSpPr>
              <p:spPr bwMode="hidden">
                <a:xfrm>
                  <a:off x="4768" y="0"/>
                  <a:ext cx="642" cy="1045"/>
                </a:xfrm>
                <a:custGeom>
                  <a:avLst/>
                  <a:gdLst/>
                  <a:ahLst/>
                  <a:cxnLst>
                    <a:cxn ang="0">
                      <a:pos x="18" y="1043"/>
                    </a:cxn>
                    <a:cxn ang="0">
                      <a:pos x="42" y="1043"/>
                    </a:cxn>
                    <a:cxn ang="0">
                      <a:pos x="640" y="0"/>
                    </a:cxn>
                    <a:cxn ang="0">
                      <a:pos x="592" y="0"/>
                    </a:cxn>
                    <a:cxn ang="0">
                      <a:pos x="0" y="1043"/>
                    </a:cxn>
                    <a:cxn ang="0">
                      <a:pos x="18" y="1043"/>
                    </a:cxn>
                    <a:cxn ang="0">
                      <a:pos x="18" y="1043"/>
                    </a:cxn>
                  </a:cxnLst>
                  <a:rect l="0" t="0" r="r" b="b"/>
                  <a:pathLst>
                    <a:path w="640" h="1043">
                      <a:moveTo>
                        <a:pt x="18" y="1043"/>
                      </a:moveTo>
                      <a:lnTo>
                        <a:pt x="42" y="1043"/>
                      </a:lnTo>
                      <a:lnTo>
                        <a:pt x="640" y="0"/>
                      </a:lnTo>
                      <a:lnTo>
                        <a:pt x="592"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50221" name="Freeform 45"/>
                <p:cNvSpPr>
                  <a:spLocks/>
                </p:cNvSpPr>
                <p:nvPr/>
              </p:nvSpPr>
              <p:spPr bwMode="hidden">
                <a:xfrm>
                  <a:off x="5086" y="48"/>
                  <a:ext cx="672" cy="997"/>
                </a:xfrm>
                <a:custGeom>
                  <a:avLst/>
                  <a:gdLst/>
                  <a:ahLst/>
                  <a:cxnLst>
                    <a:cxn ang="0">
                      <a:pos x="24" y="995"/>
                    </a:cxn>
                    <a:cxn ang="0">
                      <a:pos x="48" y="995"/>
                    </a:cxn>
                    <a:cxn ang="0">
                      <a:pos x="670" y="72"/>
                    </a:cxn>
                    <a:cxn ang="0">
                      <a:pos x="670" y="0"/>
                    </a:cxn>
                    <a:cxn ang="0">
                      <a:pos x="0" y="995"/>
                    </a:cxn>
                    <a:cxn ang="0">
                      <a:pos x="24" y="995"/>
                    </a:cxn>
                    <a:cxn ang="0">
                      <a:pos x="24" y="995"/>
                    </a:cxn>
                  </a:cxnLst>
                  <a:rect l="0" t="0" r="r" b="b"/>
                  <a:pathLst>
                    <a:path w="670" h="995">
                      <a:moveTo>
                        <a:pt x="24" y="995"/>
                      </a:moveTo>
                      <a:lnTo>
                        <a:pt x="48" y="995"/>
                      </a:lnTo>
                      <a:lnTo>
                        <a:pt x="670" y="72"/>
                      </a:lnTo>
                      <a:lnTo>
                        <a:pt x="670" y="0"/>
                      </a:lnTo>
                      <a:lnTo>
                        <a:pt x="0" y="995"/>
                      </a:lnTo>
                      <a:lnTo>
                        <a:pt x="24" y="995"/>
                      </a:lnTo>
                      <a:lnTo>
                        <a:pt x="24" y="99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grpSp>
          <p:grpSp>
            <p:nvGrpSpPr>
              <p:cNvPr id="50222" name="Group 46"/>
              <p:cNvGrpSpPr>
                <a:grpSpLocks/>
              </p:cNvGrpSpPr>
              <p:nvPr/>
            </p:nvGrpSpPr>
            <p:grpSpPr bwMode="auto">
              <a:xfrm>
                <a:off x="0" y="558"/>
                <a:ext cx="5758" cy="487"/>
                <a:chOff x="0" y="558"/>
                <a:chExt cx="5758" cy="487"/>
              </a:xfrm>
            </p:grpSpPr>
            <p:sp>
              <p:nvSpPr>
                <p:cNvPr id="50223" name="Freeform 47"/>
                <p:cNvSpPr>
                  <a:spLocks/>
                </p:cNvSpPr>
                <p:nvPr/>
              </p:nvSpPr>
              <p:spPr bwMode="hidden">
                <a:xfrm>
                  <a:off x="0" y="618"/>
                  <a:ext cx="306" cy="427"/>
                </a:xfrm>
                <a:custGeom>
                  <a:avLst/>
                  <a:gdLst/>
                  <a:ahLst/>
                  <a:cxnLst>
                    <a:cxn ang="0">
                      <a:pos x="281" y="426"/>
                    </a:cxn>
                    <a:cxn ang="0">
                      <a:pos x="305" y="426"/>
                    </a:cxn>
                    <a:cxn ang="0">
                      <a:pos x="0" y="0"/>
                    </a:cxn>
                    <a:cxn ang="0">
                      <a:pos x="0" y="66"/>
                    </a:cxn>
                    <a:cxn ang="0">
                      <a:pos x="251" y="426"/>
                    </a:cxn>
                    <a:cxn ang="0">
                      <a:pos x="281" y="426"/>
                    </a:cxn>
                    <a:cxn ang="0">
                      <a:pos x="281" y="426"/>
                    </a:cxn>
                  </a:cxnLst>
                  <a:rect l="0" t="0" r="r" b="b"/>
                  <a:pathLst>
                    <a:path w="305" h="426">
                      <a:moveTo>
                        <a:pt x="281" y="426"/>
                      </a:moveTo>
                      <a:lnTo>
                        <a:pt x="305" y="426"/>
                      </a:lnTo>
                      <a:lnTo>
                        <a:pt x="0" y="0"/>
                      </a:lnTo>
                      <a:lnTo>
                        <a:pt x="0" y="66"/>
                      </a:lnTo>
                      <a:lnTo>
                        <a:pt x="251" y="426"/>
                      </a:lnTo>
                      <a:lnTo>
                        <a:pt x="281" y="426"/>
                      </a:lnTo>
                      <a:lnTo>
                        <a:pt x="281" y="426"/>
                      </a:lnTo>
                      <a:close/>
                    </a:path>
                  </a:pathLst>
                </a:custGeom>
                <a:solidFill>
                  <a:schemeClr val="accent2"/>
                </a:solidFill>
                <a:ln w="9525">
                  <a:noFill/>
                  <a:round/>
                  <a:headEnd/>
                  <a:tailEnd/>
                </a:ln>
              </p:spPr>
              <p:txBody>
                <a:bodyPr/>
                <a:lstStyle/>
                <a:p>
                  <a:endParaRPr lang="ru-RU"/>
                </a:p>
              </p:txBody>
            </p:sp>
            <p:sp>
              <p:nvSpPr>
                <p:cNvPr id="50224" name="Freeform 48"/>
                <p:cNvSpPr>
                  <a:spLocks/>
                </p:cNvSpPr>
                <p:nvPr/>
              </p:nvSpPr>
              <p:spPr bwMode="hidden">
                <a:xfrm>
                  <a:off x="5410" y="558"/>
                  <a:ext cx="348" cy="487"/>
                </a:xfrm>
                <a:custGeom>
                  <a:avLst/>
                  <a:gdLst/>
                  <a:ahLst/>
                  <a:cxnLst>
                    <a:cxn ang="0">
                      <a:pos x="24" y="486"/>
                    </a:cxn>
                    <a:cxn ang="0">
                      <a:pos x="48" y="486"/>
                    </a:cxn>
                    <a:cxn ang="0">
                      <a:pos x="347" y="72"/>
                    </a:cxn>
                    <a:cxn ang="0">
                      <a:pos x="347" y="0"/>
                    </a:cxn>
                    <a:cxn ang="0">
                      <a:pos x="0" y="486"/>
                    </a:cxn>
                    <a:cxn ang="0">
                      <a:pos x="24" y="486"/>
                    </a:cxn>
                    <a:cxn ang="0">
                      <a:pos x="24" y="486"/>
                    </a:cxn>
                  </a:cxnLst>
                  <a:rect l="0" t="0" r="r" b="b"/>
                  <a:pathLst>
                    <a:path w="347" h="486">
                      <a:moveTo>
                        <a:pt x="24" y="486"/>
                      </a:moveTo>
                      <a:lnTo>
                        <a:pt x="48" y="486"/>
                      </a:lnTo>
                      <a:lnTo>
                        <a:pt x="347" y="72"/>
                      </a:lnTo>
                      <a:lnTo>
                        <a:pt x="347" y="0"/>
                      </a:lnTo>
                      <a:lnTo>
                        <a:pt x="0" y="486"/>
                      </a:lnTo>
                      <a:lnTo>
                        <a:pt x="24" y="486"/>
                      </a:lnTo>
                      <a:lnTo>
                        <a:pt x="24" y="486"/>
                      </a:lnTo>
                      <a:close/>
                    </a:path>
                  </a:pathLst>
                </a:custGeom>
                <a:solidFill>
                  <a:schemeClr val="accent2"/>
                </a:solidFill>
                <a:ln w="9525">
                  <a:noFill/>
                  <a:round/>
                  <a:headEnd/>
                  <a:tailEnd/>
                </a:ln>
              </p:spPr>
              <p:txBody>
                <a:bodyPr/>
                <a:lstStyle/>
                <a:p>
                  <a:endParaRPr lang="ru-RU"/>
                </a:p>
              </p:txBody>
            </p:sp>
          </p:grpSp>
          <p:grpSp>
            <p:nvGrpSpPr>
              <p:cNvPr id="50225" name="Group 49"/>
              <p:cNvGrpSpPr>
                <a:grpSpLocks/>
              </p:cNvGrpSpPr>
              <p:nvPr/>
            </p:nvGrpSpPr>
            <p:grpSpPr bwMode="auto">
              <a:xfrm>
                <a:off x="264" y="1039"/>
                <a:ext cx="5200" cy="3280"/>
                <a:chOff x="264" y="1039"/>
                <a:chExt cx="5200" cy="3280"/>
              </a:xfrm>
            </p:grpSpPr>
            <p:sp>
              <p:nvSpPr>
                <p:cNvPr id="50226" name="Freeform 50"/>
                <p:cNvSpPr>
                  <a:spLocks/>
                </p:cNvSpPr>
                <p:nvPr/>
              </p:nvSpPr>
              <p:spPr bwMode="hidden">
                <a:xfrm>
                  <a:off x="2849" y="1039"/>
                  <a:ext cx="42" cy="3280"/>
                </a:xfrm>
                <a:custGeom>
                  <a:avLst/>
                  <a:gdLst/>
                  <a:ahLst/>
                  <a:cxnLst>
                    <a:cxn ang="0">
                      <a:pos x="18" y="0"/>
                    </a:cxn>
                    <a:cxn ang="0">
                      <a:pos x="0" y="0"/>
                    </a:cxn>
                    <a:cxn ang="0">
                      <a:pos x="0" y="3273"/>
                    </a:cxn>
                    <a:cxn ang="0">
                      <a:pos x="42" y="3273"/>
                    </a:cxn>
                    <a:cxn ang="0">
                      <a:pos x="42" y="0"/>
                    </a:cxn>
                    <a:cxn ang="0">
                      <a:pos x="18" y="0"/>
                    </a:cxn>
                    <a:cxn ang="0">
                      <a:pos x="18" y="0"/>
                    </a:cxn>
                  </a:cxnLst>
                  <a:rect l="0" t="0" r="r" b="b"/>
                  <a:pathLst>
                    <a:path w="42" h="3273">
                      <a:moveTo>
                        <a:pt x="18" y="0"/>
                      </a:moveTo>
                      <a:lnTo>
                        <a:pt x="0" y="0"/>
                      </a:lnTo>
                      <a:lnTo>
                        <a:pt x="0" y="3273"/>
                      </a:lnTo>
                      <a:lnTo>
                        <a:pt x="42"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50227" name="Freeform 51"/>
                <p:cNvSpPr>
                  <a:spLocks/>
                </p:cNvSpPr>
                <p:nvPr/>
              </p:nvSpPr>
              <p:spPr bwMode="hidden">
                <a:xfrm>
                  <a:off x="2154" y="1039"/>
                  <a:ext cx="401" cy="3280"/>
                </a:xfrm>
                <a:custGeom>
                  <a:avLst/>
                  <a:gdLst/>
                  <a:ahLst/>
                  <a:cxnLst>
                    <a:cxn ang="0">
                      <a:pos x="376" y="0"/>
                    </a:cxn>
                    <a:cxn ang="0">
                      <a:pos x="358" y="0"/>
                    </a:cxn>
                    <a:cxn ang="0">
                      <a:pos x="0" y="3273"/>
                    </a:cxn>
                    <a:cxn ang="0">
                      <a:pos x="41" y="3273"/>
                    </a:cxn>
                    <a:cxn ang="0">
                      <a:pos x="400" y="0"/>
                    </a:cxn>
                    <a:cxn ang="0">
                      <a:pos x="376" y="0"/>
                    </a:cxn>
                    <a:cxn ang="0">
                      <a:pos x="376" y="0"/>
                    </a:cxn>
                  </a:cxnLst>
                  <a:rect l="0" t="0" r="r" b="b"/>
                  <a:pathLst>
                    <a:path w="400" h="3273">
                      <a:moveTo>
                        <a:pt x="376" y="0"/>
                      </a:moveTo>
                      <a:lnTo>
                        <a:pt x="358" y="0"/>
                      </a:lnTo>
                      <a:lnTo>
                        <a:pt x="0" y="3273"/>
                      </a:lnTo>
                      <a:lnTo>
                        <a:pt x="41" y="3273"/>
                      </a:lnTo>
                      <a:lnTo>
                        <a:pt x="400" y="0"/>
                      </a:lnTo>
                      <a:lnTo>
                        <a:pt x="376" y="0"/>
                      </a:lnTo>
                      <a:lnTo>
                        <a:pt x="37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50228" name="Freeform 52"/>
                <p:cNvSpPr>
                  <a:spLocks/>
                </p:cNvSpPr>
                <p:nvPr/>
              </p:nvSpPr>
              <p:spPr bwMode="hidden">
                <a:xfrm>
                  <a:off x="1530" y="1039"/>
                  <a:ext cx="677" cy="3280"/>
                </a:xfrm>
                <a:custGeom>
                  <a:avLst/>
                  <a:gdLst/>
                  <a:ahLst/>
                  <a:cxnLst>
                    <a:cxn ang="0">
                      <a:pos x="657" y="0"/>
                    </a:cxn>
                    <a:cxn ang="0">
                      <a:pos x="639" y="0"/>
                    </a:cxn>
                    <a:cxn ang="0">
                      <a:pos x="0" y="3273"/>
                    </a:cxn>
                    <a:cxn ang="0">
                      <a:pos x="42" y="3273"/>
                    </a:cxn>
                    <a:cxn ang="0">
                      <a:pos x="675" y="0"/>
                    </a:cxn>
                    <a:cxn ang="0">
                      <a:pos x="657" y="0"/>
                    </a:cxn>
                    <a:cxn ang="0">
                      <a:pos x="657" y="0"/>
                    </a:cxn>
                  </a:cxnLst>
                  <a:rect l="0" t="0" r="r" b="b"/>
                  <a:pathLst>
                    <a:path w="675" h="3273">
                      <a:moveTo>
                        <a:pt x="657" y="0"/>
                      </a:moveTo>
                      <a:lnTo>
                        <a:pt x="639" y="0"/>
                      </a:lnTo>
                      <a:lnTo>
                        <a:pt x="0" y="3273"/>
                      </a:lnTo>
                      <a:lnTo>
                        <a:pt x="42" y="3273"/>
                      </a:lnTo>
                      <a:lnTo>
                        <a:pt x="675" y="0"/>
                      </a:lnTo>
                      <a:lnTo>
                        <a:pt x="657" y="0"/>
                      </a:lnTo>
                      <a:lnTo>
                        <a:pt x="657"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50229" name="Freeform 53"/>
                <p:cNvSpPr>
                  <a:spLocks/>
                </p:cNvSpPr>
                <p:nvPr/>
              </p:nvSpPr>
              <p:spPr bwMode="hidden">
                <a:xfrm>
                  <a:off x="876" y="1039"/>
                  <a:ext cx="1031" cy="3280"/>
                </a:xfrm>
                <a:custGeom>
                  <a:avLst/>
                  <a:gdLst/>
                  <a:ahLst/>
                  <a:cxnLst>
                    <a:cxn ang="0">
                      <a:pos x="1013" y="0"/>
                    </a:cxn>
                    <a:cxn ang="0">
                      <a:pos x="990" y="0"/>
                    </a:cxn>
                    <a:cxn ang="0">
                      <a:pos x="0" y="3280"/>
                    </a:cxn>
                    <a:cxn ang="0">
                      <a:pos x="42" y="3280"/>
                    </a:cxn>
                    <a:cxn ang="0">
                      <a:pos x="1031" y="4"/>
                    </a:cxn>
                    <a:cxn ang="0">
                      <a:pos x="1013" y="0"/>
                    </a:cxn>
                    <a:cxn ang="0">
                      <a:pos x="1013" y="0"/>
                    </a:cxn>
                  </a:cxnLst>
                  <a:rect l="0" t="0" r="r" b="b"/>
                  <a:pathLst>
                    <a:path w="1031" h="3280">
                      <a:moveTo>
                        <a:pt x="1013" y="0"/>
                      </a:moveTo>
                      <a:lnTo>
                        <a:pt x="990" y="0"/>
                      </a:lnTo>
                      <a:lnTo>
                        <a:pt x="0" y="3280"/>
                      </a:lnTo>
                      <a:lnTo>
                        <a:pt x="42" y="3280"/>
                      </a:lnTo>
                      <a:lnTo>
                        <a:pt x="1031" y="4"/>
                      </a:lnTo>
                      <a:lnTo>
                        <a:pt x="1013" y="0"/>
                      </a:lnTo>
                      <a:lnTo>
                        <a:pt x="101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50230" name="Freeform 54"/>
                <p:cNvSpPr>
                  <a:spLocks/>
                </p:cNvSpPr>
                <p:nvPr/>
              </p:nvSpPr>
              <p:spPr bwMode="hidden">
                <a:xfrm>
                  <a:off x="264" y="1039"/>
                  <a:ext cx="1319" cy="3280"/>
                </a:xfrm>
                <a:custGeom>
                  <a:avLst/>
                  <a:gdLst/>
                  <a:ahLst/>
                  <a:cxnLst>
                    <a:cxn ang="0">
                      <a:pos x="1296" y="0"/>
                    </a:cxn>
                    <a:cxn ang="0">
                      <a:pos x="1278" y="0"/>
                    </a:cxn>
                    <a:cxn ang="0">
                      <a:pos x="0" y="3280"/>
                    </a:cxn>
                    <a:cxn ang="0">
                      <a:pos x="42" y="3280"/>
                    </a:cxn>
                    <a:cxn ang="0">
                      <a:pos x="1319" y="5"/>
                    </a:cxn>
                    <a:cxn ang="0">
                      <a:pos x="1296" y="0"/>
                    </a:cxn>
                    <a:cxn ang="0">
                      <a:pos x="1296" y="0"/>
                    </a:cxn>
                  </a:cxnLst>
                  <a:rect l="0" t="0" r="r" b="b"/>
                  <a:pathLst>
                    <a:path w="1319" h="3280">
                      <a:moveTo>
                        <a:pt x="1296" y="0"/>
                      </a:moveTo>
                      <a:lnTo>
                        <a:pt x="1278" y="0"/>
                      </a:lnTo>
                      <a:lnTo>
                        <a:pt x="0" y="3280"/>
                      </a:lnTo>
                      <a:lnTo>
                        <a:pt x="42" y="3280"/>
                      </a:lnTo>
                      <a:lnTo>
                        <a:pt x="1319" y="5"/>
                      </a:lnTo>
                      <a:lnTo>
                        <a:pt x="1296" y="0"/>
                      </a:lnTo>
                      <a:lnTo>
                        <a:pt x="129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50231" name="Freeform 55"/>
                <p:cNvSpPr>
                  <a:spLocks/>
                </p:cNvSpPr>
                <p:nvPr/>
              </p:nvSpPr>
              <p:spPr bwMode="hidden">
                <a:xfrm>
                  <a:off x="3191" y="1039"/>
                  <a:ext cx="402" cy="3280"/>
                </a:xfrm>
                <a:custGeom>
                  <a:avLst/>
                  <a:gdLst/>
                  <a:ahLst/>
                  <a:cxnLst>
                    <a:cxn ang="0">
                      <a:pos x="18" y="0"/>
                    </a:cxn>
                    <a:cxn ang="0">
                      <a:pos x="0" y="0"/>
                    </a:cxn>
                    <a:cxn ang="0">
                      <a:pos x="359" y="3273"/>
                    </a:cxn>
                    <a:cxn ang="0">
                      <a:pos x="401" y="3273"/>
                    </a:cxn>
                    <a:cxn ang="0">
                      <a:pos x="42" y="0"/>
                    </a:cxn>
                    <a:cxn ang="0">
                      <a:pos x="18" y="0"/>
                    </a:cxn>
                    <a:cxn ang="0">
                      <a:pos x="18" y="0"/>
                    </a:cxn>
                  </a:cxnLst>
                  <a:rect l="0" t="0" r="r" b="b"/>
                  <a:pathLst>
                    <a:path w="401" h="3273">
                      <a:moveTo>
                        <a:pt x="18" y="0"/>
                      </a:moveTo>
                      <a:lnTo>
                        <a:pt x="0" y="0"/>
                      </a:lnTo>
                      <a:lnTo>
                        <a:pt x="359" y="3273"/>
                      </a:lnTo>
                      <a:lnTo>
                        <a:pt x="401"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50232" name="Freeform 56"/>
                <p:cNvSpPr>
                  <a:spLocks/>
                </p:cNvSpPr>
                <p:nvPr/>
              </p:nvSpPr>
              <p:spPr bwMode="hidden">
                <a:xfrm>
                  <a:off x="3533" y="1039"/>
                  <a:ext cx="677" cy="3280"/>
                </a:xfrm>
                <a:custGeom>
                  <a:avLst/>
                  <a:gdLst/>
                  <a:ahLst/>
                  <a:cxnLst>
                    <a:cxn ang="0">
                      <a:pos x="18" y="0"/>
                    </a:cxn>
                    <a:cxn ang="0">
                      <a:pos x="0" y="0"/>
                    </a:cxn>
                    <a:cxn ang="0">
                      <a:pos x="640" y="3273"/>
                    </a:cxn>
                    <a:cxn ang="0">
                      <a:pos x="675" y="3273"/>
                    </a:cxn>
                    <a:cxn ang="0">
                      <a:pos x="36" y="0"/>
                    </a:cxn>
                    <a:cxn ang="0">
                      <a:pos x="18" y="0"/>
                    </a:cxn>
                    <a:cxn ang="0">
                      <a:pos x="18" y="0"/>
                    </a:cxn>
                  </a:cxnLst>
                  <a:rect l="0" t="0" r="r" b="b"/>
                  <a:pathLst>
                    <a:path w="675" h="3273">
                      <a:moveTo>
                        <a:pt x="18" y="0"/>
                      </a:moveTo>
                      <a:lnTo>
                        <a:pt x="0" y="0"/>
                      </a:lnTo>
                      <a:lnTo>
                        <a:pt x="640" y="3273"/>
                      </a:lnTo>
                      <a:lnTo>
                        <a:pt x="675" y="3273"/>
                      </a:lnTo>
                      <a:lnTo>
                        <a:pt x="36"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50233" name="Freeform 57"/>
                <p:cNvSpPr>
                  <a:spLocks/>
                </p:cNvSpPr>
                <p:nvPr/>
              </p:nvSpPr>
              <p:spPr bwMode="hidden">
                <a:xfrm>
                  <a:off x="3822" y="1039"/>
                  <a:ext cx="1036" cy="3280"/>
                </a:xfrm>
                <a:custGeom>
                  <a:avLst/>
                  <a:gdLst/>
                  <a:ahLst/>
                  <a:cxnLst>
                    <a:cxn ang="0">
                      <a:pos x="23" y="0"/>
                    </a:cxn>
                    <a:cxn ang="0">
                      <a:pos x="0" y="5"/>
                    </a:cxn>
                    <a:cxn ang="0">
                      <a:pos x="994" y="3280"/>
                    </a:cxn>
                    <a:cxn ang="0">
                      <a:pos x="1036" y="3280"/>
                    </a:cxn>
                    <a:cxn ang="0">
                      <a:pos x="41" y="0"/>
                    </a:cxn>
                    <a:cxn ang="0">
                      <a:pos x="23" y="0"/>
                    </a:cxn>
                    <a:cxn ang="0">
                      <a:pos x="23" y="0"/>
                    </a:cxn>
                  </a:cxnLst>
                  <a:rect l="0" t="0" r="r" b="b"/>
                  <a:pathLst>
                    <a:path w="1036" h="3280">
                      <a:moveTo>
                        <a:pt x="23" y="0"/>
                      </a:moveTo>
                      <a:lnTo>
                        <a:pt x="0" y="5"/>
                      </a:lnTo>
                      <a:lnTo>
                        <a:pt x="994" y="3280"/>
                      </a:lnTo>
                      <a:lnTo>
                        <a:pt x="1036" y="3280"/>
                      </a:lnTo>
                      <a:lnTo>
                        <a:pt x="41" y="0"/>
                      </a:lnTo>
                      <a:lnTo>
                        <a:pt x="23" y="0"/>
                      </a:lnTo>
                      <a:lnTo>
                        <a:pt x="2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50234" name="Freeform 58"/>
                <p:cNvSpPr>
                  <a:spLocks/>
                </p:cNvSpPr>
                <p:nvPr/>
              </p:nvSpPr>
              <p:spPr bwMode="hidden">
                <a:xfrm>
                  <a:off x="4137" y="1039"/>
                  <a:ext cx="1327" cy="3280"/>
                </a:xfrm>
                <a:custGeom>
                  <a:avLst/>
                  <a:gdLst/>
                  <a:ahLst/>
                  <a:cxnLst>
                    <a:cxn ang="0">
                      <a:pos x="20" y="0"/>
                    </a:cxn>
                    <a:cxn ang="0">
                      <a:pos x="0" y="7"/>
                    </a:cxn>
                    <a:cxn ang="0">
                      <a:pos x="1285" y="3280"/>
                    </a:cxn>
                    <a:cxn ang="0">
                      <a:pos x="1327" y="3280"/>
                    </a:cxn>
                    <a:cxn ang="0">
                      <a:pos x="43" y="0"/>
                    </a:cxn>
                    <a:cxn ang="0">
                      <a:pos x="20" y="0"/>
                    </a:cxn>
                    <a:cxn ang="0">
                      <a:pos x="20" y="0"/>
                    </a:cxn>
                  </a:cxnLst>
                  <a:rect l="0" t="0" r="r" b="b"/>
                  <a:pathLst>
                    <a:path w="1327" h="3280">
                      <a:moveTo>
                        <a:pt x="20" y="0"/>
                      </a:moveTo>
                      <a:lnTo>
                        <a:pt x="0" y="7"/>
                      </a:lnTo>
                      <a:lnTo>
                        <a:pt x="1285" y="3280"/>
                      </a:lnTo>
                      <a:lnTo>
                        <a:pt x="1327" y="3280"/>
                      </a:lnTo>
                      <a:lnTo>
                        <a:pt x="43" y="0"/>
                      </a:lnTo>
                      <a:lnTo>
                        <a:pt x="20" y="0"/>
                      </a:lnTo>
                      <a:lnTo>
                        <a:pt x="20"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grpSp>
          <p:sp>
            <p:nvSpPr>
              <p:cNvPr id="50235" name="Freeform 59"/>
              <p:cNvSpPr>
                <a:spLocks/>
              </p:cNvSpPr>
              <p:nvPr/>
            </p:nvSpPr>
            <p:spPr bwMode="hidden">
              <a:xfrm>
                <a:off x="0" y="1039"/>
                <a:ext cx="1254" cy="2632"/>
              </a:xfrm>
              <a:custGeom>
                <a:avLst/>
                <a:gdLst/>
                <a:ahLst/>
                <a:cxnLst>
                  <a:cxn ang="0">
                    <a:pos x="1236" y="0"/>
                  </a:cxn>
                  <a:cxn ang="0">
                    <a:pos x="1212" y="0"/>
                  </a:cxn>
                  <a:cxn ang="0">
                    <a:pos x="0" y="2542"/>
                  </a:cxn>
                  <a:cxn ang="0">
                    <a:pos x="0" y="2632"/>
                  </a:cxn>
                  <a:cxn ang="0">
                    <a:pos x="1254" y="7"/>
                  </a:cxn>
                  <a:cxn ang="0">
                    <a:pos x="1236" y="0"/>
                  </a:cxn>
                  <a:cxn ang="0">
                    <a:pos x="1236" y="0"/>
                  </a:cxn>
                </a:cxnLst>
                <a:rect l="0" t="0" r="r" b="b"/>
                <a:pathLst>
                  <a:path w="1254" h="2632">
                    <a:moveTo>
                      <a:pt x="1236" y="0"/>
                    </a:moveTo>
                    <a:lnTo>
                      <a:pt x="1212" y="0"/>
                    </a:lnTo>
                    <a:lnTo>
                      <a:pt x="0" y="2542"/>
                    </a:lnTo>
                    <a:lnTo>
                      <a:pt x="0" y="2632"/>
                    </a:lnTo>
                    <a:lnTo>
                      <a:pt x="1254" y="7"/>
                    </a:lnTo>
                    <a:lnTo>
                      <a:pt x="1236" y="0"/>
                    </a:lnTo>
                    <a:lnTo>
                      <a:pt x="123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50236" name="Freeform 60"/>
              <p:cNvSpPr>
                <a:spLocks/>
              </p:cNvSpPr>
              <p:nvPr/>
            </p:nvSpPr>
            <p:spPr bwMode="hidden">
              <a:xfrm>
                <a:off x="0" y="1039"/>
                <a:ext cx="948" cy="1676"/>
              </a:xfrm>
              <a:custGeom>
                <a:avLst/>
                <a:gdLst/>
                <a:ahLst/>
                <a:cxnLst>
                  <a:cxn ang="0">
                    <a:pos x="930" y="0"/>
                  </a:cxn>
                  <a:cxn ang="0">
                    <a:pos x="906" y="0"/>
                  </a:cxn>
                  <a:cxn ang="0">
                    <a:pos x="0" y="1593"/>
                  </a:cxn>
                  <a:cxn ang="0">
                    <a:pos x="0" y="1676"/>
                  </a:cxn>
                  <a:cxn ang="0">
                    <a:pos x="948" y="5"/>
                  </a:cxn>
                  <a:cxn ang="0">
                    <a:pos x="930" y="0"/>
                  </a:cxn>
                  <a:cxn ang="0">
                    <a:pos x="930" y="0"/>
                  </a:cxn>
                </a:cxnLst>
                <a:rect l="0" t="0" r="r" b="b"/>
                <a:pathLst>
                  <a:path w="948" h="1676">
                    <a:moveTo>
                      <a:pt x="930" y="0"/>
                    </a:moveTo>
                    <a:lnTo>
                      <a:pt x="906" y="0"/>
                    </a:lnTo>
                    <a:lnTo>
                      <a:pt x="0" y="1593"/>
                    </a:lnTo>
                    <a:lnTo>
                      <a:pt x="0" y="1676"/>
                    </a:lnTo>
                    <a:lnTo>
                      <a:pt x="948" y="5"/>
                    </a:lnTo>
                    <a:lnTo>
                      <a:pt x="930" y="0"/>
                    </a:lnTo>
                    <a:lnTo>
                      <a:pt x="930" y="0"/>
                    </a:lnTo>
                    <a:close/>
                  </a:path>
                </a:pathLst>
              </a:custGeom>
              <a:solidFill>
                <a:schemeClr val="accent2"/>
              </a:solidFill>
              <a:ln w="9525">
                <a:noFill/>
                <a:round/>
                <a:headEnd/>
                <a:tailEnd/>
              </a:ln>
            </p:spPr>
            <p:txBody>
              <a:bodyPr/>
              <a:lstStyle/>
              <a:p>
                <a:endParaRPr lang="ru-RU"/>
              </a:p>
            </p:txBody>
          </p:sp>
          <p:sp>
            <p:nvSpPr>
              <p:cNvPr id="50237" name="Freeform 61"/>
              <p:cNvSpPr>
                <a:spLocks/>
              </p:cNvSpPr>
              <p:nvPr/>
            </p:nvSpPr>
            <p:spPr bwMode="hidden">
              <a:xfrm>
                <a:off x="0" y="1039"/>
                <a:ext cx="629" cy="937"/>
              </a:xfrm>
              <a:custGeom>
                <a:avLst/>
                <a:gdLst/>
                <a:ahLst/>
                <a:cxnLst>
                  <a:cxn ang="0">
                    <a:pos x="606" y="0"/>
                  </a:cxn>
                  <a:cxn ang="0">
                    <a:pos x="582" y="0"/>
                  </a:cxn>
                  <a:cxn ang="0">
                    <a:pos x="0" y="871"/>
                  </a:cxn>
                  <a:cxn ang="0">
                    <a:pos x="0" y="937"/>
                  </a:cxn>
                  <a:cxn ang="0">
                    <a:pos x="629" y="4"/>
                  </a:cxn>
                  <a:cxn ang="0">
                    <a:pos x="606" y="0"/>
                  </a:cxn>
                  <a:cxn ang="0">
                    <a:pos x="606" y="0"/>
                  </a:cxn>
                </a:cxnLst>
                <a:rect l="0" t="0" r="r" b="b"/>
                <a:pathLst>
                  <a:path w="629" h="937">
                    <a:moveTo>
                      <a:pt x="606" y="0"/>
                    </a:moveTo>
                    <a:lnTo>
                      <a:pt x="582" y="0"/>
                    </a:lnTo>
                    <a:lnTo>
                      <a:pt x="0" y="871"/>
                    </a:lnTo>
                    <a:lnTo>
                      <a:pt x="0" y="937"/>
                    </a:lnTo>
                    <a:lnTo>
                      <a:pt x="629" y="4"/>
                    </a:lnTo>
                    <a:lnTo>
                      <a:pt x="606" y="0"/>
                    </a:lnTo>
                    <a:lnTo>
                      <a:pt x="606" y="0"/>
                    </a:lnTo>
                    <a:close/>
                  </a:path>
                </a:pathLst>
              </a:custGeom>
              <a:solidFill>
                <a:schemeClr val="accent2"/>
              </a:solidFill>
              <a:ln w="9525">
                <a:noFill/>
                <a:round/>
                <a:headEnd/>
                <a:tailEnd/>
              </a:ln>
            </p:spPr>
            <p:txBody>
              <a:bodyPr/>
              <a:lstStyle/>
              <a:p>
                <a:endParaRPr lang="ru-RU"/>
              </a:p>
            </p:txBody>
          </p:sp>
          <p:sp>
            <p:nvSpPr>
              <p:cNvPr id="50238" name="Freeform 62"/>
              <p:cNvSpPr>
                <a:spLocks/>
              </p:cNvSpPr>
              <p:nvPr/>
            </p:nvSpPr>
            <p:spPr bwMode="hidden">
              <a:xfrm>
                <a:off x="0" y="1039"/>
                <a:ext cx="305" cy="427"/>
              </a:xfrm>
              <a:custGeom>
                <a:avLst/>
                <a:gdLst/>
                <a:ahLst/>
                <a:cxnLst>
                  <a:cxn ang="0">
                    <a:pos x="282" y="0"/>
                  </a:cxn>
                  <a:cxn ang="0">
                    <a:pos x="252" y="0"/>
                  </a:cxn>
                  <a:cxn ang="0">
                    <a:pos x="0" y="361"/>
                  </a:cxn>
                  <a:cxn ang="0">
                    <a:pos x="0" y="427"/>
                  </a:cxn>
                  <a:cxn ang="0">
                    <a:pos x="305" y="5"/>
                  </a:cxn>
                  <a:cxn ang="0">
                    <a:pos x="282" y="0"/>
                  </a:cxn>
                  <a:cxn ang="0">
                    <a:pos x="282" y="0"/>
                  </a:cxn>
                </a:cxnLst>
                <a:rect l="0" t="0" r="r" b="b"/>
                <a:pathLst>
                  <a:path w="305" h="427">
                    <a:moveTo>
                      <a:pt x="282" y="0"/>
                    </a:moveTo>
                    <a:lnTo>
                      <a:pt x="252" y="0"/>
                    </a:lnTo>
                    <a:lnTo>
                      <a:pt x="0" y="361"/>
                    </a:lnTo>
                    <a:lnTo>
                      <a:pt x="0" y="427"/>
                    </a:lnTo>
                    <a:lnTo>
                      <a:pt x="305" y="5"/>
                    </a:lnTo>
                    <a:lnTo>
                      <a:pt x="282" y="0"/>
                    </a:lnTo>
                    <a:lnTo>
                      <a:pt x="282" y="0"/>
                    </a:lnTo>
                    <a:close/>
                  </a:path>
                </a:pathLst>
              </a:custGeom>
              <a:solidFill>
                <a:schemeClr val="accent2"/>
              </a:solidFill>
              <a:ln w="9525">
                <a:noFill/>
                <a:round/>
                <a:headEnd/>
                <a:tailEnd/>
              </a:ln>
            </p:spPr>
            <p:txBody>
              <a:bodyPr/>
              <a:lstStyle/>
              <a:p>
                <a:endParaRPr lang="ru-RU"/>
              </a:p>
            </p:txBody>
          </p:sp>
          <p:sp>
            <p:nvSpPr>
              <p:cNvPr id="50239" name="Freeform 63"/>
              <p:cNvSpPr>
                <a:spLocks/>
              </p:cNvSpPr>
              <p:nvPr/>
            </p:nvSpPr>
            <p:spPr bwMode="hidden">
              <a:xfrm>
                <a:off x="4481" y="1039"/>
                <a:ext cx="1277" cy="2686"/>
              </a:xfrm>
              <a:custGeom>
                <a:avLst/>
                <a:gdLst/>
                <a:ahLst/>
                <a:cxnLst>
                  <a:cxn ang="0">
                    <a:pos x="41" y="0"/>
                  </a:cxn>
                  <a:cxn ang="0">
                    <a:pos x="17" y="0"/>
                  </a:cxn>
                  <a:cxn ang="0">
                    <a:pos x="0" y="4"/>
                  </a:cxn>
                  <a:cxn ang="0">
                    <a:pos x="1277" y="2686"/>
                  </a:cxn>
                  <a:cxn ang="0">
                    <a:pos x="1277" y="2596"/>
                  </a:cxn>
                  <a:cxn ang="0">
                    <a:pos x="41" y="0"/>
                  </a:cxn>
                  <a:cxn ang="0">
                    <a:pos x="41" y="0"/>
                  </a:cxn>
                </a:cxnLst>
                <a:rect l="0" t="0" r="r" b="b"/>
                <a:pathLst>
                  <a:path w="1277" h="2686">
                    <a:moveTo>
                      <a:pt x="41" y="0"/>
                    </a:moveTo>
                    <a:lnTo>
                      <a:pt x="17" y="0"/>
                    </a:lnTo>
                    <a:lnTo>
                      <a:pt x="0" y="4"/>
                    </a:lnTo>
                    <a:lnTo>
                      <a:pt x="1277" y="2686"/>
                    </a:lnTo>
                    <a:lnTo>
                      <a:pt x="1277" y="2596"/>
                    </a:lnTo>
                    <a:lnTo>
                      <a:pt x="41" y="0"/>
                    </a:lnTo>
                    <a:lnTo>
                      <a:pt x="41"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50240" name="Freeform 64"/>
              <p:cNvSpPr>
                <a:spLocks/>
              </p:cNvSpPr>
              <p:nvPr/>
            </p:nvSpPr>
            <p:spPr bwMode="hidden">
              <a:xfrm>
                <a:off x="4770" y="1039"/>
                <a:ext cx="988" cy="1730"/>
              </a:xfrm>
              <a:custGeom>
                <a:avLst/>
                <a:gdLst/>
                <a:ahLst/>
                <a:cxnLst>
                  <a:cxn ang="0">
                    <a:pos x="16" y="0"/>
                  </a:cxn>
                  <a:cxn ang="0">
                    <a:pos x="0" y="7"/>
                  </a:cxn>
                  <a:cxn ang="0">
                    <a:pos x="988" y="1730"/>
                  </a:cxn>
                  <a:cxn ang="0">
                    <a:pos x="988" y="1653"/>
                  </a:cxn>
                  <a:cxn ang="0">
                    <a:pos x="40" y="0"/>
                  </a:cxn>
                  <a:cxn ang="0">
                    <a:pos x="16" y="0"/>
                  </a:cxn>
                  <a:cxn ang="0">
                    <a:pos x="16" y="0"/>
                  </a:cxn>
                </a:cxnLst>
                <a:rect l="0" t="0" r="r" b="b"/>
                <a:pathLst>
                  <a:path w="988" h="1730">
                    <a:moveTo>
                      <a:pt x="16" y="0"/>
                    </a:moveTo>
                    <a:lnTo>
                      <a:pt x="0" y="7"/>
                    </a:lnTo>
                    <a:lnTo>
                      <a:pt x="988" y="1730"/>
                    </a:lnTo>
                    <a:lnTo>
                      <a:pt x="988" y="1653"/>
                    </a:lnTo>
                    <a:lnTo>
                      <a:pt x="40" y="0"/>
                    </a:lnTo>
                    <a:lnTo>
                      <a:pt x="16" y="0"/>
                    </a:lnTo>
                    <a:lnTo>
                      <a:pt x="16" y="0"/>
                    </a:lnTo>
                    <a:close/>
                  </a:path>
                </a:pathLst>
              </a:custGeom>
              <a:solidFill>
                <a:schemeClr val="accent2"/>
              </a:solidFill>
              <a:ln w="9525">
                <a:noFill/>
                <a:round/>
                <a:headEnd/>
                <a:tailEnd/>
              </a:ln>
            </p:spPr>
            <p:txBody>
              <a:bodyPr/>
              <a:lstStyle/>
              <a:p>
                <a:endParaRPr lang="ru-RU"/>
              </a:p>
            </p:txBody>
          </p:sp>
          <p:sp>
            <p:nvSpPr>
              <p:cNvPr id="50241" name="Freeform 65"/>
              <p:cNvSpPr>
                <a:spLocks/>
              </p:cNvSpPr>
              <p:nvPr/>
            </p:nvSpPr>
            <p:spPr bwMode="hidden">
              <a:xfrm>
                <a:off x="5088" y="1039"/>
                <a:ext cx="670" cy="997"/>
              </a:xfrm>
              <a:custGeom>
                <a:avLst/>
                <a:gdLst/>
                <a:ahLst/>
                <a:cxnLst>
                  <a:cxn ang="0">
                    <a:pos x="22" y="0"/>
                  </a:cxn>
                  <a:cxn ang="0">
                    <a:pos x="0" y="4"/>
                  </a:cxn>
                  <a:cxn ang="0">
                    <a:pos x="670" y="997"/>
                  </a:cxn>
                  <a:cxn ang="0">
                    <a:pos x="670" y="925"/>
                  </a:cxn>
                  <a:cxn ang="0">
                    <a:pos x="46" y="0"/>
                  </a:cxn>
                  <a:cxn ang="0">
                    <a:pos x="22" y="0"/>
                  </a:cxn>
                  <a:cxn ang="0">
                    <a:pos x="22" y="0"/>
                  </a:cxn>
                </a:cxnLst>
                <a:rect l="0" t="0" r="r" b="b"/>
                <a:pathLst>
                  <a:path w="670" h="997">
                    <a:moveTo>
                      <a:pt x="22" y="0"/>
                    </a:moveTo>
                    <a:lnTo>
                      <a:pt x="0" y="4"/>
                    </a:lnTo>
                    <a:lnTo>
                      <a:pt x="670" y="997"/>
                    </a:lnTo>
                    <a:lnTo>
                      <a:pt x="670" y="925"/>
                    </a:lnTo>
                    <a:lnTo>
                      <a:pt x="46" y="0"/>
                    </a:lnTo>
                    <a:lnTo>
                      <a:pt x="22" y="0"/>
                    </a:lnTo>
                    <a:lnTo>
                      <a:pt x="22" y="0"/>
                    </a:lnTo>
                    <a:close/>
                  </a:path>
                </a:pathLst>
              </a:custGeom>
              <a:solidFill>
                <a:schemeClr val="accent2"/>
              </a:solidFill>
              <a:ln w="9525">
                <a:noFill/>
                <a:round/>
                <a:headEnd/>
                <a:tailEnd/>
              </a:ln>
            </p:spPr>
            <p:txBody>
              <a:bodyPr/>
              <a:lstStyle/>
              <a:p>
                <a:endParaRPr lang="ru-RU"/>
              </a:p>
            </p:txBody>
          </p:sp>
          <p:sp>
            <p:nvSpPr>
              <p:cNvPr id="50242" name="Freeform 66"/>
              <p:cNvSpPr>
                <a:spLocks/>
              </p:cNvSpPr>
              <p:nvPr/>
            </p:nvSpPr>
            <p:spPr bwMode="hidden">
              <a:xfrm>
                <a:off x="5412" y="1039"/>
                <a:ext cx="346" cy="487"/>
              </a:xfrm>
              <a:custGeom>
                <a:avLst/>
                <a:gdLst/>
                <a:ahLst/>
                <a:cxnLst>
                  <a:cxn ang="0">
                    <a:pos x="22" y="0"/>
                  </a:cxn>
                  <a:cxn ang="0">
                    <a:pos x="0" y="7"/>
                  </a:cxn>
                  <a:cxn ang="0">
                    <a:pos x="346" y="487"/>
                  </a:cxn>
                  <a:cxn ang="0">
                    <a:pos x="346" y="415"/>
                  </a:cxn>
                  <a:cxn ang="0">
                    <a:pos x="46" y="0"/>
                  </a:cxn>
                  <a:cxn ang="0">
                    <a:pos x="22" y="0"/>
                  </a:cxn>
                  <a:cxn ang="0">
                    <a:pos x="22" y="0"/>
                  </a:cxn>
                </a:cxnLst>
                <a:rect l="0" t="0" r="r" b="b"/>
                <a:pathLst>
                  <a:path w="346" h="487">
                    <a:moveTo>
                      <a:pt x="22" y="0"/>
                    </a:moveTo>
                    <a:lnTo>
                      <a:pt x="0" y="7"/>
                    </a:lnTo>
                    <a:lnTo>
                      <a:pt x="346" y="487"/>
                    </a:lnTo>
                    <a:lnTo>
                      <a:pt x="346" y="415"/>
                    </a:lnTo>
                    <a:lnTo>
                      <a:pt x="46" y="0"/>
                    </a:lnTo>
                    <a:lnTo>
                      <a:pt x="22" y="0"/>
                    </a:lnTo>
                    <a:lnTo>
                      <a:pt x="22" y="0"/>
                    </a:lnTo>
                    <a:close/>
                  </a:path>
                </a:pathLst>
              </a:custGeom>
              <a:solidFill>
                <a:schemeClr val="accent2"/>
              </a:solidFill>
              <a:ln w="9525">
                <a:noFill/>
                <a:round/>
                <a:headEnd/>
                <a:tailEnd/>
              </a:ln>
            </p:spPr>
            <p:txBody>
              <a:bodyPr/>
              <a:lstStyle/>
              <a:p>
                <a:endParaRPr lang="ru-RU"/>
              </a:p>
            </p:txBody>
          </p:sp>
        </p:grpSp>
      </p:grpSp>
      <p:sp>
        <p:nvSpPr>
          <p:cNvPr id="50243" name="Rectangle 67"/>
          <p:cNvSpPr>
            <a:spLocks noGrp="1" noChangeArrowheads="1"/>
          </p:cNvSpPr>
          <p:nvPr>
            <p:ph type="ctrTitle" sz="quarter"/>
          </p:nvPr>
        </p:nvSpPr>
        <p:spPr>
          <a:xfrm>
            <a:off x="455613" y="1920875"/>
            <a:ext cx="8226425" cy="1736725"/>
          </a:xfrm>
        </p:spPr>
        <p:txBody>
          <a:bodyPr anchor="b"/>
          <a:lstStyle>
            <a:lvl1pPr>
              <a:defRPr sz="5400"/>
            </a:lvl1pPr>
          </a:lstStyle>
          <a:p>
            <a:r>
              <a:rPr lang="ru-RU"/>
              <a:t>Образец заголовка</a:t>
            </a:r>
          </a:p>
        </p:txBody>
      </p:sp>
      <p:sp>
        <p:nvSpPr>
          <p:cNvPr id="50244" name="Rectangle 68"/>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ru-RU"/>
              <a:t>Образец подзаголовка</a:t>
            </a:r>
          </a:p>
        </p:txBody>
      </p:sp>
      <p:sp>
        <p:nvSpPr>
          <p:cNvPr id="50245" name="Rectangle 69"/>
          <p:cNvSpPr>
            <a:spLocks noGrp="1" noChangeArrowheads="1"/>
          </p:cNvSpPr>
          <p:nvPr>
            <p:ph type="dt" sz="quarter" idx="2"/>
          </p:nvPr>
        </p:nvSpPr>
        <p:spPr/>
        <p:txBody>
          <a:bodyPr/>
          <a:lstStyle>
            <a:lvl1pPr>
              <a:defRPr/>
            </a:lvl1pPr>
          </a:lstStyle>
          <a:p>
            <a:fld id="{C5F5A13D-B322-4F6F-A12D-FB164272BCD2}" type="datetimeFigureOut">
              <a:rPr lang="en-US"/>
              <a:pPr/>
              <a:t>9/3/2018</a:t>
            </a:fld>
            <a:endParaRPr lang="ru-RU"/>
          </a:p>
        </p:txBody>
      </p:sp>
      <p:sp>
        <p:nvSpPr>
          <p:cNvPr id="50246" name="Rectangle 70"/>
          <p:cNvSpPr>
            <a:spLocks noGrp="1" noChangeArrowheads="1"/>
          </p:cNvSpPr>
          <p:nvPr>
            <p:ph type="ftr" sz="quarter" idx="3"/>
          </p:nvPr>
        </p:nvSpPr>
        <p:spPr/>
        <p:txBody>
          <a:bodyPr/>
          <a:lstStyle>
            <a:lvl1pPr>
              <a:defRPr/>
            </a:lvl1pPr>
          </a:lstStyle>
          <a:p>
            <a:endParaRPr lang="ru-RU"/>
          </a:p>
        </p:txBody>
      </p:sp>
      <p:sp>
        <p:nvSpPr>
          <p:cNvPr id="50247" name="Rectangle 71"/>
          <p:cNvSpPr>
            <a:spLocks noGrp="1" noChangeArrowheads="1"/>
          </p:cNvSpPr>
          <p:nvPr>
            <p:ph type="sldNum" sz="quarter" idx="4"/>
          </p:nvPr>
        </p:nvSpPr>
        <p:spPr/>
        <p:txBody>
          <a:bodyPr/>
          <a:lstStyle>
            <a:lvl1pPr>
              <a:defRPr/>
            </a:lvl1pPr>
          </a:lstStyle>
          <a:p>
            <a:fld id="{6CA3B8C3-2E56-4EFD-8127-77A7E4337D11}" type="slidenum">
              <a:rPr lang="ru-RU"/>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04841719-0163-4EBC-B797-BC4E55BD4E14}" type="datetimeFigureOut">
              <a:rPr lang="en-US"/>
              <a:pPr/>
              <a:t>9/3/2018</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F8B2D45A-A7DE-4670-AB91-180C22ED50FE}" type="slidenum">
              <a:rPr lang="ru-RU"/>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fld id="{3D058C67-CBE9-4A5B-84B5-35F5D5E153B4}" type="datetimeFigureOut">
              <a:rPr lang="en-US"/>
              <a:pPr/>
              <a:t>9/3/2018</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2B994C57-E7F3-49B2-BF74-D1ED1F57E46C}" type="slidenum">
              <a:rPr lang="ru-RU"/>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5613" y="1598613"/>
            <a:ext cx="4037012" cy="4497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5025" y="1598613"/>
            <a:ext cx="4037013" cy="4497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fld id="{E39946DE-45F1-4276-8A89-E548C9F873D0}" type="datetimeFigureOut">
              <a:rPr lang="en-US"/>
              <a:pPr/>
              <a:t>9/3/2018</a:t>
            </a:fld>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548F8904-7ECA-4191-B731-EDA64BEB7C5F}" type="slidenum">
              <a:rPr lang="ru-RU"/>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fld id="{10B430F4-62BD-4A1F-A515-DD4E1D86511E}" type="datetimeFigureOut">
              <a:rPr lang="en-US"/>
              <a:pPr/>
              <a:t>9/3/2018</a:t>
            </a:fld>
            <a:endParaRPr lang="ru-RU"/>
          </a:p>
        </p:txBody>
      </p:sp>
      <p:sp>
        <p:nvSpPr>
          <p:cNvPr id="8" name="Нижний колонтитул 7"/>
          <p:cNvSpPr>
            <a:spLocks noGrp="1"/>
          </p:cNvSpPr>
          <p:nvPr>
            <p:ph type="ftr" sz="quarter" idx="11"/>
          </p:nvPr>
        </p:nvSpPr>
        <p:spPr/>
        <p:txBody>
          <a:bodyPr/>
          <a:lstStyle>
            <a:lvl1pPr>
              <a:defRPr/>
            </a:lvl1pPr>
          </a:lstStyle>
          <a:p>
            <a:endParaRPr lang="ru-RU"/>
          </a:p>
        </p:txBody>
      </p:sp>
      <p:sp>
        <p:nvSpPr>
          <p:cNvPr id="9" name="Номер слайда 8"/>
          <p:cNvSpPr>
            <a:spLocks noGrp="1"/>
          </p:cNvSpPr>
          <p:nvPr>
            <p:ph type="sldNum" sz="quarter" idx="12"/>
          </p:nvPr>
        </p:nvSpPr>
        <p:spPr/>
        <p:txBody>
          <a:bodyPr/>
          <a:lstStyle>
            <a:lvl1pPr>
              <a:defRPr/>
            </a:lvl1pPr>
          </a:lstStyle>
          <a:p>
            <a:fld id="{2C0CECE1-8586-4692-9375-D3294FB6C6C8}" type="slidenum">
              <a:rPr lang="ru-RU"/>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fld id="{408F086F-7445-40C4-8C78-C4DD6F2D6EA9}" type="datetimeFigureOut">
              <a:rPr lang="en-US"/>
              <a:pPr/>
              <a:t>9/3/2018</a:t>
            </a:fld>
            <a:endParaRPr lang="ru-RU"/>
          </a:p>
        </p:txBody>
      </p:sp>
      <p:sp>
        <p:nvSpPr>
          <p:cNvPr id="4" name="Нижний колонтитул 3"/>
          <p:cNvSpPr>
            <a:spLocks noGrp="1"/>
          </p:cNvSpPr>
          <p:nvPr>
            <p:ph type="ftr" sz="quarter" idx="11"/>
          </p:nvPr>
        </p:nvSpPr>
        <p:spPr/>
        <p:txBody>
          <a:bodyPr/>
          <a:lstStyle>
            <a:lvl1pPr>
              <a:defRPr/>
            </a:lvl1pPr>
          </a:lstStyle>
          <a:p>
            <a:endParaRPr lang="ru-RU"/>
          </a:p>
        </p:txBody>
      </p:sp>
      <p:sp>
        <p:nvSpPr>
          <p:cNvPr id="5" name="Номер слайда 4"/>
          <p:cNvSpPr>
            <a:spLocks noGrp="1"/>
          </p:cNvSpPr>
          <p:nvPr>
            <p:ph type="sldNum" sz="quarter" idx="12"/>
          </p:nvPr>
        </p:nvSpPr>
        <p:spPr/>
        <p:txBody>
          <a:bodyPr/>
          <a:lstStyle>
            <a:lvl1pPr>
              <a:defRPr/>
            </a:lvl1pPr>
          </a:lstStyle>
          <a:p>
            <a:fld id="{C1F9CDE9-F71F-4AB2-AC83-611072FC506E}" type="slidenum">
              <a:rPr lang="ru-RU"/>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fld id="{03701793-9098-420A-AB72-765D1089905E}" type="datetimeFigureOut">
              <a:rPr lang="en-US"/>
              <a:pPr/>
              <a:t>9/3/2018</a:t>
            </a:fld>
            <a:endParaRPr lang="ru-RU"/>
          </a:p>
        </p:txBody>
      </p:sp>
      <p:sp>
        <p:nvSpPr>
          <p:cNvPr id="3" name="Нижний колонтитул 2"/>
          <p:cNvSpPr>
            <a:spLocks noGrp="1"/>
          </p:cNvSpPr>
          <p:nvPr>
            <p:ph type="ftr" sz="quarter" idx="11"/>
          </p:nvPr>
        </p:nvSpPr>
        <p:spPr/>
        <p:txBody>
          <a:bodyPr/>
          <a:lstStyle>
            <a:lvl1pPr>
              <a:defRPr/>
            </a:lvl1pPr>
          </a:lstStyle>
          <a:p>
            <a:endParaRPr lang="ru-RU"/>
          </a:p>
        </p:txBody>
      </p:sp>
      <p:sp>
        <p:nvSpPr>
          <p:cNvPr id="4" name="Номер слайда 3"/>
          <p:cNvSpPr>
            <a:spLocks noGrp="1"/>
          </p:cNvSpPr>
          <p:nvPr>
            <p:ph type="sldNum" sz="quarter" idx="12"/>
          </p:nvPr>
        </p:nvSpPr>
        <p:spPr/>
        <p:txBody>
          <a:bodyPr/>
          <a:lstStyle>
            <a:lvl1pPr>
              <a:defRPr/>
            </a:lvl1pPr>
          </a:lstStyle>
          <a:p>
            <a:fld id="{3CF25EC7-B500-4030-BA26-11EB2173226D}" type="slidenum">
              <a:rPr lang="ru-RU"/>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fld id="{DD3E2314-F7A5-4467-9C8B-82E05712AAFA}" type="datetimeFigureOut">
              <a:rPr lang="en-US"/>
              <a:pPr/>
              <a:t>9/3/2018</a:t>
            </a:fld>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8EC169AC-9EF3-42F4-B841-49B0B6895338}" type="slidenum">
              <a:rPr lang="ru-RU"/>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fld id="{7E45DE91-1BB6-4F5E-9A17-5F439039CAB5}" type="datetimeFigureOut">
              <a:rPr lang="en-US"/>
              <a:pPr/>
              <a:t>9/3/2018</a:t>
            </a:fld>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E1253B01-3422-4D0D-9ECA-2530C6C28272}" type="slidenum">
              <a:rPr lang="ru-RU"/>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C4FB9B55-0CBA-40AF-B551-F762DB9ABDCB}" type="datetimeFigureOut">
              <a:rPr lang="en-US"/>
              <a:pPr/>
              <a:t>9/3/2018</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29558A79-C14D-4A26-B150-14A2D1E5F938}" type="slidenum">
              <a:rPr lang="ru-RU"/>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6225" y="273050"/>
            <a:ext cx="2055813" cy="582295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5613" y="273050"/>
            <a:ext cx="6018212" cy="58229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D48C85B3-C77B-48DA-8D6C-6637A0F07E08}" type="datetimeFigureOut">
              <a:rPr lang="en-US"/>
              <a:pPr/>
              <a:t>9/3/2018</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67BF78B6-7EDF-4BDA-8E6D-C9F2506A352F}" type="slidenum">
              <a:rPr lang="ru-RU"/>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7" name="Прямоугольник 6"/>
          <p:cNvSpPr/>
          <p:nvPr/>
        </p:nvSpPr>
        <p:spPr>
          <a:xfrm>
            <a:off x="0" y="366713"/>
            <a:ext cx="9144000" cy="8413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Прямоугольник 7"/>
          <p:cNvSpPr/>
          <p:nvPr/>
        </p:nvSpPr>
        <p:spPr>
          <a:xfrm>
            <a:off x="0" y="0"/>
            <a:ext cx="9144000" cy="31115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9" name="Прямоугольник 8"/>
          <p:cNvSpPr/>
          <p:nvPr/>
        </p:nvSpPr>
        <p:spPr>
          <a:xfrm>
            <a:off x="0" y="307975"/>
            <a:ext cx="9144000" cy="92075"/>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0" name="Прямоугольник 9"/>
          <p:cNvSpPr/>
          <p:nvPr/>
        </p:nvSpPr>
        <p:spPr>
          <a:xfrm flipV="1">
            <a:off x="5410200" y="360363"/>
            <a:ext cx="3733800" cy="904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1" name="Прямоугольник 10"/>
          <p:cNvSpPr/>
          <p:nvPr/>
        </p:nvSpPr>
        <p:spPr>
          <a:xfrm flipV="1">
            <a:off x="5410200" y="439738"/>
            <a:ext cx="3733800" cy="18097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useBgFill="1">
        <p:nvSpPr>
          <p:cNvPr id="12" name="Скругленный прямоугольник 11"/>
          <p:cNvSpPr/>
          <p:nvPr/>
        </p:nvSpPr>
        <p:spPr bwMode="white">
          <a:xfrm>
            <a:off x="5407025" y="496888"/>
            <a:ext cx="3063875" cy="28575"/>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useBgFill="1">
        <p:nvSpPr>
          <p:cNvPr id="13" name="Скругленный прямоугольник 12"/>
          <p:cNvSpPr/>
          <p:nvPr/>
        </p:nvSpPr>
        <p:spPr bwMode="white">
          <a:xfrm>
            <a:off x="7373938" y="588963"/>
            <a:ext cx="1600200" cy="3651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4" name="Прямоугольник 13"/>
          <p:cNvSpPr/>
          <p:nvPr/>
        </p:nvSpPr>
        <p:spPr bwMode="invGray">
          <a:xfrm>
            <a:off x="9085263" y="-1588"/>
            <a:ext cx="57150"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5" name="Прямоугольник 14"/>
          <p:cNvSpPr/>
          <p:nvPr/>
        </p:nvSpPr>
        <p:spPr bwMode="invGray">
          <a:xfrm>
            <a:off x="9043988" y="-1588"/>
            <a:ext cx="28575"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6" name="Прямоугольник 15"/>
          <p:cNvSpPr/>
          <p:nvPr/>
        </p:nvSpPr>
        <p:spPr bwMode="invGray">
          <a:xfrm>
            <a:off x="9024938" y="-1588"/>
            <a:ext cx="9525" cy="620713"/>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7" name="Прямоугольник 16"/>
          <p:cNvSpPr/>
          <p:nvPr/>
        </p:nvSpPr>
        <p:spPr bwMode="invGray">
          <a:xfrm>
            <a:off x="8975725" y="-1588"/>
            <a:ext cx="26988" cy="620713"/>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8" name="Прямоугольник 17"/>
          <p:cNvSpPr/>
          <p:nvPr/>
        </p:nvSpPr>
        <p:spPr bwMode="invGray">
          <a:xfrm>
            <a:off x="8915400" y="0"/>
            <a:ext cx="55563" cy="585788"/>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9" name="Прямоугольник 18"/>
          <p:cNvSpPr/>
          <p:nvPr/>
        </p:nvSpPr>
        <p:spPr bwMode="invGray">
          <a:xfrm>
            <a:off x="8874125" y="0"/>
            <a:ext cx="7938" cy="585788"/>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 name="Заголовок 1"/>
          <p:cNvSpPr>
            <a:spLocks noGrp="1"/>
          </p:cNvSpPr>
          <p:nvPr>
            <p:ph type="title"/>
          </p:nvPr>
        </p:nvSpPr>
        <p:spPr>
          <a:xfrm>
            <a:off x="381000" y="1143000"/>
            <a:ext cx="8382000" cy="1069848"/>
          </a:xfrm>
        </p:spPr>
        <p:txBody>
          <a:bodyPr/>
          <a:lstStyle>
            <a:lvl1pPr>
              <a:defRPr sz="4000" b="0" i="0" cap="none" baseline="0"/>
            </a:lvl1pPr>
          </a:lstStyle>
          <a:p>
            <a:r>
              <a:rPr lang="ru-RU" smtClean="0"/>
              <a:t>Образец заголовка</a:t>
            </a:r>
            <a:endParaRPr lang="en-US"/>
          </a:p>
        </p:txBody>
      </p:sp>
      <p:sp>
        <p:nvSpPr>
          <p:cNvPr id="3" name="Текст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4" name="Текст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5" name="Содержимое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Содержимое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20" name="Дата 25"/>
          <p:cNvSpPr>
            <a:spLocks noGrp="1"/>
          </p:cNvSpPr>
          <p:nvPr>
            <p:ph type="dt" sz="half" idx="10"/>
          </p:nvPr>
        </p:nvSpPr>
        <p:spPr>
          <a:xfrm>
            <a:off x="6586538" y="612775"/>
            <a:ext cx="957262" cy="457200"/>
          </a:xfrm>
        </p:spPr>
        <p:txBody>
          <a:bodyPr rtlCol="0"/>
          <a:lstStyle>
            <a:lvl1pPr>
              <a:defRPr/>
            </a:lvl1pPr>
          </a:lstStyle>
          <a:p>
            <a:pPr>
              <a:defRPr/>
            </a:pPr>
            <a:fld id="{E6405ED9-6764-4082-A0A3-E48767FD7916}" type="datetimeFigureOut">
              <a:rPr lang="en-US"/>
              <a:pPr>
                <a:defRPr/>
              </a:pPr>
              <a:t>9/3/2018</a:t>
            </a:fld>
            <a:endParaRPr lang="en-US"/>
          </a:p>
        </p:txBody>
      </p:sp>
      <p:sp>
        <p:nvSpPr>
          <p:cNvPr id="21" name="Номер слайда 26"/>
          <p:cNvSpPr>
            <a:spLocks noGrp="1"/>
          </p:cNvSpPr>
          <p:nvPr>
            <p:ph type="sldNum" sz="quarter" idx="11"/>
          </p:nvPr>
        </p:nvSpPr>
        <p:spPr/>
        <p:txBody>
          <a:bodyPr rtlCol="0"/>
          <a:lstStyle>
            <a:lvl1pPr>
              <a:defRPr/>
            </a:lvl1pPr>
          </a:lstStyle>
          <a:p>
            <a:pPr>
              <a:defRPr/>
            </a:pPr>
            <a:fld id="{04F0BF16-E683-492C-9FB7-C23C30947466}" type="slidenum">
              <a:rPr lang="en-US"/>
              <a:pPr>
                <a:defRPr/>
              </a:pPr>
              <a:t>‹#›</a:t>
            </a:fld>
            <a:endParaRPr lang="en-US"/>
          </a:p>
        </p:txBody>
      </p:sp>
      <p:sp>
        <p:nvSpPr>
          <p:cNvPr id="22" name="Нижний колонтитул 27"/>
          <p:cNvSpPr>
            <a:spLocks noGrp="1"/>
          </p:cNvSpPr>
          <p:nvPr>
            <p:ph type="ftr" sz="quarter" idx="12"/>
          </p:nvPr>
        </p:nvSpPr>
        <p:spPr/>
        <p:txBody>
          <a:bodyPr rtlCol="0"/>
          <a:lstStyle>
            <a:lvl1pPr>
              <a:defRPr/>
            </a:lvl1pPr>
          </a:lstStyle>
          <a:p>
            <a:pPr>
              <a:defRPr/>
            </a:pP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Прямоугольник 2"/>
          <p:cNvSpPr/>
          <p:nvPr/>
        </p:nvSpPr>
        <p:spPr>
          <a:xfrm>
            <a:off x="0" y="366713"/>
            <a:ext cx="9144000" cy="8413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Прямоугольник 3"/>
          <p:cNvSpPr/>
          <p:nvPr/>
        </p:nvSpPr>
        <p:spPr>
          <a:xfrm>
            <a:off x="0" y="0"/>
            <a:ext cx="9144000" cy="31115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Прямоугольник 4"/>
          <p:cNvSpPr/>
          <p:nvPr/>
        </p:nvSpPr>
        <p:spPr>
          <a:xfrm>
            <a:off x="0" y="307975"/>
            <a:ext cx="9144000" cy="92075"/>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Прямоугольник 5"/>
          <p:cNvSpPr/>
          <p:nvPr/>
        </p:nvSpPr>
        <p:spPr>
          <a:xfrm flipV="1">
            <a:off x="5410200" y="360363"/>
            <a:ext cx="3733800" cy="904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Прямоугольник 6"/>
          <p:cNvSpPr/>
          <p:nvPr/>
        </p:nvSpPr>
        <p:spPr>
          <a:xfrm flipV="1">
            <a:off x="5410200" y="439738"/>
            <a:ext cx="3733800" cy="18097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useBgFill="1">
        <p:nvSpPr>
          <p:cNvPr id="8" name="Скругленный прямоугольник 7"/>
          <p:cNvSpPr/>
          <p:nvPr/>
        </p:nvSpPr>
        <p:spPr bwMode="white">
          <a:xfrm>
            <a:off x="5407025" y="496888"/>
            <a:ext cx="3063875" cy="28575"/>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useBgFill="1">
        <p:nvSpPr>
          <p:cNvPr id="9" name="Скругленный прямоугольник 8"/>
          <p:cNvSpPr/>
          <p:nvPr/>
        </p:nvSpPr>
        <p:spPr bwMode="white">
          <a:xfrm>
            <a:off x="7373938" y="588963"/>
            <a:ext cx="1600200" cy="3651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0" name="Прямоугольник 9"/>
          <p:cNvSpPr/>
          <p:nvPr/>
        </p:nvSpPr>
        <p:spPr bwMode="invGray">
          <a:xfrm>
            <a:off x="9085263" y="-1588"/>
            <a:ext cx="57150"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1" name="Прямоугольник 10"/>
          <p:cNvSpPr/>
          <p:nvPr/>
        </p:nvSpPr>
        <p:spPr bwMode="invGray">
          <a:xfrm>
            <a:off x="9043988" y="-1588"/>
            <a:ext cx="28575"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2" name="Прямоугольник 11"/>
          <p:cNvSpPr/>
          <p:nvPr/>
        </p:nvSpPr>
        <p:spPr bwMode="invGray">
          <a:xfrm>
            <a:off x="9024938" y="-1588"/>
            <a:ext cx="9525" cy="620713"/>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3" name="Прямоугольник 12"/>
          <p:cNvSpPr/>
          <p:nvPr/>
        </p:nvSpPr>
        <p:spPr bwMode="invGray">
          <a:xfrm>
            <a:off x="8975725" y="-1588"/>
            <a:ext cx="26988" cy="620713"/>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4" name="Прямоугольник 13"/>
          <p:cNvSpPr/>
          <p:nvPr/>
        </p:nvSpPr>
        <p:spPr bwMode="invGray">
          <a:xfrm>
            <a:off x="8915400" y="0"/>
            <a:ext cx="55563" cy="585788"/>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5" name="Прямоугольник 14"/>
          <p:cNvSpPr/>
          <p:nvPr/>
        </p:nvSpPr>
        <p:spPr bwMode="invGray">
          <a:xfrm>
            <a:off x="8874125" y="0"/>
            <a:ext cx="7938" cy="585788"/>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 name="Заголовок 1"/>
          <p:cNvSpPr>
            <a:spLocks noGrp="1"/>
          </p:cNvSpPr>
          <p:nvPr>
            <p:ph type="title"/>
          </p:nvPr>
        </p:nvSpPr>
        <p:spPr>
          <a:xfrm>
            <a:off x="457200" y="1143000"/>
            <a:ext cx="8229600" cy="1069848"/>
          </a:xfrm>
        </p:spPr>
        <p:txBody>
          <a:bodyPr/>
          <a:lstStyle>
            <a:lvl1pPr>
              <a:defRPr sz="4000">
                <a:solidFill>
                  <a:schemeClr val="tx2"/>
                </a:solidFill>
              </a:defRPr>
            </a:lvl1pPr>
          </a:lstStyle>
          <a:p>
            <a:r>
              <a:rPr lang="ru-RU" smtClean="0"/>
              <a:t>Образец заголовка</a:t>
            </a:r>
            <a:endParaRPr lang="en-US"/>
          </a:p>
        </p:txBody>
      </p:sp>
      <p:sp>
        <p:nvSpPr>
          <p:cNvPr id="16" name="Дата 2"/>
          <p:cNvSpPr>
            <a:spLocks noGrp="1"/>
          </p:cNvSpPr>
          <p:nvPr>
            <p:ph type="dt" sz="half" idx="10"/>
          </p:nvPr>
        </p:nvSpPr>
        <p:spPr/>
        <p:txBody>
          <a:bodyPr/>
          <a:lstStyle>
            <a:lvl1pPr>
              <a:defRPr/>
            </a:lvl1pPr>
          </a:lstStyle>
          <a:p>
            <a:pPr>
              <a:defRPr/>
            </a:pPr>
            <a:fld id="{3F3828AA-4A05-4589-8FCF-A7F40CD62A12}" type="datetimeFigureOut">
              <a:rPr lang="en-US"/>
              <a:pPr>
                <a:defRPr/>
              </a:pPr>
              <a:t>9/3/2018</a:t>
            </a:fld>
            <a:endParaRPr lang="en-US"/>
          </a:p>
        </p:txBody>
      </p:sp>
      <p:sp>
        <p:nvSpPr>
          <p:cNvPr id="17" name="Нижний колонтитул 3"/>
          <p:cNvSpPr>
            <a:spLocks noGrp="1"/>
          </p:cNvSpPr>
          <p:nvPr>
            <p:ph type="ftr" sz="quarter" idx="11"/>
          </p:nvPr>
        </p:nvSpPr>
        <p:spPr/>
        <p:txBody>
          <a:bodyPr/>
          <a:lstStyle>
            <a:lvl1pPr>
              <a:defRPr/>
            </a:lvl1pPr>
          </a:lstStyle>
          <a:p>
            <a:pPr>
              <a:defRPr/>
            </a:pPr>
            <a:endParaRPr lang="en-US"/>
          </a:p>
        </p:txBody>
      </p:sp>
      <p:sp>
        <p:nvSpPr>
          <p:cNvPr id="18" name="Номер слайда 4"/>
          <p:cNvSpPr>
            <a:spLocks noGrp="1"/>
          </p:cNvSpPr>
          <p:nvPr>
            <p:ph type="sldNum" sz="quarter" idx="12"/>
          </p:nvPr>
        </p:nvSpPr>
        <p:spPr/>
        <p:txBody>
          <a:bodyPr/>
          <a:lstStyle>
            <a:lvl1pPr>
              <a:defRPr/>
            </a:lvl1pPr>
          </a:lstStyle>
          <a:p>
            <a:pPr>
              <a:defRPr/>
            </a:pPr>
            <a:fld id="{50C87BB3-F962-4711-BCCC-99E2BDA6035C}"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63529"/>
                <a:invGamma/>
              </a:schemeClr>
            </a:gs>
            <a:gs pos="100000">
              <a:schemeClr val="bg1"/>
            </a:gs>
          </a:gsLst>
          <a:lin ang="5400000" scaled="1"/>
        </a:gradFill>
        <a:effectLst/>
      </p:bgPr>
    </p:bg>
    <p:spTree>
      <p:nvGrpSpPr>
        <p:cNvPr id="1" name=""/>
        <p:cNvGrpSpPr/>
        <p:nvPr/>
      </p:nvGrpSpPr>
      <p:grpSpPr>
        <a:xfrm>
          <a:off x="0" y="0"/>
          <a:ext cx="0" cy="0"/>
          <a:chOff x="0" y="0"/>
          <a:chExt cx="0" cy="0"/>
        </a:xfrm>
      </p:grpSpPr>
      <p:grpSp>
        <p:nvGrpSpPr>
          <p:cNvPr id="49154" name="Group 2"/>
          <p:cNvGrpSpPr>
            <a:grpSpLocks/>
          </p:cNvGrpSpPr>
          <p:nvPr/>
        </p:nvGrpSpPr>
        <p:grpSpPr bwMode="auto">
          <a:xfrm>
            <a:off x="0" y="0"/>
            <a:ext cx="9142413" cy="6856413"/>
            <a:chOff x="0" y="0"/>
            <a:chExt cx="5759" cy="4319"/>
          </a:xfrm>
        </p:grpSpPr>
        <p:sp>
          <p:nvSpPr>
            <p:cNvPr id="49155" name="Freeform 3"/>
            <p:cNvSpPr>
              <a:spLocks/>
            </p:cNvSpPr>
            <p:nvPr userDrawn="1"/>
          </p:nvSpPr>
          <p:spPr bwMode="hidden">
            <a:xfrm>
              <a:off x="0" y="0"/>
              <a:ext cx="5758" cy="1043"/>
            </a:xfrm>
            <a:custGeom>
              <a:avLst/>
              <a:gdLst/>
              <a:ahLst/>
              <a:cxnLst>
                <a:cxn ang="0">
                  <a:pos x="5740" y="1043"/>
                </a:cxn>
                <a:cxn ang="0">
                  <a:pos x="0" y="1043"/>
                </a:cxn>
                <a:cxn ang="0">
                  <a:pos x="0" y="0"/>
                </a:cxn>
                <a:cxn ang="0">
                  <a:pos x="5740" y="0"/>
                </a:cxn>
                <a:cxn ang="0">
                  <a:pos x="5740" y="1043"/>
                </a:cxn>
                <a:cxn ang="0">
                  <a:pos x="5740" y="1043"/>
                </a:cxn>
              </a:cxnLst>
              <a:rect l="0" t="0" r="r" b="b"/>
              <a:pathLst>
                <a:path w="5740" h="1043">
                  <a:moveTo>
                    <a:pt x="5740" y="1043"/>
                  </a:moveTo>
                  <a:lnTo>
                    <a:pt x="0" y="1043"/>
                  </a:lnTo>
                  <a:lnTo>
                    <a:pt x="0" y="0"/>
                  </a:lnTo>
                  <a:lnTo>
                    <a:pt x="5740" y="0"/>
                  </a:lnTo>
                  <a:lnTo>
                    <a:pt x="5740" y="1043"/>
                  </a:lnTo>
                  <a:lnTo>
                    <a:pt x="5740" y="1043"/>
                  </a:lnTo>
                  <a:close/>
                </a:path>
              </a:pathLst>
            </a:custGeom>
            <a:gradFill rotWithShape="0">
              <a:gsLst>
                <a:gs pos="0">
                  <a:schemeClr val="bg1"/>
                </a:gs>
                <a:gs pos="100000">
                  <a:schemeClr val="bg1">
                    <a:gamma/>
                    <a:shade val="69804"/>
                    <a:invGamma/>
                  </a:schemeClr>
                </a:gs>
              </a:gsLst>
              <a:lin ang="5400000" scaled="1"/>
            </a:gradFill>
            <a:ln w="9525">
              <a:noFill/>
              <a:round/>
              <a:headEnd/>
              <a:tailEnd/>
            </a:ln>
          </p:spPr>
          <p:txBody>
            <a:bodyPr/>
            <a:lstStyle/>
            <a:p>
              <a:endParaRPr lang="ru-RU"/>
            </a:p>
          </p:txBody>
        </p:sp>
        <p:grpSp>
          <p:nvGrpSpPr>
            <p:cNvPr id="49156" name="Group 4"/>
            <p:cNvGrpSpPr>
              <a:grpSpLocks/>
            </p:cNvGrpSpPr>
            <p:nvPr userDrawn="1"/>
          </p:nvGrpSpPr>
          <p:grpSpPr bwMode="auto">
            <a:xfrm>
              <a:off x="0" y="0"/>
              <a:ext cx="5759" cy="4319"/>
              <a:chOff x="0" y="0"/>
              <a:chExt cx="5759" cy="4319"/>
            </a:xfrm>
          </p:grpSpPr>
          <p:sp>
            <p:nvSpPr>
              <p:cNvPr id="49157" name="Freeform 5"/>
              <p:cNvSpPr>
                <a:spLocks/>
              </p:cNvSpPr>
              <p:nvPr userDrawn="1"/>
            </p:nvSpPr>
            <p:spPr bwMode="hidden">
              <a:xfrm>
                <a:off x="1" y="104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endParaRPr lang="ru-RU"/>
              </a:p>
            </p:txBody>
          </p:sp>
          <p:sp>
            <p:nvSpPr>
              <p:cNvPr id="49158" name="Freeform 6"/>
              <p:cNvSpPr>
                <a:spLocks/>
              </p:cNvSpPr>
              <p:nvPr userDrawn="1"/>
            </p:nvSpPr>
            <p:spPr bwMode="hidden">
              <a:xfrm>
                <a:off x="0" y="3988"/>
                <a:ext cx="5758" cy="42"/>
              </a:xfrm>
              <a:custGeom>
                <a:avLst/>
                <a:gdLst/>
                <a:ahLst/>
                <a:cxnLst>
                  <a:cxn ang="0">
                    <a:pos x="0" y="42"/>
                  </a:cxn>
                  <a:cxn ang="0">
                    <a:pos x="5740" y="42"/>
                  </a:cxn>
                  <a:cxn ang="0">
                    <a:pos x="5740" y="0"/>
                  </a:cxn>
                  <a:cxn ang="0">
                    <a:pos x="0" y="0"/>
                  </a:cxn>
                  <a:cxn ang="0">
                    <a:pos x="0" y="42"/>
                  </a:cxn>
                  <a:cxn ang="0">
                    <a:pos x="0" y="42"/>
                  </a:cxn>
                </a:cxnLst>
                <a:rect l="0" t="0" r="r" b="b"/>
                <a:pathLst>
                  <a:path w="5740" h="42">
                    <a:moveTo>
                      <a:pt x="0" y="42"/>
                    </a:moveTo>
                    <a:lnTo>
                      <a:pt x="5740" y="42"/>
                    </a:lnTo>
                    <a:lnTo>
                      <a:pt x="5740" y="0"/>
                    </a:lnTo>
                    <a:lnTo>
                      <a:pt x="0" y="0"/>
                    </a:lnTo>
                    <a:lnTo>
                      <a:pt x="0" y="42"/>
                    </a:lnTo>
                    <a:lnTo>
                      <a:pt x="0" y="42"/>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endParaRPr lang="ru-RU"/>
              </a:p>
            </p:txBody>
          </p:sp>
          <p:sp>
            <p:nvSpPr>
              <p:cNvPr id="49159" name="Freeform 7"/>
              <p:cNvSpPr>
                <a:spLocks/>
              </p:cNvSpPr>
              <p:nvPr userDrawn="1"/>
            </p:nvSpPr>
            <p:spPr bwMode="hidden">
              <a:xfrm>
                <a:off x="0" y="3665"/>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endParaRPr lang="ru-RU"/>
              </a:p>
            </p:txBody>
          </p:sp>
          <p:sp>
            <p:nvSpPr>
              <p:cNvPr id="49160" name="Freeform 8"/>
              <p:cNvSpPr>
                <a:spLocks/>
              </p:cNvSpPr>
              <p:nvPr userDrawn="1"/>
            </p:nvSpPr>
            <p:spPr bwMode="hidden">
              <a:xfrm>
                <a:off x="0" y="3364"/>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endParaRPr lang="ru-RU"/>
              </a:p>
            </p:txBody>
          </p:sp>
          <p:sp>
            <p:nvSpPr>
              <p:cNvPr id="49161" name="Freeform 9"/>
              <p:cNvSpPr>
                <a:spLocks/>
              </p:cNvSpPr>
              <p:nvPr userDrawn="1"/>
            </p:nvSpPr>
            <p:spPr bwMode="hidden">
              <a:xfrm>
                <a:off x="0" y="3105"/>
                <a:ext cx="5758" cy="31"/>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endParaRPr lang="ru-RU"/>
              </a:p>
            </p:txBody>
          </p:sp>
          <p:sp>
            <p:nvSpPr>
              <p:cNvPr id="49162" name="Freeform 10"/>
              <p:cNvSpPr>
                <a:spLocks/>
              </p:cNvSpPr>
              <p:nvPr userDrawn="1"/>
            </p:nvSpPr>
            <p:spPr bwMode="hidden">
              <a:xfrm>
                <a:off x="0" y="2859"/>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endParaRPr lang="ru-RU"/>
              </a:p>
            </p:txBody>
          </p:sp>
          <p:sp>
            <p:nvSpPr>
              <p:cNvPr id="49163" name="Freeform 11"/>
              <p:cNvSpPr>
                <a:spLocks/>
              </p:cNvSpPr>
              <p:nvPr userDrawn="1"/>
            </p:nvSpPr>
            <p:spPr bwMode="hidden">
              <a:xfrm>
                <a:off x="0" y="264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endParaRPr lang="ru-RU"/>
              </a:p>
            </p:txBody>
          </p:sp>
          <p:sp>
            <p:nvSpPr>
              <p:cNvPr id="49164" name="Freeform 12"/>
              <p:cNvSpPr>
                <a:spLocks/>
              </p:cNvSpPr>
              <p:nvPr userDrawn="1"/>
            </p:nvSpPr>
            <p:spPr bwMode="hidden">
              <a:xfrm>
                <a:off x="0" y="2433"/>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endParaRPr lang="ru-RU"/>
              </a:p>
            </p:txBody>
          </p:sp>
          <p:sp>
            <p:nvSpPr>
              <p:cNvPr id="49165" name="Freeform 13"/>
              <p:cNvSpPr>
                <a:spLocks/>
              </p:cNvSpPr>
              <p:nvPr userDrawn="1"/>
            </p:nvSpPr>
            <p:spPr bwMode="hidden">
              <a:xfrm>
                <a:off x="0" y="2259"/>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endParaRPr lang="ru-RU"/>
              </a:p>
            </p:txBody>
          </p:sp>
          <p:sp>
            <p:nvSpPr>
              <p:cNvPr id="49166" name="Freeform 14"/>
              <p:cNvSpPr>
                <a:spLocks/>
              </p:cNvSpPr>
              <p:nvPr userDrawn="1"/>
            </p:nvSpPr>
            <p:spPr bwMode="hidden">
              <a:xfrm>
                <a:off x="0" y="209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endParaRPr lang="ru-RU"/>
              </a:p>
            </p:txBody>
          </p:sp>
          <p:sp>
            <p:nvSpPr>
              <p:cNvPr id="49167" name="Freeform 15"/>
              <p:cNvSpPr>
                <a:spLocks/>
              </p:cNvSpPr>
              <p:nvPr userDrawn="1"/>
            </p:nvSpPr>
            <p:spPr bwMode="hidden">
              <a:xfrm>
                <a:off x="0" y="192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49168" name="Freeform 16"/>
              <p:cNvSpPr>
                <a:spLocks/>
              </p:cNvSpPr>
              <p:nvPr userDrawn="1"/>
            </p:nvSpPr>
            <p:spPr bwMode="hidden">
              <a:xfrm>
                <a:off x="0" y="1645"/>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49169" name="Freeform 17"/>
              <p:cNvSpPr>
                <a:spLocks/>
              </p:cNvSpPr>
              <p:nvPr userDrawn="1"/>
            </p:nvSpPr>
            <p:spPr bwMode="hidden">
              <a:xfrm>
                <a:off x="0" y="177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49170" name="Freeform 18"/>
              <p:cNvSpPr>
                <a:spLocks/>
              </p:cNvSpPr>
              <p:nvPr userDrawn="1"/>
            </p:nvSpPr>
            <p:spPr bwMode="hidden">
              <a:xfrm>
                <a:off x="0" y="1520"/>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49171" name="Freeform 19"/>
              <p:cNvSpPr>
                <a:spLocks/>
              </p:cNvSpPr>
              <p:nvPr userDrawn="1"/>
            </p:nvSpPr>
            <p:spPr bwMode="hidden">
              <a:xfrm>
                <a:off x="0" y="1394"/>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49172" name="Freeform 20"/>
              <p:cNvSpPr>
                <a:spLocks/>
              </p:cNvSpPr>
              <p:nvPr userDrawn="1"/>
            </p:nvSpPr>
            <p:spPr bwMode="hidden">
              <a:xfrm>
                <a:off x="0" y="128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49173" name="Freeform 21"/>
              <p:cNvSpPr>
                <a:spLocks/>
              </p:cNvSpPr>
              <p:nvPr userDrawn="1"/>
            </p:nvSpPr>
            <p:spPr bwMode="hidden">
              <a:xfrm>
                <a:off x="0" y="117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49174" name="Freeform 22"/>
              <p:cNvSpPr>
                <a:spLocks/>
              </p:cNvSpPr>
              <p:nvPr userDrawn="1"/>
            </p:nvSpPr>
            <p:spPr bwMode="hidden">
              <a:xfrm>
                <a:off x="0" y="2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endParaRPr lang="ru-RU"/>
              </a:p>
            </p:txBody>
          </p:sp>
          <p:sp>
            <p:nvSpPr>
              <p:cNvPr id="49175" name="Freeform 23"/>
              <p:cNvSpPr>
                <a:spLocks/>
              </p:cNvSpPr>
              <p:nvPr userDrawn="1"/>
            </p:nvSpPr>
            <p:spPr bwMode="hidden">
              <a:xfrm>
                <a:off x="0" y="186"/>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endParaRPr lang="ru-RU"/>
              </a:p>
            </p:txBody>
          </p:sp>
          <p:sp>
            <p:nvSpPr>
              <p:cNvPr id="49176" name="Freeform 24"/>
              <p:cNvSpPr>
                <a:spLocks/>
              </p:cNvSpPr>
              <p:nvPr userDrawn="1"/>
            </p:nvSpPr>
            <p:spPr bwMode="hidden">
              <a:xfrm>
                <a:off x="0" y="475"/>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endParaRPr lang="ru-RU"/>
              </a:p>
            </p:txBody>
          </p:sp>
          <p:sp>
            <p:nvSpPr>
              <p:cNvPr id="49177" name="Freeform 25"/>
              <p:cNvSpPr>
                <a:spLocks/>
              </p:cNvSpPr>
              <p:nvPr userDrawn="1"/>
            </p:nvSpPr>
            <p:spPr bwMode="hidden">
              <a:xfrm>
                <a:off x="0" y="337"/>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endParaRPr lang="ru-RU"/>
              </a:p>
            </p:txBody>
          </p:sp>
          <p:sp>
            <p:nvSpPr>
              <p:cNvPr id="49178" name="Freeform 26"/>
              <p:cNvSpPr>
                <a:spLocks/>
              </p:cNvSpPr>
              <p:nvPr userDrawn="1"/>
            </p:nvSpPr>
            <p:spPr bwMode="hidden">
              <a:xfrm>
                <a:off x="0" y="60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a:p>
            </p:txBody>
          </p:sp>
          <p:sp>
            <p:nvSpPr>
              <p:cNvPr id="49179" name="Freeform 27"/>
              <p:cNvSpPr>
                <a:spLocks/>
              </p:cNvSpPr>
              <p:nvPr userDrawn="1"/>
            </p:nvSpPr>
            <p:spPr bwMode="hidden">
              <a:xfrm>
                <a:off x="0" y="72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endParaRPr lang="ru-RU"/>
              </a:p>
            </p:txBody>
          </p:sp>
          <p:sp>
            <p:nvSpPr>
              <p:cNvPr id="49180" name="Freeform 28"/>
              <p:cNvSpPr>
                <a:spLocks/>
              </p:cNvSpPr>
              <p:nvPr userDrawn="1"/>
            </p:nvSpPr>
            <p:spPr bwMode="hidden">
              <a:xfrm>
                <a:off x="0" y="841"/>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endParaRPr lang="ru-RU"/>
              </a:p>
            </p:txBody>
          </p:sp>
          <p:sp>
            <p:nvSpPr>
              <p:cNvPr id="49181" name="Freeform 29"/>
              <p:cNvSpPr>
                <a:spLocks/>
              </p:cNvSpPr>
              <p:nvPr userDrawn="1"/>
            </p:nvSpPr>
            <p:spPr bwMode="hidden">
              <a:xfrm>
                <a:off x="0" y="943"/>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endParaRPr lang="ru-RU"/>
              </a:p>
            </p:txBody>
          </p:sp>
          <p:grpSp>
            <p:nvGrpSpPr>
              <p:cNvPr id="49182" name="Group 30"/>
              <p:cNvGrpSpPr>
                <a:grpSpLocks/>
              </p:cNvGrpSpPr>
              <p:nvPr userDrawn="1"/>
            </p:nvGrpSpPr>
            <p:grpSpPr bwMode="auto">
              <a:xfrm>
                <a:off x="0" y="0"/>
                <a:ext cx="5758" cy="1045"/>
                <a:chOff x="0" y="0"/>
                <a:chExt cx="5758" cy="1045"/>
              </a:xfrm>
            </p:grpSpPr>
            <p:sp>
              <p:nvSpPr>
                <p:cNvPr id="49183" name="Freeform 31"/>
                <p:cNvSpPr>
                  <a:spLocks/>
                </p:cNvSpPr>
                <p:nvPr/>
              </p:nvSpPr>
              <p:spPr bwMode="hidden">
                <a:xfrm>
                  <a:off x="2849" y="0"/>
                  <a:ext cx="42" cy="1045"/>
                </a:xfrm>
                <a:custGeom>
                  <a:avLst/>
                  <a:gdLst/>
                  <a:ahLst/>
                  <a:cxnLst>
                    <a:cxn ang="0">
                      <a:pos x="18" y="1043"/>
                    </a:cxn>
                    <a:cxn ang="0">
                      <a:pos x="42" y="1043"/>
                    </a:cxn>
                    <a:cxn ang="0">
                      <a:pos x="42" y="0"/>
                    </a:cxn>
                    <a:cxn ang="0">
                      <a:pos x="0" y="0"/>
                    </a:cxn>
                    <a:cxn ang="0">
                      <a:pos x="0" y="1043"/>
                    </a:cxn>
                    <a:cxn ang="0">
                      <a:pos x="18" y="1043"/>
                    </a:cxn>
                    <a:cxn ang="0">
                      <a:pos x="18" y="1043"/>
                    </a:cxn>
                  </a:cxnLst>
                  <a:rect l="0" t="0" r="r" b="b"/>
                  <a:pathLst>
                    <a:path w="42" h="1043">
                      <a:moveTo>
                        <a:pt x="18" y="1043"/>
                      </a:moveTo>
                      <a:lnTo>
                        <a:pt x="42" y="1043"/>
                      </a:lnTo>
                      <a:lnTo>
                        <a:pt x="42" y="0"/>
                      </a:lnTo>
                      <a:lnTo>
                        <a:pt x="0"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49184" name="Freeform 32"/>
                <p:cNvSpPr>
                  <a:spLocks/>
                </p:cNvSpPr>
                <p:nvPr/>
              </p:nvSpPr>
              <p:spPr bwMode="hidden">
                <a:xfrm>
                  <a:off x="2400" y="0"/>
                  <a:ext cx="155" cy="1045"/>
                </a:xfrm>
                <a:custGeom>
                  <a:avLst/>
                  <a:gdLst/>
                  <a:ahLst/>
                  <a:cxnLst>
                    <a:cxn ang="0">
                      <a:pos x="131" y="1043"/>
                    </a:cxn>
                    <a:cxn ang="0">
                      <a:pos x="155" y="1043"/>
                    </a:cxn>
                    <a:cxn ang="0">
                      <a:pos x="42" y="0"/>
                    </a:cxn>
                    <a:cxn ang="0">
                      <a:pos x="0" y="0"/>
                    </a:cxn>
                    <a:cxn ang="0">
                      <a:pos x="113" y="1043"/>
                    </a:cxn>
                    <a:cxn ang="0">
                      <a:pos x="131" y="1043"/>
                    </a:cxn>
                    <a:cxn ang="0">
                      <a:pos x="131" y="1043"/>
                    </a:cxn>
                  </a:cxnLst>
                  <a:rect l="0" t="0" r="r" b="b"/>
                  <a:pathLst>
                    <a:path w="155" h="1043">
                      <a:moveTo>
                        <a:pt x="131" y="1043"/>
                      </a:moveTo>
                      <a:lnTo>
                        <a:pt x="155" y="1043"/>
                      </a:lnTo>
                      <a:lnTo>
                        <a:pt x="42" y="0"/>
                      </a:lnTo>
                      <a:lnTo>
                        <a:pt x="0" y="0"/>
                      </a:lnTo>
                      <a:lnTo>
                        <a:pt x="113" y="1043"/>
                      </a:lnTo>
                      <a:lnTo>
                        <a:pt x="131" y="1043"/>
                      </a:lnTo>
                      <a:lnTo>
                        <a:pt x="13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49185" name="Freeform 33"/>
                <p:cNvSpPr>
                  <a:spLocks/>
                </p:cNvSpPr>
                <p:nvPr/>
              </p:nvSpPr>
              <p:spPr bwMode="hidden">
                <a:xfrm>
                  <a:off x="1967" y="0"/>
                  <a:ext cx="240" cy="1045"/>
                </a:xfrm>
                <a:custGeom>
                  <a:avLst/>
                  <a:gdLst/>
                  <a:ahLst/>
                  <a:cxnLst>
                    <a:cxn ang="0">
                      <a:pos x="221" y="1043"/>
                    </a:cxn>
                    <a:cxn ang="0">
                      <a:pos x="239" y="1043"/>
                    </a:cxn>
                    <a:cxn ang="0">
                      <a:pos x="36" y="0"/>
                    </a:cxn>
                    <a:cxn ang="0">
                      <a:pos x="0" y="0"/>
                    </a:cxn>
                    <a:cxn ang="0">
                      <a:pos x="203" y="1043"/>
                    </a:cxn>
                    <a:cxn ang="0">
                      <a:pos x="221" y="1043"/>
                    </a:cxn>
                    <a:cxn ang="0">
                      <a:pos x="221" y="1043"/>
                    </a:cxn>
                  </a:cxnLst>
                  <a:rect l="0" t="0" r="r" b="b"/>
                  <a:pathLst>
                    <a:path w="239" h="1043">
                      <a:moveTo>
                        <a:pt x="221" y="1043"/>
                      </a:moveTo>
                      <a:lnTo>
                        <a:pt x="239" y="1043"/>
                      </a:lnTo>
                      <a:lnTo>
                        <a:pt x="36" y="0"/>
                      </a:lnTo>
                      <a:lnTo>
                        <a:pt x="0" y="0"/>
                      </a:lnTo>
                      <a:lnTo>
                        <a:pt x="203" y="1043"/>
                      </a:lnTo>
                      <a:lnTo>
                        <a:pt x="221" y="1043"/>
                      </a:lnTo>
                      <a:lnTo>
                        <a:pt x="22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49186" name="Freeform 34"/>
                <p:cNvSpPr>
                  <a:spLocks/>
                </p:cNvSpPr>
                <p:nvPr/>
              </p:nvSpPr>
              <p:spPr bwMode="hidden">
                <a:xfrm>
                  <a:off x="1554" y="0"/>
                  <a:ext cx="353" cy="1045"/>
                </a:xfrm>
                <a:custGeom>
                  <a:avLst/>
                  <a:gdLst/>
                  <a:ahLst/>
                  <a:cxnLst>
                    <a:cxn ang="0">
                      <a:pos x="334" y="1043"/>
                    </a:cxn>
                    <a:cxn ang="0">
                      <a:pos x="352" y="1043"/>
                    </a:cxn>
                    <a:cxn ang="0">
                      <a:pos x="41" y="0"/>
                    </a:cxn>
                    <a:cxn ang="0">
                      <a:pos x="0" y="0"/>
                    </a:cxn>
                    <a:cxn ang="0">
                      <a:pos x="311" y="1043"/>
                    </a:cxn>
                    <a:cxn ang="0">
                      <a:pos x="334" y="1043"/>
                    </a:cxn>
                    <a:cxn ang="0">
                      <a:pos x="334" y="1043"/>
                    </a:cxn>
                  </a:cxnLst>
                  <a:rect l="0" t="0" r="r" b="b"/>
                  <a:pathLst>
                    <a:path w="352" h="1043">
                      <a:moveTo>
                        <a:pt x="334" y="1043"/>
                      </a:moveTo>
                      <a:lnTo>
                        <a:pt x="352" y="1043"/>
                      </a:lnTo>
                      <a:lnTo>
                        <a:pt x="41" y="0"/>
                      </a:lnTo>
                      <a:lnTo>
                        <a:pt x="0" y="0"/>
                      </a:lnTo>
                      <a:lnTo>
                        <a:pt x="311" y="1043"/>
                      </a:lnTo>
                      <a:lnTo>
                        <a:pt x="334" y="1043"/>
                      </a:lnTo>
                      <a:lnTo>
                        <a:pt x="33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49187" name="Freeform 35"/>
                <p:cNvSpPr>
                  <a:spLocks/>
                </p:cNvSpPr>
                <p:nvPr/>
              </p:nvSpPr>
              <p:spPr bwMode="hidden">
                <a:xfrm>
                  <a:off x="1134" y="0"/>
                  <a:ext cx="450" cy="1045"/>
                </a:xfrm>
                <a:custGeom>
                  <a:avLst/>
                  <a:gdLst/>
                  <a:ahLst/>
                  <a:cxnLst>
                    <a:cxn ang="0">
                      <a:pos x="425" y="1043"/>
                    </a:cxn>
                    <a:cxn ang="0">
                      <a:pos x="449" y="1043"/>
                    </a:cxn>
                    <a:cxn ang="0">
                      <a:pos x="42" y="0"/>
                    </a:cxn>
                    <a:cxn ang="0">
                      <a:pos x="0" y="0"/>
                    </a:cxn>
                    <a:cxn ang="0">
                      <a:pos x="407" y="1043"/>
                    </a:cxn>
                    <a:cxn ang="0">
                      <a:pos x="425" y="1043"/>
                    </a:cxn>
                    <a:cxn ang="0">
                      <a:pos x="425" y="1043"/>
                    </a:cxn>
                  </a:cxnLst>
                  <a:rect l="0" t="0" r="r" b="b"/>
                  <a:pathLst>
                    <a:path w="449" h="1043">
                      <a:moveTo>
                        <a:pt x="425" y="1043"/>
                      </a:moveTo>
                      <a:lnTo>
                        <a:pt x="449" y="1043"/>
                      </a:lnTo>
                      <a:lnTo>
                        <a:pt x="42" y="0"/>
                      </a:lnTo>
                      <a:lnTo>
                        <a:pt x="0" y="0"/>
                      </a:lnTo>
                      <a:lnTo>
                        <a:pt x="407" y="1043"/>
                      </a:lnTo>
                      <a:lnTo>
                        <a:pt x="425" y="1043"/>
                      </a:lnTo>
                      <a:lnTo>
                        <a:pt x="425"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49188" name="Freeform 36"/>
                <p:cNvSpPr>
                  <a:spLocks/>
                </p:cNvSpPr>
                <p:nvPr/>
              </p:nvSpPr>
              <p:spPr bwMode="hidden">
                <a:xfrm>
                  <a:off x="714" y="0"/>
                  <a:ext cx="540" cy="1045"/>
                </a:xfrm>
                <a:custGeom>
                  <a:avLst/>
                  <a:gdLst/>
                  <a:ahLst/>
                  <a:cxnLst>
                    <a:cxn ang="0">
                      <a:pos x="520" y="1043"/>
                    </a:cxn>
                    <a:cxn ang="0">
                      <a:pos x="538" y="1043"/>
                    </a:cxn>
                    <a:cxn ang="0">
                      <a:pos x="41" y="0"/>
                    </a:cxn>
                    <a:cxn ang="0">
                      <a:pos x="0" y="0"/>
                    </a:cxn>
                    <a:cxn ang="0">
                      <a:pos x="496" y="1043"/>
                    </a:cxn>
                    <a:cxn ang="0">
                      <a:pos x="520" y="1043"/>
                    </a:cxn>
                    <a:cxn ang="0">
                      <a:pos x="520" y="1043"/>
                    </a:cxn>
                  </a:cxnLst>
                  <a:rect l="0" t="0" r="r" b="b"/>
                  <a:pathLst>
                    <a:path w="538" h="1043">
                      <a:moveTo>
                        <a:pt x="520" y="1043"/>
                      </a:moveTo>
                      <a:lnTo>
                        <a:pt x="538" y="1043"/>
                      </a:lnTo>
                      <a:lnTo>
                        <a:pt x="41" y="0"/>
                      </a:lnTo>
                      <a:lnTo>
                        <a:pt x="0" y="0"/>
                      </a:lnTo>
                      <a:lnTo>
                        <a:pt x="496" y="1043"/>
                      </a:lnTo>
                      <a:lnTo>
                        <a:pt x="520" y="1043"/>
                      </a:lnTo>
                      <a:lnTo>
                        <a:pt x="520"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49189" name="Freeform 37"/>
                <p:cNvSpPr>
                  <a:spLocks/>
                </p:cNvSpPr>
                <p:nvPr/>
              </p:nvSpPr>
              <p:spPr bwMode="hidden">
                <a:xfrm>
                  <a:off x="306" y="0"/>
                  <a:ext cx="642" cy="1045"/>
                </a:xfrm>
                <a:custGeom>
                  <a:avLst/>
                  <a:gdLst/>
                  <a:ahLst/>
                  <a:cxnLst>
                    <a:cxn ang="0">
                      <a:pos x="622" y="1043"/>
                    </a:cxn>
                    <a:cxn ang="0">
                      <a:pos x="640" y="1043"/>
                    </a:cxn>
                    <a:cxn ang="0">
                      <a:pos x="48" y="0"/>
                    </a:cxn>
                    <a:cxn ang="0">
                      <a:pos x="0" y="0"/>
                    </a:cxn>
                    <a:cxn ang="0">
                      <a:pos x="598" y="1043"/>
                    </a:cxn>
                    <a:cxn ang="0">
                      <a:pos x="622" y="1043"/>
                    </a:cxn>
                    <a:cxn ang="0">
                      <a:pos x="622" y="1043"/>
                    </a:cxn>
                  </a:cxnLst>
                  <a:rect l="0" t="0" r="r" b="b"/>
                  <a:pathLst>
                    <a:path w="640" h="1043">
                      <a:moveTo>
                        <a:pt x="622" y="1043"/>
                      </a:moveTo>
                      <a:lnTo>
                        <a:pt x="640" y="1043"/>
                      </a:lnTo>
                      <a:lnTo>
                        <a:pt x="48" y="0"/>
                      </a:lnTo>
                      <a:lnTo>
                        <a:pt x="0" y="0"/>
                      </a:lnTo>
                      <a:lnTo>
                        <a:pt x="598" y="1043"/>
                      </a:lnTo>
                      <a:lnTo>
                        <a:pt x="622" y="1043"/>
                      </a:lnTo>
                      <a:lnTo>
                        <a:pt x="622"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49190" name="Freeform 38"/>
                <p:cNvSpPr>
                  <a:spLocks/>
                </p:cNvSpPr>
                <p:nvPr/>
              </p:nvSpPr>
              <p:spPr bwMode="hidden">
                <a:xfrm>
                  <a:off x="0" y="108"/>
                  <a:ext cx="630" cy="937"/>
                </a:xfrm>
                <a:custGeom>
                  <a:avLst/>
                  <a:gdLst/>
                  <a:ahLst/>
                  <a:cxnLst>
                    <a:cxn ang="0">
                      <a:pos x="604" y="935"/>
                    </a:cxn>
                    <a:cxn ang="0">
                      <a:pos x="628" y="935"/>
                    </a:cxn>
                    <a:cxn ang="0">
                      <a:pos x="0" y="0"/>
                    </a:cxn>
                    <a:cxn ang="0">
                      <a:pos x="0" y="66"/>
                    </a:cxn>
                    <a:cxn ang="0">
                      <a:pos x="580" y="935"/>
                    </a:cxn>
                    <a:cxn ang="0">
                      <a:pos x="604" y="935"/>
                    </a:cxn>
                    <a:cxn ang="0">
                      <a:pos x="604" y="935"/>
                    </a:cxn>
                  </a:cxnLst>
                  <a:rect l="0" t="0" r="r" b="b"/>
                  <a:pathLst>
                    <a:path w="628" h="935">
                      <a:moveTo>
                        <a:pt x="604" y="935"/>
                      </a:moveTo>
                      <a:lnTo>
                        <a:pt x="628" y="935"/>
                      </a:lnTo>
                      <a:lnTo>
                        <a:pt x="0" y="0"/>
                      </a:lnTo>
                      <a:lnTo>
                        <a:pt x="0" y="66"/>
                      </a:lnTo>
                      <a:lnTo>
                        <a:pt x="580" y="935"/>
                      </a:lnTo>
                      <a:lnTo>
                        <a:pt x="604" y="935"/>
                      </a:lnTo>
                      <a:lnTo>
                        <a:pt x="604" y="93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49191" name="Freeform 39"/>
                <p:cNvSpPr>
                  <a:spLocks/>
                </p:cNvSpPr>
                <p:nvPr/>
              </p:nvSpPr>
              <p:spPr bwMode="hidden">
                <a:xfrm>
                  <a:off x="3191" y="0"/>
                  <a:ext cx="155" cy="1045"/>
                </a:xfrm>
                <a:custGeom>
                  <a:avLst/>
                  <a:gdLst/>
                  <a:ahLst/>
                  <a:cxnLst>
                    <a:cxn ang="0">
                      <a:pos x="18" y="1043"/>
                    </a:cxn>
                    <a:cxn ang="0">
                      <a:pos x="42" y="1043"/>
                    </a:cxn>
                    <a:cxn ang="0">
                      <a:pos x="155" y="0"/>
                    </a:cxn>
                    <a:cxn ang="0">
                      <a:pos x="114" y="0"/>
                    </a:cxn>
                    <a:cxn ang="0">
                      <a:pos x="0" y="1043"/>
                    </a:cxn>
                    <a:cxn ang="0">
                      <a:pos x="18" y="1043"/>
                    </a:cxn>
                    <a:cxn ang="0">
                      <a:pos x="18" y="1043"/>
                    </a:cxn>
                  </a:cxnLst>
                  <a:rect l="0" t="0" r="r" b="b"/>
                  <a:pathLst>
                    <a:path w="155" h="1043">
                      <a:moveTo>
                        <a:pt x="18" y="1043"/>
                      </a:moveTo>
                      <a:lnTo>
                        <a:pt x="42" y="1043"/>
                      </a:lnTo>
                      <a:lnTo>
                        <a:pt x="155" y="0"/>
                      </a:lnTo>
                      <a:lnTo>
                        <a:pt x="114"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49192" name="Freeform 40"/>
                <p:cNvSpPr>
                  <a:spLocks/>
                </p:cNvSpPr>
                <p:nvPr/>
              </p:nvSpPr>
              <p:spPr bwMode="hidden">
                <a:xfrm>
                  <a:off x="3533" y="0"/>
                  <a:ext cx="240" cy="1045"/>
                </a:xfrm>
                <a:custGeom>
                  <a:avLst/>
                  <a:gdLst/>
                  <a:ahLst/>
                  <a:cxnLst>
                    <a:cxn ang="0">
                      <a:pos x="18" y="1043"/>
                    </a:cxn>
                    <a:cxn ang="0">
                      <a:pos x="36" y="1043"/>
                    </a:cxn>
                    <a:cxn ang="0">
                      <a:pos x="239" y="0"/>
                    </a:cxn>
                    <a:cxn ang="0">
                      <a:pos x="203" y="0"/>
                    </a:cxn>
                    <a:cxn ang="0">
                      <a:pos x="0" y="1043"/>
                    </a:cxn>
                    <a:cxn ang="0">
                      <a:pos x="18" y="1043"/>
                    </a:cxn>
                    <a:cxn ang="0">
                      <a:pos x="18" y="1043"/>
                    </a:cxn>
                  </a:cxnLst>
                  <a:rect l="0" t="0" r="r" b="b"/>
                  <a:pathLst>
                    <a:path w="239" h="1043">
                      <a:moveTo>
                        <a:pt x="18" y="1043"/>
                      </a:moveTo>
                      <a:lnTo>
                        <a:pt x="36" y="1043"/>
                      </a:lnTo>
                      <a:lnTo>
                        <a:pt x="239" y="0"/>
                      </a:lnTo>
                      <a:lnTo>
                        <a:pt x="203"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49193" name="Freeform 41"/>
                <p:cNvSpPr>
                  <a:spLocks/>
                </p:cNvSpPr>
                <p:nvPr/>
              </p:nvSpPr>
              <p:spPr bwMode="hidden">
                <a:xfrm>
                  <a:off x="3821" y="0"/>
                  <a:ext cx="359" cy="1045"/>
                </a:xfrm>
                <a:custGeom>
                  <a:avLst/>
                  <a:gdLst/>
                  <a:ahLst/>
                  <a:cxnLst>
                    <a:cxn ang="0">
                      <a:pos x="24" y="1043"/>
                    </a:cxn>
                    <a:cxn ang="0">
                      <a:pos x="42" y="1043"/>
                    </a:cxn>
                    <a:cxn ang="0">
                      <a:pos x="358" y="0"/>
                    </a:cxn>
                    <a:cxn ang="0">
                      <a:pos x="317" y="0"/>
                    </a:cxn>
                    <a:cxn ang="0">
                      <a:pos x="0" y="1043"/>
                    </a:cxn>
                    <a:cxn ang="0">
                      <a:pos x="24" y="1043"/>
                    </a:cxn>
                    <a:cxn ang="0">
                      <a:pos x="24" y="1043"/>
                    </a:cxn>
                  </a:cxnLst>
                  <a:rect l="0" t="0" r="r" b="b"/>
                  <a:pathLst>
                    <a:path w="358" h="1043">
                      <a:moveTo>
                        <a:pt x="24" y="1043"/>
                      </a:moveTo>
                      <a:lnTo>
                        <a:pt x="42" y="1043"/>
                      </a:lnTo>
                      <a:lnTo>
                        <a:pt x="358" y="0"/>
                      </a:lnTo>
                      <a:lnTo>
                        <a:pt x="317" y="0"/>
                      </a:lnTo>
                      <a:lnTo>
                        <a:pt x="0" y="1043"/>
                      </a:lnTo>
                      <a:lnTo>
                        <a:pt x="24" y="1043"/>
                      </a:lnTo>
                      <a:lnTo>
                        <a:pt x="2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49194" name="Freeform 42"/>
                <p:cNvSpPr>
                  <a:spLocks/>
                </p:cNvSpPr>
                <p:nvPr/>
              </p:nvSpPr>
              <p:spPr bwMode="hidden">
                <a:xfrm>
                  <a:off x="4139" y="0"/>
                  <a:ext cx="449" cy="1045"/>
                </a:xfrm>
                <a:custGeom>
                  <a:avLst/>
                  <a:gdLst/>
                  <a:ahLst/>
                  <a:cxnLst>
                    <a:cxn ang="0">
                      <a:pos x="18" y="1043"/>
                    </a:cxn>
                    <a:cxn ang="0">
                      <a:pos x="41" y="1043"/>
                    </a:cxn>
                    <a:cxn ang="0">
                      <a:pos x="448" y="0"/>
                    </a:cxn>
                    <a:cxn ang="0">
                      <a:pos x="406" y="0"/>
                    </a:cxn>
                    <a:cxn ang="0">
                      <a:pos x="0" y="1043"/>
                    </a:cxn>
                    <a:cxn ang="0">
                      <a:pos x="18" y="1043"/>
                    </a:cxn>
                    <a:cxn ang="0">
                      <a:pos x="18" y="1043"/>
                    </a:cxn>
                  </a:cxnLst>
                  <a:rect l="0" t="0" r="r" b="b"/>
                  <a:pathLst>
                    <a:path w="448" h="1043">
                      <a:moveTo>
                        <a:pt x="18" y="1043"/>
                      </a:moveTo>
                      <a:lnTo>
                        <a:pt x="41" y="1043"/>
                      </a:lnTo>
                      <a:lnTo>
                        <a:pt x="448" y="0"/>
                      </a:lnTo>
                      <a:lnTo>
                        <a:pt x="406"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49195" name="Freeform 43"/>
                <p:cNvSpPr>
                  <a:spLocks/>
                </p:cNvSpPr>
                <p:nvPr/>
              </p:nvSpPr>
              <p:spPr bwMode="hidden">
                <a:xfrm>
                  <a:off x="4480" y="0"/>
                  <a:ext cx="541" cy="1045"/>
                </a:xfrm>
                <a:custGeom>
                  <a:avLst/>
                  <a:gdLst/>
                  <a:ahLst/>
                  <a:cxnLst>
                    <a:cxn ang="0">
                      <a:pos x="18" y="1043"/>
                    </a:cxn>
                    <a:cxn ang="0">
                      <a:pos x="42" y="1043"/>
                    </a:cxn>
                    <a:cxn ang="0">
                      <a:pos x="539" y="0"/>
                    </a:cxn>
                    <a:cxn ang="0">
                      <a:pos x="497" y="0"/>
                    </a:cxn>
                    <a:cxn ang="0">
                      <a:pos x="0" y="1043"/>
                    </a:cxn>
                    <a:cxn ang="0">
                      <a:pos x="18" y="1043"/>
                    </a:cxn>
                    <a:cxn ang="0">
                      <a:pos x="18" y="1043"/>
                    </a:cxn>
                  </a:cxnLst>
                  <a:rect l="0" t="0" r="r" b="b"/>
                  <a:pathLst>
                    <a:path w="539" h="1043">
                      <a:moveTo>
                        <a:pt x="18" y="1043"/>
                      </a:moveTo>
                      <a:lnTo>
                        <a:pt x="42" y="1043"/>
                      </a:lnTo>
                      <a:lnTo>
                        <a:pt x="539" y="0"/>
                      </a:lnTo>
                      <a:lnTo>
                        <a:pt x="497"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49196" name="Freeform 44"/>
                <p:cNvSpPr>
                  <a:spLocks/>
                </p:cNvSpPr>
                <p:nvPr/>
              </p:nvSpPr>
              <p:spPr bwMode="hidden">
                <a:xfrm>
                  <a:off x="4768" y="0"/>
                  <a:ext cx="642" cy="1045"/>
                </a:xfrm>
                <a:custGeom>
                  <a:avLst/>
                  <a:gdLst/>
                  <a:ahLst/>
                  <a:cxnLst>
                    <a:cxn ang="0">
                      <a:pos x="18" y="1043"/>
                    </a:cxn>
                    <a:cxn ang="0">
                      <a:pos x="42" y="1043"/>
                    </a:cxn>
                    <a:cxn ang="0">
                      <a:pos x="640" y="0"/>
                    </a:cxn>
                    <a:cxn ang="0">
                      <a:pos x="592" y="0"/>
                    </a:cxn>
                    <a:cxn ang="0">
                      <a:pos x="0" y="1043"/>
                    </a:cxn>
                    <a:cxn ang="0">
                      <a:pos x="18" y="1043"/>
                    </a:cxn>
                    <a:cxn ang="0">
                      <a:pos x="18" y="1043"/>
                    </a:cxn>
                  </a:cxnLst>
                  <a:rect l="0" t="0" r="r" b="b"/>
                  <a:pathLst>
                    <a:path w="640" h="1043">
                      <a:moveTo>
                        <a:pt x="18" y="1043"/>
                      </a:moveTo>
                      <a:lnTo>
                        <a:pt x="42" y="1043"/>
                      </a:lnTo>
                      <a:lnTo>
                        <a:pt x="640" y="0"/>
                      </a:lnTo>
                      <a:lnTo>
                        <a:pt x="592"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sp>
              <p:nvSpPr>
                <p:cNvPr id="49197" name="Freeform 45"/>
                <p:cNvSpPr>
                  <a:spLocks/>
                </p:cNvSpPr>
                <p:nvPr/>
              </p:nvSpPr>
              <p:spPr bwMode="hidden">
                <a:xfrm>
                  <a:off x="5086" y="48"/>
                  <a:ext cx="672" cy="997"/>
                </a:xfrm>
                <a:custGeom>
                  <a:avLst/>
                  <a:gdLst/>
                  <a:ahLst/>
                  <a:cxnLst>
                    <a:cxn ang="0">
                      <a:pos x="24" y="995"/>
                    </a:cxn>
                    <a:cxn ang="0">
                      <a:pos x="48" y="995"/>
                    </a:cxn>
                    <a:cxn ang="0">
                      <a:pos x="670" y="72"/>
                    </a:cxn>
                    <a:cxn ang="0">
                      <a:pos x="670" y="0"/>
                    </a:cxn>
                    <a:cxn ang="0">
                      <a:pos x="0" y="995"/>
                    </a:cxn>
                    <a:cxn ang="0">
                      <a:pos x="24" y="995"/>
                    </a:cxn>
                    <a:cxn ang="0">
                      <a:pos x="24" y="995"/>
                    </a:cxn>
                  </a:cxnLst>
                  <a:rect l="0" t="0" r="r" b="b"/>
                  <a:pathLst>
                    <a:path w="670" h="995">
                      <a:moveTo>
                        <a:pt x="24" y="995"/>
                      </a:moveTo>
                      <a:lnTo>
                        <a:pt x="48" y="995"/>
                      </a:lnTo>
                      <a:lnTo>
                        <a:pt x="670" y="72"/>
                      </a:lnTo>
                      <a:lnTo>
                        <a:pt x="670" y="0"/>
                      </a:lnTo>
                      <a:lnTo>
                        <a:pt x="0" y="995"/>
                      </a:lnTo>
                      <a:lnTo>
                        <a:pt x="24" y="995"/>
                      </a:lnTo>
                      <a:lnTo>
                        <a:pt x="24" y="99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endParaRPr lang="ru-RU"/>
                </a:p>
              </p:txBody>
            </p:sp>
          </p:grpSp>
          <p:grpSp>
            <p:nvGrpSpPr>
              <p:cNvPr id="49198" name="Group 46"/>
              <p:cNvGrpSpPr>
                <a:grpSpLocks/>
              </p:cNvGrpSpPr>
              <p:nvPr userDrawn="1"/>
            </p:nvGrpSpPr>
            <p:grpSpPr bwMode="auto">
              <a:xfrm>
                <a:off x="0" y="558"/>
                <a:ext cx="5758" cy="487"/>
                <a:chOff x="0" y="558"/>
                <a:chExt cx="5758" cy="487"/>
              </a:xfrm>
            </p:grpSpPr>
            <p:sp>
              <p:nvSpPr>
                <p:cNvPr id="49199" name="Freeform 47"/>
                <p:cNvSpPr>
                  <a:spLocks/>
                </p:cNvSpPr>
                <p:nvPr/>
              </p:nvSpPr>
              <p:spPr bwMode="hidden">
                <a:xfrm>
                  <a:off x="0" y="618"/>
                  <a:ext cx="306" cy="427"/>
                </a:xfrm>
                <a:custGeom>
                  <a:avLst/>
                  <a:gdLst/>
                  <a:ahLst/>
                  <a:cxnLst>
                    <a:cxn ang="0">
                      <a:pos x="281" y="426"/>
                    </a:cxn>
                    <a:cxn ang="0">
                      <a:pos x="305" y="426"/>
                    </a:cxn>
                    <a:cxn ang="0">
                      <a:pos x="0" y="0"/>
                    </a:cxn>
                    <a:cxn ang="0">
                      <a:pos x="0" y="66"/>
                    </a:cxn>
                    <a:cxn ang="0">
                      <a:pos x="251" y="426"/>
                    </a:cxn>
                    <a:cxn ang="0">
                      <a:pos x="281" y="426"/>
                    </a:cxn>
                    <a:cxn ang="0">
                      <a:pos x="281" y="426"/>
                    </a:cxn>
                  </a:cxnLst>
                  <a:rect l="0" t="0" r="r" b="b"/>
                  <a:pathLst>
                    <a:path w="305" h="426">
                      <a:moveTo>
                        <a:pt x="281" y="426"/>
                      </a:moveTo>
                      <a:lnTo>
                        <a:pt x="305" y="426"/>
                      </a:lnTo>
                      <a:lnTo>
                        <a:pt x="0" y="0"/>
                      </a:lnTo>
                      <a:lnTo>
                        <a:pt x="0" y="66"/>
                      </a:lnTo>
                      <a:lnTo>
                        <a:pt x="251" y="426"/>
                      </a:lnTo>
                      <a:lnTo>
                        <a:pt x="281" y="426"/>
                      </a:lnTo>
                      <a:lnTo>
                        <a:pt x="281" y="426"/>
                      </a:lnTo>
                      <a:close/>
                    </a:path>
                  </a:pathLst>
                </a:custGeom>
                <a:solidFill>
                  <a:schemeClr val="accent2"/>
                </a:solidFill>
                <a:ln w="9525">
                  <a:noFill/>
                  <a:round/>
                  <a:headEnd/>
                  <a:tailEnd/>
                </a:ln>
              </p:spPr>
              <p:txBody>
                <a:bodyPr/>
                <a:lstStyle/>
                <a:p>
                  <a:endParaRPr lang="ru-RU"/>
                </a:p>
              </p:txBody>
            </p:sp>
            <p:sp>
              <p:nvSpPr>
                <p:cNvPr id="49200" name="Freeform 48"/>
                <p:cNvSpPr>
                  <a:spLocks/>
                </p:cNvSpPr>
                <p:nvPr/>
              </p:nvSpPr>
              <p:spPr bwMode="hidden">
                <a:xfrm>
                  <a:off x="5410" y="558"/>
                  <a:ext cx="348" cy="487"/>
                </a:xfrm>
                <a:custGeom>
                  <a:avLst/>
                  <a:gdLst/>
                  <a:ahLst/>
                  <a:cxnLst>
                    <a:cxn ang="0">
                      <a:pos x="24" y="486"/>
                    </a:cxn>
                    <a:cxn ang="0">
                      <a:pos x="48" y="486"/>
                    </a:cxn>
                    <a:cxn ang="0">
                      <a:pos x="347" y="72"/>
                    </a:cxn>
                    <a:cxn ang="0">
                      <a:pos x="347" y="0"/>
                    </a:cxn>
                    <a:cxn ang="0">
                      <a:pos x="0" y="486"/>
                    </a:cxn>
                    <a:cxn ang="0">
                      <a:pos x="24" y="486"/>
                    </a:cxn>
                    <a:cxn ang="0">
                      <a:pos x="24" y="486"/>
                    </a:cxn>
                  </a:cxnLst>
                  <a:rect l="0" t="0" r="r" b="b"/>
                  <a:pathLst>
                    <a:path w="347" h="486">
                      <a:moveTo>
                        <a:pt x="24" y="486"/>
                      </a:moveTo>
                      <a:lnTo>
                        <a:pt x="48" y="486"/>
                      </a:lnTo>
                      <a:lnTo>
                        <a:pt x="347" y="72"/>
                      </a:lnTo>
                      <a:lnTo>
                        <a:pt x="347" y="0"/>
                      </a:lnTo>
                      <a:lnTo>
                        <a:pt x="0" y="486"/>
                      </a:lnTo>
                      <a:lnTo>
                        <a:pt x="24" y="486"/>
                      </a:lnTo>
                      <a:lnTo>
                        <a:pt x="24" y="486"/>
                      </a:lnTo>
                      <a:close/>
                    </a:path>
                  </a:pathLst>
                </a:custGeom>
                <a:solidFill>
                  <a:schemeClr val="accent2"/>
                </a:solidFill>
                <a:ln w="9525">
                  <a:noFill/>
                  <a:round/>
                  <a:headEnd/>
                  <a:tailEnd/>
                </a:ln>
              </p:spPr>
              <p:txBody>
                <a:bodyPr/>
                <a:lstStyle/>
                <a:p>
                  <a:endParaRPr lang="ru-RU"/>
                </a:p>
              </p:txBody>
            </p:sp>
          </p:grpSp>
          <p:grpSp>
            <p:nvGrpSpPr>
              <p:cNvPr id="49201" name="Group 49"/>
              <p:cNvGrpSpPr>
                <a:grpSpLocks/>
              </p:cNvGrpSpPr>
              <p:nvPr userDrawn="1"/>
            </p:nvGrpSpPr>
            <p:grpSpPr bwMode="auto">
              <a:xfrm>
                <a:off x="264" y="1039"/>
                <a:ext cx="5200" cy="3280"/>
                <a:chOff x="264" y="1039"/>
                <a:chExt cx="5200" cy="3280"/>
              </a:xfrm>
            </p:grpSpPr>
            <p:sp>
              <p:nvSpPr>
                <p:cNvPr id="49202" name="Freeform 50"/>
                <p:cNvSpPr>
                  <a:spLocks/>
                </p:cNvSpPr>
                <p:nvPr/>
              </p:nvSpPr>
              <p:spPr bwMode="hidden">
                <a:xfrm>
                  <a:off x="2849" y="1039"/>
                  <a:ext cx="42" cy="3280"/>
                </a:xfrm>
                <a:custGeom>
                  <a:avLst/>
                  <a:gdLst/>
                  <a:ahLst/>
                  <a:cxnLst>
                    <a:cxn ang="0">
                      <a:pos x="18" y="0"/>
                    </a:cxn>
                    <a:cxn ang="0">
                      <a:pos x="0" y="0"/>
                    </a:cxn>
                    <a:cxn ang="0">
                      <a:pos x="0" y="3273"/>
                    </a:cxn>
                    <a:cxn ang="0">
                      <a:pos x="42" y="3273"/>
                    </a:cxn>
                    <a:cxn ang="0">
                      <a:pos x="42" y="0"/>
                    </a:cxn>
                    <a:cxn ang="0">
                      <a:pos x="18" y="0"/>
                    </a:cxn>
                    <a:cxn ang="0">
                      <a:pos x="18" y="0"/>
                    </a:cxn>
                  </a:cxnLst>
                  <a:rect l="0" t="0" r="r" b="b"/>
                  <a:pathLst>
                    <a:path w="42" h="3273">
                      <a:moveTo>
                        <a:pt x="18" y="0"/>
                      </a:moveTo>
                      <a:lnTo>
                        <a:pt x="0" y="0"/>
                      </a:lnTo>
                      <a:lnTo>
                        <a:pt x="0" y="3273"/>
                      </a:lnTo>
                      <a:lnTo>
                        <a:pt x="42"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49203" name="Freeform 51"/>
                <p:cNvSpPr>
                  <a:spLocks/>
                </p:cNvSpPr>
                <p:nvPr/>
              </p:nvSpPr>
              <p:spPr bwMode="hidden">
                <a:xfrm>
                  <a:off x="2154" y="1039"/>
                  <a:ext cx="401" cy="3280"/>
                </a:xfrm>
                <a:custGeom>
                  <a:avLst/>
                  <a:gdLst/>
                  <a:ahLst/>
                  <a:cxnLst>
                    <a:cxn ang="0">
                      <a:pos x="376" y="0"/>
                    </a:cxn>
                    <a:cxn ang="0">
                      <a:pos x="358" y="0"/>
                    </a:cxn>
                    <a:cxn ang="0">
                      <a:pos x="0" y="3273"/>
                    </a:cxn>
                    <a:cxn ang="0">
                      <a:pos x="41" y="3273"/>
                    </a:cxn>
                    <a:cxn ang="0">
                      <a:pos x="400" y="0"/>
                    </a:cxn>
                    <a:cxn ang="0">
                      <a:pos x="376" y="0"/>
                    </a:cxn>
                    <a:cxn ang="0">
                      <a:pos x="376" y="0"/>
                    </a:cxn>
                  </a:cxnLst>
                  <a:rect l="0" t="0" r="r" b="b"/>
                  <a:pathLst>
                    <a:path w="400" h="3273">
                      <a:moveTo>
                        <a:pt x="376" y="0"/>
                      </a:moveTo>
                      <a:lnTo>
                        <a:pt x="358" y="0"/>
                      </a:lnTo>
                      <a:lnTo>
                        <a:pt x="0" y="3273"/>
                      </a:lnTo>
                      <a:lnTo>
                        <a:pt x="41" y="3273"/>
                      </a:lnTo>
                      <a:lnTo>
                        <a:pt x="400" y="0"/>
                      </a:lnTo>
                      <a:lnTo>
                        <a:pt x="376" y="0"/>
                      </a:lnTo>
                      <a:lnTo>
                        <a:pt x="37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49204" name="Freeform 52"/>
                <p:cNvSpPr>
                  <a:spLocks/>
                </p:cNvSpPr>
                <p:nvPr/>
              </p:nvSpPr>
              <p:spPr bwMode="hidden">
                <a:xfrm>
                  <a:off x="1530" y="1039"/>
                  <a:ext cx="677" cy="3280"/>
                </a:xfrm>
                <a:custGeom>
                  <a:avLst/>
                  <a:gdLst/>
                  <a:ahLst/>
                  <a:cxnLst>
                    <a:cxn ang="0">
                      <a:pos x="657" y="0"/>
                    </a:cxn>
                    <a:cxn ang="0">
                      <a:pos x="639" y="0"/>
                    </a:cxn>
                    <a:cxn ang="0">
                      <a:pos x="0" y="3273"/>
                    </a:cxn>
                    <a:cxn ang="0">
                      <a:pos x="42" y="3273"/>
                    </a:cxn>
                    <a:cxn ang="0">
                      <a:pos x="675" y="0"/>
                    </a:cxn>
                    <a:cxn ang="0">
                      <a:pos x="657" y="0"/>
                    </a:cxn>
                    <a:cxn ang="0">
                      <a:pos x="657" y="0"/>
                    </a:cxn>
                  </a:cxnLst>
                  <a:rect l="0" t="0" r="r" b="b"/>
                  <a:pathLst>
                    <a:path w="675" h="3273">
                      <a:moveTo>
                        <a:pt x="657" y="0"/>
                      </a:moveTo>
                      <a:lnTo>
                        <a:pt x="639" y="0"/>
                      </a:lnTo>
                      <a:lnTo>
                        <a:pt x="0" y="3273"/>
                      </a:lnTo>
                      <a:lnTo>
                        <a:pt x="42" y="3273"/>
                      </a:lnTo>
                      <a:lnTo>
                        <a:pt x="675" y="0"/>
                      </a:lnTo>
                      <a:lnTo>
                        <a:pt x="657" y="0"/>
                      </a:lnTo>
                      <a:lnTo>
                        <a:pt x="657"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49205" name="Freeform 53"/>
                <p:cNvSpPr>
                  <a:spLocks/>
                </p:cNvSpPr>
                <p:nvPr/>
              </p:nvSpPr>
              <p:spPr bwMode="hidden">
                <a:xfrm>
                  <a:off x="876" y="1039"/>
                  <a:ext cx="1031" cy="3280"/>
                </a:xfrm>
                <a:custGeom>
                  <a:avLst/>
                  <a:gdLst/>
                  <a:ahLst/>
                  <a:cxnLst>
                    <a:cxn ang="0">
                      <a:pos x="1013" y="0"/>
                    </a:cxn>
                    <a:cxn ang="0">
                      <a:pos x="990" y="0"/>
                    </a:cxn>
                    <a:cxn ang="0">
                      <a:pos x="0" y="3280"/>
                    </a:cxn>
                    <a:cxn ang="0">
                      <a:pos x="42" y="3280"/>
                    </a:cxn>
                    <a:cxn ang="0">
                      <a:pos x="1031" y="4"/>
                    </a:cxn>
                    <a:cxn ang="0">
                      <a:pos x="1013" y="0"/>
                    </a:cxn>
                    <a:cxn ang="0">
                      <a:pos x="1013" y="0"/>
                    </a:cxn>
                  </a:cxnLst>
                  <a:rect l="0" t="0" r="r" b="b"/>
                  <a:pathLst>
                    <a:path w="1031" h="3280">
                      <a:moveTo>
                        <a:pt x="1013" y="0"/>
                      </a:moveTo>
                      <a:lnTo>
                        <a:pt x="990" y="0"/>
                      </a:lnTo>
                      <a:lnTo>
                        <a:pt x="0" y="3280"/>
                      </a:lnTo>
                      <a:lnTo>
                        <a:pt x="42" y="3280"/>
                      </a:lnTo>
                      <a:lnTo>
                        <a:pt x="1031" y="4"/>
                      </a:lnTo>
                      <a:lnTo>
                        <a:pt x="1013" y="0"/>
                      </a:lnTo>
                      <a:lnTo>
                        <a:pt x="101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49206" name="Freeform 54"/>
                <p:cNvSpPr>
                  <a:spLocks/>
                </p:cNvSpPr>
                <p:nvPr/>
              </p:nvSpPr>
              <p:spPr bwMode="hidden">
                <a:xfrm>
                  <a:off x="264" y="1039"/>
                  <a:ext cx="1319" cy="3280"/>
                </a:xfrm>
                <a:custGeom>
                  <a:avLst/>
                  <a:gdLst/>
                  <a:ahLst/>
                  <a:cxnLst>
                    <a:cxn ang="0">
                      <a:pos x="1296" y="0"/>
                    </a:cxn>
                    <a:cxn ang="0">
                      <a:pos x="1278" y="0"/>
                    </a:cxn>
                    <a:cxn ang="0">
                      <a:pos x="0" y="3280"/>
                    </a:cxn>
                    <a:cxn ang="0">
                      <a:pos x="42" y="3280"/>
                    </a:cxn>
                    <a:cxn ang="0">
                      <a:pos x="1319" y="5"/>
                    </a:cxn>
                    <a:cxn ang="0">
                      <a:pos x="1296" y="0"/>
                    </a:cxn>
                    <a:cxn ang="0">
                      <a:pos x="1296" y="0"/>
                    </a:cxn>
                  </a:cxnLst>
                  <a:rect l="0" t="0" r="r" b="b"/>
                  <a:pathLst>
                    <a:path w="1319" h="3280">
                      <a:moveTo>
                        <a:pt x="1296" y="0"/>
                      </a:moveTo>
                      <a:lnTo>
                        <a:pt x="1278" y="0"/>
                      </a:lnTo>
                      <a:lnTo>
                        <a:pt x="0" y="3280"/>
                      </a:lnTo>
                      <a:lnTo>
                        <a:pt x="42" y="3280"/>
                      </a:lnTo>
                      <a:lnTo>
                        <a:pt x="1319" y="5"/>
                      </a:lnTo>
                      <a:lnTo>
                        <a:pt x="1296" y="0"/>
                      </a:lnTo>
                      <a:lnTo>
                        <a:pt x="129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49207" name="Freeform 55"/>
                <p:cNvSpPr>
                  <a:spLocks/>
                </p:cNvSpPr>
                <p:nvPr/>
              </p:nvSpPr>
              <p:spPr bwMode="hidden">
                <a:xfrm>
                  <a:off x="3191" y="1039"/>
                  <a:ext cx="402" cy="3280"/>
                </a:xfrm>
                <a:custGeom>
                  <a:avLst/>
                  <a:gdLst/>
                  <a:ahLst/>
                  <a:cxnLst>
                    <a:cxn ang="0">
                      <a:pos x="18" y="0"/>
                    </a:cxn>
                    <a:cxn ang="0">
                      <a:pos x="0" y="0"/>
                    </a:cxn>
                    <a:cxn ang="0">
                      <a:pos x="359" y="3273"/>
                    </a:cxn>
                    <a:cxn ang="0">
                      <a:pos x="401" y="3273"/>
                    </a:cxn>
                    <a:cxn ang="0">
                      <a:pos x="42" y="0"/>
                    </a:cxn>
                    <a:cxn ang="0">
                      <a:pos x="18" y="0"/>
                    </a:cxn>
                    <a:cxn ang="0">
                      <a:pos x="18" y="0"/>
                    </a:cxn>
                  </a:cxnLst>
                  <a:rect l="0" t="0" r="r" b="b"/>
                  <a:pathLst>
                    <a:path w="401" h="3273">
                      <a:moveTo>
                        <a:pt x="18" y="0"/>
                      </a:moveTo>
                      <a:lnTo>
                        <a:pt x="0" y="0"/>
                      </a:lnTo>
                      <a:lnTo>
                        <a:pt x="359" y="3273"/>
                      </a:lnTo>
                      <a:lnTo>
                        <a:pt x="401"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49208" name="Freeform 56"/>
                <p:cNvSpPr>
                  <a:spLocks/>
                </p:cNvSpPr>
                <p:nvPr/>
              </p:nvSpPr>
              <p:spPr bwMode="hidden">
                <a:xfrm>
                  <a:off x="3533" y="1039"/>
                  <a:ext cx="677" cy="3280"/>
                </a:xfrm>
                <a:custGeom>
                  <a:avLst/>
                  <a:gdLst/>
                  <a:ahLst/>
                  <a:cxnLst>
                    <a:cxn ang="0">
                      <a:pos x="18" y="0"/>
                    </a:cxn>
                    <a:cxn ang="0">
                      <a:pos x="0" y="0"/>
                    </a:cxn>
                    <a:cxn ang="0">
                      <a:pos x="640" y="3273"/>
                    </a:cxn>
                    <a:cxn ang="0">
                      <a:pos x="675" y="3273"/>
                    </a:cxn>
                    <a:cxn ang="0">
                      <a:pos x="36" y="0"/>
                    </a:cxn>
                    <a:cxn ang="0">
                      <a:pos x="18" y="0"/>
                    </a:cxn>
                    <a:cxn ang="0">
                      <a:pos x="18" y="0"/>
                    </a:cxn>
                  </a:cxnLst>
                  <a:rect l="0" t="0" r="r" b="b"/>
                  <a:pathLst>
                    <a:path w="675" h="3273">
                      <a:moveTo>
                        <a:pt x="18" y="0"/>
                      </a:moveTo>
                      <a:lnTo>
                        <a:pt x="0" y="0"/>
                      </a:lnTo>
                      <a:lnTo>
                        <a:pt x="640" y="3273"/>
                      </a:lnTo>
                      <a:lnTo>
                        <a:pt x="675" y="3273"/>
                      </a:lnTo>
                      <a:lnTo>
                        <a:pt x="36"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49209" name="Freeform 57"/>
                <p:cNvSpPr>
                  <a:spLocks/>
                </p:cNvSpPr>
                <p:nvPr/>
              </p:nvSpPr>
              <p:spPr bwMode="hidden">
                <a:xfrm>
                  <a:off x="3822" y="1039"/>
                  <a:ext cx="1036" cy="3280"/>
                </a:xfrm>
                <a:custGeom>
                  <a:avLst/>
                  <a:gdLst/>
                  <a:ahLst/>
                  <a:cxnLst>
                    <a:cxn ang="0">
                      <a:pos x="23" y="0"/>
                    </a:cxn>
                    <a:cxn ang="0">
                      <a:pos x="0" y="5"/>
                    </a:cxn>
                    <a:cxn ang="0">
                      <a:pos x="994" y="3280"/>
                    </a:cxn>
                    <a:cxn ang="0">
                      <a:pos x="1036" y="3280"/>
                    </a:cxn>
                    <a:cxn ang="0">
                      <a:pos x="41" y="0"/>
                    </a:cxn>
                    <a:cxn ang="0">
                      <a:pos x="23" y="0"/>
                    </a:cxn>
                    <a:cxn ang="0">
                      <a:pos x="23" y="0"/>
                    </a:cxn>
                  </a:cxnLst>
                  <a:rect l="0" t="0" r="r" b="b"/>
                  <a:pathLst>
                    <a:path w="1036" h="3280">
                      <a:moveTo>
                        <a:pt x="23" y="0"/>
                      </a:moveTo>
                      <a:lnTo>
                        <a:pt x="0" y="5"/>
                      </a:lnTo>
                      <a:lnTo>
                        <a:pt x="994" y="3280"/>
                      </a:lnTo>
                      <a:lnTo>
                        <a:pt x="1036" y="3280"/>
                      </a:lnTo>
                      <a:lnTo>
                        <a:pt x="41" y="0"/>
                      </a:lnTo>
                      <a:lnTo>
                        <a:pt x="23" y="0"/>
                      </a:lnTo>
                      <a:lnTo>
                        <a:pt x="2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49210" name="Freeform 58"/>
                <p:cNvSpPr>
                  <a:spLocks/>
                </p:cNvSpPr>
                <p:nvPr/>
              </p:nvSpPr>
              <p:spPr bwMode="hidden">
                <a:xfrm>
                  <a:off x="4137" y="1039"/>
                  <a:ext cx="1327" cy="3280"/>
                </a:xfrm>
                <a:custGeom>
                  <a:avLst/>
                  <a:gdLst/>
                  <a:ahLst/>
                  <a:cxnLst>
                    <a:cxn ang="0">
                      <a:pos x="20" y="0"/>
                    </a:cxn>
                    <a:cxn ang="0">
                      <a:pos x="0" y="7"/>
                    </a:cxn>
                    <a:cxn ang="0">
                      <a:pos x="1285" y="3280"/>
                    </a:cxn>
                    <a:cxn ang="0">
                      <a:pos x="1327" y="3280"/>
                    </a:cxn>
                    <a:cxn ang="0">
                      <a:pos x="43" y="0"/>
                    </a:cxn>
                    <a:cxn ang="0">
                      <a:pos x="20" y="0"/>
                    </a:cxn>
                    <a:cxn ang="0">
                      <a:pos x="20" y="0"/>
                    </a:cxn>
                  </a:cxnLst>
                  <a:rect l="0" t="0" r="r" b="b"/>
                  <a:pathLst>
                    <a:path w="1327" h="3280">
                      <a:moveTo>
                        <a:pt x="20" y="0"/>
                      </a:moveTo>
                      <a:lnTo>
                        <a:pt x="0" y="7"/>
                      </a:lnTo>
                      <a:lnTo>
                        <a:pt x="1285" y="3280"/>
                      </a:lnTo>
                      <a:lnTo>
                        <a:pt x="1327" y="3280"/>
                      </a:lnTo>
                      <a:lnTo>
                        <a:pt x="43" y="0"/>
                      </a:lnTo>
                      <a:lnTo>
                        <a:pt x="20" y="0"/>
                      </a:lnTo>
                      <a:lnTo>
                        <a:pt x="20"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grpSp>
          <p:sp>
            <p:nvSpPr>
              <p:cNvPr id="49211" name="Freeform 59"/>
              <p:cNvSpPr>
                <a:spLocks/>
              </p:cNvSpPr>
              <p:nvPr userDrawn="1"/>
            </p:nvSpPr>
            <p:spPr bwMode="hidden">
              <a:xfrm>
                <a:off x="0" y="1039"/>
                <a:ext cx="1254" cy="2632"/>
              </a:xfrm>
              <a:custGeom>
                <a:avLst/>
                <a:gdLst/>
                <a:ahLst/>
                <a:cxnLst>
                  <a:cxn ang="0">
                    <a:pos x="1236" y="0"/>
                  </a:cxn>
                  <a:cxn ang="0">
                    <a:pos x="1212" y="0"/>
                  </a:cxn>
                  <a:cxn ang="0">
                    <a:pos x="0" y="2542"/>
                  </a:cxn>
                  <a:cxn ang="0">
                    <a:pos x="0" y="2632"/>
                  </a:cxn>
                  <a:cxn ang="0">
                    <a:pos x="1254" y="7"/>
                  </a:cxn>
                  <a:cxn ang="0">
                    <a:pos x="1236" y="0"/>
                  </a:cxn>
                  <a:cxn ang="0">
                    <a:pos x="1236" y="0"/>
                  </a:cxn>
                </a:cxnLst>
                <a:rect l="0" t="0" r="r" b="b"/>
                <a:pathLst>
                  <a:path w="1254" h="2632">
                    <a:moveTo>
                      <a:pt x="1236" y="0"/>
                    </a:moveTo>
                    <a:lnTo>
                      <a:pt x="1212" y="0"/>
                    </a:lnTo>
                    <a:lnTo>
                      <a:pt x="0" y="2542"/>
                    </a:lnTo>
                    <a:lnTo>
                      <a:pt x="0" y="2632"/>
                    </a:lnTo>
                    <a:lnTo>
                      <a:pt x="1254" y="7"/>
                    </a:lnTo>
                    <a:lnTo>
                      <a:pt x="1236" y="0"/>
                    </a:lnTo>
                    <a:lnTo>
                      <a:pt x="123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49212" name="Freeform 60"/>
              <p:cNvSpPr>
                <a:spLocks/>
              </p:cNvSpPr>
              <p:nvPr userDrawn="1"/>
            </p:nvSpPr>
            <p:spPr bwMode="hidden">
              <a:xfrm>
                <a:off x="0" y="1039"/>
                <a:ext cx="948" cy="1676"/>
              </a:xfrm>
              <a:custGeom>
                <a:avLst/>
                <a:gdLst/>
                <a:ahLst/>
                <a:cxnLst>
                  <a:cxn ang="0">
                    <a:pos x="930" y="0"/>
                  </a:cxn>
                  <a:cxn ang="0">
                    <a:pos x="906" y="0"/>
                  </a:cxn>
                  <a:cxn ang="0">
                    <a:pos x="0" y="1593"/>
                  </a:cxn>
                  <a:cxn ang="0">
                    <a:pos x="0" y="1676"/>
                  </a:cxn>
                  <a:cxn ang="0">
                    <a:pos x="948" y="5"/>
                  </a:cxn>
                  <a:cxn ang="0">
                    <a:pos x="930" y="0"/>
                  </a:cxn>
                  <a:cxn ang="0">
                    <a:pos x="930" y="0"/>
                  </a:cxn>
                </a:cxnLst>
                <a:rect l="0" t="0" r="r" b="b"/>
                <a:pathLst>
                  <a:path w="948" h="1676">
                    <a:moveTo>
                      <a:pt x="930" y="0"/>
                    </a:moveTo>
                    <a:lnTo>
                      <a:pt x="906" y="0"/>
                    </a:lnTo>
                    <a:lnTo>
                      <a:pt x="0" y="1593"/>
                    </a:lnTo>
                    <a:lnTo>
                      <a:pt x="0" y="1676"/>
                    </a:lnTo>
                    <a:lnTo>
                      <a:pt x="948" y="5"/>
                    </a:lnTo>
                    <a:lnTo>
                      <a:pt x="930" y="0"/>
                    </a:lnTo>
                    <a:lnTo>
                      <a:pt x="930" y="0"/>
                    </a:lnTo>
                    <a:close/>
                  </a:path>
                </a:pathLst>
              </a:custGeom>
              <a:solidFill>
                <a:schemeClr val="accent2"/>
              </a:solidFill>
              <a:ln w="9525">
                <a:noFill/>
                <a:round/>
                <a:headEnd/>
                <a:tailEnd/>
              </a:ln>
            </p:spPr>
            <p:txBody>
              <a:bodyPr/>
              <a:lstStyle/>
              <a:p>
                <a:endParaRPr lang="ru-RU"/>
              </a:p>
            </p:txBody>
          </p:sp>
          <p:sp>
            <p:nvSpPr>
              <p:cNvPr id="49213" name="Freeform 61"/>
              <p:cNvSpPr>
                <a:spLocks/>
              </p:cNvSpPr>
              <p:nvPr userDrawn="1"/>
            </p:nvSpPr>
            <p:spPr bwMode="hidden">
              <a:xfrm>
                <a:off x="0" y="1039"/>
                <a:ext cx="629" cy="937"/>
              </a:xfrm>
              <a:custGeom>
                <a:avLst/>
                <a:gdLst/>
                <a:ahLst/>
                <a:cxnLst>
                  <a:cxn ang="0">
                    <a:pos x="606" y="0"/>
                  </a:cxn>
                  <a:cxn ang="0">
                    <a:pos x="582" y="0"/>
                  </a:cxn>
                  <a:cxn ang="0">
                    <a:pos x="0" y="871"/>
                  </a:cxn>
                  <a:cxn ang="0">
                    <a:pos x="0" y="937"/>
                  </a:cxn>
                  <a:cxn ang="0">
                    <a:pos x="629" y="4"/>
                  </a:cxn>
                  <a:cxn ang="0">
                    <a:pos x="606" y="0"/>
                  </a:cxn>
                  <a:cxn ang="0">
                    <a:pos x="606" y="0"/>
                  </a:cxn>
                </a:cxnLst>
                <a:rect l="0" t="0" r="r" b="b"/>
                <a:pathLst>
                  <a:path w="629" h="937">
                    <a:moveTo>
                      <a:pt x="606" y="0"/>
                    </a:moveTo>
                    <a:lnTo>
                      <a:pt x="582" y="0"/>
                    </a:lnTo>
                    <a:lnTo>
                      <a:pt x="0" y="871"/>
                    </a:lnTo>
                    <a:lnTo>
                      <a:pt x="0" y="937"/>
                    </a:lnTo>
                    <a:lnTo>
                      <a:pt x="629" y="4"/>
                    </a:lnTo>
                    <a:lnTo>
                      <a:pt x="606" y="0"/>
                    </a:lnTo>
                    <a:lnTo>
                      <a:pt x="606" y="0"/>
                    </a:lnTo>
                    <a:close/>
                  </a:path>
                </a:pathLst>
              </a:custGeom>
              <a:solidFill>
                <a:schemeClr val="accent2"/>
              </a:solidFill>
              <a:ln w="9525">
                <a:noFill/>
                <a:round/>
                <a:headEnd/>
                <a:tailEnd/>
              </a:ln>
            </p:spPr>
            <p:txBody>
              <a:bodyPr/>
              <a:lstStyle/>
              <a:p>
                <a:endParaRPr lang="ru-RU"/>
              </a:p>
            </p:txBody>
          </p:sp>
          <p:sp>
            <p:nvSpPr>
              <p:cNvPr id="49214" name="Freeform 62"/>
              <p:cNvSpPr>
                <a:spLocks/>
              </p:cNvSpPr>
              <p:nvPr userDrawn="1"/>
            </p:nvSpPr>
            <p:spPr bwMode="hidden">
              <a:xfrm>
                <a:off x="0" y="1039"/>
                <a:ext cx="305" cy="427"/>
              </a:xfrm>
              <a:custGeom>
                <a:avLst/>
                <a:gdLst/>
                <a:ahLst/>
                <a:cxnLst>
                  <a:cxn ang="0">
                    <a:pos x="282" y="0"/>
                  </a:cxn>
                  <a:cxn ang="0">
                    <a:pos x="252" y="0"/>
                  </a:cxn>
                  <a:cxn ang="0">
                    <a:pos x="0" y="361"/>
                  </a:cxn>
                  <a:cxn ang="0">
                    <a:pos x="0" y="427"/>
                  </a:cxn>
                  <a:cxn ang="0">
                    <a:pos x="305" y="5"/>
                  </a:cxn>
                  <a:cxn ang="0">
                    <a:pos x="282" y="0"/>
                  </a:cxn>
                  <a:cxn ang="0">
                    <a:pos x="282" y="0"/>
                  </a:cxn>
                </a:cxnLst>
                <a:rect l="0" t="0" r="r" b="b"/>
                <a:pathLst>
                  <a:path w="305" h="427">
                    <a:moveTo>
                      <a:pt x="282" y="0"/>
                    </a:moveTo>
                    <a:lnTo>
                      <a:pt x="252" y="0"/>
                    </a:lnTo>
                    <a:lnTo>
                      <a:pt x="0" y="361"/>
                    </a:lnTo>
                    <a:lnTo>
                      <a:pt x="0" y="427"/>
                    </a:lnTo>
                    <a:lnTo>
                      <a:pt x="305" y="5"/>
                    </a:lnTo>
                    <a:lnTo>
                      <a:pt x="282" y="0"/>
                    </a:lnTo>
                    <a:lnTo>
                      <a:pt x="282" y="0"/>
                    </a:lnTo>
                    <a:close/>
                  </a:path>
                </a:pathLst>
              </a:custGeom>
              <a:solidFill>
                <a:schemeClr val="accent2"/>
              </a:solidFill>
              <a:ln w="9525">
                <a:noFill/>
                <a:round/>
                <a:headEnd/>
                <a:tailEnd/>
              </a:ln>
            </p:spPr>
            <p:txBody>
              <a:bodyPr/>
              <a:lstStyle/>
              <a:p>
                <a:endParaRPr lang="ru-RU"/>
              </a:p>
            </p:txBody>
          </p:sp>
          <p:sp>
            <p:nvSpPr>
              <p:cNvPr id="49215" name="Freeform 63"/>
              <p:cNvSpPr>
                <a:spLocks/>
              </p:cNvSpPr>
              <p:nvPr userDrawn="1"/>
            </p:nvSpPr>
            <p:spPr bwMode="hidden">
              <a:xfrm>
                <a:off x="4481" y="1039"/>
                <a:ext cx="1277" cy="2686"/>
              </a:xfrm>
              <a:custGeom>
                <a:avLst/>
                <a:gdLst/>
                <a:ahLst/>
                <a:cxnLst>
                  <a:cxn ang="0">
                    <a:pos x="41" y="0"/>
                  </a:cxn>
                  <a:cxn ang="0">
                    <a:pos x="17" y="0"/>
                  </a:cxn>
                  <a:cxn ang="0">
                    <a:pos x="0" y="4"/>
                  </a:cxn>
                  <a:cxn ang="0">
                    <a:pos x="1277" y="2686"/>
                  </a:cxn>
                  <a:cxn ang="0">
                    <a:pos x="1277" y="2596"/>
                  </a:cxn>
                  <a:cxn ang="0">
                    <a:pos x="41" y="0"/>
                  </a:cxn>
                  <a:cxn ang="0">
                    <a:pos x="41" y="0"/>
                  </a:cxn>
                </a:cxnLst>
                <a:rect l="0" t="0" r="r" b="b"/>
                <a:pathLst>
                  <a:path w="1277" h="2686">
                    <a:moveTo>
                      <a:pt x="41" y="0"/>
                    </a:moveTo>
                    <a:lnTo>
                      <a:pt x="17" y="0"/>
                    </a:lnTo>
                    <a:lnTo>
                      <a:pt x="0" y="4"/>
                    </a:lnTo>
                    <a:lnTo>
                      <a:pt x="1277" y="2686"/>
                    </a:lnTo>
                    <a:lnTo>
                      <a:pt x="1277" y="2596"/>
                    </a:lnTo>
                    <a:lnTo>
                      <a:pt x="41" y="0"/>
                    </a:lnTo>
                    <a:lnTo>
                      <a:pt x="41"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a:p>
            </p:txBody>
          </p:sp>
          <p:sp>
            <p:nvSpPr>
              <p:cNvPr id="49216" name="Freeform 64"/>
              <p:cNvSpPr>
                <a:spLocks/>
              </p:cNvSpPr>
              <p:nvPr userDrawn="1"/>
            </p:nvSpPr>
            <p:spPr bwMode="hidden">
              <a:xfrm>
                <a:off x="4770" y="1039"/>
                <a:ext cx="988" cy="1730"/>
              </a:xfrm>
              <a:custGeom>
                <a:avLst/>
                <a:gdLst/>
                <a:ahLst/>
                <a:cxnLst>
                  <a:cxn ang="0">
                    <a:pos x="16" y="0"/>
                  </a:cxn>
                  <a:cxn ang="0">
                    <a:pos x="0" y="7"/>
                  </a:cxn>
                  <a:cxn ang="0">
                    <a:pos x="988" y="1730"/>
                  </a:cxn>
                  <a:cxn ang="0">
                    <a:pos x="988" y="1653"/>
                  </a:cxn>
                  <a:cxn ang="0">
                    <a:pos x="40" y="0"/>
                  </a:cxn>
                  <a:cxn ang="0">
                    <a:pos x="16" y="0"/>
                  </a:cxn>
                  <a:cxn ang="0">
                    <a:pos x="16" y="0"/>
                  </a:cxn>
                </a:cxnLst>
                <a:rect l="0" t="0" r="r" b="b"/>
                <a:pathLst>
                  <a:path w="988" h="1730">
                    <a:moveTo>
                      <a:pt x="16" y="0"/>
                    </a:moveTo>
                    <a:lnTo>
                      <a:pt x="0" y="7"/>
                    </a:lnTo>
                    <a:lnTo>
                      <a:pt x="988" y="1730"/>
                    </a:lnTo>
                    <a:lnTo>
                      <a:pt x="988" y="1653"/>
                    </a:lnTo>
                    <a:lnTo>
                      <a:pt x="40" y="0"/>
                    </a:lnTo>
                    <a:lnTo>
                      <a:pt x="16" y="0"/>
                    </a:lnTo>
                    <a:lnTo>
                      <a:pt x="16" y="0"/>
                    </a:lnTo>
                    <a:close/>
                  </a:path>
                </a:pathLst>
              </a:custGeom>
              <a:solidFill>
                <a:schemeClr val="accent2"/>
              </a:solidFill>
              <a:ln w="9525">
                <a:noFill/>
                <a:round/>
                <a:headEnd/>
                <a:tailEnd/>
              </a:ln>
            </p:spPr>
            <p:txBody>
              <a:bodyPr/>
              <a:lstStyle/>
              <a:p>
                <a:endParaRPr lang="ru-RU"/>
              </a:p>
            </p:txBody>
          </p:sp>
          <p:sp>
            <p:nvSpPr>
              <p:cNvPr id="49217" name="Freeform 65"/>
              <p:cNvSpPr>
                <a:spLocks/>
              </p:cNvSpPr>
              <p:nvPr userDrawn="1"/>
            </p:nvSpPr>
            <p:spPr bwMode="hidden">
              <a:xfrm>
                <a:off x="5088" y="1039"/>
                <a:ext cx="670" cy="997"/>
              </a:xfrm>
              <a:custGeom>
                <a:avLst/>
                <a:gdLst/>
                <a:ahLst/>
                <a:cxnLst>
                  <a:cxn ang="0">
                    <a:pos x="22" y="0"/>
                  </a:cxn>
                  <a:cxn ang="0">
                    <a:pos x="0" y="4"/>
                  </a:cxn>
                  <a:cxn ang="0">
                    <a:pos x="670" y="997"/>
                  </a:cxn>
                  <a:cxn ang="0">
                    <a:pos x="670" y="925"/>
                  </a:cxn>
                  <a:cxn ang="0">
                    <a:pos x="46" y="0"/>
                  </a:cxn>
                  <a:cxn ang="0">
                    <a:pos x="22" y="0"/>
                  </a:cxn>
                  <a:cxn ang="0">
                    <a:pos x="22" y="0"/>
                  </a:cxn>
                </a:cxnLst>
                <a:rect l="0" t="0" r="r" b="b"/>
                <a:pathLst>
                  <a:path w="670" h="997">
                    <a:moveTo>
                      <a:pt x="22" y="0"/>
                    </a:moveTo>
                    <a:lnTo>
                      <a:pt x="0" y="4"/>
                    </a:lnTo>
                    <a:lnTo>
                      <a:pt x="670" y="997"/>
                    </a:lnTo>
                    <a:lnTo>
                      <a:pt x="670" y="925"/>
                    </a:lnTo>
                    <a:lnTo>
                      <a:pt x="46" y="0"/>
                    </a:lnTo>
                    <a:lnTo>
                      <a:pt x="22" y="0"/>
                    </a:lnTo>
                    <a:lnTo>
                      <a:pt x="22" y="0"/>
                    </a:lnTo>
                    <a:close/>
                  </a:path>
                </a:pathLst>
              </a:custGeom>
              <a:solidFill>
                <a:schemeClr val="accent2"/>
              </a:solidFill>
              <a:ln w="9525">
                <a:noFill/>
                <a:round/>
                <a:headEnd/>
                <a:tailEnd/>
              </a:ln>
            </p:spPr>
            <p:txBody>
              <a:bodyPr/>
              <a:lstStyle/>
              <a:p>
                <a:endParaRPr lang="ru-RU"/>
              </a:p>
            </p:txBody>
          </p:sp>
          <p:sp>
            <p:nvSpPr>
              <p:cNvPr id="49218" name="Freeform 66"/>
              <p:cNvSpPr>
                <a:spLocks/>
              </p:cNvSpPr>
              <p:nvPr userDrawn="1"/>
            </p:nvSpPr>
            <p:spPr bwMode="hidden">
              <a:xfrm>
                <a:off x="5412" y="1039"/>
                <a:ext cx="346" cy="487"/>
              </a:xfrm>
              <a:custGeom>
                <a:avLst/>
                <a:gdLst/>
                <a:ahLst/>
                <a:cxnLst>
                  <a:cxn ang="0">
                    <a:pos x="22" y="0"/>
                  </a:cxn>
                  <a:cxn ang="0">
                    <a:pos x="0" y="7"/>
                  </a:cxn>
                  <a:cxn ang="0">
                    <a:pos x="346" y="487"/>
                  </a:cxn>
                  <a:cxn ang="0">
                    <a:pos x="346" y="415"/>
                  </a:cxn>
                  <a:cxn ang="0">
                    <a:pos x="46" y="0"/>
                  </a:cxn>
                  <a:cxn ang="0">
                    <a:pos x="22" y="0"/>
                  </a:cxn>
                  <a:cxn ang="0">
                    <a:pos x="22" y="0"/>
                  </a:cxn>
                </a:cxnLst>
                <a:rect l="0" t="0" r="r" b="b"/>
                <a:pathLst>
                  <a:path w="346" h="487">
                    <a:moveTo>
                      <a:pt x="22" y="0"/>
                    </a:moveTo>
                    <a:lnTo>
                      <a:pt x="0" y="7"/>
                    </a:lnTo>
                    <a:lnTo>
                      <a:pt x="346" y="487"/>
                    </a:lnTo>
                    <a:lnTo>
                      <a:pt x="346" y="415"/>
                    </a:lnTo>
                    <a:lnTo>
                      <a:pt x="46" y="0"/>
                    </a:lnTo>
                    <a:lnTo>
                      <a:pt x="22" y="0"/>
                    </a:lnTo>
                    <a:lnTo>
                      <a:pt x="22" y="0"/>
                    </a:lnTo>
                    <a:close/>
                  </a:path>
                </a:pathLst>
              </a:custGeom>
              <a:solidFill>
                <a:schemeClr val="accent2"/>
              </a:solidFill>
              <a:ln w="9525">
                <a:noFill/>
                <a:round/>
                <a:headEnd/>
                <a:tailEnd/>
              </a:ln>
            </p:spPr>
            <p:txBody>
              <a:bodyPr/>
              <a:lstStyle/>
              <a:p>
                <a:endParaRPr lang="ru-RU"/>
              </a:p>
            </p:txBody>
          </p:sp>
        </p:grpSp>
      </p:grpSp>
      <p:sp>
        <p:nvSpPr>
          <p:cNvPr id="49219" name="Rectangle 67"/>
          <p:cNvSpPr>
            <a:spLocks noGrp="1" noChangeArrowheads="1"/>
          </p:cNvSpPr>
          <p:nvPr>
            <p:ph type="title"/>
          </p:nvPr>
        </p:nvSpPr>
        <p:spPr bwMode="auto">
          <a:xfrm>
            <a:off x="455613" y="273050"/>
            <a:ext cx="8226425" cy="1143000"/>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ru-RU" smtClean="0"/>
              <a:t>Образец заголовка</a:t>
            </a:r>
          </a:p>
        </p:txBody>
      </p:sp>
      <p:sp>
        <p:nvSpPr>
          <p:cNvPr id="49220" name="Rectangle 68"/>
          <p:cNvSpPr>
            <a:spLocks noGrp="1" noChangeArrowheads="1"/>
          </p:cNvSpPr>
          <p:nvPr>
            <p:ph type="dt" sz="half" idx="2"/>
          </p:nvPr>
        </p:nvSpPr>
        <p:spPr bwMode="auto">
          <a:xfrm>
            <a:off x="455613" y="6242050"/>
            <a:ext cx="2130425"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effectLst>
                  <a:outerShdw blurRad="38100" dist="38100" dir="2700000" algn="tl">
                    <a:srgbClr val="000000"/>
                  </a:outerShdw>
                </a:effectLst>
              </a:defRPr>
            </a:lvl1pPr>
          </a:lstStyle>
          <a:p>
            <a:fld id="{DF9D3398-E569-41A2-AD0C-06BE06630312}" type="datetimeFigureOut">
              <a:rPr lang="en-US"/>
              <a:pPr/>
              <a:t>9/3/2018</a:t>
            </a:fld>
            <a:endParaRPr lang="ru-RU"/>
          </a:p>
        </p:txBody>
      </p:sp>
      <p:sp>
        <p:nvSpPr>
          <p:cNvPr id="49221" name="Rectangle 69"/>
          <p:cNvSpPr>
            <a:spLocks noGrp="1" noChangeArrowheads="1"/>
          </p:cNvSpPr>
          <p:nvPr>
            <p:ph type="ftr" sz="quarter" idx="3"/>
          </p:nvPr>
        </p:nvSpPr>
        <p:spPr bwMode="auto">
          <a:xfrm>
            <a:off x="3124200" y="6242050"/>
            <a:ext cx="2895600"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effectLst>
                  <a:outerShdw blurRad="38100" dist="38100" dir="2700000" algn="tl">
                    <a:srgbClr val="000000"/>
                  </a:outerShdw>
                </a:effectLst>
              </a:defRPr>
            </a:lvl1pPr>
          </a:lstStyle>
          <a:p>
            <a:endParaRPr lang="ru-RU"/>
          </a:p>
        </p:txBody>
      </p:sp>
      <p:sp>
        <p:nvSpPr>
          <p:cNvPr id="49222" name="Rectangle 70"/>
          <p:cNvSpPr>
            <a:spLocks noGrp="1" noChangeArrowheads="1"/>
          </p:cNvSpPr>
          <p:nvPr>
            <p:ph type="sldNum" sz="quarter" idx="4"/>
          </p:nvPr>
        </p:nvSpPr>
        <p:spPr bwMode="auto">
          <a:xfrm>
            <a:off x="6553200" y="6242050"/>
            <a:ext cx="2130425"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effectLst>
                  <a:outerShdw blurRad="38100" dist="38100" dir="2700000" algn="tl">
                    <a:srgbClr val="000000"/>
                  </a:outerShdw>
                </a:effectLst>
              </a:defRPr>
            </a:lvl1pPr>
          </a:lstStyle>
          <a:p>
            <a:fld id="{307065BD-F3C7-47B0-B26F-783718797865}" type="slidenum">
              <a:rPr lang="ru-RU"/>
              <a:pPr/>
              <a:t>‹#›</a:t>
            </a:fld>
            <a:endParaRPr lang="ru-RU"/>
          </a:p>
        </p:txBody>
      </p:sp>
      <p:sp>
        <p:nvSpPr>
          <p:cNvPr id="49223" name="Rectangle 71"/>
          <p:cNvSpPr>
            <a:spLocks noGrp="1" noChangeArrowheads="1"/>
          </p:cNvSpPr>
          <p:nvPr>
            <p:ph type="body" idx="1"/>
          </p:nvPr>
        </p:nvSpPr>
        <p:spPr bwMode="auto">
          <a:xfrm>
            <a:off x="455613" y="1598613"/>
            <a:ext cx="8226425" cy="44973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Tree>
  </p:cSld>
  <p:clrMap bg1="dk2" tx1="lt1" bg2="dk1" tx2="lt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Lst>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fontAlgn="base">
        <a:spcBef>
          <a:spcPct val="20000"/>
        </a:spcBef>
        <a:spcAft>
          <a:spcPct val="0"/>
        </a:spcAft>
        <a:buClr>
          <a:schemeClr val="tx2"/>
        </a:buClr>
        <a:buSzPct val="115000"/>
        <a:buFont typeface="Wingdings" pitchFamily="2" charset="2"/>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Font typeface="Wingdings" pitchFamily="2" charset="2"/>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tx2"/>
        </a:buClr>
        <a:buSzPct val="115000"/>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Font typeface="Wingdings" pitchFamily="2" charset="2"/>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111" name="Заголовок 21"/>
          <p:cNvSpPr>
            <a:spLocks noGrp="1"/>
          </p:cNvSpPr>
          <p:nvPr>
            <p:ph type="title"/>
          </p:nvPr>
        </p:nvSpPr>
        <p:spPr bwMode="auto">
          <a:xfrm>
            <a:off x="457200" y="1143000"/>
            <a:ext cx="8229600" cy="1066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endParaRPr lang="en-US" smtClean="0"/>
          </a:p>
        </p:txBody>
      </p:sp>
      <p:sp>
        <p:nvSpPr>
          <p:cNvPr id="4112" name="Текст 12"/>
          <p:cNvSpPr>
            <a:spLocks noGrp="1"/>
          </p:cNvSpPr>
          <p:nvPr>
            <p:ph type="body" idx="1"/>
          </p:nvPr>
        </p:nvSpPr>
        <p:spPr bwMode="auto">
          <a:xfrm>
            <a:off x="457200" y="2249488"/>
            <a:ext cx="8229600" cy="43243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20" name="Дата 2"/>
          <p:cNvSpPr>
            <a:spLocks noGrp="1"/>
          </p:cNvSpPr>
          <p:nvPr>
            <p:ph type="dt" sz="half" idx="2"/>
          </p:nvPr>
        </p:nvSpPr>
        <p:spPr>
          <a:xfrm>
            <a:off x="6583363" y="612775"/>
            <a:ext cx="957262" cy="457200"/>
          </a:xfrm>
          <a:prstGeom prst="rect">
            <a:avLst/>
          </a:prstGeom>
        </p:spPr>
        <p:txBody>
          <a:bodyPr vert="horz"/>
          <a:lstStyle>
            <a:lvl1pPr>
              <a:defRPr sz="800">
                <a:solidFill>
                  <a:schemeClr val="accent2"/>
                </a:solidFill>
              </a:defRPr>
            </a:lvl1pPr>
          </a:lstStyle>
          <a:p>
            <a:pPr>
              <a:defRPr/>
            </a:pPr>
            <a:fld id="{47C668C8-8D9C-44BC-B0CC-55AA744A81EA}" type="datetimeFigureOut">
              <a:rPr lang="en-US"/>
              <a:pPr>
                <a:defRPr/>
              </a:pPr>
              <a:t>9/3/2018</a:t>
            </a:fld>
            <a:endParaRPr lang="en-US"/>
          </a:p>
        </p:txBody>
      </p:sp>
      <p:sp>
        <p:nvSpPr>
          <p:cNvPr id="21" name="Нижний колонтитул 3"/>
          <p:cNvSpPr>
            <a:spLocks noGrp="1"/>
          </p:cNvSpPr>
          <p:nvPr>
            <p:ph type="ftr" sz="quarter" idx="3"/>
          </p:nvPr>
        </p:nvSpPr>
        <p:spPr>
          <a:xfrm>
            <a:off x="5257800" y="612775"/>
            <a:ext cx="1325563" cy="457200"/>
          </a:xfrm>
          <a:prstGeom prst="rect">
            <a:avLst/>
          </a:prstGeom>
        </p:spPr>
        <p:txBody>
          <a:bodyPr vert="horz"/>
          <a:lstStyle>
            <a:lvl1pPr algn="r">
              <a:defRPr sz="800">
                <a:solidFill>
                  <a:schemeClr val="accent2"/>
                </a:solidFill>
              </a:defRPr>
            </a:lvl1pPr>
          </a:lstStyle>
          <a:p>
            <a:pPr>
              <a:defRPr/>
            </a:pPr>
            <a:endParaRPr lang="en-US"/>
          </a:p>
        </p:txBody>
      </p:sp>
      <p:sp>
        <p:nvSpPr>
          <p:cNvPr id="22" name="Номер слайда 4"/>
          <p:cNvSpPr>
            <a:spLocks noGrp="1"/>
          </p:cNvSpPr>
          <p:nvPr>
            <p:ph type="sldNum" sz="quarter" idx="4"/>
          </p:nvPr>
        </p:nvSpPr>
        <p:spPr>
          <a:xfrm>
            <a:off x="8174038" y="1588"/>
            <a:ext cx="762000" cy="366712"/>
          </a:xfrm>
          <a:prstGeom prst="rect">
            <a:avLst/>
          </a:prstGeom>
        </p:spPr>
        <p:txBody>
          <a:bodyPr vert="horz" anchor="b"/>
          <a:lstStyle>
            <a:lvl1pPr algn="r">
              <a:defRPr>
                <a:solidFill>
                  <a:srgbClr val="FFFFFF"/>
                </a:solidFill>
              </a:defRPr>
            </a:lvl1pPr>
          </a:lstStyle>
          <a:p>
            <a:pPr>
              <a:defRPr/>
            </a:pPr>
            <a:fld id="{16BDFAB6-2915-49EE-9CD2-AA719AD2573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82" r:id="rId1"/>
    <p:sldLayoutId id="2147483783" r:id="rId2"/>
  </p:sldLayoutIdLst>
  <p:txStyles>
    <p:title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Trebuchet MS" pitchFamily="34" charset="0"/>
        </a:defRPr>
      </a:lvl2pPr>
      <a:lvl3pPr algn="l" rtl="0" eaLnBrk="0" fontAlgn="base" hangingPunct="0">
        <a:spcBef>
          <a:spcPct val="0"/>
        </a:spcBef>
        <a:spcAft>
          <a:spcPct val="0"/>
        </a:spcAft>
        <a:defRPr sz="4000">
          <a:solidFill>
            <a:schemeClr val="tx2"/>
          </a:solidFill>
          <a:latin typeface="Trebuchet MS" pitchFamily="34" charset="0"/>
        </a:defRPr>
      </a:lvl3pPr>
      <a:lvl4pPr algn="l" rtl="0" eaLnBrk="0" fontAlgn="base" hangingPunct="0">
        <a:spcBef>
          <a:spcPct val="0"/>
        </a:spcBef>
        <a:spcAft>
          <a:spcPct val="0"/>
        </a:spcAft>
        <a:defRPr sz="4000">
          <a:solidFill>
            <a:schemeClr val="tx2"/>
          </a:solidFill>
          <a:latin typeface="Trebuchet MS" pitchFamily="34" charset="0"/>
        </a:defRPr>
      </a:lvl4pPr>
      <a:lvl5pPr algn="l" rtl="0" eaLnBrk="0" fontAlgn="base" hangingPunct="0">
        <a:spcBef>
          <a:spcPct val="0"/>
        </a:spcBef>
        <a:spcAft>
          <a:spcPct val="0"/>
        </a:spcAft>
        <a:defRPr sz="4000">
          <a:solidFill>
            <a:schemeClr val="tx2"/>
          </a:solidFill>
          <a:latin typeface="Trebuchet MS" pitchFamily="34" charset="0"/>
        </a:defRPr>
      </a:lvl5pPr>
      <a:lvl6pPr marL="457200" algn="l" rtl="0" fontAlgn="base">
        <a:spcBef>
          <a:spcPct val="0"/>
        </a:spcBef>
        <a:spcAft>
          <a:spcPct val="0"/>
        </a:spcAft>
        <a:defRPr sz="4000">
          <a:solidFill>
            <a:schemeClr val="tx2"/>
          </a:solidFill>
          <a:latin typeface="Trebuchet MS" pitchFamily="34" charset="0"/>
        </a:defRPr>
      </a:lvl6pPr>
      <a:lvl7pPr marL="914400" algn="l" rtl="0" fontAlgn="base">
        <a:spcBef>
          <a:spcPct val="0"/>
        </a:spcBef>
        <a:spcAft>
          <a:spcPct val="0"/>
        </a:spcAft>
        <a:defRPr sz="4000">
          <a:solidFill>
            <a:schemeClr val="tx2"/>
          </a:solidFill>
          <a:latin typeface="Trebuchet MS" pitchFamily="34" charset="0"/>
        </a:defRPr>
      </a:lvl7pPr>
      <a:lvl8pPr marL="1371600" algn="l" rtl="0" fontAlgn="base">
        <a:spcBef>
          <a:spcPct val="0"/>
        </a:spcBef>
        <a:spcAft>
          <a:spcPct val="0"/>
        </a:spcAft>
        <a:defRPr sz="4000">
          <a:solidFill>
            <a:schemeClr val="tx2"/>
          </a:solidFill>
          <a:latin typeface="Trebuchet MS" pitchFamily="34" charset="0"/>
        </a:defRPr>
      </a:lvl8pPr>
      <a:lvl9pPr marL="1828800" algn="l" rtl="0" fontAlgn="base">
        <a:spcBef>
          <a:spcPct val="0"/>
        </a:spcBef>
        <a:spcAft>
          <a:spcPct val="0"/>
        </a:spcAft>
        <a:defRPr sz="4000">
          <a:solidFill>
            <a:schemeClr val="tx2"/>
          </a:solidFill>
          <a:latin typeface="Trebuchet MS" pitchFamily="34" charset="0"/>
        </a:defRPr>
      </a:lvl9pPr>
    </p:titleStyle>
    <p:bodyStyle>
      <a:lvl1pPr marL="365125" indent="-255588" algn="l" rtl="0" eaLnBrk="0" fontAlgn="base" hangingPunct="0">
        <a:spcBef>
          <a:spcPts val="300"/>
        </a:spcBef>
        <a:spcAft>
          <a:spcPct val="0"/>
        </a:spcAft>
        <a:buClr>
          <a:srgbClr val="A04DA3"/>
        </a:buClr>
        <a:buFont typeface="Georgia" pitchFamily="18" charset="0"/>
        <a:buChar char="•"/>
        <a:defRPr sz="2800" kern="1200">
          <a:solidFill>
            <a:schemeClr val="tx1"/>
          </a:solidFill>
          <a:latin typeface="+mn-lt"/>
          <a:ea typeface="+mn-ea"/>
          <a:cs typeface="+mn-cs"/>
        </a:defRPr>
      </a:lvl1pPr>
      <a:lvl2pPr marL="657225" indent="-246063" algn="l" rtl="0" eaLnBrk="0" fontAlgn="base" hangingPunct="0">
        <a:spcBef>
          <a:spcPts val="300"/>
        </a:spcBef>
        <a:spcAft>
          <a:spcPct val="0"/>
        </a:spcAft>
        <a:buClr>
          <a:schemeClr val="accent2"/>
        </a:buClr>
        <a:buFont typeface="Georgia" pitchFamily="18" charset="0"/>
        <a:buChar char="▫"/>
        <a:defRPr sz="2600" kern="1200">
          <a:solidFill>
            <a:schemeClr val="accent2"/>
          </a:solidFill>
          <a:latin typeface="+mn-lt"/>
          <a:ea typeface="+mn-ea"/>
          <a:cs typeface="+mn-cs"/>
        </a:defRPr>
      </a:lvl2pPr>
      <a:lvl3pPr marL="922338" indent="-219075" algn="l" rtl="0" eaLnBrk="0" fontAlgn="base" hangingPunct="0">
        <a:spcBef>
          <a:spcPts val="300"/>
        </a:spcBef>
        <a:spcAft>
          <a:spcPct val="0"/>
        </a:spcAft>
        <a:buClr>
          <a:schemeClr val="accent1"/>
        </a:buClr>
        <a:buFont typeface="Wingdings 2" pitchFamily="18" charset="2"/>
        <a:buChar char=""/>
        <a:defRPr sz="2400" kern="1200">
          <a:solidFill>
            <a:schemeClr val="accent1"/>
          </a:solidFill>
          <a:latin typeface="+mn-lt"/>
          <a:ea typeface="+mn-ea"/>
          <a:cs typeface="+mn-cs"/>
        </a:defRPr>
      </a:lvl3pPr>
      <a:lvl4pPr marL="1179513" indent="-200025" algn="l" rtl="0" eaLnBrk="0" fontAlgn="base" hangingPunct="0">
        <a:spcBef>
          <a:spcPts val="300"/>
        </a:spcBef>
        <a:spcAft>
          <a:spcPct val="0"/>
        </a:spcAft>
        <a:buClr>
          <a:schemeClr val="accent1"/>
        </a:buClr>
        <a:buFont typeface="Wingdings 2" pitchFamily="18" charset="2"/>
        <a:buChar char=""/>
        <a:defRPr sz="2200" kern="1200">
          <a:solidFill>
            <a:schemeClr val="accent1"/>
          </a:solidFill>
          <a:latin typeface="+mn-lt"/>
          <a:ea typeface="+mn-ea"/>
          <a:cs typeface="+mn-cs"/>
        </a:defRPr>
      </a:lvl4pPr>
      <a:lvl5pPr marL="1389063" indent="-182563" algn="l" rtl="0" eaLnBrk="0" fontAlgn="base" hangingPunct="0">
        <a:spcBef>
          <a:spcPts val="300"/>
        </a:spcBef>
        <a:spcAft>
          <a:spcPct val="0"/>
        </a:spcAft>
        <a:buClr>
          <a:srgbClr val="A04DA3"/>
        </a:buClr>
        <a:buFont typeface="Georgia" pitchFamily="18" charset="0"/>
        <a:buChar char="▫"/>
        <a:defRPr sz="2000" kern="1200">
          <a:solidFill>
            <a:srgbClr val="A04DA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w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4.wmf"/><Relationship Id="rId5" Type="http://schemas.openxmlformats.org/officeDocument/2006/relationships/oleObject" Target="../embeddings/oleObject3.bin"/><Relationship Id="rId4" Type="http://schemas.openxmlformats.org/officeDocument/2006/relationships/image" Target="../media/image3.w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5.w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Заголовок 1"/>
          <p:cNvSpPr>
            <a:spLocks noGrp="1"/>
          </p:cNvSpPr>
          <p:nvPr>
            <p:ph type="ctrTitle" idx="4294967295"/>
          </p:nvPr>
        </p:nvSpPr>
        <p:spPr>
          <a:xfrm>
            <a:off x="381000" y="2514600"/>
            <a:ext cx="8458200" cy="1470025"/>
          </a:xfrm>
        </p:spPr>
        <p:txBody>
          <a:bodyPr anchor="b" anchorCtr="0"/>
          <a:lstStyle/>
          <a:p>
            <a:r>
              <a:rPr lang="ru-RU" sz="6000" dirty="0" smtClean="0">
                <a:solidFill>
                  <a:schemeClr val="tx1"/>
                </a:solidFill>
              </a:rPr>
              <a:t/>
            </a:r>
            <a:br>
              <a:rPr lang="ru-RU" sz="6000" dirty="0" smtClean="0">
                <a:solidFill>
                  <a:schemeClr val="tx1"/>
                </a:solidFill>
              </a:rPr>
            </a:br>
            <a:r>
              <a:rPr lang="ru-RU" sz="6000" dirty="0">
                <a:solidFill>
                  <a:schemeClr val="tx1"/>
                </a:solidFill>
              </a:rPr>
              <a:t/>
            </a:r>
            <a:br>
              <a:rPr lang="ru-RU" sz="6000" dirty="0">
                <a:solidFill>
                  <a:schemeClr val="tx1"/>
                </a:solidFill>
              </a:rPr>
            </a:br>
            <a:r>
              <a:rPr lang="ru-RU" sz="6000" dirty="0" smtClean="0">
                <a:solidFill>
                  <a:schemeClr val="tx1"/>
                </a:solidFill>
              </a:rPr>
              <a:t/>
            </a:r>
            <a:br>
              <a:rPr lang="ru-RU" sz="6000" dirty="0" smtClean="0">
                <a:solidFill>
                  <a:schemeClr val="tx1"/>
                </a:solidFill>
              </a:rPr>
            </a:br>
            <a:r>
              <a:rPr lang="ru-RU" sz="6000" dirty="0">
                <a:solidFill>
                  <a:schemeClr val="tx1"/>
                </a:solidFill>
              </a:rPr>
              <a:t/>
            </a:r>
            <a:br>
              <a:rPr lang="ru-RU" sz="6000" dirty="0">
                <a:solidFill>
                  <a:schemeClr val="tx1"/>
                </a:solidFill>
              </a:rPr>
            </a:br>
            <a:r>
              <a:rPr lang="ru-RU" sz="6000" dirty="0" smtClean="0">
                <a:solidFill>
                  <a:schemeClr val="tx1"/>
                </a:solidFill>
              </a:rPr>
              <a:t/>
            </a:r>
            <a:br>
              <a:rPr lang="ru-RU" sz="6000" dirty="0" smtClean="0">
                <a:solidFill>
                  <a:schemeClr val="tx1"/>
                </a:solidFill>
              </a:rPr>
            </a:br>
            <a:r>
              <a:rPr lang="ru-RU" sz="6000" dirty="0">
                <a:solidFill>
                  <a:schemeClr val="tx1"/>
                </a:solidFill>
              </a:rPr>
              <a:t/>
            </a:r>
            <a:br>
              <a:rPr lang="ru-RU" sz="6000" dirty="0">
                <a:solidFill>
                  <a:schemeClr val="tx1"/>
                </a:solidFill>
              </a:rPr>
            </a:br>
            <a:r>
              <a:rPr lang="ru-RU" sz="5400" b="1" dirty="0">
                <a:solidFill>
                  <a:schemeClr val="tx1"/>
                </a:solidFill>
                <a:effectLst/>
              </a:rPr>
              <a:t>Способы измерения влияния факторов в </a:t>
            </a:r>
            <a:br>
              <a:rPr lang="ru-RU" sz="5400" b="1" dirty="0">
                <a:solidFill>
                  <a:schemeClr val="tx1"/>
                </a:solidFill>
                <a:effectLst/>
              </a:rPr>
            </a:br>
            <a:r>
              <a:rPr lang="ru-RU" sz="5400" b="1" dirty="0">
                <a:solidFill>
                  <a:schemeClr val="tx1"/>
                </a:solidFill>
                <a:effectLst/>
              </a:rPr>
              <a:t>детерминированных моделях</a:t>
            </a:r>
            <a:endParaRPr lang="ru-RU" sz="5400" dirty="0">
              <a:solidFill>
                <a:schemeClr val="tx1"/>
              </a:solidFill>
            </a:endParaRPr>
          </a:p>
        </p:txBody>
      </p:sp>
      <p:sp>
        <p:nvSpPr>
          <p:cNvPr id="5123" name="Подзаголовок 2"/>
          <p:cNvSpPr>
            <a:spLocks noGrp="1"/>
          </p:cNvSpPr>
          <p:nvPr>
            <p:ph type="subTitle" idx="4294967295"/>
          </p:nvPr>
        </p:nvSpPr>
        <p:spPr>
          <a:xfrm>
            <a:off x="304800" y="4343400"/>
            <a:ext cx="4951412" cy="1822450"/>
          </a:xfrm>
        </p:spPr>
        <p:txBody>
          <a:bodyPr/>
          <a:lstStyle/>
          <a:p>
            <a:pPr marL="63500" indent="0">
              <a:buFont typeface="Arial" charset="0"/>
              <a:buNone/>
            </a:pPr>
            <a:r>
              <a:rPr lang="ru-RU" sz="2800" dirty="0" smtClean="0">
                <a:solidFill>
                  <a:schemeClr val="tx2"/>
                </a:solidFill>
              </a:rPr>
              <a:t>Самарина Н.С. </a:t>
            </a:r>
            <a:endParaRPr lang="ru-RU" sz="2800" dirty="0">
              <a:solidFill>
                <a:schemeClr val="tx2"/>
              </a:solidFill>
            </a:endParaRPr>
          </a:p>
          <a:p>
            <a:pPr marL="63500" indent="0">
              <a:buFont typeface="Arial" charset="0"/>
              <a:buNone/>
            </a:pPr>
            <a:r>
              <a:rPr lang="ru-RU" sz="2800" dirty="0">
                <a:solidFill>
                  <a:schemeClr val="tx2"/>
                </a:solidFill>
              </a:rPr>
              <a:t>Кафедра </a:t>
            </a:r>
            <a:r>
              <a:rPr lang="ru-RU" sz="2800" dirty="0" smtClean="0">
                <a:solidFill>
                  <a:schemeClr val="tx2"/>
                </a:solidFill>
              </a:rPr>
              <a:t>Экономика и управление</a:t>
            </a:r>
            <a:endParaRPr lang="ru-RU" sz="2800" dirty="0">
              <a:solidFill>
                <a:schemeClr val="tx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04800" y="533400"/>
            <a:ext cx="8534400" cy="5509200"/>
          </a:xfrm>
          <a:prstGeom prst="rect">
            <a:avLst/>
          </a:prstGeom>
        </p:spPr>
        <p:txBody>
          <a:bodyPr wrap="square">
            <a:spAutoFit/>
          </a:bodyPr>
          <a:lstStyle/>
          <a:p>
            <a:pPr algn="ctr"/>
            <a:r>
              <a:rPr lang="ru-RU" sz="3200" b="1" i="1" dirty="0"/>
              <a:t>Индексный метод </a:t>
            </a:r>
            <a:r>
              <a:rPr lang="ru-RU" sz="3200" dirty="0"/>
              <a:t>основан на применении индексов. С его помощью можно выявить влияние различных факторов на анализируемый показатель.</a:t>
            </a:r>
          </a:p>
          <a:p>
            <a:endParaRPr lang="ru-RU" sz="3200" dirty="0" smtClean="0"/>
          </a:p>
          <a:p>
            <a:endParaRPr lang="ru-RU" sz="3200" dirty="0"/>
          </a:p>
          <a:p>
            <a:r>
              <a:rPr lang="ru-RU" sz="3200" dirty="0" smtClean="0"/>
              <a:t>Рассмотрим </a:t>
            </a:r>
            <a:r>
              <a:rPr lang="ru-RU" sz="3200" dirty="0"/>
              <a:t>с помощью индексного метода, как влияют на объем продукции два фактора: изменение количества продукции и изменение цены.</a:t>
            </a:r>
          </a:p>
          <a:p>
            <a:endParaRPr lang="ru-RU" sz="3200"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1263" y="425322"/>
            <a:ext cx="8458200" cy="6124754"/>
          </a:xfrm>
          <a:prstGeom prst="rect">
            <a:avLst/>
          </a:prstGeom>
        </p:spPr>
        <p:txBody>
          <a:bodyPr wrap="square">
            <a:spAutoFit/>
          </a:bodyPr>
          <a:lstStyle/>
          <a:p>
            <a:r>
              <a:rPr lang="ru-RU" sz="2800" dirty="0"/>
              <a:t>Индекс выполнения плана по объему продукции в стоимостном выражении имеет вид:</a:t>
            </a:r>
          </a:p>
          <a:p>
            <a:pPr algn="ctr"/>
            <a:r>
              <a:rPr lang="en-US" sz="2800" i="1" dirty="0"/>
              <a:t>I</a:t>
            </a:r>
            <a:r>
              <a:rPr lang="ru-RU" sz="2800" dirty="0"/>
              <a:t> = </a:t>
            </a:r>
            <a:r>
              <a:rPr lang="ru-RU" sz="2800" i="1" dirty="0"/>
              <a:t>К</a:t>
            </a:r>
            <a:r>
              <a:rPr lang="ru-RU" sz="2800" baseline="-25000" dirty="0"/>
              <a:t>1 </a:t>
            </a:r>
            <a:r>
              <a:rPr lang="ru-RU" sz="2800" i="1" dirty="0"/>
              <a:t>Ц</a:t>
            </a:r>
            <a:r>
              <a:rPr lang="ru-RU" sz="2800" baseline="-25000" dirty="0"/>
              <a:t>1</a:t>
            </a:r>
            <a:r>
              <a:rPr lang="ru-RU" sz="2800" dirty="0"/>
              <a:t> / </a:t>
            </a:r>
            <a:r>
              <a:rPr lang="ru-RU" sz="2800" i="1" dirty="0"/>
              <a:t>К</a:t>
            </a:r>
            <a:r>
              <a:rPr lang="ru-RU" sz="2800" baseline="-25000" dirty="0"/>
              <a:t>0 </a:t>
            </a:r>
            <a:r>
              <a:rPr lang="ru-RU" sz="2800" i="1" dirty="0"/>
              <a:t>Ц</a:t>
            </a:r>
            <a:r>
              <a:rPr lang="ru-RU" sz="2800" baseline="-25000" dirty="0"/>
              <a:t>0</a:t>
            </a:r>
            <a:r>
              <a:rPr lang="ru-RU" sz="2800" dirty="0"/>
              <a:t>,</a:t>
            </a:r>
          </a:p>
          <a:p>
            <a:r>
              <a:rPr lang="ru-RU" sz="2800" dirty="0"/>
              <a:t> </a:t>
            </a:r>
          </a:p>
          <a:p>
            <a:r>
              <a:rPr lang="ru-RU" sz="2800" dirty="0"/>
              <a:t>где </a:t>
            </a:r>
            <a:r>
              <a:rPr lang="ru-RU" sz="2800" i="1" dirty="0"/>
              <a:t>К</a:t>
            </a:r>
            <a:r>
              <a:rPr lang="ru-RU" sz="2800" baseline="-25000" dirty="0"/>
              <a:t>0</a:t>
            </a:r>
            <a:r>
              <a:rPr lang="ru-RU" sz="2800" dirty="0"/>
              <a:t>, </a:t>
            </a:r>
            <a:r>
              <a:rPr lang="ru-RU" sz="2800" i="1" dirty="0"/>
              <a:t>К</a:t>
            </a:r>
            <a:r>
              <a:rPr lang="ru-RU" sz="2800" baseline="-25000" dirty="0"/>
              <a:t>1</a:t>
            </a:r>
            <a:r>
              <a:rPr lang="ru-RU" sz="2800" dirty="0"/>
              <a:t> – количество продукции по плану и по отчету; </a:t>
            </a:r>
            <a:r>
              <a:rPr lang="ru-RU" sz="2800" i="1" dirty="0" err="1"/>
              <a:t>Ц</a:t>
            </a:r>
            <a:r>
              <a:rPr lang="ru-RU" sz="2800" baseline="-25000" dirty="0" err="1"/>
              <a:t>о</a:t>
            </a:r>
            <a:r>
              <a:rPr lang="ru-RU" sz="2800" dirty="0"/>
              <a:t>, </a:t>
            </a:r>
            <a:r>
              <a:rPr lang="ru-RU" sz="2800" i="1" dirty="0"/>
              <a:t>Ц</a:t>
            </a:r>
            <a:r>
              <a:rPr lang="ru-RU" sz="2800" baseline="-25000" dirty="0"/>
              <a:t>1</a:t>
            </a:r>
            <a:r>
              <a:rPr lang="ru-RU" sz="2800" dirty="0"/>
              <a:t> – цена продукции по плану и по отчету</a:t>
            </a:r>
            <a:r>
              <a:rPr lang="ru-RU" sz="2800" dirty="0" smtClean="0"/>
              <a:t>.</a:t>
            </a:r>
          </a:p>
          <a:p>
            <a:r>
              <a:rPr lang="ru-RU" sz="2800" dirty="0"/>
              <a:t>Агрегатный индекс физического объема продукции (количества) составит:</a:t>
            </a:r>
          </a:p>
          <a:p>
            <a:pPr algn="ctr"/>
            <a:endParaRPr lang="ru-RU" sz="2800" dirty="0" smtClean="0"/>
          </a:p>
          <a:p>
            <a:pPr algn="ctr"/>
            <a:r>
              <a:rPr lang="ru-RU" sz="2800" dirty="0"/>
              <a:t> </a:t>
            </a:r>
            <a:r>
              <a:rPr lang="en-US" sz="2800" i="1" dirty="0" smtClean="0"/>
              <a:t>I</a:t>
            </a:r>
            <a:r>
              <a:rPr lang="ru-RU" sz="2800" dirty="0"/>
              <a:t>(</a:t>
            </a:r>
            <a:r>
              <a:rPr lang="ru-RU" sz="2800" i="1" dirty="0"/>
              <a:t>к</a:t>
            </a:r>
            <a:r>
              <a:rPr lang="ru-RU" sz="2800" dirty="0"/>
              <a:t>) = </a:t>
            </a:r>
            <a:r>
              <a:rPr lang="ru-RU" sz="2800" i="1" dirty="0"/>
              <a:t>К</a:t>
            </a:r>
            <a:r>
              <a:rPr lang="ru-RU" sz="2800" baseline="-25000" dirty="0"/>
              <a:t>1 </a:t>
            </a:r>
            <a:r>
              <a:rPr lang="ru-RU" sz="2800" i="1" dirty="0"/>
              <a:t>Ц</a:t>
            </a:r>
            <a:r>
              <a:rPr lang="ru-RU" sz="2800" baseline="-25000" dirty="0"/>
              <a:t>0</a:t>
            </a:r>
            <a:r>
              <a:rPr lang="ru-RU" sz="2800" dirty="0"/>
              <a:t> / </a:t>
            </a:r>
            <a:r>
              <a:rPr lang="ru-RU" sz="2800" i="1" dirty="0"/>
              <a:t>К</a:t>
            </a:r>
            <a:r>
              <a:rPr lang="ru-RU" sz="2800" baseline="-25000" dirty="0"/>
              <a:t>0 </a:t>
            </a:r>
            <a:r>
              <a:rPr lang="ru-RU" sz="2800" i="1" dirty="0"/>
              <a:t>Ц</a:t>
            </a:r>
            <a:r>
              <a:rPr lang="ru-RU" sz="2800" baseline="-25000" dirty="0"/>
              <a:t>0</a:t>
            </a:r>
            <a:r>
              <a:rPr lang="ru-RU" sz="2800" dirty="0"/>
              <a:t>.</a:t>
            </a:r>
          </a:p>
          <a:p>
            <a:r>
              <a:rPr lang="ru-RU" sz="2800" dirty="0"/>
              <a:t> </a:t>
            </a:r>
            <a:r>
              <a:rPr lang="ru-RU" sz="2800" dirty="0" smtClean="0"/>
              <a:t>Индекс </a:t>
            </a:r>
            <a:r>
              <a:rPr lang="ru-RU" sz="2800" dirty="0"/>
              <a:t>цен:</a:t>
            </a:r>
          </a:p>
          <a:p>
            <a:pPr algn="ctr"/>
            <a:endParaRPr lang="ru-RU" sz="2800" dirty="0" smtClean="0"/>
          </a:p>
          <a:p>
            <a:pPr algn="ctr"/>
            <a:r>
              <a:rPr lang="ru-RU" sz="2800" dirty="0"/>
              <a:t> </a:t>
            </a:r>
            <a:r>
              <a:rPr lang="en-US" sz="2800" i="1" dirty="0" smtClean="0"/>
              <a:t>I</a:t>
            </a:r>
            <a:r>
              <a:rPr lang="ru-RU" sz="2800" dirty="0"/>
              <a:t>(</a:t>
            </a:r>
            <a:r>
              <a:rPr lang="ru-RU" sz="2800" i="1" dirty="0"/>
              <a:t>ц</a:t>
            </a:r>
            <a:r>
              <a:rPr lang="ru-RU" sz="2800" dirty="0"/>
              <a:t>) = </a:t>
            </a:r>
            <a:r>
              <a:rPr lang="ru-RU" sz="2800" i="1" dirty="0"/>
              <a:t>К</a:t>
            </a:r>
            <a:r>
              <a:rPr lang="ru-RU" sz="2800" baseline="-25000" dirty="0"/>
              <a:t>1 </a:t>
            </a:r>
            <a:r>
              <a:rPr lang="ru-RU" sz="2800" i="1" dirty="0"/>
              <a:t>Ц</a:t>
            </a:r>
            <a:r>
              <a:rPr lang="ru-RU" sz="2800" baseline="-25000" dirty="0"/>
              <a:t>1</a:t>
            </a:r>
            <a:r>
              <a:rPr lang="ru-RU" sz="2800" dirty="0"/>
              <a:t> / </a:t>
            </a:r>
            <a:r>
              <a:rPr lang="ru-RU" sz="2800" i="1" dirty="0"/>
              <a:t>К</a:t>
            </a:r>
            <a:r>
              <a:rPr lang="ru-RU" sz="2800" baseline="-25000" dirty="0"/>
              <a:t>1 </a:t>
            </a:r>
            <a:r>
              <a:rPr lang="ru-RU" sz="2800" i="1" dirty="0"/>
              <a:t>Ц</a:t>
            </a:r>
            <a:r>
              <a:rPr lang="ru-RU" sz="2800" baseline="-25000" dirty="0"/>
              <a:t>0</a:t>
            </a:r>
            <a:r>
              <a:rPr lang="ru-RU" sz="2800" dirty="0" smtClean="0"/>
              <a:t>.</a:t>
            </a:r>
            <a:endParaRPr lang="ru-RU" sz="2800" dirty="0"/>
          </a:p>
        </p:txBody>
      </p:sp>
    </p:spTree>
    <p:extLst>
      <p:ext uri="{BB962C8B-B14F-4D97-AF65-F5344CB8AC3E}">
        <p14:creationId xmlns:p14="http://schemas.microsoft.com/office/powerpoint/2010/main" val="37220426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7200" y="533400"/>
            <a:ext cx="8305800" cy="5509200"/>
          </a:xfrm>
          <a:prstGeom prst="rect">
            <a:avLst/>
          </a:prstGeom>
        </p:spPr>
        <p:txBody>
          <a:bodyPr wrap="square">
            <a:spAutoFit/>
          </a:bodyPr>
          <a:lstStyle/>
          <a:p>
            <a:pPr algn="ctr"/>
            <a:r>
              <a:rPr lang="ru-RU" sz="3200" b="1" i="1" dirty="0"/>
              <a:t>Прием долевого участия</a:t>
            </a:r>
            <a:r>
              <a:rPr lang="ru-RU" sz="3200" dirty="0"/>
              <a:t> используется для определения влияния факторов на исследуемый показатель, если он представляет собой произведение других показателей. Влияние каждого частного показателя (фактора) на общий можно определить, умножив базисное значение обобщающего показателя на процент</a:t>
            </a:r>
            <a:r>
              <a:rPr lang="ru-RU" sz="3200" b="1" dirty="0"/>
              <a:t> </a:t>
            </a:r>
            <a:r>
              <a:rPr lang="ru-RU" sz="3200" dirty="0"/>
              <a:t>перевыполнения плана по данному частному показателю и разделив полученный результат на 100.</a:t>
            </a:r>
          </a:p>
        </p:txBody>
      </p:sp>
    </p:spTree>
    <p:extLst>
      <p:ext uri="{BB962C8B-B14F-4D97-AF65-F5344CB8AC3E}">
        <p14:creationId xmlns:p14="http://schemas.microsoft.com/office/powerpoint/2010/main" val="230209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91790" y="228600"/>
            <a:ext cx="8610600" cy="6494085"/>
          </a:xfrm>
          <a:prstGeom prst="rect">
            <a:avLst/>
          </a:prstGeom>
        </p:spPr>
        <p:txBody>
          <a:bodyPr wrap="square">
            <a:spAutoFit/>
          </a:bodyPr>
          <a:lstStyle/>
          <a:p>
            <a:pPr algn="ctr"/>
            <a:r>
              <a:rPr lang="ru-RU" sz="3200" dirty="0"/>
              <a:t>Влияние отдельных факторов на совокупный показатель можно определить с помощью приема </a:t>
            </a:r>
            <a:r>
              <a:rPr lang="ru-RU" sz="3200" b="1" i="1" dirty="0"/>
              <a:t>цепных подстановок</a:t>
            </a:r>
            <a:r>
              <a:rPr lang="ru-RU" sz="3200" dirty="0"/>
              <a:t>.</a:t>
            </a:r>
          </a:p>
          <a:p>
            <a:r>
              <a:rPr lang="ru-RU" sz="3200" dirty="0"/>
              <a:t>Он состоит в последовательной замене базисных показателей фактическими. Изолированное влияние частного показателя на обобщающий определяется при замене базового значения фактора на фактическое, тогда как все остальные показатели остаются без изменения. Из полученного значения обобщающего показателя вычитают его базисное значение. </a:t>
            </a:r>
            <a:endParaRPr lang="ru-RU" sz="3200" dirty="0" smtClean="0"/>
          </a:p>
        </p:txBody>
      </p:sp>
    </p:spTree>
    <p:extLst>
      <p:ext uri="{BB962C8B-B14F-4D97-AF65-F5344CB8AC3E}">
        <p14:creationId xmlns:p14="http://schemas.microsoft.com/office/powerpoint/2010/main" val="3196897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84356" y="762000"/>
            <a:ext cx="8610600" cy="5016758"/>
          </a:xfrm>
          <a:prstGeom prst="rect">
            <a:avLst/>
          </a:prstGeom>
        </p:spPr>
        <p:txBody>
          <a:bodyPr wrap="square">
            <a:spAutoFit/>
          </a:bodyPr>
          <a:lstStyle/>
          <a:p>
            <a:pPr algn="ctr"/>
            <a:r>
              <a:rPr lang="ru-RU" sz="3200" dirty="0"/>
              <a:t>Для расчета влияния второго фактора уже два показателя принимают фактические значения, остальные – базисные. Из полученной таким образом расчетной величины обобщающего показателя вычитают его значение, когда один частный показатель был фактическим,</a:t>
            </a:r>
            <a:r>
              <a:rPr lang="ru-RU" sz="3200" b="1" dirty="0"/>
              <a:t> </a:t>
            </a:r>
            <a:r>
              <a:rPr lang="ru-RU" sz="3200" dirty="0"/>
              <a:t>остальные – базисными. В последнем расчете все частные показатели принимают фактические значения.</a:t>
            </a:r>
          </a:p>
        </p:txBody>
      </p:sp>
    </p:spTree>
    <p:extLst>
      <p:ext uri="{BB962C8B-B14F-4D97-AF65-F5344CB8AC3E}">
        <p14:creationId xmlns:p14="http://schemas.microsoft.com/office/powerpoint/2010/main" val="35387381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8517" y="304800"/>
            <a:ext cx="8534400" cy="5970865"/>
          </a:xfrm>
          <a:prstGeom prst="rect">
            <a:avLst/>
          </a:prstGeom>
        </p:spPr>
        <p:txBody>
          <a:bodyPr wrap="square">
            <a:spAutoFit/>
          </a:bodyPr>
          <a:lstStyle/>
          <a:p>
            <a:r>
              <a:rPr lang="ru-RU" sz="2800" dirty="0"/>
              <a:t>Имеется двухфакторная мультипликативная модель типа</a:t>
            </a:r>
          </a:p>
          <a:p>
            <a:pPr algn="ctr"/>
            <a:r>
              <a:rPr lang="ru-RU" sz="2800" dirty="0"/>
              <a:t> </a:t>
            </a:r>
            <a:r>
              <a:rPr lang="en-US" sz="2800" i="1" dirty="0" smtClean="0"/>
              <a:t>Z</a:t>
            </a:r>
            <a:r>
              <a:rPr lang="ru-RU" sz="2800" dirty="0" smtClean="0"/>
              <a:t> </a:t>
            </a:r>
            <a:r>
              <a:rPr lang="ru-RU" sz="2800" dirty="0"/>
              <a:t>= </a:t>
            </a:r>
            <a:r>
              <a:rPr lang="en-US" sz="2800" i="1" dirty="0"/>
              <a:t>XY</a:t>
            </a:r>
            <a:r>
              <a:rPr lang="ru-RU" sz="2800" dirty="0"/>
              <a:t>.</a:t>
            </a:r>
          </a:p>
          <a:p>
            <a:r>
              <a:rPr lang="ru-RU" sz="2800" dirty="0"/>
              <a:t> </a:t>
            </a:r>
          </a:p>
          <a:p>
            <a:r>
              <a:rPr lang="ru-RU" sz="2800" dirty="0"/>
              <a:t>1. Влияние </a:t>
            </a:r>
            <a:r>
              <a:rPr lang="en-US" sz="2800" i="1" dirty="0"/>
              <a:t>X</a:t>
            </a:r>
            <a:r>
              <a:rPr lang="ru-RU" sz="2800" dirty="0"/>
              <a:t> на </a:t>
            </a:r>
            <a:r>
              <a:rPr lang="en-US" sz="2800" i="1" dirty="0"/>
              <a:t>Z</a:t>
            </a:r>
            <a:r>
              <a:rPr lang="ru-RU" sz="2800" dirty="0"/>
              <a:t> определяется следующим образом: </a:t>
            </a:r>
          </a:p>
          <a:p>
            <a:pPr algn="ctr"/>
            <a:r>
              <a:rPr lang="ru-RU" sz="2800" dirty="0"/>
              <a:t> </a:t>
            </a:r>
            <a:r>
              <a:rPr lang="ru-RU" sz="2800" dirty="0" smtClean="0"/>
              <a:t>∆</a:t>
            </a:r>
            <a:r>
              <a:rPr lang="ru-RU" sz="2800" i="1" dirty="0"/>
              <a:t>Z</a:t>
            </a:r>
            <a:r>
              <a:rPr lang="ru-RU" sz="2800" dirty="0"/>
              <a:t>(</a:t>
            </a:r>
            <a:r>
              <a:rPr lang="ru-RU" sz="2800" i="1" dirty="0"/>
              <a:t>х</a:t>
            </a:r>
            <a:r>
              <a:rPr lang="ru-RU" sz="2800" dirty="0"/>
              <a:t>) = </a:t>
            </a:r>
            <a:r>
              <a:rPr lang="ru-RU" sz="2800" i="1" dirty="0"/>
              <a:t>Х</a:t>
            </a:r>
            <a:r>
              <a:rPr lang="ru-RU" sz="2800" baseline="-25000" dirty="0"/>
              <a:t>1</a:t>
            </a:r>
            <a:r>
              <a:rPr lang="ru-RU" sz="2800" i="1" dirty="0"/>
              <a:t>У</a:t>
            </a:r>
            <a:r>
              <a:rPr lang="ru-RU" sz="2800" baseline="-25000" dirty="0"/>
              <a:t>0</a:t>
            </a:r>
            <a:r>
              <a:rPr lang="ru-RU" sz="2800" dirty="0"/>
              <a:t> – </a:t>
            </a:r>
            <a:r>
              <a:rPr lang="ru-RU" sz="2800" i="1" dirty="0"/>
              <a:t>Х</a:t>
            </a:r>
            <a:r>
              <a:rPr lang="ru-RU" sz="2800" baseline="-25000" dirty="0"/>
              <a:t>0</a:t>
            </a:r>
            <a:r>
              <a:rPr lang="ru-RU" sz="2800" i="1" dirty="0"/>
              <a:t>У</a:t>
            </a:r>
            <a:r>
              <a:rPr lang="ru-RU" sz="2800" baseline="-25000" dirty="0"/>
              <a:t>0</a:t>
            </a:r>
            <a:r>
              <a:rPr lang="ru-RU" sz="2800" dirty="0"/>
              <a:t>.</a:t>
            </a:r>
          </a:p>
          <a:p>
            <a:r>
              <a:rPr lang="ru-RU" sz="2800" dirty="0"/>
              <a:t> </a:t>
            </a:r>
          </a:p>
          <a:p>
            <a:r>
              <a:rPr lang="ru-RU" sz="2800" dirty="0"/>
              <a:t>2. Влияние </a:t>
            </a:r>
            <a:r>
              <a:rPr lang="en-US" sz="2800" i="1" dirty="0"/>
              <a:t>Y</a:t>
            </a:r>
            <a:r>
              <a:rPr lang="ru-RU" sz="2800" dirty="0"/>
              <a:t> на </a:t>
            </a:r>
            <a:r>
              <a:rPr lang="en-US" sz="2800" i="1" dirty="0"/>
              <a:t>Z</a:t>
            </a:r>
            <a:r>
              <a:rPr lang="ru-RU" sz="2800" dirty="0"/>
              <a:t> составит:</a:t>
            </a:r>
          </a:p>
          <a:p>
            <a:pPr algn="ctr"/>
            <a:r>
              <a:rPr lang="ru-RU" sz="2800" dirty="0"/>
              <a:t> </a:t>
            </a:r>
            <a:r>
              <a:rPr lang="ru-RU" sz="2800" dirty="0" smtClean="0"/>
              <a:t>∆</a:t>
            </a:r>
            <a:r>
              <a:rPr lang="ru-RU" sz="2800" i="1" dirty="0"/>
              <a:t>Z</a:t>
            </a:r>
            <a:r>
              <a:rPr lang="ru-RU" sz="2800" dirty="0"/>
              <a:t>(</a:t>
            </a:r>
            <a:r>
              <a:rPr lang="ru-RU" sz="2800" i="1" dirty="0"/>
              <a:t>у</a:t>
            </a:r>
            <a:r>
              <a:rPr lang="ru-RU" sz="2800" dirty="0"/>
              <a:t>) = </a:t>
            </a:r>
            <a:r>
              <a:rPr lang="ru-RU" sz="2800" i="1" dirty="0"/>
              <a:t>Х</a:t>
            </a:r>
            <a:r>
              <a:rPr lang="ru-RU" sz="2800" baseline="-25000" dirty="0"/>
              <a:t>1</a:t>
            </a:r>
            <a:r>
              <a:rPr lang="ru-RU" sz="2800" i="1" dirty="0"/>
              <a:t>У</a:t>
            </a:r>
            <a:r>
              <a:rPr lang="ru-RU" sz="2800" baseline="-25000" dirty="0"/>
              <a:t>1</a:t>
            </a:r>
            <a:r>
              <a:rPr lang="ru-RU" sz="2800" dirty="0"/>
              <a:t> – </a:t>
            </a:r>
            <a:r>
              <a:rPr lang="ru-RU" sz="2800" i="1" dirty="0"/>
              <a:t>Х</a:t>
            </a:r>
            <a:r>
              <a:rPr lang="ru-RU" sz="2800" baseline="-25000" dirty="0"/>
              <a:t>1</a:t>
            </a:r>
            <a:r>
              <a:rPr lang="ru-RU" sz="2800" i="1" dirty="0"/>
              <a:t>У</a:t>
            </a:r>
            <a:r>
              <a:rPr lang="ru-RU" sz="2800" baseline="-25000" dirty="0"/>
              <a:t>0</a:t>
            </a:r>
            <a:r>
              <a:rPr lang="ru-RU" sz="2800" dirty="0"/>
              <a:t>.</a:t>
            </a:r>
          </a:p>
          <a:p>
            <a:r>
              <a:rPr lang="ru-RU" sz="2800" dirty="0"/>
              <a:t> </a:t>
            </a:r>
          </a:p>
          <a:p>
            <a:r>
              <a:rPr lang="ru-RU" sz="2800" dirty="0"/>
              <a:t>Суммарное влияние факторов составит:</a:t>
            </a:r>
          </a:p>
          <a:p>
            <a:pPr algn="ctr"/>
            <a:r>
              <a:rPr lang="ru-RU" sz="2800" dirty="0"/>
              <a:t> </a:t>
            </a:r>
            <a:r>
              <a:rPr lang="ru-RU" sz="2800" dirty="0" smtClean="0"/>
              <a:t>∆</a:t>
            </a:r>
            <a:r>
              <a:rPr lang="en-US" sz="2800" i="1" dirty="0"/>
              <a:t>Z</a:t>
            </a:r>
            <a:r>
              <a:rPr lang="ru-RU" sz="2800" dirty="0"/>
              <a:t> = ∆</a:t>
            </a:r>
            <a:r>
              <a:rPr lang="ru-RU" sz="2800" i="1" dirty="0"/>
              <a:t>Z</a:t>
            </a:r>
            <a:r>
              <a:rPr lang="ru-RU" sz="2800" dirty="0"/>
              <a:t>(</a:t>
            </a:r>
            <a:r>
              <a:rPr lang="ru-RU" sz="2800" i="1" dirty="0"/>
              <a:t>х</a:t>
            </a:r>
            <a:r>
              <a:rPr lang="ru-RU" sz="2800" dirty="0"/>
              <a:t>) + ∆</a:t>
            </a:r>
            <a:r>
              <a:rPr lang="ru-RU" sz="2800" i="1" dirty="0"/>
              <a:t>Z</a:t>
            </a:r>
            <a:r>
              <a:rPr lang="ru-RU" sz="2800" dirty="0"/>
              <a:t>(</a:t>
            </a:r>
            <a:r>
              <a:rPr lang="ru-RU" sz="2800" i="1" dirty="0"/>
              <a:t>у</a:t>
            </a:r>
            <a:r>
              <a:rPr lang="ru-RU" sz="2800" dirty="0"/>
              <a:t>).</a:t>
            </a:r>
          </a:p>
          <a:p>
            <a:r>
              <a:rPr lang="ru-RU" dirty="0"/>
              <a:t> </a:t>
            </a:r>
          </a:p>
        </p:txBody>
      </p:sp>
    </p:spTree>
    <p:extLst>
      <p:ext uri="{BB962C8B-B14F-4D97-AF65-F5344CB8AC3E}">
        <p14:creationId xmlns:p14="http://schemas.microsoft.com/office/powerpoint/2010/main" val="1723701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a:spLocks noChangeArrowheads="1"/>
          </p:cNvSpPr>
          <p:nvPr/>
        </p:nvSpPr>
        <p:spPr bwMode="auto">
          <a:xfrm>
            <a:off x="455613" y="37766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Arial" pitchFamily="34" charset="0"/>
                <a:cs typeface="Arial" pitchFamily="34" charset="0"/>
              </a:rPr>
              <a:t/>
            </a:r>
            <a:br>
              <a:rPr kumimoji="0" lang="ru-RU" sz="1800" b="0" i="0" u="none" strike="noStrike" cap="none" normalizeH="0" baseline="0" smtClean="0">
                <a:ln>
                  <a:noFill/>
                </a:ln>
                <a:solidFill>
                  <a:schemeClr val="tx1"/>
                </a:solidFill>
                <a:effectLst/>
                <a:latin typeface="Arial" pitchFamily="34" charset="0"/>
                <a:cs typeface="Arial" pitchFamily="34" charset="0"/>
              </a:rPr>
            </a:b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2" name="Прямоугольник 1"/>
          <p:cNvSpPr/>
          <p:nvPr/>
        </p:nvSpPr>
        <p:spPr>
          <a:xfrm>
            <a:off x="489067" y="304800"/>
            <a:ext cx="8153400" cy="4401205"/>
          </a:xfrm>
          <a:prstGeom prst="rect">
            <a:avLst/>
          </a:prstGeom>
        </p:spPr>
        <p:txBody>
          <a:bodyPr wrap="square">
            <a:spAutoFit/>
          </a:bodyPr>
          <a:lstStyle/>
          <a:p>
            <a:pPr algn="ctr"/>
            <a:r>
              <a:rPr lang="ru-RU" sz="2800" dirty="0"/>
              <a:t>Поскольку способ цепных подстановок имеет универсальный характер, целесообразно рассмотреть методику его использования в других типах факторных моделей. Так, в кратных моделях математическое описание применения этого приема будет следующим</a:t>
            </a:r>
            <a:r>
              <a:rPr lang="ru-RU" sz="2800" dirty="0" smtClean="0"/>
              <a:t>.</a:t>
            </a:r>
          </a:p>
          <a:p>
            <a:pPr algn="ctr"/>
            <a:endParaRPr lang="ru-RU" sz="2800" dirty="0" smtClean="0"/>
          </a:p>
          <a:p>
            <a:pPr algn="ctr"/>
            <a:r>
              <a:rPr lang="ru-RU" sz="2800" b="1" u="sng" dirty="0" smtClean="0"/>
              <a:t>Имеется </a:t>
            </a:r>
            <a:r>
              <a:rPr lang="ru-RU" sz="2800" b="1" u="sng" dirty="0"/>
              <a:t>двухфакторная кратная модель типа</a:t>
            </a:r>
          </a:p>
          <a:p>
            <a:pPr algn="ctr"/>
            <a:endParaRPr lang="ru-RU" sz="2800" dirty="0"/>
          </a:p>
        </p:txBody>
      </p:sp>
      <p:graphicFrame>
        <p:nvGraphicFramePr>
          <p:cNvPr id="3" name="Объект 2"/>
          <p:cNvGraphicFramePr>
            <a:graphicFrameLocks noChangeAspect="1"/>
          </p:cNvGraphicFramePr>
          <p:nvPr>
            <p:extLst>
              <p:ext uri="{D42A27DB-BD31-4B8C-83A1-F6EECF244321}">
                <p14:modId xmlns:p14="http://schemas.microsoft.com/office/powerpoint/2010/main" val="2465797207"/>
              </p:ext>
            </p:extLst>
          </p:nvPr>
        </p:nvGraphicFramePr>
        <p:xfrm>
          <a:off x="3581400" y="4572000"/>
          <a:ext cx="1752600" cy="1288676"/>
        </p:xfrm>
        <a:graphic>
          <a:graphicData uri="http://schemas.openxmlformats.org/presentationml/2006/ole">
            <mc:AlternateContent xmlns:mc="http://schemas.openxmlformats.org/markup-compatibility/2006">
              <mc:Choice xmlns:v="urn:schemas-microsoft-com:vml" Requires="v">
                <p:oleObj spid="_x0000_s5125" name="Формула" r:id="rId3" imgW="863280" imgH="634680" progId="Equation.3">
                  <p:embed/>
                </p:oleObj>
              </mc:Choice>
              <mc:Fallback>
                <p:oleObj name="Формула" r:id="rId3" imgW="863280" imgH="634680" progId="Equation.3">
                  <p:embed/>
                  <p:pic>
                    <p:nvPicPr>
                      <p:cNvPr id="0" name=""/>
                      <p:cNvPicPr/>
                      <p:nvPr/>
                    </p:nvPicPr>
                    <p:blipFill>
                      <a:blip r:embed="rId4"/>
                      <a:stretch>
                        <a:fillRect/>
                      </a:stretch>
                    </p:blipFill>
                    <p:spPr>
                      <a:xfrm>
                        <a:off x="3581400" y="4572000"/>
                        <a:ext cx="1752600" cy="1288676"/>
                      </a:xfrm>
                      <a:prstGeom prst="rect">
                        <a:avLst/>
                      </a:prstGeom>
                    </p:spPr>
                  </p:pic>
                </p:oleObj>
              </mc:Fallback>
            </mc:AlternateContent>
          </a:graphicData>
        </a:graphic>
      </p:graphicFrame>
    </p:spTree>
    <p:extLst>
      <p:ext uri="{BB962C8B-B14F-4D97-AF65-F5344CB8AC3E}">
        <p14:creationId xmlns:p14="http://schemas.microsoft.com/office/powerpoint/2010/main" val="29061961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 y="533400"/>
            <a:ext cx="8610600" cy="5509200"/>
          </a:xfrm>
          <a:prstGeom prst="rect">
            <a:avLst/>
          </a:prstGeom>
        </p:spPr>
        <p:txBody>
          <a:bodyPr wrap="square">
            <a:spAutoFit/>
          </a:bodyPr>
          <a:lstStyle/>
          <a:p>
            <a:r>
              <a:rPr lang="ru-RU" sz="3200" dirty="0"/>
              <a:t>1. Влияние </a:t>
            </a:r>
            <a:r>
              <a:rPr lang="en-US" sz="3200" i="1" dirty="0"/>
              <a:t>X</a:t>
            </a:r>
            <a:r>
              <a:rPr lang="ru-RU" sz="3200" dirty="0"/>
              <a:t> на </a:t>
            </a:r>
            <a:r>
              <a:rPr lang="en-US" sz="3200" i="1" dirty="0"/>
              <a:t>Z</a:t>
            </a:r>
            <a:r>
              <a:rPr lang="ru-RU" sz="3200" dirty="0"/>
              <a:t> определяется следующим образом: </a:t>
            </a:r>
          </a:p>
          <a:p>
            <a:endParaRPr lang="ru-RU" sz="3200" dirty="0" smtClean="0"/>
          </a:p>
          <a:p>
            <a:endParaRPr lang="ru-RU" sz="3200" dirty="0" smtClean="0"/>
          </a:p>
          <a:p>
            <a:r>
              <a:rPr lang="ru-RU" sz="3200" dirty="0" smtClean="0"/>
              <a:t>2</a:t>
            </a:r>
            <a:r>
              <a:rPr lang="ru-RU" sz="3200" dirty="0"/>
              <a:t>. Влияние </a:t>
            </a:r>
            <a:r>
              <a:rPr lang="en-US" sz="3200" i="1" dirty="0"/>
              <a:t>Y</a:t>
            </a:r>
            <a:r>
              <a:rPr lang="ru-RU" sz="3200" dirty="0"/>
              <a:t> на </a:t>
            </a:r>
            <a:r>
              <a:rPr lang="en-US" sz="3200" i="1" dirty="0"/>
              <a:t>Z</a:t>
            </a:r>
            <a:r>
              <a:rPr lang="ru-RU" sz="3200" dirty="0"/>
              <a:t> определяется по следующей формуле:</a:t>
            </a:r>
          </a:p>
          <a:p>
            <a:endParaRPr lang="ru-RU" sz="3200" dirty="0" smtClean="0"/>
          </a:p>
          <a:p>
            <a:endParaRPr lang="ru-RU" sz="3200" dirty="0" smtClean="0"/>
          </a:p>
          <a:p>
            <a:r>
              <a:rPr lang="ru-RU" sz="3200" dirty="0" smtClean="0"/>
              <a:t>Баланс </a:t>
            </a:r>
            <a:r>
              <a:rPr lang="ru-RU" sz="3200" dirty="0"/>
              <a:t>отклонений составит</a:t>
            </a:r>
            <a:r>
              <a:rPr lang="ru-RU" sz="3200" dirty="0" smtClean="0"/>
              <a:t>:</a:t>
            </a:r>
          </a:p>
          <a:p>
            <a:pPr algn="ctr"/>
            <a:endParaRPr lang="ru-RU" sz="3200" dirty="0" smtClean="0"/>
          </a:p>
          <a:p>
            <a:pPr algn="ctr"/>
            <a:r>
              <a:rPr lang="ru-RU" sz="3200" dirty="0" smtClean="0"/>
              <a:t>∆</a:t>
            </a:r>
            <a:r>
              <a:rPr lang="en-US" sz="3200" i="1" dirty="0"/>
              <a:t>Z</a:t>
            </a:r>
            <a:r>
              <a:rPr lang="ru-RU" sz="3200" dirty="0"/>
              <a:t> = ∆</a:t>
            </a:r>
            <a:r>
              <a:rPr lang="ru-RU" sz="3200" i="1" dirty="0"/>
              <a:t>Z</a:t>
            </a:r>
            <a:r>
              <a:rPr lang="ru-RU" sz="3200" dirty="0"/>
              <a:t>(</a:t>
            </a:r>
            <a:r>
              <a:rPr lang="ru-RU" sz="3200" i="1" dirty="0"/>
              <a:t>х</a:t>
            </a:r>
            <a:r>
              <a:rPr lang="ru-RU" sz="3200" dirty="0"/>
              <a:t>) + ∆</a:t>
            </a:r>
            <a:r>
              <a:rPr lang="ru-RU" sz="3200" i="1" dirty="0"/>
              <a:t>Z</a:t>
            </a:r>
            <a:r>
              <a:rPr lang="ru-RU" sz="3200" dirty="0"/>
              <a:t>(</a:t>
            </a:r>
            <a:r>
              <a:rPr lang="ru-RU" sz="3200" i="1" dirty="0"/>
              <a:t>у</a:t>
            </a:r>
            <a:r>
              <a:rPr lang="ru-RU" sz="3200" dirty="0" smtClean="0"/>
              <a:t>).</a:t>
            </a:r>
            <a:endParaRPr lang="ru-RU" sz="3200" dirty="0"/>
          </a:p>
        </p:txBody>
      </p:sp>
      <p:graphicFrame>
        <p:nvGraphicFramePr>
          <p:cNvPr id="3" name="Объект 2"/>
          <p:cNvGraphicFramePr>
            <a:graphicFrameLocks noChangeAspect="1"/>
          </p:cNvGraphicFramePr>
          <p:nvPr>
            <p:extLst>
              <p:ext uri="{D42A27DB-BD31-4B8C-83A1-F6EECF244321}">
                <p14:modId xmlns:p14="http://schemas.microsoft.com/office/powerpoint/2010/main" val="809282925"/>
              </p:ext>
            </p:extLst>
          </p:nvPr>
        </p:nvGraphicFramePr>
        <p:xfrm>
          <a:off x="3067050" y="1517650"/>
          <a:ext cx="2514600" cy="1066800"/>
        </p:xfrm>
        <a:graphic>
          <a:graphicData uri="http://schemas.openxmlformats.org/presentationml/2006/ole">
            <mc:AlternateContent xmlns:mc="http://schemas.openxmlformats.org/markup-compatibility/2006">
              <mc:Choice xmlns:v="urn:schemas-microsoft-com:vml" Requires="v">
                <p:oleObj spid="_x0000_s6152" name="Формула" r:id="rId3" imgW="2514600" imgH="1066680" progId="Equation.3">
                  <p:embed/>
                </p:oleObj>
              </mc:Choice>
              <mc:Fallback>
                <p:oleObj name="Формула" r:id="rId3" imgW="2514600" imgH="1066680" progId="Equation.3">
                  <p:embed/>
                  <p:pic>
                    <p:nvPicPr>
                      <p:cNvPr id="0" name=""/>
                      <p:cNvPicPr/>
                      <p:nvPr/>
                    </p:nvPicPr>
                    <p:blipFill>
                      <a:blip r:embed="rId4"/>
                      <a:stretch>
                        <a:fillRect/>
                      </a:stretch>
                    </p:blipFill>
                    <p:spPr>
                      <a:xfrm>
                        <a:off x="3067050" y="1517650"/>
                        <a:ext cx="2514600" cy="1066800"/>
                      </a:xfrm>
                      <a:prstGeom prst="rect">
                        <a:avLst/>
                      </a:prstGeom>
                    </p:spPr>
                  </p:pic>
                </p:oleObj>
              </mc:Fallback>
            </mc:AlternateContent>
          </a:graphicData>
        </a:graphic>
      </p:graphicFrame>
      <p:graphicFrame>
        <p:nvGraphicFramePr>
          <p:cNvPr id="4" name="Объект 3"/>
          <p:cNvGraphicFramePr>
            <a:graphicFrameLocks noChangeAspect="1"/>
          </p:cNvGraphicFramePr>
          <p:nvPr>
            <p:extLst>
              <p:ext uri="{D42A27DB-BD31-4B8C-83A1-F6EECF244321}">
                <p14:modId xmlns:p14="http://schemas.microsoft.com/office/powerpoint/2010/main" val="601645051"/>
              </p:ext>
            </p:extLst>
          </p:nvPr>
        </p:nvGraphicFramePr>
        <p:xfrm>
          <a:off x="3086100" y="3498850"/>
          <a:ext cx="2476500" cy="1066800"/>
        </p:xfrm>
        <a:graphic>
          <a:graphicData uri="http://schemas.openxmlformats.org/presentationml/2006/ole">
            <mc:AlternateContent xmlns:mc="http://schemas.openxmlformats.org/markup-compatibility/2006">
              <mc:Choice xmlns:v="urn:schemas-microsoft-com:vml" Requires="v">
                <p:oleObj spid="_x0000_s6153" name="Формула" r:id="rId5" imgW="2476440" imgH="1066680" progId="Equation.3">
                  <p:embed/>
                </p:oleObj>
              </mc:Choice>
              <mc:Fallback>
                <p:oleObj name="Формула" r:id="rId5" imgW="2476440" imgH="1066680" progId="Equation.3">
                  <p:embed/>
                  <p:pic>
                    <p:nvPicPr>
                      <p:cNvPr id="0" name=""/>
                      <p:cNvPicPr/>
                      <p:nvPr/>
                    </p:nvPicPr>
                    <p:blipFill>
                      <a:blip r:embed="rId6"/>
                      <a:stretch>
                        <a:fillRect/>
                      </a:stretch>
                    </p:blipFill>
                    <p:spPr>
                      <a:xfrm>
                        <a:off x="3086100" y="3498850"/>
                        <a:ext cx="2476500" cy="1066800"/>
                      </a:xfrm>
                      <a:prstGeom prst="rect">
                        <a:avLst/>
                      </a:prstGeom>
                    </p:spPr>
                  </p:pic>
                </p:oleObj>
              </mc:Fallback>
            </mc:AlternateContent>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1000" y="762000"/>
            <a:ext cx="8610600" cy="3600986"/>
          </a:xfrm>
          <a:prstGeom prst="rect">
            <a:avLst/>
          </a:prstGeom>
        </p:spPr>
        <p:txBody>
          <a:bodyPr wrap="square">
            <a:spAutoFit/>
          </a:bodyPr>
          <a:lstStyle/>
          <a:p>
            <a:pPr algn="ctr"/>
            <a:r>
              <a:rPr lang="ru-RU" sz="3200" dirty="0"/>
              <a:t>В комбинированных моделях применение способа цепных подстановок будет выглядеть следующим образом.</a:t>
            </a:r>
          </a:p>
          <a:p>
            <a:endParaRPr lang="ru-RU" sz="3200" dirty="0" smtClean="0"/>
          </a:p>
          <a:p>
            <a:r>
              <a:rPr lang="ru-RU" sz="3200" dirty="0" smtClean="0"/>
              <a:t>Имеется </a:t>
            </a:r>
            <a:r>
              <a:rPr lang="ru-RU" sz="3200" dirty="0"/>
              <a:t>комбинированная модель типа</a:t>
            </a:r>
          </a:p>
          <a:p>
            <a:r>
              <a:rPr lang="ru-RU" sz="3200" dirty="0"/>
              <a:t> </a:t>
            </a:r>
          </a:p>
          <a:p>
            <a:pPr algn="ctr"/>
            <a:r>
              <a:rPr lang="en-US" sz="3600" i="1" dirty="0"/>
              <a:t>Z</a:t>
            </a:r>
            <a:r>
              <a:rPr lang="ru-RU" sz="3600" dirty="0"/>
              <a:t> = </a:t>
            </a:r>
            <a:r>
              <a:rPr lang="en-US" sz="3600" i="1" dirty="0"/>
              <a:t>X</a:t>
            </a:r>
            <a:r>
              <a:rPr lang="ru-RU" sz="3600" dirty="0"/>
              <a:t>(</a:t>
            </a:r>
            <a:r>
              <a:rPr lang="en-US" sz="3600" i="1" dirty="0"/>
              <a:t>Y</a:t>
            </a:r>
            <a:r>
              <a:rPr lang="ru-RU" sz="3600" dirty="0"/>
              <a:t> – </a:t>
            </a:r>
            <a:r>
              <a:rPr lang="en-US" sz="3600" i="1" dirty="0"/>
              <a:t>C</a:t>
            </a:r>
            <a:r>
              <a:rPr lang="ru-RU" sz="3600" dirty="0"/>
              <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7200" y="381000"/>
            <a:ext cx="8382000" cy="6124754"/>
          </a:xfrm>
          <a:prstGeom prst="rect">
            <a:avLst/>
          </a:prstGeom>
        </p:spPr>
        <p:txBody>
          <a:bodyPr wrap="square">
            <a:spAutoFit/>
          </a:bodyPr>
          <a:lstStyle/>
          <a:p>
            <a:r>
              <a:rPr lang="ru-RU" sz="2800" dirty="0"/>
              <a:t>1) влияние фактора </a:t>
            </a:r>
            <a:r>
              <a:rPr lang="ru-RU" sz="2800" i="1" dirty="0"/>
              <a:t>Х</a:t>
            </a:r>
            <a:r>
              <a:rPr lang="ru-RU" sz="2800" dirty="0"/>
              <a:t> на результативный показатель </a:t>
            </a:r>
            <a:r>
              <a:rPr lang="en-US" sz="2800" i="1" dirty="0"/>
              <a:t>Z</a:t>
            </a:r>
            <a:r>
              <a:rPr lang="ru-RU" sz="2800" dirty="0"/>
              <a:t> составит:</a:t>
            </a:r>
          </a:p>
          <a:p>
            <a:pPr algn="ctr"/>
            <a:r>
              <a:rPr lang="ru-RU" sz="2800" dirty="0"/>
              <a:t> </a:t>
            </a:r>
            <a:r>
              <a:rPr lang="ru-RU" sz="2800" dirty="0" smtClean="0"/>
              <a:t>∆</a:t>
            </a:r>
            <a:r>
              <a:rPr lang="en-US" sz="2800" i="1" dirty="0"/>
              <a:t>Z</a:t>
            </a:r>
            <a:r>
              <a:rPr lang="ru-RU" sz="2800" dirty="0"/>
              <a:t>(</a:t>
            </a:r>
            <a:r>
              <a:rPr lang="ru-RU" sz="2800" i="1" dirty="0"/>
              <a:t>х</a:t>
            </a:r>
            <a:r>
              <a:rPr lang="ru-RU" sz="2800" dirty="0"/>
              <a:t>) = </a:t>
            </a:r>
            <a:r>
              <a:rPr lang="ru-RU" sz="2800" i="1" dirty="0"/>
              <a:t>Х</a:t>
            </a:r>
            <a:r>
              <a:rPr lang="ru-RU" sz="2800" baseline="-25000" dirty="0"/>
              <a:t>1</a:t>
            </a:r>
            <a:r>
              <a:rPr lang="ru-RU" sz="2800" dirty="0"/>
              <a:t>(</a:t>
            </a:r>
            <a:r>
              <a:rPr lang="ru-RU" sz="2800" i="1" dirty="0"/>
              <a:t>У</a:t>
            </a:r>
            <a:r>
              <a:rPr lang="ru-RU" sz="2800" baseline="-25000" dirty="0"/>
              <a:t>0</a:t>
            </a:r>
            <a:r>
              <a:rPr lang="ru-RU" sz="2800" dirty="0"/>
              <a:t> – </a:t>
            </a:r>
            <a:r>
              <a:rPr lang="ru-RU" sz="2800" i="1" dirty="0"/>
              <a:t>С</a:t>
            </a:r>
            <a:r>
              <a:rPr lang="ru-RU" sz="2800" baseline="-25000" dirty="0"/>
              <a:t>0</a:t>
            </a:r>
            <a:r>
              <a:rPr lang="ru-RU" sz="2800" dirty="0"/>
              <a:t>) – </a:t>
            </a:r>
            <a:r>
              <a:rPr lang="ru-RU" sz="2800" i="1" dirty="0"/>
              <a:t>Х</a:t>
            </a:r>
            <a:r>
              <a:rPr lang="ru-RU" sz="2800" baseline="-25000" dirty="0"/>
              <a:t>0</a:t>
            </a:r>
            <a:r>
              <a:rPr lang="ru-RU" sz="2800" dirty="0"/>
              <a:t>(</a:t>
            </a:r>
            <a:r>
              <a:rPr lang="ru-RU" sz="2800" i="1" dirty="0"/>
              <a:t>У</a:t>
            </a:r>
            <a:r>
              <a:rPr lang="ru-RU" sz="2800" baseline="-25000" dirty="0"/>
              <a:t>0</a:t>
            </a:r>
            <a:r>
              <a:rPr lang="ru-RU" sz="2800" dirty="0"/>
              <a:t> – </a:t>
            </a:r>
            <a:r>
              <a:rPr lang="ru-RU" sz="2800" i="1" dirty="0"/>
              <a:t>С</a:t>
            </a:r>
            <a:r>
              <a:rPr lang="ru-RU" sz="2800" baseline="-25000" dirty="0"/>
              <a:t>0</a:t>
            </a:r>
            <a:r>
              <a:rPr lang="ru-RU" sz="2800" dirty="0"/>
              <a:t>);</a:t>
            </a:r>
          </a:p>
          <a:p>
            <a:r>
              <a:rPr lang="ru-RU" sz="2800" dirty="0"/>
              <a:t> </a:t>
            </a:r>
          </a:p>
          <a:p>
            <a:r>
              <a:rPr lang="ru-RU" sz="2800" dirty="0"/>
              <a:t>2) влияние фактора </a:t>
            </a:r>
            <a:r>
              <a:rPr lang="ru-RU" sz="2800" i="1" dirty="0"/>
              <a:t>У</a:t>
            </a:r>
            <a:r>
              <a:rPr lang="ru-RU" sz="2800" dirty="0"/>
              <a:t> на показатель </a:t>
            </a:r>
            <a:r>
              <a:rPr lang="en-US" sz="2800" i="1" dirty="0"/>
              <a:t>Z</a:t>
            </a:r>
            <a:r>
              <a:rPr lang="ru-RU" sz="2800" dirty="0"/>
              <a:t> будет следующим:</a:t>
            </a:r>
          </a:p>
          <a:p>
            <a:pPr algn="ctr"/>
            <a:r>
              <a:rPr lang="ru-RU" sz="2800" dirty="0"/>
              <a:t> </a:t>
            </a:r>
            <a:r>
              <a:rPr lang="ru-RU" sz="2800" dirty="0" smtClean="0"/>
              <a:t>∆</a:t>
            </a:r>
            <a:r>
              <a:rPr lang="en-US" sz="2800" i="1" dirty="0"/>
              <a:t>Z</a:t>
            </a:r>
            <a:r>
              <a:rPr lang="ru-RU" sz="2800" dirty="0"/>
              <a:t>(</a:t>
            </a:r>
            <a:r>
              <a:rPr lang="ru-RU" sz="2800" i="1" dirty="0"/>
              <a:t>у</a:t>
            </a:r>
            <a:r>
              <a:rPr lang="ru-RU" sz="2800" dirty="0"/>
              <a:t>) = </a:t>
            </a:r>
            <a:r>
              <a:rPr lang="ru-RU" sz="2800" i="1" dirty="0"/>
              <a:t>Х</a:t>
            </a:r>
            <a:r>
              <a:rPr lang="ru-RU" sz="2800" baseline="-25000" dirty="0"/>
              <a:t>1</a:t>
            </a:r>
            <a:r>
              <a:rPr lang="ru-RU" sz="2800" dirty="0"/>
              <a:t>(</a:t>
            </a:r>
            <a:r>
              <a:rPr lang="ru-RU" sz="2800" i="1" dirty="0"/>
              <a:t>У</a:t>
            </a:r>
            <a:r>
              <a:rPr lang="ru-RU" sz="2800" baseline="-25000" dirty="0"/>
              <a:t>1</a:t>
            </a:r>
            <a:r>
              <a:rPr lang="ru-RU" sz="2800" dirty="0"/>
              <a:t> – </a:t>
            </a:r>
            <a:r>
              <a:rPr lang="ru-RU" sz="2800" i="1" dirty="0"/>
              <a:t>С</a:t>
            </a:r>
            <a:r>
              <a:rPr lang="ru-RU" sz="2800" baseline="-25000" dirty="0"/>
              <a:t>0</a:t>
            </a:r>
            <a:r>
              <a:rPr lang="ru-RU" sz="2800" dirty="0"/>
              <a:t>) – </a:t>
            </a:r>
            <a:r>
              <a:rPr lang="ru-RU" sz="2800" i="1" dirty="0"/>
              <a:t>Х</a:t>
            </a:r>
            <a:r>
              <a:rPr lang="ru-RU" sz="2800" baseline="-25000" dirty="0"/>
              <a:t>1</a:t>
            </a:r>
            <a:r>
              <a:rPr lang="ru-RU" sz="2800" dirty="0"/>
              <a:t>(</a:t>
            </a:r>
            <a:r>
              <a:rPr lang="ru-RU" sz="2800" i="1" dirty="0"/>
              <a:t>У</a:t>
            </a:r>
            <a:r>
              <a:rPr lang="ru-RU" sz="2800" baseline="-25000" dirty="0"/>
              <a:t>0</a:t>
            </a:r>
            <a:r>
              <a:rPr lang="ru-RU" sz="2800" dirty="0"/>
              <a:t> – </a:t>
            </a:r>
            <a:r>
              <a:rPr lang="ru-RU" sz="2800" i="1" dirty="0"/>
              <a:t>С</a:t>
            </a:r>
            <a:r>
              <a:rPr lang="ru-RU" sz="2800" baseline="-25000" dirty="0"/>
              <a:t>0</a:t>
            </a:r>
            <a:r>
              <a:rPr lang="ru-RU" sz="2800" dirty="0"/>
              <a:t>);</a:t>
            </a:r>
          </a:p>
          <a:p>
            <a:r>
              <a:rPr lang="ru-RU" sz="2800" dirty="0"/>
              <a:t> </a:t>
            </a:r>
          </a:p>
          <a:p>
            <a:r>
              <a:rPr lang="ru-RU" sz="2800" dirty="0"/>
              <a:t>3) влияние фактора </a:t>
            </a:r>
            <a:r>
              <a:rPr lang="ru-RU" sz="2800" i="1" dirty="0"/>
              <a:t>С</a:t>
            </a:r>
            <a:r>
              <a:rPr lang="ru-RU" sz="2800" dirty="0"/>
              <a:t> на </a:t>
            </a:r>
            <a:r>
              <a:rPr lang="en-US" sz="2800" i="1" dirty="0"/>
              <a:t>Z</a:t>
            </a:r>
            <a:r>
              <a:rPr lang="ru-RU" sz="2800" dirty="0"/>
              <a:t> будет выглядеть следующим образом:</a:t>
            </a:r>
          </a:p>
          <a:p>
            <a:pPr algn="ctr"/>
            <a:r>
              <a:rPr lang="ru-RU" sz="2800" dirty="0"/>
              <a:t> </a:t>
            </a:r>
            <a:r>
              <a:rPr lang="ru-RU" sz="2800" dirty="0" smtClean="0"/>
              <a:t>∆</a:t>
            </a:r>
            <a:r>
              <a:rPr lang="en-US" sz="2800" i="1" dirty="0"/>
              <a:t>Z</a:t>
            </a:r>
            <a:r>
              <a:rPr lang="ru-RU" sz="2800" dirty="0"/>
              <a:t>(</a:t>
            </a:r>
            <a:r>
              <a:rPr lang="ru-RU" sz="2800" i="1" dirty="0"/>
              <a:t>с</a:t>
            </a:r>
            <a:r>
              <a:rPr lang="ru-RU" sz="2800" dirty="0"/>
              <a:t>) = </a:t>
            </a:r>
            <a:r>
              <a:rPr lang="ru-RU" sz="2800" i="1" dirty="0"/>
              <a:t>Х</a:t>
            </a:r>
            <a:r>
              <a:rPr lang="ru-RU" sz="2800" baseline="-25000" dirty="0"/>
              <a:t>1</a:t>
            </a:r>
            <a:r>
              <a:rPr lang="ru-RU" sz="2800" dirty="0"/>
              <a:t>(</a:t>
            </a:r>
            <a:r>
              <a:rPr lang="ru-RU" sz="2800" i="1" dirty="0"/>
              <a:t>У</a:t>
            </a:r>
            <a:r>
              <a:rPr lang="ru-RU" sz="2800" baseline="-25000" dirty="0"/>
              <a:t>1</a:t>
            </a:r>
            <a:r>
              <a:rPr lang="ru-RU" sz="2800" dirty="0"/>
              <a:t> – </a:t>
            </a:r>
            <a:r>
              <a:rPr lang="ru-RU" sz="2800" i="1" dirty="0"/>
              <a:t>С</a:t>
            </a:r>
            <a:r>
              <a:rPr lang="ru-RU" sz="2800" baseline="-25000" dirty="0"/>
              <a:t>1</a:t>
            </a:r>
            <a:r>
              <a:rPr lang="ru-RU" sz="2800" dirty="0"/>
              <a:t>) – </a:t>
            </a:r>
            <a:r>
              <a:rPr lang="ru-RU" sz="2800" i="1" dirty="0"/>
              <a:t>Х</a:t>
            </a:r>
            <a:r>
              <a:rPr lang="ru-RU" sz="2800" baseline="-25000" dirty="0"/>
              <a:t>1</a:t>
            </a:r>
            <a:r>
              <a:rPr lang="ru-RU" sz="2800" dirty="0"/>
              <a:t>(</a:t>
            </a:r>
            <a:r>
              <a:rPr lang="ru-RU" sz="2800" i="1" dirty="0"/>
              <a:t>У</a:t>
            </a:r>
            <a:r>
              <a:rPr lang="ru-RU" sz="2800" baseline="-25000" dirty="0"/>
              <a:t>1</a:t>
            </a:r>
            <a:r>
              <a:rPr lang="ru-RU" sz="2800" dirty="0"/>
              <a:t> – </a:t>
            </a:r>
            <a:r>
              <a:rPr lang="ru-RU" sz="2800" i="1" dirty="0"/>
              <a:t>С</a:t>
            </a:r>
            <a:r>
              <a:rPr lang="ru-RU" sz="2800" baseline="-25000" dirty="0"/>
              <a:t>0</a:t>
            </a:r>
            <a:r>
              <a:rPr lang="ru-RU" sz="2800" dirty="0"/>
              <a:t>).</a:t>
            </a:r>
          </a:p>
          <a:p>
            <a:r>
              <a:rPr lang="ru-RU" sz="2800" dirty="0"/>
              <a:t> </a:t>
            </a:r>
          </a:p>
          <a:p>
            <a:r>
              <a:rPr lang="ru-RU" sz="2800" dirty="0"/>
              <a:t>Баланс отклонений составит:</a:t>
            </a:r>
          </a:p>
          <a:p>
            <a:pPr algn="ctr"/>
            <a:r>
              <a:rPr lang="ru-RU" sz="2800" dirty="0"/>
              <a:t> </a:t>
            </a:r>
            <a:r>
              <a:rPr lang="ru-RU" sz="2800" dirty="0" smtClean="0"/>
              <a:t>∆</a:t>
            </a:r>
            <a:r>
              <a:rPr lang="en-US" sz="2800" i="1" dirty="0"/>
              <a:t>Z</a:t>
            </a:r>
            <a:r>
              <a:rPr lang="ru-RU" sz="2800" dirty="0"/>
              <a:t> = ∆</a:t>
            </a:r>
            <a:r>
              <a:rPr lang="ru-RU" sz="2800" i="1" dirty="0"/>
              <a:t>Z</a:t>
            </a:r>
            <a:r>
              <a:rPr lang="ru-RU" sz="2800" dirty="0"/>
              <a:t>(</a:t>
            </a:r>
            <a:r>
              <a:rPr lang="ru-RU" sz="2800" i="1" dirty="0"/>
              <a:t>х</a:t>
            </a:r>
            <a:r>
              <a:rPr lang="ru-RU" sz="2800" dirty="0"/>
              <a:t>) + ∆</a:t>
            </a:r>
            <a:r>
              <a:rPr lang="ru-RU" sz="2800" i="1" dirty="0"/>
              <a:t>Z</a:t>
            </a:r>
            <a:r>
              <a:rPr lang="ru-RU" sz="2800" dirty="0"/>
              <a:t>(</a:t>
            </a:r>
            <a:r>
              <a:rPr lang="ru-RU" sz="2800" i="1" dirty="0"/>
              <a:t>у</a:t>
            </a:r>
            <a:r>
              <a:rPr lang="ru-RU" sz="2800" dirty="0"/>
              <a:t>) + ∆</a:t>
            </a:r>
            <a:r>
              <a:rPr lang="ru-RU" sz="2800" i="1" dirty="0"/>
              <a:t>Z</a:t>
            </a:r>
            <a:r>
              <a:rPr lang="ru-RU" sz="2800" dirty="0"/>
              <a:t>(</a:t>
            </a:r>
            <a:r>
              <a:rPr lang="ru-RU" sz="2800" i="1" dirty="0"/>
              <a:t>с</a:t>
            </a:r>
            <a:r>
              <a:rPr lang="ru-RU" sz="2800" dirty="0"/>
              <a: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8878" y="304800"/>
            <a:ext cx="8382000" cy="6370975"/>
          </a:xfrm>
          <a:prstGeom prst="rect">
            <a:avLst/>
          </a:prstGeom>
        </p:spPr>
        <p:txBody>
          <a:bodyPr wrap="square">
            <a:spAutoFit/>
          </a:bodyPr>
          <a:lstStyle/>
          <a:p>
            <a:pPr algn="ctr"/>
            <a:endParaRPr lang="ru-RU" sz="2800" dirty="0" smtClean="0"/>
          </a:p>
          <a:p>
            <a:pPr algn="ctr"/>
            <a:r>
              <a:rPr lang="ru-RU" sz="3200" dirty="0"/>
              <a:t>Упрощением приема цепных подстановок является </a:t>
            </a:r>
            <a:r>
              <a:rPr lang="ru-RU" sz="3200" b="1" i="1" dirty="0"/>
              <a:t>прием абсолютных разниц</a:t>
            </a:r>
            <a:r>
              <a:rPr lang="ru-RU" sz="3200" i="1" dirty="0"/>
              <a:t>.</a:t>
            </a:r>
            <a:r>
              <a:rPr lang="ru-RU" sz="3200" dirty="0"/>
              <a:t> Правило расчетов этим способом в мультипликативных моделях состоит в том, что отклонение по анализируемому факторному показателю надо умножить на фактические значения сомножителей, расположенных слева от него, и на базовые значения тех, которые расположены справа от анализируемого фактора.</a:t>
            </a:r>
          </a:p>
          <a:p>
            <a:pPr algn="ctr"/>
            <a:endParaRPr lang="ru-RU" sz="2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1000" y="228600"/>
            <a:ext cx="8534400" cy="6001643"/>
          </a:xfrm>
          <a:prstGeom prst="rect">
            <a:avLst/>
          </a:prstGeom>
        </p:spPr>
        <p:txBody>
          <a:bodyPr wrap="square">
            <a:spAutoFit/>
          </a:bodyPr>
          <a:lstStyle/>
          <a:p>
            <a:pPr algn="ctr"/>
            <a:endParaRPr lang="ru-RU" sz="3200" dirty="0" smtClean="0"/>
          </a:p>
          <a:p>
            <a:pPr algn="ctr"/>
            <a:r>
              <a:rPr lang="ru-RU" sz="3200" dirty="0"/>
              <a:t>Влияние </a:t>
            </a:r>
            <a:r>
              <a:rPr lang="en-US" sz="3200" i="1" dirty="0"/>
              <a:t>X</a:t>
            </a:r>
            <a:r>
              <a:rPr lang="ru-RU" sz="3200" dirty="0"/>
              <a:t>, </a:t>
            </a:r>
            <a:r>
              <a:rPr lang="en-US" sz="3200" i="1" dirty="0"/>
              <a:t>Y</a:t>
            </a:r>
            <a:r>
              <a:rPr lang="ru-RU" sz="3200" dirty="0"/>
              <a:t> на </a:t>
            </a:r>
            <a:r>
              <a:rPr lang="en-US" sz="3200" i="1" dirty="0"/>
              <a:t>Z</a:t>
            </a:r>
            <a:r>
              <a:rPr lang="ru-RU" sz="3200" dirty="0"/>
              <a:t> определяется с помощью этого приема следующим образом:</a:t>
            </a:r>
          </a:p>
          <a:p>
            <a:r>
              <a:rPr lang="ru-RU" sz="3200" dirty="0"/>
              <a:t> </a:t>
            </a:r>
          </a:p>
          <a:p>
            <a:pPr algn="ctr"/>
            <a:r>
              <a:rPr lang="ru-RU" sz="3200" dirty="0"/>
              <a:t>∆</a:t>
            </a:r>
            <a:r>
              <a:rPr lang="en-US" sz="3200" i="1" dirty="0"/>
              <a:t>Z</a:t>
            </a:r>
            <a:r>
              <a:rPr lang="ru-RU" sz="3200" dirty="0"/>
              <a:t>(</a:t>
            </a:r>
            <a:r>
              <a:rPr lang="ru-RU" sz="3200" i="1" dirty="0"/>
              <a:t>х</a:t>
            </a:r>
            <a:r>
              <a:rPr lang="ru-RU" sz="3200" dirty="0"/>
              <a:t>) = ∆</a:t>
            </a:r>
            <a:r>
              <a:rPr lang="ru-RU" sz="3200" i="1" dirty="0"/>
              <a:t>ХУ</a:t>
            </a:r>
            <a:r>
              <a:rPr lang="ru-RU" sz="3200" baseline="-25000" dirty="0"/>
              <a:t>0</a:t>
            </a:r>
            <a:r>
              <a:rPr lang="ru-RU" sz="3200" dirty="0"/>
              <a:t>.</a:t>
            </a:r>
          </a:p>
          <a:p>
            <a:r>
              <a:rPr lang="ru-RU" sz="3200" dirty="0"/>
              <a:t> </a:t>
            </a:r>
          </a:p>
          <a:p>
            <a:pPr algn="ctr"/>
            <a:r>
              <a:rPr lang="ru-RU" sz="3200" dirty="0"/>
              <a:t>∆</a:t>
            </a:r>
            <a:r>
              <a:rPr lang="en-US" sz="3200" i="1" dirty="0"/>
              <a:t>Z</a:t>
            </a:r>
            <a:r>
              <a:rPr lang="ru-RU" sz="3200" dirty="0"/>
              <a:t>(</a:t>
            </a:r>
            <a:r>
              <a:rPr lang="ru-RU" sz="3200" i="1" dirty="0"/>
              <a:t>у</a:t>
            </a:r>
            <a:r>
              <a:rPr lang="ru-RU" sz="3200" dirty="0"/>
              <a:t>) = ∆</a:t>
            </a:r>
            <a:r>
              <a:rPr lang="ru-RU" sz="3200" i="1" dirty="0"/>
              <a:t>УХ</a:t>
            </a:r>
            <a:r>
              <a:rPr lang="ru-RU" sz="3200" baseline="-25000" dirty="0"/>
              <a:t>1</a:t>
            </a:r>
            <a:r>
              <a:rPr lang="ru-RU" sz="3200" dirty="0"/>
              <a:t>.</a:t>
            </a:r>
          </a:p>
          <a:p>
            <a:r>
              <a:rPr lang="ru-RU" sz="3200" dirty="0"/>
              <a:t> </a:t>
            </a:r>
          </a:p>
          <a:p>
            <a:pPr algn="ctr"/>
            <a:r>
              <a:rPr lang="ru-RU" sz="3200" dirty="0"/>
              <a:t>Баланс отклонений составит:</a:t>
            </a:r>
          </a:p>
          <a:p>
            <a:endParaRPr lang="ru-RU" sz="3200" dirty="0" smtClean="0"/>
          </a:p>
          <a:p>
            <a:pPr algn="ctr"/>
            <a:r>
              <a:rPr lang="ru-RU" sz="3200" dirty="0" smtClean="0"/>
              <a:t>∆</a:t>
            </a:r>
            <a:r>
              <a:rPr lang="en-US" sz="3200" i="1" dirty="0"/>
              <a:t>Z</a:t>
            </a:r>
            <a:r>
              <a:rPr lang="ru-RU" sz="3200" dirty="0"/>
              <a:t> = ∆</a:t>
            </a:r>
            <a:r>
              <a:rPr lang="ru-RU" sz="3200" i="1" dirty="0"/>
              <a:t>Z</a:t>
            </a:r>
            <a:r>
              <a:rPr lang="ru-RU" sz="3200" dirty="0"/>
              <a:t>(</a:t>
            </a:r>
            <a:r>
              <a:rPr lang="ru-RU" sz="3200" i="1" dirty="0"/>
              <a:t>х</a:t>
            </a:r>
            <a:r>
              <a:rPr lang="ru-RU" sz="3200" dirty="0"/>
              <a:t>) + ∆</a:t>
            </a:r>
            <a:r>
              <a:rPr lang="ru-RU" sz="3200" i="1" dirty="0"/>
              <a:t>Z</a:t>
            </a:r>
            <a:r>
              <a:rPr lang="ru-RU" sz="3200" dirty="0"/>
              <a:t>(</a:t>
            </a:r>
            <a:r>
              <a:rPr lang="ru-RU" sz="3200" i="1" dirty="0"/>
              <a:t>у</a:t>
            </a:r>
            <a:r>
              <a:rPr lang="ru-RU" sz="3200" dirty="0"/>
              <a: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7727" y="152400"/>
            <a:ext cx="8458200" cy="1077218"/>
          </a:xfrm>
          <a:prstGeom prst="rect">
            <a:avLst/>
          </a:prstGeom>
        </p:spPr>
        <p:txBody>
          <a:bodyPr wrap="square">
            <a:spAutoFit/>
          </a:bodyPr>
          <a:lstStyle/>
          <a:p>
            <a:endParaRPr lang="ru-RU" sz="3200" b="1" i="1" dirty="0" smtClean="0"/>
          </a:p>
          <a:p>
            <a:pPr algn="ctr"/>
            <a:endParaRPr lang="ru-RU" sz="3200" dirty="0"/>
          </a:p>
        </p:txBody>
      </p:sp>
      <p:sp>
        <p:nvSpPr>
          <p:cNvPr id="4" name="Прямоугольник 3"/>
          <p:cNvSpPr/>
          <p:nvPr/>
        </p:nvSpPr>
        <p:spPr>
          <a:xfrm>
            <a:off x="457199" y="474345"/>
            <a:ext cx="8398727" cy="5693866"/>
          </a:xfrm>
          <a:prstGeom prst="rect">
            <a:avLst/>
          </a:prstGeom>
        </p:spPr>
        <p:txBody>
          <a:bodyPr wrap="square">
            <a:spAutoFit/>
          </a:bodyPr>
          <a:lstStyle/>
          <a:p>
            <a:r>
              <a:rPr lang="ru-RU" sz="2800" dirty="0"/>
              <a:t>Рассмотрим порядок факторного анализа способом абсолютных разниц для комбинированных (смешанных) моделей. </a:t>
            </a:r>
          </a:p>
          <a:p>
            <a:pPr algn="ctr"/>
            <a:r>
              <a:rPr lang="ru-RU" sz="2800" dirty="0"/>
              <a:t>Имеется следующая модель типа:</a:t>
            </a:r>
          </a:p>
          <a:p>
            <a:r>
              <a:rPr lang="ru-RU" sz="2800" dirty="0"/>
              <a:t> </a:t>
            </a:r>
          </a:p>
          <a:p>
            <a:pPr algn="ctr"/>
            <a:r>
              <a:rPr lang="en-US" sz="2800" i="1" dirty="0"/>
              <a:t>Z</a:t>
            </a:r>
            <a:r>
              <a:rPr lang="ru-RU" sz="2800" dirty="0"/>
              <a:t> = </a:t>
            </a:r>
            <a:r>
              <a:rPr lang="en-US" sz="2800" i="1" dirty="0"/>
              <a:t>X</a:t>
            </a:r>
            <a:r>
              <a:rPr lang="ru-RU" sz="2800" dirty="0"/>
              <a:t>(</a:t>
            </a:r>
            <a:r>
              <a:rPr lang="en-US" sz="2800" i="1" dirty="0"/>
              <a:t>Y</a:t>
            </a:r>
            <a:r>
              <a:rPr lang="ru-RU" sz="2800" dirty="0"/>
              <a:t> – </a:t>
            </a:r>
            <a:r>
              <a:rPr lang="en-US" sz="2800" i="1" dirty="0"/>
              <a:t>C</a:t>
            </a:r>
            <a:r>
              <a:rPr lang="ru-RU" sz="2800" dirty="0"/>
              <a:t>),</a:t>
            </a:r>
          </a:p>
          <a:p>
            <a:r>
              <a:rPr lang="ru-RU" sz="2800" dirty="0"/>
              <a:t> </a:t>
            </a:r>
          </a:p>
          <a:p>
            <a:r>
              <a:rPr lang="ru-RU" sz="2800" dirty="0"/>
              <a:t>тогда</a:t>
            </a:r>
          </a:p>
          <a:p>
            <a:r>
              <a:rPr lang="ru-RU" sz="2800" dirty="0"/>
              <a:t>1) влияние фактора </a:t>
            </a:r>
            <a:r>
              <a:rPr lang="ru-RU" sz="2800" i="1" dirty="0"/>
              <a:t>Х</a:t>
            </a:r>
            <a:r>
              <a:rPr lang="ru-RU" sz="2800" dirty="0"/>
              <a:t> на результативный показатель </a:t>
            </a:r>
            <a:r>
              <a:rPr lang="en-US" sz="2800" i="1" dirty="0"/>
              <a:t>Z</a:t>
            </a:r>
            <a:r>
              <a:rPr lang="ru-RU" sz="2800" dirty="0"/>
              <a:t> составит:</a:t>
            </a:r>
          </a:p>
          <a:p>
            <a:r>
              <a:rPr lang="ru-RU" sz="2800" dirty="0"/>
              <a:t> </a:t>
            </a:r>
          </a:p>
          <a:p>
            <a:pPr algn="ctr"/>
            <a:r>
              <a:rPr lang="ru-RU" sz="2800" dirty="0"/>
              <a:t>∆</a:t>
            </a:r>
            <a:r>
              <a:rPr lang="en-US" sz="2800" i="1" dirty="0"/>
              <a:t>Z</a:t>
            </a:r>
            <a:r>
              <a:rPr lang="ru-RU" sz="2800" dirty="0"/>
              <a:t>(</a:t>
            </a:r>
            <a:r>
              <a:rPr lang="ru-RU" sz="2800" i="1" dirty="0"/>
              <a:t>х</a:t>
            </a:r>
            <a:r>
              <a:rPr lang="ru-RU" sz="2800" dirty="0"/>
              <a:t>) = ∆</a:t>
            </a:r>
            <a:r>
              <a:rPr lang="ru-RU" sz="2800" i="1" dirty="0"/>
              <a:t>Х</a:t>
            </a:r>
            <a:r>
              <a:rPr lang="ru-RU" sz="2800" dirty="0"/>
              <a:t>(</a:t>
            </a:r>
            <a:r>
              <a:rPr lang="ru-RU" sz="2800" i="1" dirty="0"/>
              <a:t>У</a:t>
            </a:r>
            <a:r>
              <a:rPr lang="ru-RU" sz="2800" baseline="-25000" dirty="0"/>
              <a:t>0</a:t>
            </a:r>
            <a:r>
              <a:rPr lang="ru-RU" sz="2800" dirty="0"/>
              <a:t> – </a:t>
            </a:r>
            <a:r>
              <a:rPr lang="ru-RU" sz="2800" i="1" dirty="0"/>
              <a:t>С</a:t>
            </a:r>
            <a:r>
              <a:rPr lang="ru-RU" sz="2800" baseline="-25000" dirty="0"/>
              <a:t>0</a:t>
            </a:r>
            <a:r>
              <a:rPr lang="ru-RU" sz="2800" dirty="0"/>
              <a:t>);</a:t>
            </a:r>
          </a:p>
          <a:p>
            <a:r>
              <a:rPr lang="ru-RU" sz="2800" dirty="0"/>
              <a:t>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04800" y="457200"/>
            <a:ext cx="8534400" cy="5693866"/>
          </a:xfrm>
          <a:prstGeom prst="rect">
            <a:avLst/>
          </a:prstGeom>
        </p:spPr>
        <p:txBody>
          <a:bodyPr wrap="square">
            <a:spAutoFit/>
          </a:bodyPr>
          <a:lstStyle/>
          <a:p>
            <a:r>
              <a:rPr lang="ru-RU" sz="2800" dirty="0"/>
              <a:t>2) влияние фактора </a:t>
            </a:r>
            <a:r>
              <a:rPr lang="ru-RU" sz="2800" i="1" dirty="0"/>
              <a:t>У</a:t>
            </a:r>
            <a:r>
              <a:rPr lang="ru-RU" sz="2800" dirty="0"/>
              <a:t> на показатель </a:t>
            </a:r>
            <a:r>
              <a:rPr lang="en-US" sz="2800" i="1" dirty="0"/>
              <a:t>Z</a:t>
            </a:r>
            <a:r>
              <a:rPr lang="ru-RU" sz="2800" dirty="0"/>
              <a:t> будет следующим:</a:t>
            </a:r>
          </a:p>
          <a:p>
            <a:pPr algn="ctr"/>
            <a:r>
              <a:rPr lang="ru-RU" sz="2800" dirty="0"/>
              <a:t> </a:t>
            </a:r>
            <a:r>
              <a:rPr lang="ru-RU" sz="2800" dirty="0" smtClean="0"/>
              <a:t>∆</a:t>
            </a:r>
            <a:r>
              <a:rPr lang="en-US" sz="2800" i="1" dirty="0"/>
              <a:t>Z</a:t>
            </a:r>
            <a:r>
              <a:rPr lang="ru-RU" sz="2800" dirty="0"/>
              <a:t>(</a:t>
            </a:r>
            <a:r>
              <a:rPr lang="ru-RU" sz="2800" i="1" dirty="0"/>
              <a:t>у</a:t>
            </a:r>
            <a:r>
              <a:rPr lang="ru-RU" sz="2800" dirty="0"/>
              <a:t>) = </a:t>
            </a:r>
            <a:r>
              <a:rPr lang="ru-RU" sz="2800" i="1" dirty="0"/>
              <a:t>Х</a:t>
            </a:r>
            <a:r>
              <a:rPr lang="ru-RU" sz="2800" baseline="-25000" dirty="0"/>
              <a:t>1</a:t>
            </a:r>
            <a:r>
              <a:rPr lang="ru-RU" sz="2800" dirty="0"/>
              <a:t>(</a:t>
            </a:r>
            <a:r>
              <a:rPr lang="ru-RU" sz="2800" i="1" dirty="0"/>
              <a:t>У</a:t>
            </a:r>
            <a:r>
              <a:rPr lang="ru-RU" sz="2800" baseline="-25000" dirty="0"/>
              <a:t>1</a:t>
            </a:r>
            <a:r>
              <a:rPr lang="ru-RU" sz="2800" dirty="0"/>
              <a:t> – </a:t>
            </a:r>
            <a:r>
              <a:rPr lang="ru-RU" sz="2800" i="1" dirty="0"/>
              <a:t>С</a:t>
            </a:r>
            <a:r>
              <a:rPr lang="ru-RU" sz="2800" baseline="-25000" dirty="0"/>
              <a:t>0</a:t>
            </a:r>
            <a:r>
              <a:rPr lang="ru-RU" sz="2800" dirty="0"/>
              <a:t>) – </a:t>
            </a:r>
            <a:r>
              <a:rPr lang="ru-RU" sz="2800" i="1" dirty="0"/>
              <a:t>Х</a:t>
            </a:r>
            <a:r>
              <a:rPr lang="ru-RU" sz="2800" baseline="-25000" dirty="0"/>
              <a:t>1</a:t>
            </a:r>
            <a:r>
              <a:rPr lang="ru-RU" sz="2800" dirty="0"/>
              <a:t>(</a:t>
            </a:r>
            <a:r>
              <a:rPr lang="ru-RU" sz="2800" i="1" dirty="0"/>
              <a:t>У</a:t>
            </a:r>
            <a:r>
              <a:rPr lang="ru-RU" sz="2800" baseline="-25000" dirty="0"/>
              <a:t>0</a:t>
            </a:r>
            <a:r>
              <a:rPr lang="ru-RU" sz="2800" dirty="0"/>
              <a:t> – </a:t>
            </a:r>
            <a:r>
              <a:rPr lang="ru-RU" sz="2800" i="1" dirty="0"/>
              <a:t>С</a:t>
            </a:r>
            <a:r>
              <a:rPr lang="ru-RU" sz="2800" baseline="-25000" dirty="0"/>
              <a:t>0</a:t>
            </a:r>
            <a:r>
              <a:rPr lang="ru-RU" sz="2800" dirty="0"/>
              <a:t>) = </a:t>
            </a:r>
            <a:r>
              <a:rPr lang="ru-RU" sz="2800" i="1" dirty="0"/>
              <a:t>Х</a:t>
            </a:r>
            <a:r>
              <a:rPr lang="ru-RU" sz="2800" baseline="-25000" dirty="0"/>
              <a:t>1</a:t>
            </a:r>
            <a:r>
              <a:rPr lang="ru-RU" sz="2800" i="1" dirty="0"/>
              <a:t>У</a:t>
            </a:r>
            <a:r>
              <a:rPr lang="ru-RU" sz="2800" baseline="-25000" dirty="0"/>
              <a:t>1</a:t>
            </a:r>
            <a:r>
              <a:rPr lang="ru-RU" sz="2800" dirty="0"/>
              <a:t> – </a:t>
            </a:r>
            <a:r>
              <a:rPr lang="ru-RU" sz="2800" i="1" dirty="0"/>
              <a:t>Х</a:t>
            </a:r>
            <a:r>
              <a:rPr lang="ru-RU" sz="2800" baseline="-25000" dirty="0"/>
              <a:t>1</a:t>
            </a:r>
            <a:r>
              <a:rPr lang="ru-RU" sz="2800" i="1" dirty="0"/>
              <a:t>С</a:t>
            </a:r>
            <a:r>
              <a:rPr lang="ru-RU" sz="2800" baseline="-25000" dirty="0"/>
              <a:t>0</a:t>
            </a:r>
            <a:r>
              <a:rPr lang="ru-RU" sz="2800" dirty="0"/>
              <a:t> – </a:t>
            </a:r>
            <a:r>
              <a:rPr lang="ru-RU" sz="2800" i="1" dirty="0"/>
              <a:t>Х</a:t>
            </a:r>
            <a:r>
              <a:rPr lang="ru-RU" sz="2800" baseline="-25000" dirty="0"/>
              <a:t>1</a:t>
            </a:r>
            <a:r>
              <a:rPr lang="ru-RU" sz="2800" i="1" dirty="0"/>
              <a:t>У</a:t>
            </a:r>
            <a:r>
              <a:rPr lang="ru-RU" sz="2800" baseline="-25000" dirty="0"/>
              <a:t>0</a:t>
            </a:r>
            <a:r>
              <a:rPr lang="ru-RU" sz="2800" dirty="0"/>
              <a:t> + </a:t>
            </a:r>
            <a:r>
              <a:rPr lang="ru-RU" sz="2800" i="1" dirty="0"/>
              <a:t>Х</a:t>
            </a:r>
            <a:r>
              <a:rPr lang="ru-RU" sz="2800" baseline="-25000" dirty="0"/>
              <a:t>1</a:t>
            </a:r>
            <a:r>
              <a:rPr lang="ru-RU" sz="2800" i="1" dirty="0"/>
              <a:t>С</a:t>
            </a:r>
            <a:r>
              <a:rPr lang="ru-RU" sz="2800" baseline="-25000" dirty="0"/>
              <a:t>0</a:t>
            </a:r>
            <a:r>
              <a:rPr lang="ru-RU" sz="2800" dirty="0"/>
              <a:t> = </a:t>
            </a:r>
            <a:r>
              <a:rPr lang="ru-RU" sz="2800" i="1" dirty="0" smtClean="0"/>
              <a:t>Х</a:t>
            </a:r>
            <a:r>
              <a:rPr lang="ru-RU" sz="2800" baseline="-25000" dirty="0" smtClean="0"/>
              <a:t>1</a:t>
            </a:r>
            <a:r>
              <a:rPr lang="ru-RU" sz="2800" i="1" dirty="0" smtClean="0"/>
              <a:t>У</a:t>
            </a:r>
            <a:r>
              <a:rPr lang="ru-RU" sz="2800" baseline="-25000" dirty="0" smtClean="0"/>
              <a:t>1</a:t>
            </a:r>
            <a:r>
              <a:rPr lang="ru-RU" sz="2800" dirty="0" smtClean="0"/>
              <a:t> </a:t>
            </a:r>
            <a:r>
              <a:rPr lang="ru-RU" sz="2800" dirty="0"/>
              <a:t>– </a:t>
            </a:r>
            <a:r>
              <a:rPr lang="ru-RU" sz="2800" i="1" dirty="0"/>
              <a:t>Х</a:t>
            </a:r>
            <a:r>
              <a:rPr lang="ru-RU" sz="2800" baseline="-25000" dirty="0"/>
              <a:t>1</a:t>
            </a:r>
            <a:r>
              <a:rPr lang="ru-RU" sz="2800" i="1" dirty="0"/>
              <a:t>У</a:t>
            </a:r>
            <a:r>
              <a:rPr lang="ru-RU" sz="2800" baseline="-25000" dirty="0"/>
              <a:t>0</a:t>
            </a:r>
            <a:r>
              <a:rPr lang="ru-RU" sz="2800" dirty="0"/>
              <a:t> = ∆</a:t>
            </a:r>
            <a:r>
              <a:rPr lang="ru-RU" sz="2800" i="1" dirty="0"/>
              <a:t>УХ</a:t>
            </a:r>
            <a:r>
              <a:rPr lang="ru-RU" sz="2800" baseline="-25000" dirty="0"/>
              <a:t>1</a:t>
            </a:r>
            <a:r>
              <a:rPr lang="ru-RU" sz="2800" dirty="0"/>
              <a:t>;</a:t>
            </a:r>
          </a:p>
          <a:p>
            <a:endParaRPr lang="ru-RU" sz="2800" dirty="0" smtClean="0"/>
          </a:p>
          <a:p>
            <a:r>
              <a:rPr lang="ru-RU" sz="2800" dirty="0" smtClean="0"/>
              <a:t>3</a:t>
            </a:r>
            <a:r>
              <a:rPr lang="ru-RU" sz="2800" dirty="0"/>
              <a:t>) влияние фактора </a:t>
            </a:r>
            <a:r>
              <a:rPr lang="ru-RU" sz="2800" i="1" dirty="0"/>
              <a:t>С</a:t>
            </a:r>
            <a:r>
              <a:rPr lang="ru-RU" sz="2800" dirty="0"/>
              <a:t> на </a:t>
            </a:r>
            <a:r>
              <a:rPr lang="en-US" sz="2800" i="1" dirty="0"/>
              <a:t>Z</a:t>
            </a:r>
            <a:r>
              <a:rPr lang="ru-RU" sz="2800" dirty="0"/>
              <a:t> будет выглядеть следующим образом:</a:t>
            </a:r>
          </a:p>
          <a:p>
            <a:pPr algn="ctr"/>
            <a:r>
              <a:rPr lang="ru-RU" sz="2800" dirty="0"/>
              <a:t> </a:t>
            </a:r>
            <a:r>
              <a:rPr lang="ru-RU" sz="2800" dirty="0" smtClean="0"/>
              <a:t>∆</a:t>
            </a:r>
            <a:r>
              <a:rPr lang="en-US" sz="2800" i="1" dirty="0"/>
              <a:t>Z</a:t>
            </a:r>
            <a:r>
              <a:rPr lang="ru-RU" sz="2800" dirty="0"/>
              <a:t>(</a:t>
            </a:r>
            <a:r>
              <a:rPr lang="ru-RU" sz="2800" i="1" dirty="0"/>
              <a:t>с</a:t>
            </a:r>
            <a:r>
              <a:rPr lang="ru-RU" sz="2800" dirty="0"/>
              <a:t>) = </a:t>
            </a:r>
            <a:r>
              <a:rPr lang="ru-RU" sz="2800" i="1" dirty="0"/>
              <a:t>Х</a:t>
            </a:r>
            <a:r>
              <a:rPr lang="ru-RU" sz="2800" baseline="-25000" dirty="0"/>
              <a:t>1</a:t>
            </a:r>
            <a:r>
              <a:rPr lang="ru-RU" sz="2800" dirty="0"/>
              <a:t>(</a:t>
            </a:r>
            <a:r>
              <a:rPr lang="ru-RU" sz="2800" i="1" dirty="0"/>
              <a:t>У</a:t>
            </a:r>
            <a:r>
              <a:rPr lang="ru-RU" sz="2800" baseline="-25000" dirty="0"/>
              <a:t>1</a:t>
            </a:r>
            <a:r>
              <a:rPr lang="ru-RU" sz="2800" dirty="0"/>
              <a:t> – </a:t>
            </a:r>
            <a:r>
              <a:rPr lang="ru-RU" sz="2800" i="1" dirty="0"/>
              <a:t>С</a:t>
            </a:r>
            <a:r>
              <a:rPr lang="ru-RU" sz="2800" baseline="-25000" dirty="0"/>
              <a:t>1</a:t>
            </a:r>
            <a:r>
              <a:rPr lang="ru-RU" sz="2800" dirty="0"/>
              <a:t>) – </a:t>
            </a:r>
            <a:r>
              <a:rPr lang="ru-RU" sz="2800" i="1" dirty="0"/>
              <a:t>Х</a:t>
            </a:r>
            <a:r>
              <a:rPr lang="ru-RU" sz="2800" baseline="-25000" dirty="0"/>
              <a:t>1</a:t>
            </a:r>
            <a:r>
              <a:rPr lang="ru-RU" sz="2800" dirty="0"/>
              <a:t>(</a:t>
            </a:r>
            <a:r>
              <a:rPr lang="ru-RU" sz="2800" i="1" dirty="0"/>
              <a:t>У</a:t>
            </a:r>
            <a:r>
              <a:rPr lang="ru-RU" sz="2800" baseline="-25000" dirty="0"/>
              <a:t>1</a:t>
            </a:r>
            <a:r>
              <a:rPr lang="ru-RU" sz="2800" dirty="0"/>
              <a:t> – </a:t>
            </a:r>
            <a:r>
              <a:rPr lang="ru-RU" sz="2800" i="1" dirty="0"/>
              <a:t>С</a:t>
            </a:r>
            <a:r>
              <a:rPr lang="ru-RU" sz="2800" baseline="-25000" dirty="0"/>
              <a:t>0</a:t>
            </a:r>
            <a:r>
              <a:rPr lang="ru-RU" sz="2800" dirty="0"/>
              <a:t>) = </a:t>
            </a:r>
            <a:r>
              <a:rPr lang="ru-RU" sz="2800" i="1" dirty="0"/>
              <a:t>Х</a:t>
            </a:r>
            <a:r>
              <a:rPr lang="ru-RU" sz="2800" baseline="-25000" dirty="0"/>
              <a:t>1</a:t>
            </a:r>
            <a:r>
              <a:rPr lang="ru-RU" sz="2800" i="1" dirty="0"/>
              <a:t>У</a:t>
            </a:r>
            <a:r>
              <a:rPr lang="ru-RU" sz="2800" baseline="-25000" dirty="0"/>
              <a:t>1</a:t>
            </a:r>
            <a:r>
              <a:rPr lang="ru-RU" sz="2800" dirty="0"/>
              <a:t> – </a:t>
            </a:r>
            <a:r>
              <a:rPr lang="ru-RU" sz="2800" i="1" dirty="0"/>
              <a:t>Х</a:t>
            </a:r>
            <a:r>
              <a:rPr lang="ru-RU" sz="2800" baseline="-25000" dirty="0"/>
              <a:t>1</a:t>
            </a:r>
            <a:r>
              <a:rPr lang="ru-RU" sz="2800" i="1" dirty="0"/>
              <a:t>С</a:t>
            </a:r>
            <a:r>
              <a:rPr lang="ru-RU" sz="2800" baseline="-25000" dirty="0"/>
              <a:t>1</a:t>
            </a:r>
            <a:r>
              <a:rPr lang="ru-RU" sz="2800" dirty="0"/>
              <a:t> – </a:t>
            </a:r>
            <a:r>
              <a:rPr lang="ru-RU" sz="2800" i="1" dirty="0"/>
              <a:t>Х</a:t>
            </a:r>
            <a:r>
              <a:rPr lang="ru-RU" sz="2800" baseline="-25000" dirty="0"/>
              <a:t>1</a:t>
            </a:r>
            <a:r>
              <a:rPr lang="ru-RU" sz="2800" i="1" dirty="0"/>
              <a:t>У</a:t>
            </a:r>
            <a:r>
              <a:rPr lang="ru-RU" sz="2800" baseline="-25000" dirty="0"/>
              <a:t>1</a:t>
            </a:r>
            <a:r>
              <a:rPr lang="ru-RU" sz="2800" dirty="0"/>
              <a:t> + </a:t>
            </a:r>
            <a:r>
              <a:rPr lang="ru-RU" sz="2800" i="1" dirty="0"/>
              <a:t>Х</a:t>
            </a:r>
            <a:r>
              <a:rPr lang="ru-RU" sz="2800" baseline="-25000" dirty="0"/>
              <a:t>1</a:t>
            </a:r>
            <a:r>
              <a:rPr lang="ru-RU" sz="2800" i="1" dirty="0"/>
              <a:t>С</a:t>
            </a:r>
            <a:r>
              <a:rPr lang="ru-RU" sz="2800" baseline="-25000" dirty="0"/>
              <a:t>0</a:t>
            </a:r>
            <a:r>
              <a:rPr lang="ru-RU" sz="2800" dirty="0"/>
              <a:t> = </a:t>
            </a:r>
            <a:r>
              <a:rPr lang="ru-RU" sz="2800" dirty="0" smtClean="0"/>
              <a:t>–</a:t>
            </a:r>
            <a:r>
              <a:rPr lang="ru-RU" sz="2800" i="1" dirty="0"/>
              <a:t>Х</a:t>
            </a:r>
            <a:r>
              <a:rPr lang="ru-RU" sz="2800" baseline="-25000" dirty="0"/>
              <a:t>1</a:t>
            </a:r>
            <a:r>
              <a:rPr lang="ru-RU" sz="2800" i="1" dirty="0"/>
              <a:t>С</a:t>
            </a:r>
            <a:r>
              <a:rPr lang="ru-RU" sz="2800" baseline="-25000" dirty="0"/>
              <a:t>1</a:t>
            </a:r>
            <a:r>
              <a:rPr lang="ru-RU" sz="2800" dirty="0"/>
              <a:t> + </a:t>
            </a:r>
            <a:r>
              <a:rPr lang="ru-RU" sz="2800" i="1" dirty="0"/>
              <a:t>Х</a:t>
            </a:r>
            <a:r>
              <a:rPr lang="ru-RU" sz="2800" baseline="-25000" dirty="0"/>
              <a:t>1</a:t>
            </a:r>
            <a:r>
              <a:rPr lang="ru-RU" sz="2800" i="1" dirty="0"/>
              <a:t>С</a:t>
            </a:r>
            <a:r>
              <a:rPr lang="ru-RU" sz="2800" baseline="-25000" dirty="0"/>
              <a:t>0</a:t>
            </a:r>
            <a:r>
              <a:rPr lang="ru-RU" sz="2800" dirty="0"/>
              <a:t> = (–∆</a:t>
            </a:r>
            <a:r>
              <a:rPr lang="ru-RU" sz="2800" i="1" dirty="0"/>
              <a:t>С</a:t>
            </a:r>
            <a:r>
              <a:rPr lang="ru-RU" sz="2800" dirty="0"/>
              <a:t>)</a:t>
            </a:r>
            <a:r>
              <a:rPr lang="ru-RU" sz="2800" i="1" dirty="0"/>
              <a:t>Х</a:t>
            </a:r>
            <a:r>
              <a:rPr lang="ru-RU" sz="2800" baseline="-25000" dirty="0"/>
              <a:t>1</a:t>
            </a:r>
            <a:r>
              <a:rPr lang="ru-RU" sz="2800" dirty="0" smtClean="0"/>
              <a:t>.</a:t>
            </a:r>
          </a:p>
          <a:p>
            <a:endParaRPr lang="ru-RU" sz="2800" dirty="0" smtClean="0"/>
          </a:p>
          <a:p>
            <a:r>
              <a:rPr lang="ru-RU" sz="2800" dirty="0" smtClean="0"/>
              <a:t>Баланс </a:t>
            </a:r>
            <a:r>
              <a:rPr lang="ru-RU" sz="2800" dirty="0"/>
              <a:t>отклонений составит:</a:t>
            </a:r>
          </a:p>
          <a:p>
            <a:r>
              <a:rPr lang="ru-RU" sz="2800" dirty="0"/>
              <a:t> </a:t>
            </a:r>
          </a:p>
          <a:p>
            <a:pPr algn="ctr"/>
            <a:r>
              <a:rPr lang="ru-RU" sz="2800" dirty="0"/>
              <a:t>∆</a:t>
            </a:r>
            <a:r>
              <a:rPr lang="en-US" sz="2800" i="1" dirty="0"/>
              <a:t>Z</a:t>
            </a:r>
            <a:r>
              <a:rPr lang="ru-RU" sz="2800" dirty="0"/>
              <a:t> = ∆</a:t>
            </a:r>
            <a:r>
              <a:rPr lang="ru-RU" sz="2800" i="1" dirty="0"/>
              <a:t>Z</a:t>
            </a:r>
            <a:r>
              <a:rPr lang="ru-RU" sz="2800" dirty="0"/>
              <a:t>(</a:t>
            </a:r>
            <a:r>
              <a:rPr lang="ru-RU" sz="2800" i="1" dirty="0"/>
              <a:t>х</a:t>
            </a:r>
            <a:r>
              <a:rPr lang="ru-RU" sz="2800" dirty="0"/>
              <a:t>) + ∆</a:t>
            </a:r>
            <a:r>
              <a:rPr lang="ru-RU" sz="2800" i="1" dirty="0"/>
              <a:t>Z</a:t>
            </a:r>
            <a:r>
              <a:rPr lang="ru-RU" sz="2800" dirty="0"/>
              <a:t>(</a:t>
            </a:r>
            <a:r>
              <a:rPr lang="ru-RU" sz="2800" i="1" dirty="0"/>
              <a:t>у</a:t>
            </a:r>
            <a:r>
              <a:rPr lang="ru-RU" sz="2800" dirty="0"/>
              <a:t>) + ∆</a:t>
            </a:r>
            <a:r>
              <a:rPr lang="ru-RU" sz="2800" i="1" dirty="0"/>
              <a:t>Z</a:t>
            </a:r>
            <a:r>
              <a:rPr lang="ru-RU" sz="2800" dirty="0"/>
              <a:t>(</a:t>
            </a:r>
            <a:r>
              <a:rPr lang="ru-RU" sz="2800" i="1" dirty="0"/>
              <a:t>с</a:t>
            </a:r>
            <a:r>
              <a:rPr lang="ru-RU" sz="2800" dirty="0"/>
              <a:t>)</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381000" y="228600"/>
            <a:ext cx="8458200" cy="6124754"/>
          </a:xfrm>
          <a:prstGeom prst="rect">
            <a:avLst/>
          </a:prstGeom>
        </p:spPr>
        <p:txBody>
          <a:bodyPr wrap="square">
            <a:spAutoFit/>
          </a:bodyPr>
          <a:lstStyle/>
          <a:p>
            <a:pPr algn="ctr"/>
            <a:r>
              <a:rPr lang="ru-RU" sz="2800" dirty="0"/>
              <a:t>Математическим развитием приема цепных подстановок является </a:t>
            </a:r>
            <a:r>
              <a:rPr lang="ru-RU" sz="2800" b="1" i="1" dirty="0"/>
              <a:t>интегральный метод</a:t>
            </a:r>
            <a:r>
              <a:rPr lang="ru-RU" sz="2800" dirty="0"/>
              <a:t>. Он используется в том случае, когда экономические показатели могут быть представлены как функции многих переменных</a:t>
            </a:r>
            <a:r>
              <a:rPr lang="ru-RU" sz="2800" dirty="0" smtClean="0"/>
              <a:t>.</a:t>
            </a:r>
          </a:p>
          <a:p>
            <a:endParaRPr lang="ru-RU" sz="2800" dirty="0" smtClean="0"/>
          </a:p>
          <a:p>
            <a:r>
              <a:rPr lang="ru-RU" sz="2800" dirty="0" smtClean="0"/>
              <a:t>Для </a:t>
            </a:r>
            <a:r>
              <a:rPr lang="ru-RU" sz="2800" dirty="0"/>
              <a:t>мультипликативной модели типа </a:t>
            </a:r>
            <a:r>
              <a:rPr lang="en-US" sz="2800" b="1" u="sng" dirty="0"/>
              <a:t>Z </a:t>
            </a:r>
            <a:r>
              <a:rPr lang="ru-RU" sz="2800" b="1" u="sng" dirty="0"/>
              <a:t>= </a:t>
            </a:r>
            <a:r>
              <a:rPr lang="en-US" sz="2800" b="1" u="sng" dirty="0"/>
              <a:t>XY</a:t>
            </a:r>
            <a:r>
              <a:rPr lang="ru-RU" sz="2800" b="1" u="sng" dirty="0"/>
              <a:t> </a:t>
            </a:r>
            <a:r>
              <a:rPr lang="ru-RU" sz="2800" dirty="0"/>
              <a:t>влияние факторов </a:t>
            </a:r>
            <a:r>
              <a:rPr lang="en-US" sz="2800" i="1" dirty="0"/>
              <a:t>X</a:t>
            </a:r>
            <a:r>
              <a:rPr lang="ru-RU" sz="2800" dirty="0"/>
              <a:t> и </a:t>
            </a:r>
            <a:r>
              <a:rPr lang="en-US" sz="2800" i="1" dirty="0"/>
              <a:t>Y</a:t>
            </a:r>
            <a:r>
              <a:rPr lang="ru-RU" sz="2800" dirty="0"/>
              <a:t> на </a:t>
            </a:r>
            <a:r>
              <a:rPr lang="en-US" sz="2800" i="1" dirty="0"/>
              <a:t>Z</a:t>
            </a:r>
            <a:r>
              <a:rPr lang="ru-RU" sz="2800" dirty="0"/>
              <a:t> можно определить следующим образом: </a:t>
            </a:r>
          </a:p>
          <a:p>
            <a:pPr algn="ctr"/>
            <a:r>
              <a:rPr lang="ru-RU" sz="2800" dirty="0"/>
              <a:t> </a:t>
            </a:r>
            <a:r>
              <a:rPr lang="ru-RU" sz="2800" dirty="0" smtClean="0"/>
              <a:t>∆</a:t>
            </a:r>
            <a:r>
              <a:rPr lang="en-US" sz="2800" i="1" dirty="0" err="1"/>
              <a:t>Z</a:t>
            </a:r>
            <a:r>
              <a:rPr lang="en-US" sz="2800" i="1" baseline="-25000" dirty="0" err="1"/>
              <a:t>x</a:t>
            </a:r>
            <a:r>
              <a:rPr lang="ru-RU" sz="2800" dirty="0"/>
              <a:t> = ∆</a:t>
            </a:r>
            <a:r>
              <a:rPr lang="en-US" sz="2800" i="1" dirty="0"/>
              <a:t>XY</a:t>
            </a:r>
            <a:r>
              <a:rPr lang="ru-RU" sz="2800" baseline="-25000" dirty="0"/>
              <a:t>0</a:t>
            </a:r>
            <a:r>
              <a:rPr lang="ru-RU" sz="2800" dirty="0"/>
              <a:t> + (∆</a:t>
            </a:r>
            <a:r>
              <a:rPr lang="en-US" sz="2800" i="1" dirty="0"/>
              <a:t>X</a:t>
            </a:r>
            <a:r>
              <a:rPr lang="ru-RU" sz="2800" dirty="0"/>
              <a:t>∆</a:t>
            </a:r>
            <a:r>
              <a:rPr lang="en-US" sz="2800" i="1" dirty="0"/>
              <a:t>Y</a:t>
            </a:r>
            <a:r>
              <a:rPr lang="ru-RU" sz="2800" dirty="0"/>
              <a:t>) / 2,</a:t>
            </a:r>
          </a:p>
          <a:p>
            <a:pPr algn="ctr"/>
            <a:r>
              <a:rPr lang="ru-RU" sz="2800" dirty="0" smtClean="0"/>
              <a:t>∆</a:t>
            </a:r>
            <a:r>
              <a:rPr lang="en-US" sz="2800" i="1" dirty="0" err="1"/>
              <a:t>Z</a:t>
            </a:r>
            <a:r>
              <a:rPr lang="en-US" sz="2800" i="1" baseline="-25000" dirty="0" err="1"/>
              <a:t>y</a:t>
            </a:r>
            <a:r>
              <a:rPr lang="ru-RU" sz="2800" dirty="0"/>
              <a:t> = ∆</a:t>
            </a:r>
            <a:r>
              <a:rPr lang="en-US" sz="2800" i="1" dirty="0"/>
              <a:t>YX</a:t>
            </a:r>
            <a:r>
              <a:rPr lang="ru-RU" sz="2800" baseline="-25000" dirty="0"/>
              <a:t>0</a:t>
            </a:r>
            <a:r>
              <a:rPr lang="ru-RU" sz="2800" dirty="0"/>
              <a:t> + (∆</a:t>
            </a:r>
            <a:r>
              <a:rPr lang="en-US" sz="2800" i="1" dirty="0"/>
              <a:t>X</a:t>
            </a:r>
            <a:r>
              <a:rPr lang="ru-RU" sz="2800" dirty="0"/>
              <a:t>∆</a:t>
            </a:r>
            <a:r>
              <a:rPr lang="en-US" sz="2800" i="1" dirty="0"/>
              <a:t>Y</a:t>
            </a:r>
            <a:r>
              <a:rPr lang="ru-RU" sz="2800" dirty="0"/>
              <a:t>) / 2.</a:t>
            </a:r>
          </a:p>
          <a:p>
            <a:endParaRPr lang="ru-RU" sz="2800" dirty="0" smtClean="0"/>
          </a:p>
          <a:p>
            <a:r>
              <a:rPr lang="ru-RU" sz="2800" dirty="0" smtClean="0"/>
              <a:t>Баланс </a:t>
            </a:r>
            <a:r>
              <a:rPr lang="ru-RU" sz="2800" dirty="0"/>
              <a:t>отклонений составит:</a:t>
            </a:r>
          </a:p>
          <a:p>
            <a:pPr algn="ctr"/>
            <a:r>
              <a:rPr lang="ru-RU" sz="2800" dirty="0"/>
              <a:t> </a:t>
            </a:r>
            <a:r>
              <a:rPr lang="ru-RU" sz="2800" dirty="0" smtClean="0"/>
              <a:t>∆</a:t>
            </a:r>
            <a:r>
              <a:rPr lang="en-US" sz="2800" i="1" dirty="0"/>
              <a:t>Z</a:t>
            </a:r>
            <a:r>
              <a:rPr lang="ru-RU" sz="2800" dirty="0"/>
              <a:t> = ∆</a:t>
            </a:r>
            <a:r>
              <a:rPr lang="ru-RU" sz="2800" i="1" dirty="0"/>
              <a:t>Z</a:t>
            </a:r>
            <a:r>
              <a:rPr lang="ru-RU" sz="2800" dirty="0"/>
              <a:t>(</a:t>
            </a:r>
            <a:r>
              <a:rPr lang="ru-RU" sz="2800" i="1" dirty="0"/>
              <a:t>х</a:t>
            </a:r>
            <a:r>
              <a:rPr lang="ru-RU" sz="2800" dirty="0"/>
              <a:t>) + ∆</a:t>
            </a:r>
            <a:r>
              <a:rPr lang="ru-RU" sz="2800" i="1" dirty="0"/>
              <a:t>Z</a:t>
            </a:r>
            <a:r>
              <a:rPr lang="ru-RU" sz="2800" dirty="0"/>
              <a:t>(</a:t>
            </a:r>
            <a:r>
              <a:rPr lang="ru-RU" sz="2800" i="1" dirty="0"/>
              <a:t>у</a:t>
            </a:r>
            <a:r>
              <a:rPr lang="ru-RU" sz="2800" dirty="0"/>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71707" y="457200"/>
            <a:ext cx="8382000" cy="6001643"/>
          </a:xfrm>
          <a:prstGeom prst="rect">
            <a:avLst/>
          </a:prstGeom>
        </p:spPr>
        <p:txBody>
          <a:bodyPr wrap="square">
            <a:spAutoFit/>
          </a:bodyPr>
          <a:lstStyle/>
          <a:p>
            <a:r>
              <a:rPr lang="ru-RU" sz="3200" dirty="0"/>
              <a:t>Для краткой модели типа </a:t>
            </a:r>
            <a:r>
              <a:rPr lang="en-US" sz="3200" b="1" u="sng" dirty="0"/>
              <a:t>Z </a:t>
            </a:r>
            <a:r>
              <a:rPr lang="ru-RU" sz="3200" b="1" u="sng" dirty="0"/>
              <a:t>= </a:t>
            </a:r>
            <a:r>
              <a:rPr lang="en-US" sz="3200" b="1" u="sng" dirty="0"/>
              <a:t>X </a:t>
            </a:r>
            <a:r>
              <a:rPr lang="ru-RU" sz="3200" b="1" u="sng" dirty="0"/>
              <a:t>/ </a:t>
            </a:r>
            <a:r>
              <a:rPr lang="en-US" sz="3200" b="1" u="sng" dirty="0"/>
              <a:t>Y</a:t>
            </a:r>
            <a:r>
              <a:rPr lang="ru-RU" sz="3200" b="1" u="sng" dirty="0"/>
              <a:t> </a:t>
            </a:r>
            <a:r>
              <a:rPr lang="ru-RU" sz="3200" dirty="0"/>
              <a:t>влияние факторов на обобщающий показатель рассчитывается следующим образом:</a:t>
            </a:r>
          </a:p>
          <a:p>
            <a:r>
              <a:rPr lang="ru-RU" sz="3200" dirty="0"/>
              <a:t> </a:t>
            </a:r>
          </a:p>
          <a:p>
            <a:pPr algn="ctr"/>
            <a:r>
              <a:rPr lang="ru-RU" sz="3200" dirty="0"/>
              <a:t>∆</a:t>
            </a:r>
            <a:r>
              <a:rPr lang="en-US" sz="3200" i="1" dirty="0" err="1"/>
              <a:t>Z</a:t>
            </a:r>
            <a:r>
              <a:rPr lang="en-US" sz="3200" i="1" baseline="-25000" dirty="0" err="1"/>
              <a:t>x</a:t>
            </a:r>
            <a:r>
              <a:rPr lang="ru-RU" sz="3200" dirty="0"/>
              <a:t> = ∆</a:t>
            </a:r>
            <a:r>
              <a:rPr lang="en-US" sz="3200" i="1" dirty="0"/>
              <a:t>X</a:t>
            </a:r>
            <a:r>
              <a:rPr lang="ru-RU" sz="3200" dirty="0"/>
              <a:t>/∆</a:t>
            </a:r>
            <a:r>
              <a:rPr lang="en-US" sz="3200" i="1" dirty="0"/>
              <a:t>Y</a:t>
            </a:r>
            <a:r>
              <a:rPr lang="ru-RU" sz="3200" dirty="0"/>
              <a:t> – </a:t>
            </a:r>
            <a:r>
              <a:rPr lang="en-US" sz="3200" dirty="0" err="1"/>
              <a:t>ln</a:t>
            </a:r>
            <a:r>
              <a:rPr lang="ru-RU" sz="3200" dirty="0"/>
              <a:t>(</a:t>
            </a:r>
            <a:r>
              <a:rPr lang="en-US" sz="3200" i="1" dirty="0"/>
              <a:t>Y</a:t>
            </a:r>
            <a:r>
              <a:rPr lang="ru-RU" sz="3200" baseline="-25000" dirty="0"/>
              <a:t>1</a:t>
            </a:r>
            <a:r>
              <a:rPr lang="ru-RU" sz="3200" dirty="0"/>
              <a:t> / </a:t>
            </a:r>
            <a:r>
              <a:rPr lang="en-US" sz="3200" i="1" dirty="0"/>
              <a:t>Y</a:t>
            </a:r>
            <a:r>
              <a:rPr lang="ru-RU" sz="3200" baseline="-25000" dirty="0"/>
              <a:t>0</a:t>
            </a:r>
            <a:r>
              <a:rPr lang="ru-RU" sz="3200" dirty="0"/>
              <a:t>),</a:t>
            </a:r>
          </a:p>
          <a:p>
            <a:r>
              <a:rPr lang="ru-RU" sz="3200" dirty="0"/>
              <a:t> </a:t>
            </a:r>
          </a:p>
          <a:p>
            <a:pPr algn="ctr"/>
            <a:r>
              <a:rPr lang="ru-RU" sz="3200" dirty="0"/>
              <a:t>∆</a:t>
            </a:r>
            <a:r>
              <a:rPr lang="en-US" sz="3200" i="1" dirty="0" err="1"/>
              <a:t>Z</a:t>
            </a:r>
            <a:r>
              <a:rPr lang="en-US" sz="3200" i="1" baseline="-25000" dirty="0" err="1"/>
              <a:t>y</a:t>
            </a:r>
            <a:r>
              <a:rPr lang="ru-RU" sz="3200" dirty="0"/>
              <a:t> = ∆</a:t>
            </a:r>
            <a:r>
              <a:rPr lang="en-US" sz="3200" i="1" dirty="0"/>
              <a:t>Z</a:t>
            </a:r>
            <a:r>
              <a:rPr lang="ru-RU" sz="3200" dirty="0"/>
              <a:t> – ∆</a:t>
            </a:r>
            <a:r>
              <a:rPr lang="en-US" sz="3200" i="1" dirty="0" err="1"/>
              <a:t>Z</a:t>
            </a:r>
            <a:r>
              <a:rPr lang="en-US" sz="3200" i="1" baseline="-25000" dirty="0" err="1"/>
              <a:t>x</a:t>
            </a:r>
            <a:r>
              <a:rPr lang="ru-RU" sz="3200" dirty="0" smtClean="0"/>
              <a:t>.</a:t>
            </a:r>
          </a:p>
          <a:p>
            <a:endParaRPr lang="ru-RU" sz="3200" dirty="0" smtClean="0"/>
          </a:p>
          <a:p>
            <a:r>
              <a:rPr lang="ru-RU" sz="3200" dirty="0" smtClean="0"/>
              <a:t>Баланс </a:t>
            </a:r>
            <a:r>
              <a:rPr lang="ru-RU" sz="3200" dirty="0"/>
              <a:t>отклонений составит:</a:t>
            </a:r>
          </a:p>
          <a:p>
            <a:r>
              <a:rPr lang="ru-RU" sz="3200" dirty="0"/>
              <a:t> </a:t>
            </a:r>
          </a:p>
          <a:p>
            <a:pPr algn="ctr"/>
            <a:r>
              <a:rPr lang="ru-RU" sz="3200" dirty="0"/>
              <a:t>∆</a:t>
            </a:r>
            <a:r>
              <a:rPr lang="en-US" sz="3200" i="1" dirty="0"/>
              <a:t>Z</a:t>
            </a:r>
            <a:r>
              <a:rPr lang="ru-RU" sz="3200" dirty="0"/>
              <a:t> = ∆</a:t>
            </a:r>
            <a:r>
              <a:rPr lang="ru-RU" sz="3200" i="1" dirty="0"/>
              <a:t>Z</a:t>
            </a:r>
            <a:r>
              <a:rPr lang="ru-RU" sz="3200" dirty="0"/>
              <a:t>(</a:t>
            </a:r>
            <a:r>
              <a:rPr lang="ru-RU" sz="3200" i="1" dirty="0"/>
              <a:t>х</a:t>
            </a:r>
            <a:r>
              <a:rPr lang="ru-RU" sz="3200" dirty="0"/>
              <a:t>) + ∆</a:t>
            </a:r>
            <a:r>
              <a:rPr lang="ru-RU" sz="3200" i="1" dirty="0"/>
              <a:t>Z</a:t>
            </a:r>
            <a:r>
              <a:rPr lang="ru-RU" sz="3200" dirty="0"/>
              <a:t>(</a:t>
            </a:r>
            <a:r>
              <a:rPr lang="ru-RU" sz="3200" i="1" dirty="0"/>
              <a:t>у</a:t>
            </a:r>
            <a:r>
              <a:rPr lang="ru-RU" sz="3200" dirty="0"/>
              <a:t>) </a:t>
            </a:r>
          </a:p>
          <a:p>
            <a:pPr algn="ctr"/>
            <a:endParaRPr lang="ru-RU" sz="3200" dirty="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0902" y="76200"/>
            <a:ext cx="8610600" cy="6124754"/>
          </a:xfrm>
          <a:prstGeom prst="rect">
            <a:avLst/>
          </a:prstGeom>
        </p:spPr>
        <p:txBody>
          <a:bodyPr wrap="square">
            <a:spAutoFit/>
          </a:bodyPr>
          <a:lstStyle/>
          <a:p>
            <a:pPr algn="ctr"/>
            <a:r>
              <a:rPr lang="ru-RU" sz="2800" b="1" i="1" dirty="0"/>
              <a:t>Способ относительных разниц </a:t>
            </a:r>
            <a:r>
              <a:rPr lang="ru-RU" sz="2800" dirty="0"/>
              <a:t>используется так же, как и способ абсолютных разниц, только в мультипликативных и комбинированных (смешанных) моделях.</a:t>
            </a:r>
          </a:p>
          <a:p>
            <a:pPr algn="ctr"/>
            <a:r>
              <a:rPr lang="ru-RU" sz="2800" dirty="0"/>
              <a:t>Для мультипликативных моделей математическое описание названного приема будет следующим. </a:t>
            </a:r>
            <a:endParaRPr lang="ru-RU" sz="2800" dirty="0" smtClean="0"/>
          </a:p>
          <a:p>
            <a:pPr algn="ctr"/>
            <a:r>
              <a:rPr lang="ru-RU" sz="2800" dirty="0"/>
              <a:t>Имеется четырехфакторная мультипликативная модель: </a:t>
            </a:r>
            <a:r>
              <a:rPr lang="en-US" sz="2800" b="1" u="sng" dirty="0"/>
              <a:t>Z</a:t>
            </a:r>
            <a:r>
              <a:rPr lang="ru-RU" sz="2800" b="1" u="sng" dirty="0"/>
              <a:t> = Х · У · С · </a:t>
            </a:r>
            <a:r>
              <a:rPr lang="en-US" sz="2800" b="1" u="sng" dirty="0"/>
              <a:t>D</a:t>
            </a:r>
            <a:r>
              <a:rPr lang="ru-RU" sz="2800" dirty="0"/>
              <a:t>. Для факторного анализа способом относительных разниц вначале надо определить относительные отклонения по каждому факторному </a:t>
            </a:r>
            <a:r>
              <a:rPr lang="ru-RU" sz="2800" dirty="0" smtClean="0"/>
              <a:t>показателю.</a:t>
            </a:r>
          </a:p>
          <a:p>
            <a:pPr algn="ctr"/>
            <a:r>
              <a:rPr lang="ru-RU" sz="2800" dirty="0"/>
              <a:t>Например, по первому фактору это будет процентное отношение его изменения к базе:</a:t>
            </a:r>
          </a:p>
          <a:p>
            <a:pPr algn="ctr"/>
            <a:endParaRPr lang="ru-RU" sz="2800" dirty="0"/>
          </a:p>
        </p:txBody>
      </p:sp>
      <p:graphicFrame>
        <p:nvGraphicFramePr>
          <p:cNvPr id="2" name="Объект 1"/>
          <p:cNvGraphicFramePr>
            <a:graphicFrameLocks noChangeAspect="1"/>
          </p:cNvGraphicFramePr>
          <p:nvPr>
            <p:extLst>
              <p:ext uri="{D42A27DB-BD31-4B8C-83A1-F6EECF244321}">
                <p14:modId xmlns:p14="http://schemas.microsoft.com/office/powerpoint/2010/main" val="1599285278"/>
              </p:ext>
            </p:extLst>
          </p:nvPr>
        </p:nvGraphicFramePr>
        <p:xfrm>
          <a:off x="2438400" y="5565954"/>
          <a:ext cx="3441700" cy="1270000"/>
        </p:xfrm>
        <a:graphic>
          <a:graphicData uri="http://schemas.openxmlformats.org/presentationml/2006/ole">
            <mc:AlternateContent xmlns:mc="http://schemas.openxmlformats.org/markup-compatibility/2006">
              <mc:Choice xmlns:v="urn:schemas-microsoft-com:vml" Requires="v">
                <p:oleObj spid="_x0000_s7172" name="Формула" r:id="rId3" imgW="3441600" imgH="1269720" progId="Equation.3">
                  <p:embed/>
                </p:oleObj>
              </mc:Choice>
              <mc:Fallback>
                <p:oleObj name="Формула" r:id="rId3" imgW="3441600" imgH="1269720" progId="Equation.3">
                  <p:embed/>
                  <p:pic>
                    <p:nvPicPr>
                      <p:cNvPr id="0" name=""/>
                      <p:cNvPicPr/>
                      <p:nvPr/>
                    </p:nvPicPr>
                    <p:blipFill>
                      <a:blip r:embed="rId4"/>
                      <a:stretch>
                        <a:fillRect/>
                      </a:stretch>
                    </p:blipFill>
                    <p:spPr>
                      <a:xfrm>
                        <a:off x="2438400" y="5565954"/>
                        <a:ext cx="3441700" cy="1270000"/>
                      </a:xfrm>
                      <a:prstGeom prst="rect">
                        <a:avLst/>
                      </a:prstGeom>
                    </p:spPr>
                  </p:pic>
                </p:oleObj>
              </mc:Fallback>
            </mc:AlternateContent>
          </a:graphicData>
        </a:graphic>
      </p:graphicFrame>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Rectangle 4"/>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ru-RU"/>
          </a:p>
        </p:txBody>
      </p:sp>
      <p:sp>
        <p:nvSpPr>
          <p:cNvPr id="60421" name="Rectangle 5"/>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ru-RU"/>
          </a:p>
        </p:txBody>
      </p:sp>
      <p:sp>
        <p:nvSpPr>
          <p:cNvPr id="4" name="Прямоугольник 3"/>
          <p:cNvSpPr/>
          <p:nvPr/>
        </p:nvSpPr>
        <p:spPr>
          <a:xfrm>
            <a:off x="310376" y="228600"/>
            <a:ext cx="8534400" cy="6124754"/>
          </a:xfrm>
          <a:prstGeom prst="rect">
            <a:avLst/>
          </a:prstGeom>
        </p:spPr>
        <p:txBody>
          <a:bodyPr wrap="square">
            <a:spAutoFit/>
          </a:bodyPr>
          <a:lstStyle/>
          <a:p>
            <a:r>
              <a:rPr lang="ru-RU" sz="2800" dirty="0"/>
              <a:t>Затем для определения влияния изменения каждого фактора производятся такие расчеты:</a:t>
            </a:r>
          </a:p>
          <a:p>
            <a:r>
              <a:rPr lang="ru-RU" sz="2800" dirty="0"/>
              <a:t> </a:t>
            </a:r>
          </a:p>
          <a:p>
            <a:pPr algn="ctr"/>
            <a:r>
              <a:rPr lang="ru-RU" sz="2800" dirty="0"/>
              <a:t>∆</a:t>
            </a:r>
            <a:r>
              <a:rPr lang="en-US" sz="2800" i="1" dirty="0"/>
              <a:t>Z</a:t>
            </a:r>
            <a:r>
              <a:rPr lang="ru-RU" sz="2800" dirty="0"/>
              <a:t>(</a:t>
            </a:r>
            <a:r>
              <a:rPr lang="ru-RU" sz="2800" i="1" dirty="0"/>
              <a:t>х</a:t>
            </a:r>
            <a:r>
              <a:rPr lang="ru-RU" sz="2800" dirty="0"/>
              <a:t>) = </a:t>
            </a:r>
            <a:r>
              <a:rPr lang="en-US" sz="2800" i="1" dirty="0"/>
              <a:t>Z</a:t>
            </a:r>
            <a:r>
              <a:rPr lang="ru-RU" sz="2800" baseline="-25000" dirty="0"/>
              <a:t>0</a:t>
            </a:r>
            <a:r>
              <a:rPr lang="ru-RU" sz="2800" dirty="0"/>
              <a:t> · ∆</a:t>
            </a:r>
            <a:r>
              <a:rPr lang="ru-RU" sz="2800" i="1" dirty="0"/>
              <a:t>Х</a:t>
            </a:r>
            <a:r>
              <a:rPr lang="ru-RU" sz="2800" dirty="0"/>
              <a:t>% : 100;</a:t>
            </a:r>
          </a:p>
          <a:p>
            <a:pPr algn="ctr"/>
            <a:r>
              <a:rPr lang="ru-RU" sz="2800" dirty="0"/>
              <a:t> </a:t>
            </a:r>
          </a:p>
          <a:p>
            <a:pPr algn="ctr"/>
            <a:r>
              <a:rPr lang="ru-RU" sz="2800" dirty="0"/>
              <a:t>∆</a:t>
            </a:r>
            <a:r>
              <a:rPr lang="en-US" sz="2800" i="1" dirty="0"/>
              <a:t>Z</a:t>
            </a:r>
            <a:r>
              <a:rPr lang="ru-RU" sz="2800" dirty="0"/>
              <a:t>(</a:t>
            </a:r>
            <a:r>
              <a:rPr lang="ru-RU" sz="2800" i="1" dirty="0"/>
              <a:t>у</a:t>
            </a:r>
            <a:r>
              <a:rPr lang="ru-RU" sz="2800" dirty="0"/>
              <a:t>) = (</a:t>
            </a:r>
            <a:r>
              <a:rPr lang="en-US" sz="2800" i="1" dirty="0"/>
              <a:t>Z</a:t>
            </a:r>
            <a:r>
              <a:rPr lang="ru-RU" sz="2800" baseline="-25000" dirty="0"/>
              <a:t>0</a:t>
            </a:r>
            <a:r>
              <a:rPr lang="ru-RU" sz="2800" dirty="0"/>
              <a:t> + ∆</a:t>
            </a:r>
            <a:r>
              <a:rPr lang="en-US" sz="2800" i="1" dirty="0"/>
              <a:t>Z</a:t>
            </a:r>
            <a:r>
              <a:rPr lang="ru-RU" sz="2800" dirty="0"/>
              <a:t>(</a:t>
            </a:r>
            <a:r>
              <a:rPr lang="ru-RU" sz="2800" i="1" dirty="0"/>
              <a:t>х</a:t>
            </a:r>
            <a:r>
              <a:rPr lang="ru-RU" sz="2800" dirty="0"/>
              <a:t>)) · ∆</a:t>
            </a:r>
            <a:r>
              <a:rPr lang="ru-RU" sz="2800" i="1" dirty="0"/>
              <a:t>У</a:t>
            </a:r>
            <a:r>
              <a:rPr lang="ru-RU" sz="2800" dirty="0"/>
              <a:t>% : 100;</a:t>
            </a:r>
          </a:p>
          <a:p>
            <a:pPr algn="ctr"/>
            <a:r>
              <a:rPr lang="ru-RU" sz="2800" dirty="0"/>
              <a:t> </a:t>
            </a:r>
          </a:p>
          <a:p>
            <a:pPr algn="ctr"/>
            <a:r>
              <a:rPr lang="ru-RU" sz="2800" dirty="0"/>
              <a:t>∆</a:t>
            </a:r>
            <a:r>
              <a:rPr lang="en-US" sz="2800" i="1" dirty="0"/>
              <a:t>Z</a:t>
            </a:r>
            <a:r>
              <a:rPr lang="ru-RU" sz="2800" dirty="0"/>
              <a:t>(</a:t>
            </a:r>
            <a:r>
              <a:rPr lang="ru-RU" sz="2800" i="1" dirty="0"/>
              <a:t>с</a:t>
            </a:r>
            <a:r>
              <a:rPr lang="ru-RU" sz="2800" dirty="0"/>
              <a:t>) = (</a:t>
            </a:r>
            <a:r>
              <a:rPr lang="en-US" sz="2800" i="1" dirty="0"/>
              <a:t>Z</a:t>
            </a:r>
            <a:r>
              <a:rPr lang="ru-RU" sz="2800" baseline="-25000" dirty="0"/>
              <a:t>0</a:t>
            </a:r>
            <a:r>
              <a:rPr lang="ru-RU" sz="2800" dirty="0"/>
              <a:t> + ∆</a:t>
            </a:r>
            <a:r>
              <a:rPr lang="en-US" sz="2800" i="1" dirty="0"/>
              <a:t>Z</a:t>
            </a:r>
            <a:r>
              <a:rPr lang="ru-RU" sz="2800" dirty="0"/>
              <a:t>(</a:t>
            </a:r>
            <a:r>
              <a:rPr lang="ru-RU" sz="2800" i="1" dirty="0"/>
              <a:t>х</a:t>
            </a:r>
            <a:r>
              <a:rPr lang="ru-RU" sz="2800" dirty="0"/>
              <a:t>) + ∆</a:t>
            </a:r>
            <a:r>
              <a:rPr lang="en-US" sz="2800" i="1" dirty="0"/>
              <a:t>Z</a:t>
            </a:r>
            <a:r>
              <a:rPr lang="ru-RU" sz="2800" dirty="0"/>
              <a:t>(</a:t>
            </a:r>
            <a:r>
              <a:rPr lang="ru-RU" sz="2800" i="1" dirty="0"/>
              <a:t>у</a:t>
            </a:r>
            <a:r>
              <a:rPr lang="ru-RU" sz="2800" dirty="0"/>
              <a:t>)) · ∆</a:t>
            </a:r>
            <a:r>
              <a:rPr lang="ru-RU" sz="2800" i="1" dirty="0"/>
              <a:t>С</a:t>
            </a:r>
            <a:r>
              <a:rPr lang="ru-RU" sz="2800" dirty="0"/>
              <a:t>% : 100;</a:t>
            </a:r>
          </a:p>
          <a:p>
            <a:pPr algn="ctr"/>
            <a:r>
              <a:rPr lang="ru-RU" sz="2800" dirty="0"/>
              <a:t> </a:t>
            </a:r>
          </a:p>
          <a:p>
            <a:pPr algn="ctr"/>
            <a:r>
              <a:rPr lang="ru-RU" sz="2800" dirty="0"/>
              <a:t>∆</a:t>
            </a:r>
            <a:r>
              <a:rPr lang="en-US" sz="2800" i="1" dirty="0"/>
              <a:t>Z</a:t>
            </a:r>
            <a:r>
              <a:rPr lang="ru-RU" sz="2800" dirty="0"/>
              <a:t>(</a:t>
            </a:r>
            <a:r>
              <a:rPr lang="en-US" sz="2800" i="1" dirty="0"/>
              <a:t>d</a:t>
            </a:r>
            <a:r>
              <a:rPr lang="ru-RU" sz="2800" dirty="0"/>
              <a:t>) = (</a:t>
            </a:r>
            <a:r>
              <a:rPr lang="en-US" sz="2800" i="1" dirty="0"/>
              <a:t>Z</a:t>
            </a:r>
            <a:r>
              <a:rPr lang="ru-RU" sz="2800" baseline="-25000" dirty="0"/>
              <a:t>0</a:t>
            </a:r>
            <a:r>
              <a:rPr lang="ru-RU" sz="2800" dirty="0"/>
              <a:t> + ∆</a:t>
            </a:r>
            <a:r>
              <a:rPr lang="en-US" sz="2800" i="1" dirty="0"/>
              <a:t>Z</a:t>
            </a:r>
            <a:r>
              <a:rPr lang="ru-RU" sz="2800" dirty="0"/>
              <a:t>(</a:t>
            </a:r>
            <a:r>
              <a:rPr lang="ru-RU" sz="2800" i="1" dirty="0"/>
              <a:t>х</a:t>
            </a:r>
            <a:r>
              <a:rPr lang="ru-RU" sz="2800" dirty="0"/>
              <a:t>) + ∆</a:t>
            </a:r>
            <a:r>
              <a:rPr lang="en-US" sz="2800" i="1" dirty="0"/>
              <a:t>Z</a:t>
            </a:r>
            <a:r>
              <a:rPr lang="ru-RU" sz="2800" dirty="0"/>
              <a:t>(</a:t>
            </a:r>
            <a:r>
              <a:rPr lang="ru-RU" sz="2800" i="1" dirty="0"/>
              <a:t>у</a:t>
            </a:r>
            <a:r>
              <a:rPr lang="ru-RU" sz="2800" dirty="0"/>
              <a:t>) + ∆</a:t>
            </a:r>
            <a:r>
              <a:rPr lang="en-US" sz="2800" i="1" dirty="0"/>
              <a:t>Z</a:t>
            </a:r>
            <a:r>
              <a:rPr lang="ru-RU" sz="2800" dirty="0"/>
              <a:t>(</a:t>
            </a:r>
            <a:r>
              <a:rPr lang="ru-RU" sz="2800" i="1" dirty="0"/>
              <a:t>с</a:t>
            </a:r>
            <a:r>
              <a:rPr lang="ru-RU" sz="2800" dirty="0"/>
              <a:t>)) · ∆</a:t>
            </a:r>
            <a:r>
              <a:rPr lang="en-US" sz="2800" i="1" dirty="0"/>
              <a:t>D</a:t>
            </a:r>
            <a:r>
              <a:rPr lang="ru-RU" sz="2800" dirty="0"/>
              <a:t>% : 100.</a:t>
            </a:r>
          </a:p>
          <a:p>
            <a:r>
              <a:rPr lang="ru-RU" sz="2800" dirty="0"/>
              <a:t> </a:t>
            </a:r>
          </a:p>
          <a:p>
            <a:r>
              <a:rPr lang="ru-RU" sz="2800" dirty="0"/>
              <a:t>Суммарное влияние факторов составит:</a:t>
            </a:r>
          </a:p>
          <a:p>
            <a:r>
              <a:rPr lang="ru-RU" sz="2800" dirty="0"/>
              <a:t> </a:t>
            </a:r>
          </a:p>
          <a:p>
            <a:pPr algn="ctr"/>
            <a:r>
              <a:rPr lang="ru-RU" sz="2800" dirty="0"/>
              <a:t>∆</a:t>
            </a:r>
            <a:r>
              <a:rPr lang="en-US" sz="2800" i="1" dirty="0"/>
              <a:t>Z</a:t>
            </a:r>
            <a:r>
              <a:rPr lang="ru-RU" sz="2800" dirty="0"/>
              <a:t> = ∆</a:t>
            </a:r>
            <a:r>
              <a:rPr lang="ru-RU" sz="2800" i="1" dirty="0"/>
              <a:t>Z</a:t>
            </a:r>
            <a:r>
              <a:rPr lang="ru-RU" sz="2800" dirty="0"/>
              <a:t>(</a:t>
            </a:r>
            <a:r>
              <a:rPr lang="ru-RU" sz="2800" i="1" dirty="0"/>
              <a:t>х</a:t>
            </a:r>
            <a:r>
              <a:rPr lang="ru-RU" sz="2800" dirty="0"/>
              <a:t>) + ∆</a:t>
            </a:r>
            <a:r>
              <a:rPr lang="ru-RU" sz="2800" i="1" dirty="0"/>
              <a:t>Z</a:t>
            </a:r>
            <a:r>
              <a:rPr lang="ru-RU" sz="2800" dirty="0"/>
              <a:t>(</a:t>
            </a:r>
            <a:r>
              <a:rPr lang="ru-RU" sz="2800" i="1" dirty="0"/>
              <a:t>у</a:t>
            </a:r>
            <a:r>
              <a:rPr lang="ru-RU" sz="2800" dirty="0"/>
              <a:t>) + ∆</a:t>
            </a:r>
            <a:r>
              <a:rPr lang="ru-RU" sz="2800" i="1" dirty="0"/>
              <a:t>Z</a:t>
            </a:r>
            <a:r>
              <a:rPr lang="ru-RU" sz="2800" dirty="0"/>
              <a:t>(</a:t>
            </a:r>
            <a:r>
              <a:rPr lang="ru-RU" sz="2800" i="1" dirty="0"/>
              <a:t>с</a:t>
            </a:r>
            <a:r>
              <a:rPr lang="ru-RU" sz="2800" dirty="0"/>
              <a:t>) + ∆</a:t>
            </a:r>
            <a:r>
              <a:rPr lang="en-US" sz="2800" i="1" dirty="0"/>
              <a:t>Z</a:t>
            </a:r>
            <a:r>
              <a:rPr lang="ru-RU" sz="2800" dirty="0"/>
              <a:t>(</a:t>
            </a:r>
            <a:r>
              <a:rPr lang="en-US" sz="2800" i="1" dirty="0"/>
              <a:t>d</a:t>
            </a:r>
            <a:r>
              <a:rPr lang="ru-RU" sz="2800" dirty="0"/>
              <a:t>).</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04800" y="1066800"/>
            <a:ext cx="8534400" cy="3046988"/>
          </a:xfrm>
          <a:prstGeom prst="rect">
            <a:avLst/>
          </a:prstGeom>
        </p:spPr>
        <p:txBody>
          <a:bodyPr wrap="square">
            <a:spAutoFit/>
          </a:bodyPr>
          <a:lstStyle/>
          <a:p>
            <a:pPr algn="ctr"/>
            <a:r>
              <a:rPr lang="ru-RU" sz="3200" dirty="0"/>
              <a:t>В экономическом анализе широкое применение находят также графические (диаграммы, графики), экономико-математические методы (вариационное начисление, линейное программирование, корреляционный анализ и др.).</a:t>
            </a:r>
          </a:p>
        </p:txBody>
      </p:sp>
    </p:spTree>
    <p:extLst>
      <p:ext uri="{BB962C8B-B14F-4D97-AF65-F5344CB8AC3E}">
        <p14:creationId xmlns:p14="http://schemas.microsoft.com/office/powerpoint/2010/main" val="19464140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2856123113"/>
              </p:ext>
            </p:extLst>
          </p:nvPr>
        </p:nvGraphicFramePr>
        <p:xfrm>
          <a:off x="304800" y="381000"/>
          <a:ext cx="8534399" cy="6248399"/>
        </p:xfrm>
        <a:graphic>
          <a:graphicData uri="http://schemas.openxmlformats.org/drawingml/2006/table">
            <a:tbl>
              <a:tblPr firstRow="1" firstCol="1" lastRow="1" lastCol="1" bandRow="1" bandCol="1">
                <a:tableStyleId>{5C22544A-7EE6-4342-B048-85BDC9FD1C3A}</a:tableStyleId>
              </a:tblPr>
              <a:tblGrid>
                <a:gridCol w="3352312"/>
                <a:gridCol w="1978273"/>
                <a:gridCol w="1479865"/>
                <a:gridCol w="1723949"/>
              </a:tblGrid>
              <a:tr h="657726">
                <a:tc>
                  <a:txBody>
                    <a:bodyPr/>
                    <a:lstStyle/>
                    <a:p>
                      <a:pPr algn="ctr">
                        <a:spcAft>
                          <a:spcPts val="0"/>
                        </a:spcAft>
                      </a:pPr>
                      <a:r>
                        <a:rPr lang="ru-RU" sz="2000">
                          <a:effectLst/>
                        </a:rPr>
                        <a:t>Показатель</a:t>
                      </a:r>
                      <a:endParaRPr lang="ru-RU" sz="2000">
                        <a:effectLst/>
                        <a:latin typeface="Times New Roman"/>
                        <a:ea typeface="Times New Roman"/>
                      </a:endParaRPr>
                    </a:p>
                  </a:txBody>
                  <a:tcPr marL="68580" marR="68580" marT="0" marB="0"/>
                </a:tc>
                <a:tc>
                  <a:txBody>
                    <a:bodyPr/>
                    <a:lstStyle/>
                    <a:p>
                      <a:pPr algn="ctr">
                        <a:spcAft>
                          <a:spcPts val="0"/>
                        </a:spcAft>
                      </a:pPr>
                      <a:r>
                        <a:rPr lang="ru-RU" sz="2000">
                          <a:effectLst/>
                        </a:rPr>
                        <a:t>Предыдущий год</a:t>
                      </a:r>
                      <a:endParaRPr lang="ru-RU" sz="2000">
                        <a:effectLst/>
                        <a:latin typeface="Times New Roman"/>
                        <a:ea typeface="Times New Roman"/>
                      </a:endParaRPr>
                    </a:p>
                  </a:txBody>
                  <a:tcPr marL="68580" marR="68580" marT="0" marB="0"/>
                </a:tc>
                <a:tc>
                  <a:txBody>
                    <a:bodyPr/>
                    <a:lstStyle/>
                    <a:p>
                      <a:pPr algn="ctr">
                        <a:spcAft>
                          <a:spcPts val="0"/>
                        </a:spcAft>
                      </a:pPr>
                      <a:r>
                        <a:rPr lang="ru-RU" sz="2000">
                          <a:effectLst/>
                        </a:rPr>
                        <a:t>Отчетный год</a:t>
                      </a:r>
                      <a:endParaRPr lang="ru-RU" sz="2000">
                        <a:effectLst/>
                        <a:latin typeface="Times New Roman"/>
                        <a:ea typeface="Times New Roman"/>
                      </a:endParaRPr>
                    </a:p>
                  </a:txBody>
                  <a:tcPr marL="68580" marR="68580" marT="0" marB="0"/>
                </a:tc>
                <a:tc>
                  <a:txBody>
                    <a:bodyPr/>
                    <a:lstStyle/>
                    <a:p>
                      <a:pPr algn="ctr">
                        <a:spcAft>
                          <a:spcPts val="0"/>
                        </a:spcAft>
                        <a:tabLst>
                          <a:tab pos="896620" algn="l"/>
                        </a:tabLst>
                      </a:pPr>
                      <a:r>
                        <a:rPr lang="ru-RU" sz="2000">
                          <a:effectLst/>
                        </a:rPr>
                        <a:t>Отклонение </a:t>
                      </a:r>
                      <a:endParaRPr lang="ru-RU" sz="2000">
                        <a:effectLst/>
                        <a:latin typeface="Times New Roman"/>
                        <a:ea typeface="Times New Roman"/>
                      </a:endParaRPr>
                    </a:p>
                  </a:txBody>
                  <a:tcPr marL="68580" marR="68580" marT="0" marB="0"/>
                </a:tc>
              </a:tr>
              <a:tr h="657726">
                <a:tc>
                  <a:txBody>
                    <a:bodyPr/>
                    <a:lstStyle/>
                    <a:p>
                      <a:pPr>
                        <a:spcAft>
                          <a:spcPts val="0"/>
                        </a:spcAft>
                      </a:pPr>
                      <a:r>
                        <a:rPr lang="ru-RU" sz="2000">
                          <a:effectLst/>
                        </a:rPr>
                        <a:t>Выпуск продукции, </a:t>
                      </a:r>
                    </a:p>
                    <a:p>
                      <a:pPr>
                        <a:spcAft>
                          <a:spcPts val="0"/>
                        </a:spcAft>
                      </a:pPr>
                      <a:r>
                        <a:rPr lang="ru-RU" sz="2000">
                          <a:effectLst/>
                        </a:rPr>
                        <a:t>тыс. руб.</a:t>
                      </a:r>
                      <a:endParaRPr lang="ru-RU" sz="2000">
                        <a:effectLst/>
                        <a:latin typeface="Times New Roman"/>
                        <a:ea typeface="Times New Roman"/>
                      </a:endParaRPr>
                    </a:p>
                  </a:txBody>
                  <a:tcPr marL="68580" marR="68580" marT="0" marB="0"/>
                </a:tc>
                <a:tc>
                  <a:txBody>
                    <a:bodyPr/>
                    <a:lstStyle/>
                    <a:p>
                      <a:pPr algn="ctr">
                        <a:spcAft>
                          <a:spcPts val="0"/>
                        </a:spcAft>
                      </a:pPr>
                      <a:r>
                        <a:rPr lang="ru-RU" sz="2000">
                          <a:effectLst/>
                        </a:rPr>
                        <a:t>90750</a:t>
                      </a:r>
                      <a:endParaRPr lang="ru-RU" sz="2000">
                        <a:effectLst/>
                        <a:latin typeface="Times New Roman"/>
                        <a:ea typeface="Times New Roman"/>
                      </a:endParaRPr>
                    </a:p>
                  </a:txBody>
                  <a:tcPr marL="68580" marR="68580" marT="0" marB="0"/>
                </a:tc>
                <a:tc>
                  <a:txBody>
                    <a:bodyPr/>
                    <a:lstStyle/>
                    <a:p>
                      <a:pPr algn="ctr">
                        <a:spcAft>
                          <a:spcPts val="0"/>
                        </a:spcAft>
                      </a:pPr>
                      <a:r>
                        <a:rPr lang="ru-RU" sz="2000">
                          <a:effectLst/>
                        </a:rPr>
                        <a:t>119000</a:t>
                      </a:r>
                      <a:endParaRPr lang="ru-RU" sz="2000">
                        <a:effectLst/>
                        <a:latin typeface="Times New Roman"/>
                        <a:ea typeface="Times New Roman"/>
                      </a:endParaRPr>
                    </a:p>
                  </a:txBody>
                  <a:tcPr marL="68580" marR="68580" marT="0" marB="0"/>
                </a:tc>
                <a:tc>
                  <a:txBody>
                    <a:bodyPr/>
                    <a:lstStyle/>
                    <a:p>
                      <a:pPr algn="ctr">
                        <a:spcAft>
                          <a:spcPts val="0"/>
                        </a:spcAft>
                      </a:pPr>
                      <a:r>
                        <a:rPr lang="ru-RU" sz="2000">
                          <a:effectLst/>
                        </a:rPr>
                        <a:t>+28250</a:t>
                      </a:r>
                      <a:endParaRPr lang="ru-RU" sz="2000">
                        <a:effectLst/>
                        <a:latin typeface="Times New Roman"/>
                        <a:ea typeface="Times New Roman"/>
                      </a:endParaRPr>
                    </a:p>
                  </a:txBody>
                  <a:tcPr marL="68580" marR="68580" marT="0" marB="0"/>
                </a:tc>
              </a:tr>
              <a:tr h="986589">
                <a:tc>
                  <a:txBody>
                    <a:bodyPr/>
                    <a:lstStyle/>
                    <a:p>
                      <a:pPr>
                        <a:spcAft>
                          <a:spcPts val="0"/>
                        </a:spcAft>
                      </a:pPr>
                      <a:r>
                        <a:rPr lang="ru-RU" sz="2000">
                          <a:effectLst/>
                        </a:rPr>
                        <a:t>Среднесписочная </a:t>
                      </a:r>
                    </a:p>
                    <a:p>
                      <a:pPr>
                        <a:spcAft>
                          <a:spcPts val="0"/>
                        </a:spcAft>
                      </a:pPr>
                      <a:r>
                        <a:rPr lang="ru-RU" sz="2000">
                          <a:effectLst/>
                        </a:rPr>
                        <a:t>численность работающих, чел.</a:t>
                      </a:r>
                      <a:endParaRPr lang="ru-RU" sz="2000">
                        <a:effectLst/>
                        <a:latin typeface="Times New Roman"/>
                        <a:ea typeface="Times New Roman"/>
                      </a:endParaRPr>
                    </a:p>
                  </a:txBody>
                  <a:tcPr marL="68580" marR="68580" marT="0" marB="0"/>
                </a:tc>
                <a:tc>
                  <a:txBody>
                    <a:bodyPr/>
                    <a:lstStyle/>
                    <a:p>
                      <a:pPr algn="ctr">
                        <a:spcAft>
                          <a:spcPts val="0"/>
                        </a:spcAft>
                      </a:pPr>
                      <a:r>
                        <a:rPr lang="ru-RU" sz="2000">
                          <a:effectLst/>
                        </a:rPr>
                        <a:t>120</a:t>
                      </a:r>
                      <a:endParaRPr lang="ru-RU" sz="2000">
                        <a:effectLst/>
                        <a:latin typeface="Times New Roman"/>
                        <a:ea typeface="Times New Roman"/>
                      </a:endParaRPr>
                    </a:p>
                  </a:txBody>
                  <a:tcPr marL="68580" marR="68580" marT="0" marB="0"/>
                </a:tc>
                <a:tc>
                  <a:txBody>
                    <a:bodyPr/>
                    <a:lstStyle/>
                    <a:p>
                      <a:pPr algn="ctr">
                        <a:spcAft>
                          <a:spcPts val="0"/>
                        </a:spcAft>
                      </a:pPr>
                      <a:r>
                        <a:rPr lang="ru-RU" sz="2000">
                          <a:effectLst/>
                        </a:rPr>
                        <a:t>130</a:t>
                      </a:r>
                      <a:endParaRPr lang="ru-RU" sz="2000">
                        <a:effectLst/>
                        <a:latin typeface="Times New Roman"/>
                        <a:ea typeface="Times New Roman"/>
                      </a:endParaRPr>
                    </a:p>
                  </a:txBody>
                  <a:tcPr marL="68580" marR="68580" marT="0" marB="0"/>
                </a:tc>
                <a:tc>
                  <a:txBody>
                    <a:bodyPr/>
                    <a:lstStyle/>
                    <a:p>
                      <a:pPr algn="ctr">
                        <a:spcAft>
                          <a:spcPts val="0"/>
                        </a:spcAft>
                      </a:pPr>
                      <a:r>
                        <a:rPr lang="ru-RU" sz="2000">
                          <a:effectLst/>
                        </a:rPr>
                        <a:t>+10</a:t>
                      </a:r>
                      <a:endParaRPr lang="ru-RU" sz="2000">
                        <a:effectLst/>
                        <a:latin typeface="Times New Roman"/>
                        <a:ea typeface="Times New Roman"/>
                      </a:endParaRPr>
                    </a:p>
                  </a:txBody>
                  <a:tcPr marL="68580" marR="68580" marT="0" marB="0"/>
                </a:tc>
              </a:tr>
              <a:tr h="1315453">
                <a:tc>
                  <a:txBody>
                    <a:bodyPr/>
                    <a:lstStyle/>
                    <a:p>
                      <a:pPr>
                        <a:spcAft>
                          <a:spcPts val="0"/>
                        </a:spcAft>
                      </a:pPr>
                      <a:r>
                        <a:rPr lang="ru-RU" sz="2000">
                          <a:effectLst/>
                        </a:rPr>
                        <a:t>Среднегодовая выработка </a:t>
                      </a:r>
                    </a:p>
                    <a:p>
                      <a:pPr>
                        <a:spcAft>
                          <a:spcPts val="0"/>
                        </a:spcAft>
                      </a:pPr>
                      <a:r>
                        <a:rPr lang="ru-RU" sz="2000">
                          <a:effectLst/>
                        </a:rPr>
                        <a:t>1 работающего, тыс. руб.</a:t>
                      </a:r>
                      <a:endParaRPr lang="ru-RU" sz="2000">
                        <a:effectLst/>
                        <a:latin typeface="Times New Roman"/>
                        <a:ea typeface="Times New Roman"/>
                      </a:endParaRPr>
                    </a:p>
                  </a:txBody>
                  <a:tcPr marL="68580" marR="68580" marT="0" marB="0"/>
                </a:tc>
                <a:tc>
                  <a:txBody>
                    <a:bodyPr/>
                    <a:lstStyle/>
                    <a:p>
                      <a:pPr algn="ctr">
                        <a:spcAft>
                          <a:spcPts val="0"/>
                        </a:spcAft>
                      </a:pPr>
                      <a:r>
                        <a:rPr lang="ru-RU" sz="2000">
                          <a:effectLst/>
                        </a:rPr>
                        <a:t>756,25</a:t>
                      </a:r>
                      <a:endParaRPr lang="ru-RU" sz="2000">
                        <a:effectLst/>
                        <a:latin typeface="Times New Roman"/>
                        <a:ea typeface="Times New Roman"/>
                      </a:endParaRPr>
                    </a:p>
                  </a:txBody>
                  <a:tcPr marL="68580" marR="68580" marT="0" marB="0"/>
                </a:tc>
                <a:tc>
                  <a:txBody>
                    <a:bodyPr/>
                    <a:lstStyle/>
                    <a:p>
                      <a:pPr algn="ctr">
                        <a:spcAft>
                          <a:spcPts val="0"/>
                        </a:spcAft>
                      </a:pPr>
                      <a:r>
                        <a:rPr lang="ru-RU" sz="2000">
                          <a:effectLst/>
                        </a:rPr>
                        <a:t>915,385</a:t>
                      </a:r>
                      <a:endParaRPr lang="ru-RU" sz="2000">
                        <a:effectLst/>
                        <a:latin typeface="Times New Roman"/>
                        <a:ea typeface="Times New Roman"/>
                      </a:endParaRPr>
                    </a:p>
                  </a:txBody>
                  <a:tcPr marL="68580" marR="68580" marT="0" marB="0"/>
                </a:tc>
                <a:tc>
                  <a:txBody>
                    <a:bodyPr/>
                    <a:lstStyle/>
                    <a:p>
                      <a:pPr algn="ctr">
                        <a:spcAft>
                          <a:spcPts val="0"/>
                        </a:spcAft>
                      </a:pPr>
                      <a:r>
                        <a:rPr lang="ru-RU" sz="2000">
                          <a:effectLst/>
                        </a:rPr>
                        <a:t>+159,135</a:t>
                      </a:r>
                      <a:endParaRPr lang="ru-RU" sz="2000">
                        <a:effectLst/>
                        <a:latin typeface="Times New Roman"/>
                        <a:ea typeface="Times New Roman"/>
                      </a:endParaRPr>
                    </a:p>
                  </a:txBody>
                  <a:tcPr marL="68580" marR="68580" marT="0" marB="0"/>
                </a:tc>
              </a:tr>
              <a:tr h="1315453">
                <a:tc>
                  <a:txBody>
                    <a:bodyPr/>
                    <a:lstStyle/>
                    <a:p>
                      <a:pPr>
                        <a:spcAft>
                          <a:spcPts val="0"/>
                        </a:spcAft>
                      </a:pPr>
                      <a:r>
                        <a:rPr lang="ru-RU" sz="2000">
                          <a:effectLst/>
                        </a:rPr>
                        <a:t>Среднегодовая стоимость основных производственных средств, тыс. руб.</a:t>
                      </a:r>
                      <a:endParaRPr lang="ru-RU" sz="2000">
                        <a:effectLst/>
                        <a:latin typeface="Times New Roman"/>
                        <a:ea typeface="Times New Roman"/>
                      </a:endParaRPr>
                    </a:p>
                  </a:txBody>
                  <a:tcPr marL="68580" marR="68580" marT="0" marB="0"/>
                </a:tc>
                <a:tc>
                  <a:txBody>
                    <a:bodyPr/>
                    <a:lstStyle/>
                    <a:p>
                      <a:pPr algn="ctr">
                        <a:spcAft>
                          <a:spcPts val="0"/>
                        </a:spcAft>
                      </a:pPr>
                      <a:r>
                        <a:rPr lang="ru-RU" sz="2000">
                          <a:effectLst/>
                        </a:rPr>
                        <a:t>60500</a:t>
                      </a:r>
                      <a:endParaRPr lang="ru-RU" sz="2000">
                        <a:effectLst/>
                        <a:latin typeface="Times New Roman"/>
                        <a:ea typeface="Times New Roman"/>
                      </a:endParaRPr>
                    </a:p>
                  </a:txBody>
                  <a:tcPr marL="68580" marR="68580" marT="0" marB="0"/>
                </a:tc>
                <a:tc>
                  <a:txBody>
                    <a:bodyPr/>
                    <a:lstStyle/>
                    <a:p>
                      <a:pPr algn="ctr">
                        <a:spcAft>
                          <a:spcPts val="0"/>
                        </a:spcAft>
                      </a:pPr>
                      <a:r>
                        <a:rPr lang="ru-RU" sz="2000">
                          <a:effectLst/>
                        </a:rPr>
                        <a:t>70000</a:t>
                      </a:r>
                      <a:endParaRPr lang="ru-RU" sz="2000">
                        <a:effectLst/>
                        <a:latin typeface="Times New Roman"/>
                        <a:ea typeface="Times New Roman"/>
                      </a:endParaRPr>
                    </a:p>
                  </a:txBody>
                  <a:tcPr marL="68580" marR="68580" marT="0" marB="0"/>
                </a:tc>
                <a:tc>
                  <a:txBody>
                    <a:bodyPr/>
                    <a:lstStyle/>
                    <a:p>
                      <a:pPr algn="ctr">
                        <a:spcAft>
                          <a:spcPts val="0"/>
                        </a:spcAft>
                      </a:pPr>
                      <a:r>
                        <a:rPr lang="ru-RU" sz="2000">
                          <a:effectLst/>
                        </a:rPr>
                        <a:t>+9500</a:t>
                      </a:r>
                      <a:endParaRPr lang="ru-RU" sz="2000">
                        <a:effectLst/>
                        <a:latin typeface="Times New Roman"/>
                        <a:ea typeface="Times New Roman"/>
                      </a:endParaRPr>
                    </a:p>
                  </a:txBody>
                  <a:tcPr marL="68580" marR="68580" marT="0" marB="0"/>
                </a:tc>
              </a:tr>
              <a:tr h="328863">
                <a:tc>
                  <a:txBody>
                    <a:bodyPr/>
                    <a:lstStyle/>
                    <a:p>
                      <a:pPr>
                        <a:spcAft>
                          <a:spcPts val="0"/>
                        </a:spcAft>
                      </a:pPr>
                      <a:r>
                        <a:rPr lang="ru-RU" sz="2000">
                          <a:effectLst/>
                        </a:rPr>
                        <a:t>Фондоотдача, руб.</a:t>
                      </a:r>
                      <a:endParaRPr lang="ru-RU" sz="2000">
                        <a:effectLst/>
                        <a:latin typeface="Times New Roman"/>
                        <a:ea typeface="Times New Roman"/>
                      </a:endParaRPr>
                    </a:p>
                  </a:txBody>
                  <a:tcPr marL="68580" marR="68580" marT="0" marB="0"/>
                </a:tc>
                <a:tc>
                  <a:txBody>
                    <a:bodyPr/>
                    <a:lstStyle/>
                    <a:p>
                      <a:pPr algn="ctr">
                        <a:spcAft>
                          <a:spcPts val="0"/>
                        </a:spcAft>
                      </a:pPr>
                      <a:r>
                        <a:rPr lang="ru-RU" sz="2000">
                          <a:effectLst/>
                        </a:rPr>
                        <a:t>1,5</a:t>
                      </a:r>
                      <a:endParaRPr lang="ru-RU" sz="2000">
                        <a:effectLst/>
                        <a:latin typeface="Times New Roman"/>
                        <a:ea typeface="Times New Roman"/>
                      </a:endParaRPr>
                    </a:p>
                  </a:txBody>
                  <a:tcPr marL="68580" marR="68580" marT="0" marB="0"/>
                </a:tc>
                <a:tc>
                  <a:txBody>
                    <a:bodyPr/>
                    <a:lstStyle/>
                    <a:p>
                      <a:pPr algn="ctr">
                        <a:spcAft>
                          <a:spcPts val="0"/>
                        </a:spcAft>
                      </a:pPr>
                      <a:r>
                        <a:rPr lang="ru-RU" sz="2000">
                          <a:effectLst/>
                        </a:rPr>
                        <a:t>1,7</a:t>
                      </a:r>
                      <a:endParaRPr lang="ru-RU" sz="2000">
                        <a:effectLst/>
                        <a:latin typeface="Times New Roman"/>
                        <a:ea typeface="Times New Roman"/>
                      </a:endParaRPr>
                    </a:p>
                  </a:txBody>
                  <a:tcPr marL="68580" marR="68580" marT="0" marB="0"/>
                </a:tc>
                <a:tc>
                  <a:txBody>
                    <a:bodyPr/>
                    <a:lstStyle/>
                    <a:p>
                      <a:pPr algn="ctr">
                        <a:spcAft>
                          <a:spcPts val="0"/>
                        </a:spcAft>
                      </a:pPr>
                      <a:r>
                        <a:rPr lang="ru-RU" sz="2000">
                          <a:effectLst/>
                        </a:rPr>
                        <a:t>+0,2</a:t>
                      </a:r>
                      <a:endParaRPr lang="ru-RU" sz="2000">
                        <a:effectLst/>
                        <a:latin typeface="Times New Roman"/>
                        <a:ea typeface="Times New Roman"/>
                      </a:endParaRPr>
                    </a:p>
                  </a:txBody>
                  <a:tcPr marL="68580" marR="68580" marT="0" marB="0"/>
                </a:tc>
              </a:tr>
              <a:tr h="657726">
                <a:tc>
                  <a:txBody>
                    <a:bodyPr/>
                    <a:lstStyle/>
                    <a:p>
                      <a:pPr>
                        <a:spcAft>
                          <a:spcPts val="0"/>
                        </a:spcAft>
                      </a:pPr>
                      <a:r>
                        <a:rPr lang="ru-RU" sz="2000">
                          <a:effectLst/>
                        </a:rPr>
                        <a:t>Материальные затраты, </a:t>
                      </a:r>
                    </a:p>
                    <a:p>
                      <a:pPr>
                        <a:spcAft>
                          <a:spcPts val="0"/>
                        </a:spcAft>
                      </a:pPr>
                      <a:r>
                        <a:rPr lang="ru-RU" sz="2000">
                          <a:effectLst/>
                        </a:rPr>
                        <a:t>тыс. руб.</a:t>
                      </a:r>
                      <a:endParaRPr lang="ru-RU" sz="2000">
                        <a:effectLst/>
                        <a:latin typeface="Times New Roman"/>
                        <a:ea typeface="Times New Roman"/>
                      </a:endParaRPr>
                    </a:p>
                  </a:txBody>
                  <a:tcPr marL="68580" marR="68580" marT="0" marB="0"/>
                </a:tc>
                <a:tc>
                  <a:txBody>
                    <a:bodyPr/>
                    <a:lstStyle/>
                    <a:p>
                      <a:pPr algn="ctr">
                        <a:spcAft>
                          <a:spcPts val="0"/>
                        </a:spcAft>
                      </a:pPr>
                      <a:r>
                        <a:rPr lang="ru-RU" sz="2000">
                          <a:effectLst/>
                        </a:rPr>
                        <a:t>33500</a:t>
                      </a:r>
                      <a:endParaRPr lang="ru-RU" sz="2000">
                        <a:effectLst/>
                        <a:latin typeface="Times New Roman"/>
                        <a:ea typeface="Times New Roman"/>
                      </a:endParaRPr>
                    </a:p>
                  </a:txBody>
                  <a:tcPr marL="68580" marR="68580" marT="0" marB="0"/>
                </a:tc>
                <a:tc>
                  <a:txBody>
                    <a:bodyPr/>
                    <a:lstStyle/>
                    <a:p>
                      <a:pPr algn="ctr">
                        <a:spcAft>
                          <a:spcPts val="0"/>
                        </a:spcAft>
                      </a:pPr>
                      <a:r>
                        <a:rPr lang="ru-RU" sz="2000">
                          <a:effectLst/>
                        </a:rPr>
                        <a:t>34000</a:t>
                      </a:r>
                      <a:endParaRPr lang="ru-RU" sz="2000">
                        <a:effectLst/>
                        <a:latin typeface="Times New Roman"/>
                        <a:ea typeface="Times New Roman"/>
                      </a:endParaRPr>
                    </a:p>
                  </a:txBody>
                  <a:tcPr marL="68580" marR="68580" marT="0" marB="0"/>
                </a:tc>
                <a:tc>
                  <a:txBody>
                    <a:bodyPr/>
                    <a:lstStyle/>
                    <a:p>
                      <a:pPr algn="ctr">
                        <a:spcAft>
                          <a:spcPts val="0"/>
                        </a:spcAft>
                      </a:pPr>
                      <a:r>
                        <a:rPr lang="ru-RU" sz="2000">
                          <a:effectLst/>
                        </a:rPr>
                        <a:t>+500</a:t>
                      </a:r>
                      <a:endParaRPr lang="ru-RU" sz="2000">
                        <a:effectLst/>
                        <a:latin typeface="Times New Roman"/>
                        <a:ea typeface="Times New Roman"/>
                      </a:endParaRPr>
                    </a:p>
                  </a:txBody>
                  <a:tcPr marL="68580" marR="68580" marT="0" marB="0"/>
                </a:tc>
              </a:tr>
              <a:tr h="328863">
                <a:tc>
                  <a:txBody>
                    <a:bodyPr/>
                    <a:lstStyle/>
                    <a:p>
                      <a:pPr>
                        <a:spcAft>
                          <a:spcPts val="0"/>
                        </a:spcAft>
                      </a:pPr>
                      <a:r>
                        <a:rPr lang="ru-RU" sz="2000">
                          <a:effectLst/>
                        </a:rPr>
                        <a:t>Материалоотдача, руб.</a:t>
                      </a:r>
                      <a:endParaRPr lang="ru-RU" sz="2000">
                        <a:effectLst/>
                        <a:latin typeface="Times New Roman"/>
                        <a:ea typeface="Times New Roman"/>
                      </a:endParaRPr>
                    </a:p>
                  </a:txBody>
                  <a:tcPr marL="68580" marR="68580" marT="0" marB="0"/>
                </a:tc>
                <a:tc>
                  <a:txBody>
                    <a:bodyPr/>
                    <a:lstStyle/>
                    <a:p>
                      <a:pPr algn="ctr">
                        <a:spcAft>
                          <a:spcPts val="0"/>
                        </a:spcAft>
                      </a:pPr>
                      <a:r>
                        <a:rPr lang="ru-RU" sz="2000">
                          <a:effectLst/>
                        </a:rPr>
                        <a:t>2,71</a:t>
                      </a:r>
                      <a:endParaRPr lang="ru-RU" sz="2000">
                        <a:effectLst/>
                        <a:latin typeface="Times New Roman"/>
                        <a:ea typeface="Times New Roman"/>
                      </a:endParaRPr>
                    </a:p>
                  </a:txBody>
                  <a:tcPr marL="68580" marR="68580" marT="0" marB="0"/>
                </a:tc>
                <a:tc>
                  <a:txBody>
                    <a:bodyPr/>
                    <a:lstStyle/>
                    <a:p>
                      <a:pPr algn="ctr">
                        <a:spcAft>
                          <a:spcPts val="0"/>
                        </a:spcAft>
                      </a:pPr>
                      <a:r>
                        <a:rPr lang="ru-RU" sz="2000">
                          <a:effectLst/>
                        </a:rPr>
                        <a:t>3,5</a:t>
                      </a:r>
                      <a:endParaRPr lang="ru-RU" sz="2000">
                        <a:effectLst/>
                        <a:latin typeface="Times New Roman"/>
                        <a:ea typeface="Times New Roman"/>
                      </a:endParaRPr>
                    </a:p>
                  </a:txBody>
                  <a:tcPr marL="68580" marR="68580" marT="0" marB="0"/>
                </a:tc>
                <a:tc>
                  <a:txBody>
                    <a:bodyPr/>
                    <a:lstStyle/>
                    <a:p>
                      <a:pPr algn="ctr">
                        <a:spcAft>
                          <a:spcPts val="0"/>
                        </a:spcAft>
                      </a:pPr>
                      <a:r>
                        <a:rPr lang="ru-RU" sz="2000" dirty="0">
                          <a:effectLst/>
                        </a:rPr>
                        <a:t>+0,79</a:t>
                      </a:r>
                      <a:endParaRPr lang="ru-RU" sz="2000" dirty="0">
                        <a:effectLst/>
                        <a:latin typeface="Times New Roman"/>
                        <a:ea typeface="Times New Roman"/>
                      </a:endParaRPr>
                    </a:p>
                  </a:txBody>
                  <a:tcPr marL="68580" marR="68580" marT="0" marB="0"/>
                </a:tc>
              </a:tr>
            </a:tbl>
          </a:graphicData>
        </a:graphic>
      </p:graphicFrame>
    </p:spTree>
    <p:extLst>
      <p:ext uri="{BB962C8B-B14F-4D97-AF65-F5344CB8AC3E}">
        <p14:creationId xmlns:p14="http://schemas.microsoft.com/office/powerpoint/2010/main" val="12927291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15951" y="381000"/>
            <a:ext cx="8534400" cy="6124754"/>
          </a:xfrm>
          <a:prstGeom prst="rect">
            <a:avLst/>
          </a:prstGeom>
        </p:spPr>
        <p:txBody>
          <a:bodyPr wrap="square">
            <a:spAutoFit/>
          </a:bodyPr>
          <a:lstStyle/>
          <a:p>
            <a:r>
              <a:rPr lang="ru-RU" sz="2800" dirty="0"/>
              <a:t>Из данных </a:t>
            </a:r>
            <a:r>
              <a:rPr lang="ru-RU" sz="2800" dirty="0" smtClean="0"/>
              <a:t>таблицы следует</a:t>
            </a:r>
            <a:r>
              <a:rPr lang="ru-RU" sz="2800" dirty="0"/>
              <a:t>, что объем выпуска продукции в отчетном году по сравнению с предыдущим увеличился на 28250 тыс. руб. </a:t>
            </a:r>
            <a:endParaRPr lang="ru-RU" sz="2800" dirty="0" smtClean="0"/>
          </a:p>
          <a:p>
            <a:r>
              <a:rPr lang="ru-RU" sz="2800" dirty="0" smtClean="0"/>
              <a:t>Определим</a:t>
            </a:r>
            <a:r>
              <a:rPr lang="ru-RU" sz="2800" dirty="0"/>
              <a:t>, чем это обусловлено. </a:t>
            </a:r>
          </a:p>
          <a:p>
            <a:r>
              <a:rPr lang="ru-RU" sz="2800" dirty="0"/>
              <a:t>Сначала рассчитаем влияние трудовых факторов, используя </a:t>
            </a:r>
            <a:r>
              <a:rPr lang="ru-RU" sz="2800" b="1" i="1" u="sng" dirty="0"/>
              <a:t>метод цепных подстановок</a:t>
            </a:r>
            <a:r>
              <a:rPr lang="ru-RU" sz="2800" dirty="0"/>
              <a:t>:</a:t>
            </a:r>
          </a:p>
          <a:p>
            <a:r>
              <a:rPr lang="ru-RU" sz="2800" dirty="0"/>
              <a:t>1) </a:t>
            </a:r>
            <a:r>
              <a:rPr lang="ru-RU" sz="2800" u="sng" dirty="0"/>
              <a:t>изменение численности работающих</a:t>
            </a:r>
            <a:r>
              <a:rPr lang="ru-RU" sz="2800" dirty="0"/>
              <a:t>:</a:t>
            </a:r>
          </a:p>
          <a:p>
            <a:r>
              <a:rPr lang="ru-RU" sz="2800" dirty="0"/>
              <a:t> </a:t>
            </a:r>
          </a:p>
          <a:p>
            <a:r>
              <a:rPr lang="ru-RU" sz="2800" dirty="0"/>
              <a:t>130 × 756,25 – 120 × 756,25 = +7562,5 тыс. руб.,</a:t>
            </a:r>
          </a:p>
          <a:p>
            <a:r>
              <a:rPr lang="ru-RU" sz="2800" dirty="0"/>
              <a:t> </a:t>
            </a:r>
          </a:p>
          <a:p>
            <a:r>
              <a:rPr lang="ru-RU" sz="2800" dirty="0"/>
              <a:t>т.е. в результате увеличения численности работающих выпуск продукции вырос на 7562,5 тыс. руб.;</a:t>
            </a:r>
          </a:p>
        </p:txBody>
      </p:sp>
    </p:spTree>
    <p:extLst>
      <p:ext uri="{BB962C8B-B14F-4D97-AF65-F5344CB8AC3E}">
        <p14:creationId xmlns:p14="http://schemas.microsoft.com/office/powerpoint/2010/main" val="34160617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81000" y="457200"/>
            <a:ext cx="8534400" cy="5693866"/>
          </a:xfrm>
          <a:prstGeom prst="rect">
            <a:avLst/>
          </a:prstGeom>
        </p:spPr>
        <p:txBody>
          <a:bodyPr wrap="square">
            <a:spAutoFit/>
          </a:bodyPr>
          <a:lstStyle/>
          <a:p>
            <a:r>
              <a:rPr lang="ru-RU" sz="2800" dirty="0"/>
              <a:t>2) </a:t>
            </a:r>
            <a:r>
              <a:rPr lang="ru-RU" sz="2800" u="sng" dirty="0"/>
              <a:t>изменение среднегодовой выработки 1 работающего</a:t>
            </a:r>
            <a:r>
              <a:rPr lang="ru-RU" sz="2800" dirty="0"/>
              <a:t>:</a:t>
            </a:r>
          </a:p>
          <a:p>
            <a:r>
              <a:rPr lang="ru-RU" sz="2800" dirty="0"/>
              <a:t> </a:t>
            </a:r>
          </a:p>
          <a:p>
            <a:r>
              <a:rPr lang="ru-RU" sz="2800" dirty="0"/>
              <a:t>130 × 915,385 – 130 × 756,25 = +20687,55 тыс. руб</a:t>
            </a:r>
            <a:r>
              <a:rPr lang="ru-RU" sz="2800" dirty="0" smtClean="0"/>
              <a:t>.,</a:t>
            </a:r>
          </a:p>
          <a:p>
            <a:r>
              <a:rPr lang="ru-RU" sz="2800" dirty="0" smtClean="0"/>
              <a:t> т.е. в результате увеличения производительности труда выпущенная продукция увеличилась на 20687,55 тыс. руб.</a:t>
            </a:r>
          </a:p>
          <a:p>
            <a:endParaRPr lang="ru-RU" sz="2800" dirty="0" smtClean="0"/>
          </a:p>
          <a:p>
            <a:r>
              <a:rPr lang="ru-RU" sz="2800" u="sng" dirty="0" smtClean="0"/>
              <a:t>Суммарное </a:t>
            </a:r>
            <a:r>
              <a:rPr lang="ru-RU" sz="2800" u="sng" dirty="0"/>
              <a:t>влияние факторов</a:t>
            </a:r>
            <a:r>
              <a:rPr lang="ru-RU" sz="2800" dirty="0"/>
              <a:t>:</a:t>
            </a:r>
          </a:p>
          <a:p>
            <a:pPr algn="ctr"/>
            <a:r>
              <a:rPr lang="ru-RU" sz="2800" dirty="0"/>
              <a:t> </a:t>
            </a:r>
            <a:r>
              <a:rPr lang="ru-RU" sz="2800" dirty="0" smtClean="0"/>
              <a:t>7562,5 </a:t>
            </a:r>
            <a:r>
              <a:rPr lang="ru-RU" sz="2800" dirty="0"/>
              <a:t>+ 20687,55 = 28250,05 тыс. руб.</a:t>
            </a:r>
          </a:p>
          <a:p>
            <a:r>
              <a:rPr lang="ru-RU" sz="2800" dirty="0"/>
              <a:t>Следовательно, увеличению выпуска продукции способствовали оба фактора.</a:t>
            </a:r>
          </a:p>
        </p:txBody>
      </p:sp>
    </p:spTree>
    <p:extLst>
      <p:ext uri="{BB962C8B-B14F-4D97-AF65-F5344CB8AC3E}">
        <p14:creationId xmlns:p14="http://schemas.microsoft.com/office/powerpoint/2010/main" val="19226902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33400" y="304800"/>
            <a:ext cx="8153400" cy="6001643"/>
          </a:xfrm>
          <a:prstGeom prst="rect">
            <a:avLst/>
          </a:prstGeom>
        </p:spPr>
        <p:txBody>
          <a:bodyPr wrap="square">
            <a:spAutoFit/>
          </a:bodyPr>
          <a:lstStyle/>
          <a:p>
            <a:r>
              <a:rPr lang="ru-RU" sz="2400" dirty="0"/>
              <a:t>Определим влияние на выпуск продукции факторов, связанных с наличием и использованием основных средств, используя </a:t>
            </a:r>
            <a:r>
              <a:rPr lang="ru-RU" sz="2400" b="1" i="1" u="sng" dirty="0"/>
              <a:t>метод абсолютных разниц</a:t>
            </a:r>
            <a:r>
              <a:rPr lang="ru-RU" sz="2400" dirty="0"/>
              <a:t>:</a:t>
            </a:r>
          </a:p>
          <a:p>
            <a:r>
              <a:rPr lang="ru-RU" sz="2400" dirty="0"/>
              <a:t>1) </a:t>
            </a:r>
            <a:r>
              <a:rPr lang="ru-RU" sz="2400" u="sng" dirty="0"/>
              <a:t>изменение среднегодовой стоимости ОПС</a:t>
            </a:r>
            <a:r>
              <a:rPr lang="ru-RU" sz="2400" dirty="0"/>
              <a:t>: </a:t>
            </a:r>
          </a:p>
          <a:p>
            <a:r>
              <a:rPr lang="ru-RU" sz="2400" dirty="0"/>
              <a:t> </a:t>
            </a:r>
            <a:r>
              <a:rPr lang="ru-RU" sz="2400" dirty="0" smtClean="0"/>
              <a:t>+</a:t>
            </a:r>
            <a:r>
              <a:rPr lang="ru-RU" sz="2400" dirty="0"/>
              <a:t>9500 × 1,5 = +14250 тыс. руб.,</a:t>
            </a:r>
          </a:p>
          <a:p>
            <a:r>
              <a:rPr lang="ru-RU" sz="2400" dirty="0"/>
              <a:t> </a:t>
            </a:r>
            <a:r>
              <a:rPr lang="ru-RU" sz="2400" dirty="0" smtClean="0"/>
              <a:t>т.е</a:t>
            </a:r>
            <a:r>
              <a:rPr lang="ru-RU" sz="2400" dirty="0"/>
              <a:t>. в результате роста стоимости ОПС на 9500 тыс. руб. объем продукции увеличился на 14250 тыс. руб.;</a:t>
            </a:r>
          </a:p>
          <a:p>
            <a:r>
              <a:rPr lang="ru-RU" sz="2400" dirty="0"/>
              <a:t>2) </a:t>
            </a:r>
            <a:r>
              <a:rPr lang="ru-RU" sz="2400" u="sng" dirty="0"/>
              <a:t>изменение фондоотдачи</a:t>
            </a:r>
            <a:r>
              <a:rPr lang="ru-RU" sz="2400" dirty="0"/>
              <a:t>:</a:t>
            </a:r>
          </a:p>
          <a:p>
            <a:r>
              <a:rPr lang="ru-RU" sz="2400" dirty="0"/>
              <a:t> </a:t>
            </a:r>
            <a:r>
              <a:rPr lang="ru-RU" sz="2400" dirty="0" smtClean="0"/>
              <a:t>+</a:t>
            </a:r>
            <a:r>
              <a:rPr lang="ru-RU" sz="2400" dirty="0"/>
              <a:t>0,2 × 70000 = +14000 тыс. руб.,</a:t>
            </a:r>
          </a:p>
          <a:p>
            <a:r>
              <a:rPr lang="ru-RU" sz="2400" dirty="0"/>
              <a:t> </a:t>
            </a:r>
            <a:r>
              <a:rPr lang="ru-RU" sz="2400" dirty="0" smtClean="0"/>
              <a:t>т.е</a:t>
            </a:r>
            <a:r>
              <a:rPr lang="ru-RU" sz="2400" dirty="0"/>
              <a:t>. в результате улучшения использования основных производственных средств выпуск продукции увеличился на 14000 тыс. руб.</a:t>
            </a:r>
          </a:p>
          <a:p>
            <a:r>
              <a:rPr lang="ru-RU" sz="2400" u="sng" dirty="0"/>
              <a:t>Суммарное влияние факторов</a:t>
            </a:r>
            <a:r>
              <a:rPr lang="ru-RU" sz="2400" dirty="0"/>
              <a:t>:</a:t>
            </a:r>
          </a:p>
          <a:p>
            <a:r>
              <a:rPr lang="ru-RU" sz="2400" dirty="0"/>
              <a:t> </a:t>
            </a:r>
            <a:r>
              <a:rPr lang="ru-RU" sz="2400" dirty="0" smtClean="0"/>
              <a:t>14250 </a:t>
            </a:r>
            <a:r>
              <a:rPr lang="ru-RU" sz="2400" dirty="0"/>
              <a:t>+ 14000 = 28250 тыс. руб.</a:t>
            </a:r>
          </a:p>
          <a:p>
            <a:r>
              <a:rPr lang="ru-RU" sz="2400" dirty="0"/>
              <a:t> </a:t>
            </a:r>
            <a:r>
              <a:rPr lang="ru-RU" sz="2400" dirty="0" smtClean="0"/>
              <a:t>Следовательно</a:t>
            </a:r>
            <a:r>
              <a:rPr lang="ru-RU" sz="2400" dirty="0"/>
              <a:t>, оба фактора способствовали увеличению объема произведенной продукции.</a:t>
            </a:r>
          </a:p>
        </p:txBody>
      </p:sp>
    </p:spTree>
    <p:extLst>
      <p:ext uri="{BB962C8B-B14F-4D97-AF65-F5344CB8AC3E}">
        <p14:creationId xmlns:p14="http://schemas.microsoft.com/office/powerpoint/2010/main" val="2001541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49766" y="228600"/>
            <a:ext cx="8305800" cy="6370975"/>
          </a:xfrm>
          <a:prstGeom prst="rect">
            <a:avLst/>
          </a:prstGeom>
        </p:spPr>
        <p:txBody>
          <a:bodyPr wrap="square">
            <a:spAutoFit/>
          </a:bodyPr>
          <a:lstStyle/>
          <a:p>
            <a:r>
              <a:rPr lang="ru-RU" sz="2400" dirty="0"/>
              <a:t>Определим влияние на выпуск продукции факторов, связанных с наличием и использованием материальных ресурсов, используя </a:t>
            </a:r>
            <a:r>
              <a:rPr lang="ru-RU" sz="2400" b="1" i="1" u="sng" dirty="0"/>
              <a:t>интегральный метод</a:t>
            </a:r>
            <a:r>
              <a:rPr lang="ru-RU" sz="2400" dirty="0"/>
              <a:t>:</a:t>
            </a:r>
          </a:p>
          <a:p>
            <a:r>
              <a:rPr lang="ru-RU" sz="2400" dirty="0"/>
              <a:t>1) </a:t>
            </a:r>
            <a:r>
              <a:rPr lang="ru-RU" sz="2400" u="sng" dirty="0"/>
              <a:t>изменение  материальных затрат</a:t>
            </a:r>
            <a:r>
              <a:rPr lang="ru-RU" sz="2400" dirty="0"/>
              <a:t>:</a:t>
            </a:r>
          </a:p>
          <a:p>
            <a:r>
              <a:rPr lang="ru-RU" sz="2400" dirty="0"/>
              <a:t> </a:t>
            </a:r>
            <a:r>
              <a:rPr lang="ru-RU" sz="2400" dirty="0" smtClean="0"/>
              <a:t>+</a:t>
            </a:r>
            <a:r>
              <a:rPr lang="ru-RU" sz="2400" dirty="0"/>
              <a:t>500 × 2,71 + (500 × 0,79)/2 = +1552,5 тыс. руб.,</a:t>
            </a:r>
          </a:p>
          <a:p>
            <a:r>
              <a:rPr lang="ru-RU" sz="2400" dirty="0"/>
              <a:t> </a:t>
            </a:r>
            <a:r>
              <a:rPr lang="ru-RU" sz="2400" dirty="0" smtClean="0"/>
              <a:t>т.е</a:t>
            </a:r>
            <a:r>
              <a:rPr lang="ru-RU" sz="2400" dirty="0"/>
              <a:t>. в результате увеличения материальных затрат на 500 тыс. руб., продукция увеличилась на 1552,5 тыс. руб.;</a:t>
            </a:r>
          </a:p>
          <a:p>
            <a:r>
              <a:rPr lang="ru-RU" sz="2400" dirty="0"/>
              <a:t>2) </a:t>
            </a:r>
            <a:r>
              <a:rPr lang="ru-RU" sz="2400" u="sng" dirty="0"/>
              <a:t>изменение </a:t>
            </a:r>
            <a:r>
              <a:rPr lang="ru-RU" sz="2400" u="sng" dirty="0" err="1"/>
              <a:t>материалоотдачи</a:t>
            </a:r>
            <a:r>
              <a:rPr lang="ru-RU" sz="2400" dirty="0"/>
              <a:t>:</a:t>
            </a:r>
          </a:p>
          <a:p>
            <a:r>
              <a:rPr lang="ru-RU" sz="2400" dirty="0"/>
              <a:t> </a:t>
            </a:r>
            <a:r>
              <a:rPr lang="ru-RU" sz="2400" dirty="0" smtClean="0"/>
              <a:t>+</a:t>
            </a:r>
            <a:r>
              <a:rPr lang="ru-RU" sz="2400" dirty="0"/>
              <a:t>0,79 × 33500 + (500х0,79)/2 =  +26662,5 тыс. руб.,</a:t>
            </a:r>
          </a:p>
          <a:p>
            <a:r>
              <a:rPr lang="ru-RU" sz="2400" dirty="0"/>
              <a:t> </a:t>
            </a:r>
            <a:r>
              <a:rPr lang="ru-RU" sz="2400" dirty="0" smtClean="0"/>
              <a:t>т.е</a:t>
            </a:r>
            <a:r>
              <a:rPr lang="ru-RU" sz="2400" dirty="0"/>
              <a:t>. в результате улучшения использования материальных затрат выпущенная продукция увеличилась на 26662,5 тыс. руб.</a:t>
            </a:r>
          </a:p>
          <a:p>
            <a:r>
              <a:rPr lang="ru-RU" sz="2400" u="sng" dirty="0"/>
              <a:t>Суммарное влияние факторов</a:t>
            </a:r>
            <a:r>
              <a:rPr lang="ru-RU" sz="2400" dirty="0"/>
              <a:t>:</a:t>
            </a:r>
          </a:p>
          <a:p>
            <a:r>
              <a:rPr lang="ru-RU" sz="2400" dirty="0"/>
              <a:t> </a:t>
            </a:r>
            <a:r>
              <a:rPr lang="ru-RU" sz="2400" dirty="0" smtClean="0"/>
              <a:t>1552,5 </a:t>
            </a:r>
            <a:r>
              <a:rPr lang="ru-RU" sz="2400" dirty="0"/>
              <a:t>+ 26662,5 = 28215 тыс. руб.</a:t>
            </a:r>
          </a:p>
          <a:p>
            <a:r>
              <a:rPr lang="ru-RU" sz="2400" dirty="0"/>
              <a:t> </a:t>
            </a:r>
            <a:r>
              <a:rPr lang="ru-RU" sz="2400" dirty="0" smtClean="0"/>
              <a:t>Таким </a:t>
            </a:r>
            <a:r>
              <a:rPr lang="ru-RU" sz="2400" dirty="0"/>
              <a:t>образом, увеличению объема производства способствовали оба фактора.</a:t>
            </a:r>
          </a:p>
        </p:txBody>
      </p:sp>
    </p:spTree>
    <p:extLst>
      <p:ext uri="{BB962C8B-B14F-4D97-AF65-F5344CB8AC3E}">
        <p14:creationId xmlns:p14="http://schemas.microsoft.com/office/powerpoint/2010/main" val="40874352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ordArt 2"/>
          <p:cNvSpPr txBox="1">
            <a:spLocks noGrp="1" noChangeArrowheads="1" noChangeShapeType="1" noTextEdit="1"/>
          </p:cNvSpPr>
          <p:nvPr>
            <p:ph idx="1"/>
          </p:nvPr>
        </p:nvSpPr>
        <p:spPr bwMode="auto">
          <a:xfrm>
            <a:off x="533400" y="1066800"/>
            <a:ext cx="8226425" cy="4497387"/>
          </a:xfrm>
          <a:prstGeom prst="rect">
            <a:avLst/>
          </a:prstGeom>
        </p:spPr>
        <p:txBody>
          <a:bodyPr wrap="none" numCol="1" fromWordArt="1">
            <a:prstTxWarp prst="textDoubleWave1">
              <a:avLst>
                <a:gd name="adj1" fmla="val 6500"/>
                <a:gd name="adj2" fmla="val 0"/>
              </a:avLst>
            </a:prstTxWarp>
          </a:bodyPr>
          <a:lstStyle>
            <a:lvl1pPr marL="342900" indent="-342900" algn="l" rtl="0" eaLnBrk="0" fontAlgn="base" hangingPunct="0">
              <a:spcBef>
                <a:spcPct val="20000"/>
              </a:spcBef>
              <a:spcAft>
                <a:spcPct val="0"/>
              </a:spcAft>
              <a:buClr>
                <a:schemeClr val="tx2"/>
              </a:buClr>
              <a:buSzPct val="115000"/>
              <a:buFont typeface="Wingdings" pitchFamily="2" charset="2"/>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Wingdings" pitchFamily="2" charset="2"/>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115000"/>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Font typeface="Wingdings" pitchFamily="2" charset="2"/>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9pPr>
          </a:lstStyle>
          <a:p>
            <a:pPr algn="ctr">
              <a:defRPr/>
            </a:pPr>
            <a:r>
              <a:rPr lang="ru-RU" sz="3600" kern="10" spc="-360" dirty="0" smtClean="0">
                <a:ln w="12700">
                  <a:solidFill>
                    <a:srgbClr val="000099"/>
                  </a:solidFill>
                  <a:round/>
                  <a:headEnd/>
                  <a:tailEnd/>
                </a:ln>
                <a:solidFill>
                  <a:srgbClr val="33CCFF"/>
                </a:solidFill>
                <a:effectLst>
                  <a:outerShdw dist="125724" dir="18900000" algn="ctr" rotWithShape="0">
                    <a:srgbClr val="000099"/>
                  </a:outerShdw>
                </a:effectLst>
                <a:latin typeface="Impact"/>
              </a:rPr>
              <a:t>спасибо   за  внимание</a:t>
            </a:r>
            <a:endParaRPr lang="ru-RU" sz="3600" kern="10" spc="-360" dirty="0">
              <a:ln w="12700">
                <a:solidFill>
                  <a:srgbClr val="000099"/>
                </a:solidFill>
                <a:round/>
                <a:headEnd/>
                <a:tailEnd/>
              </a:ln>
              <a:solidFill>
                <a:srgbClr val="33CCFF"/>
              </a:solidFill>
              <a:effectLst>
                <a:outerShdw dist="125724" dir="18900000" algn="ctr" rotWithShape="0">
                  <a:srgbClr val="000099"/>
                </a:outerShdw>
              </a:effectLst>
              <a:latin typeface="Impact"/>
            </a:endParaRPr>
          </a:p>
        </p:txBody>
      </p:sp>
    </p:spTree>
    <p:extLst>
      <p:ext uri="{BB962C8B-B14F-4D97-AF65-F5344CB8AC3E}">
        <p14:creationId xmlns:p14="http://schemas.microsoft.com/office/powerpoint/2010/main" val="20834905"/>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етка с тенью">
  <a:themeElements>
    <a:clrScheme name="Сетка с тенью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fontScheme name="Сетка с тень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Сетка с тенью 1">
        <a:dk1>
          <a:srgbClr val="7E0000"/>
        </a:dk1>
        <a:lt1>
          <a:srgbClr val="FFFFFF"/>
        </a:lt1>
        <a:dk2>
          <a:srgbClr val="800000"/>
        </a:dk2>
        <a:lt2>
          <a:srgbClr val="FCF0B2"/>
        </a:lt2>
        <a:accent1>
          <a:srgbClr val="C5543D"/>
        </a:accent1>
        <a:accent2>
          <a:srgbClr val="660000"/>
        </a:accent2>
        <a:accent3>
          <a:srgbClr val="C0AAAA"/>
        </a:accent3>
        <a:accent4>
          <a:srgbClr val="DADADA"/>
        </a:accent4>
        <a:accent5>
          <a:srgbClr val="DFB3AF"/>
        </a:accent5>
        <a:accent6>
          <a:srgbClr val="5C0000"/>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Сетка с тенью 2">
        <a:dk1>
          <a:srgbClr val="000066"/>
        </a:dk1>
        <a:lt1>
          <a:srgbClr val="FFFFFF"/>
        </a:lt1>
        <a:dk2>
          <a:srgbClr val="000066"/>
        </a:dk2>
        <a:lt2>
          <a:srgbClr val="B2B8C8"/>
        </a:lt2>
        <a:accent1>
          <a:srgbClr val="008080"/>
        </a:accent1>
        <a:accent2>
          <a:srgbClr val="00004E"/>
        </a:accent2>
        <a:accent3>
          <a:srgbClr val="AAAAB8"/>
        </a:accent3>
        <a:accent4>
          <a:srgbClr val="DADADA"/>
        </a:accent4>
        <a:accent5>
          <a:srgbClr val="AAC0C0"/>
        </a:accent5>
        <a:accent6>
          <a:srgbClr val="000046"/>
        </a:accent6>
        <a:hlink>
          <a:srgbClr val="00FFCC"/>
        </a:hlink>
        <a:folHlink>
          <a:srgbClr val="6699FF"/>
        </a:folHlink>
      </a:clrScheme>
      <a:clrMap bg1="dk2" tx1="lt1" bg2="dk1" tx2="lt2" accent1="accent1" accent2="accent2" accent3="accent3" accent4="accent4" accent5="accent5" accent6="accent6" hlink="hlink" folHlink="folHlink"/>
    </a:extraClrScheme>
    <a:extraClrScheme>
      <a:clrScheme name="Сетка с тенью 3">
        <a:dk1>
          <a:srgbClr val="010199"/>
        </a:dk1>
        <a:lt1>
          <a:srgbClr val="FFFFFF"/>
        </a:lt1>
        <a:dk2>
          <a:srgbClr val="000099"/>
        </a:dk2>
        <a:lt2>
          <a:srgbClr val="CCFFFF"/>
        </a:lt2>
        <a:accent1>
          <a:srgbClr val="00C600"/>
        </a:accent1>
        <a:accent2>
          <a:srgbClr val="01017D"/>
        </a:accent2>
        <a:accent3>
          <a:srgbClr val="AAAACA"/>
        </a:accent3>
        <a:accent4>
          <a:srgbClr val="DADADA"/>
        </a:accent4>
        <a:accent5>
          <a:srgbClr val="AADFAA"/>
        </a:accent5>
        <a:accent6>
          <a:srgbClr val="010171"/>
        </a:accent6>
        <a:hlink>
          <a:srgbClr val="FFE701"/>
        </a:hlink>
        <a:folHlink>
          <a:srgbClr val="3366FF"/>
        </a:folHlink>
      </a:clrScheme>
      <a:clrMap bg1="dk2" tx1="lt1" bg2="dk1" tx2="lt2" accent1="accent1" accent2="accent2" accent3="accent3" accent4="accent4" accent5="accent5" accent6="accent6" hlink="hlink" folHlink="folHlink"/>
    </a:extraClrScheme>
    <a:extraClrScheme>
      <a:clrScheme name="Сетка с тенью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clrMap bg1="dk2" tx1="lt1" bg2="dk1" tx2="lt2" accent1="accent1" accent2="accent2" accent3="accent3" accent4="accent4" accent5="accent5" accent6="accent6" hlink="hlink" folHlink="folHlink"/>
    </a:extraClrScheme>
    <a:extraClrScheme>
      <a:clrScheme name="Сетка с тенью 5">
        <a:dk1>
          <a:srgbClr val="00827F"/>
        </a:dk1>
        <a:lt1>
          <a:srgbClr val="FFFFFF"/>
        </a:lt1>
        <a:dk2>
          <a:srgbClr val="008080"/>
        </a:dk2>
        <a:lt2>
          <a:srgbClr val="FFFFCC"/>
        </a:lt2>
        <a:accent1>
          <a:srgbClr val="6D6FC7"/>
        </a:accent1>
        <a:accent2>
          <a:srgbClr val="006462"/>
        </a:accent2>
        <a:accent3>
          <a:srgbClr val="AAC0C0"/>
        </a:accent3>
        <a:accent4>
          <a:srgbClr val="DADADA"/>
        </a:accent4>
        <a:accent5>
          <a:srgbClr val="BABBE0"/>
        </a:accent5>
        <a:accent6>
          <a:srgbClr val="005A58"/>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Сетка с тенью 6">
        <a:dk1>
          <a:srgbClr val="4D4D4D"/>
        </a:dk1>
        <a:lt1>
          <a:srgbClr val="FFFFFF"/>
        </a:lt1>
        <a:dk2>
          <a:srgbClr val="525252"/>
        </a:dk2>
        <a:lt2>
          <a:srgbClr val="C0C0C0"/>
        </a:lt2>
        <a:accent1>
          <a:srgbClr val="527C3A"/>
        </a:accent1>
        <a:accent2>
          <a:srgbClr val="444444"/>
        </a:accent2>
        <a:accent3>
          <a:srgbClr val="B3B3B3"/>
        </a:accent3>
        <a:accent4>
          <a:srgbClr val="DADADA"/>
        </a:accent4>
        <a:accent5>
          <a:srgbClr val="B3BFAE"/>
        </a:accent5>
        <a:accent6>
          <a:srgbClr val="3D3D3D"/>
        </a:accent6>
        <a:hlink>
          <a:srgbClr val="FAC458"/>
        </a:hlink>
        <a:folHlink>
          <a:srgbClr val="C7780F"/>
        </a:folHlink>
      </a:clrScheme>
      <a:clrMap bg1="dk2" tx1="lt1" bg2="dk1" tx2="lt2" accent1="accent1" accent2="accent2" accent3="accent3" accent4="accent4" accent5="accent5" accent6="accent6" hlink="hlink" folHlink="folHlink"/>
    </a:extraClrScheme>
    <a:extraClrScheme>
      <a:clrScheme name="Сетка с тенью 7">
        <a:dk1>
          <a:srgbClr val="516032"/>
        </a:dk1>
        <a:lt1>
          <a:srgbClr val="FFFFFF"/>
        </a:lt1>
        <a:dk2>
          <a:srgbClr val="546434"/>
        </a:dk2>
        <a:lt2>
          <a:srgbClr val="B2B68A"/>
        </a:lt2>
        <a:accent1>
          <a:srgbClr val="7D8C70"/>
        </a:accent1>
        <a:accent2>
          <a:srgbClr val="414E28"/>
        </a:accent2>
        <a:accent3>
          <a:srgbClr val="B3B8AE"/>
        </a:accent3>
        <a:accent4>
          <a:srgbClr val="DADADA"/>
        </a:accent4>
        <a:accent5>
          <a:srgbClr val="BFC5BB"/>
        </a:accent5>
        <a:accent6>
          <a:srgbClr val="3A4623"/>
        </a:accent6>
        <a:hlink>
          <a:srgbClr val="80C579"/>
        </a:hlink>
        <a:folHlink>
          <a:srgbClr val="7FADAF"/>
        </a:folHlink>
      </a:clrScheme>
      <a:clrMap bg1="dk2" tx1="lt1" bg2="dk1" tx2="lt2" accent1="accent1" accent2="accent2" accent3="accent3" accent4="accent4" accent5="accent5" accent6="accent6" hlink="hlink" folHlink="folHlink"/>
    </a:extraClrScheme>
    <a:extraClrScheme>
      <a:clrScheme name="Сетка с тенью 8">
        <a:dk1>
          <a:srgbClr val="D1CC00"/>
        </a:dk1>
        <a:lt1>
          <a:srgbClr val="FFFFFF"/>
        </a:lt1>
        <a:dk2>
          <a:srgbClr val="CCCC00"/>
        </a:dk2>
        <a:lt2>
          <a:srgbClr val="F3F5B1"/>
        </a:lt2>
        <a:accent1>
          <a:srgbClr val="808000"/>
        </a:accent1>
        <a:accent2>
          <a:srgbClr val="AEAA00"/>
        </a:accent2>
        <a:accent3>
          <a:srgbClr val="E2E2AA"/>
        </a:accent3>
        <a:accent4>
          <a:srgbClr val="DADADA"/>
        </a:accent4>
        <a:accent5>
          <a:srgbClr val="C0C0AA"/>
        </a:accent5>
        <a:accent6>
          <a:srgbClr val="9D9A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Сетка с тенью 9">
        <a:dk1>
          <a:srgbClr val="000000"/>
        </a:dk1>
        <a:lt1>
          <a:srgbClr val="F8F8F8"/>
        </a:lt1>
        <a:dk2>
          <a:srgbClr val="336600"/>
        </a:dk2>
        <a:lt2>
          <a:srgbClr val="FBFBFB"/>
        </a:lt2>
        <a:accent1>
          <a:srgbClr val="009900"/>
        </a:accent1>
        <a:accent2>
          <a:srgbClr val="C6C6C6"/>
        </a:accent2>
        <a:accent3>
          <a:srgbClr val="FBFBFB"/>
        </a:accent3>
        <a:accent4>
          <a:srgbClr val="000000"/>
        </a:accent4>
        <a:accent5>
          <a:srgbClr val="AACAAA"/>
        </a:accent5>
        <a:accent6>
          <a:srgbClr val="B3B3B3"/>
        </a:accent6>
        <a:hlink>
          <a:srgbClr val="006600"/>
        </a:hlink>
        <a:folHlink>
          <a:srgbClr val="808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Городская">
  <a:themeElements>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4_Городская">
      <a:majorFont>
        <a:latin typeface=""/>
        <a:ea typeface=""/>
        <a:cs typeface=""/>
      </a:majorFont>
      <a:minorFont>
        <a:latin typeface=""/>
        <a:ea typeface=""/>
        <a:cs typeface=""/>
      </a:minorFont>
    </a:fontScheme>
    <a:fmtScheme name="Городская">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573</TotalTime>
  <Words>793</Words>
  <Application>Microsoft Office PowerPoint</Application>
  <PresentationFormat>Экран (4:3)</PresentationFormat>
  <Paragraphs>201</Paragraphs>
  <Slides>26</Slides>
  <Notes>0</Notes>
  <HiddenSlides>0</HiddenSlides>
  <MMClips>0</MMClips>
  <ScaleCrop>false</ScaleCrop>
  <HeadingPairs>
    <vt:vector size="6" baseType="variant">
      <vt:variant>
        <vt:lpstr>Тема</vt:lpstr>
      </vt:variant>
      <vt:variant>
        <vt:i4>2</vt:i4>
      </vt:variant>
      <vt:variant>
        <vt:lpstr>Внедренные серверы OLE</vt:lpstr>
      </vt:variant>
      <vt:variant>
        <vt:i4>1</vt:i4>
      </vt:variant>
      <vt:variant>
        <vt:lpstr>Заголовки слайдов</vt:lpstr>
      </vt:variant>
      <vt:variant>
        <vt:i4>26</vt:i4>
      </vt:variant>
    </vt:vector>
  </HeadingPairs>
  <TitlesOfParts>
    <vt:vector size="29" baseType="lpstr">
      <vt:lpstr>Сетка с тенью</vt:lpstr>
      <vt:lpstr>4_Городская</vt:lpstr>
      <vt:lpstr>Формула</vt:lpstr>
      <vt:lpstr>      Способы измерения влияния факторов в  детерминированных моделях</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Статистика основных средств</dc:title>
  <dc:creator>Юлия Хомик</dc:creator>
  <cp:lastModifiedBy>Samarina</cp:lastModifiedBy>
  <cp:revision>63</cp:revision>
  <dcterms:created xsi:type="dcterms:W3CDTF">2008-10-30T09:59:59Z</dcterms:created>
  <dcterms:modified xsi:type="dcterms:W3CDTF">2018-09-03T11:42:03Z</dcterms:modified>
</cp:coreProperties>
</file>