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68" r:id="rId3"/>
    <p:sldId id="261" r:id="rId4"/>
    <p:sldId id="271" r:id="rId5"/>
    <p:sldId id="280" r:id="rId6"/>
    <p:sldId id="266" r:id="rId7"/>
    <p:sldId id="272" r:id="rId8"/>
    <p:sldId id="273" r:id="rId9"/>
    <p:sldId id="274" r:id="rId10"/>
    <p:sldId id="275" r:id="rId11"/>
    <p:sldId id="276" r:id="rId12"/>
    <p:sldId id="257" r:id="rId13"/>
    <p:sldId id="267" r:id="rId14"/>
    <p:sldId id="259" r:id="rId15"/>
    <p:sldId id="260" r:id="rId16"/>
    <p:sldId id="269" r:id="rId17"/>
    <p:sldId id="258" r:id="rId18"/>
    <p:sldId id="277" r:id="rId19"/>
    <p:sldId id="270" r:id="rId20"/>
    <p:sldId id="288" r:id="rId21"/>
    <p:sldId id="263" r:id="rId22"/>
    <p:sldId id="264" r:id="rId23"/>
    <p:sldId id="278" r:id="rId24"/>
    <p:sldId id="287" r:id="rId25"/>
    <p:sldId id="279" r:id="rId26"/>
    <p:sldId id="290" r:id="rId27"/>
    <p:sldId id="289" r:id="rId28"/>
    <p:sldId id="286" r:id="rId29"/>
    <p:sldId id="265" r:id="rId30"/>
    <p:sldId id="281" r:id="rId31"/>
    <p:sldId id="282" r:id="rId32"/>
    <p:sldId id="283" r:id="rId33"/>
    <p:sldId id="284" r:id="rId34"/>
    <p:sldId id="285" r:id="rId35"/>
    <p:sldId id="262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F1C0"/>
    <a:srgbClr val="A3FFCD"/>
    <a:srgbClr val="CCBEB8"/>
    <a:srgbClr val="BFADA5"/>
    <a:srgbClr val="B6A198"/>
    <a:srgbClr val="DEE3F2"/>
    <a:srgbClr val="E0E5EC"/>
    <a:srgbClr val="A7AF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22700E-ECCE-4102-92FF-8535B72C76A8}" type="doc">
      <dgm:prSet loTypeId="urn:microsoft.com/office/officeart/2005/8/layout/hProcess9" loCatId="process" qsTypeId="urn:microsoft.com/office/officeart/2005/8/quickstyle/3d4" qsCatId="3D" csTypeId="urn:microsoft.com/office/officeart/2005/8/colors/accent1_5" csCatId="accent1"/>
      <dgm:spPr/>
      <dgm:t>
        <a:bodyPr/>
        <a:lstStyle/>
        <a:p>
          <a:endParaRPr lang="ru-RU"/>
        </a:p>
      </dgm:t>
    </dgm:pt>
    <dgm:pt modelId="{CCE1FF11-818B-48F0-9497-FCC9CF6D18B3}">
      <dgm:prSet/>
      <dgm:spPr/>
      <dgm:t>
        <a:bodyPr/>
        <a:lstStyle/>
        <a:p>
          <a:pPr rtl="0"/>
          <a:r>
            <a:rPr lang="ru-RU" smtClean="0"/>
            <a:t>дипломатическое право</a:t>
          </a:r>
          <a:endParaRPr lang="ru-RU"/>
        </a:p>
      </dgm:t>
    </dgm:pt>
    <dgm:pt modelId="{A502D5A7-4572-43D5-93F0-FA856BCBF1E4}" type="parTrans" cxnId="{E4C16C6E-3F11-480A-BB59-E3A58318A005}">
      <dgm:prSet/>
      <dgm:spPr/>
      <dgm:t>
        <a:bodyPr/>
        <a:lstStyle/>
        <a:p>
          <a:endParaRPr lang="ru-RU"/>
        </a:p>
      </dgm:t>
    </dgm:pt>
    <dgm:pt modelId="{7165A92D-1BF6-4B42-8E6A-9D2BF35FCA62}" type="sibTrans" cxnId="{E4C16C6E-3F11-480A-BB59-E3A58318A005}">
      <dgm:prSet/>
      <dgm:spPr/>
      <dgm:t>
        <a:bodyPr/>
        <a:lstStyle/>
        <a:p>
          <a:endParaRPr lang="ru-RU"/>
        </a:p>
      </dgm:t>
    </dgm:pt>
    <dgm:pt modelId="{4A41D6A8-2830-4127-841E-D936BC188D32}">
      <dgm:prSet/>
      <dgm:spPr/>
      <dgm:t>
        <a:bodyPr/>
        <a:lstStyle/>
        <a:p>
          <a:pPr rtl="0"/>
          <a:r>
            <a:rPr lang="ru-RU" dirty="0" smtClean="0"/>
            <a:t>консульское право</a:t>
          </a:r>
          <a:endParaRPr lang="ru-RU" dirty="0"/>
        </a:p>
      </dgm:t>
    </dgm:pt>
    <dgm:pt modelId="{581D54D6-C495-4A54-B767-F81DFEBD31B4}" type="parTrans" cxnId="{EA1222CE-32C4-42E9-BE0E-87E817C118B8}">
      <dgm:prSet/>
      <dgm:spPr/>
      <dgm:t>
        <a:bodyPr/>
        <a:lstStyle/>
        <a:p>
          <a:endParaRPr lang="ru-RU"/>
        </a:p>
      </dgm:t>
    </dgm:pt>
    <dgm:pt modelId="{84CC8952-AD57-478B-9DE4-A0D5DE21695C}" type="sibTrans" cxnId="{EA1222CE-32C4-42E9-BE0E-87E817C118B8}">
      <dgm:prSet/>
      <dgm:spPr/>
      <dgm:t>
        <a:bodyPr/>
        <a:lstStyle/>
        <a:p>
          <a:endParaRPr lang="ru-RU"/>
        </a:p>
      </dgm:t>
    </dgm:pt>
    <dgm:pt modelId="{431C1E53-2A4B-4203-82B6-EAABF3F5F038}" type="pres">
      <dgm:prSet presAssocID="{8122700E-ECCE-4102-92FF-8535B72C76A8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6BCE6B-375B-403A-9BEC-B64C024FCEAD}" type="pres">
      <dgm:prSet presAssocID="{8122700E-ECCE-4102-92FF-8535B72C76A8}" presName="arrow" presStyleLbl="bgShp" presStyleIdx="0" presStyleCnt="1" custLinFactNeighborX="390" custLinFactNeighborY="-6439"/>
      <dgm:spPr>
        <a:solidFill>
          <a:srgbClr val="002060"/>
        </a:solidFill>
      </dgm:spPr>
    </dgm:pt>
    <dgm:pt modelId="{90E56F9E-A5EA-44D5-B112-E6553853AEA5}" type="pres">
      <dgm:prSet presAssocID="{8122700E-ECCE-4102-92FF-8535B72C76A8}" presName="linearProcess" presStyleCnt="0"/>
      <dgm:spPr/>
    </dgm:pt>
    <dgm:pt modelId="{A555D3CB-CAF4-42CB-A88E-46D4099E4CF6}" type="pres">
      <dgm:prSet presAssocID="{CCE1FF11-818B-48F0-9497-FCC9CF6D18B3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EE462-D051-4E4D-B800-E5EC234E0507}" type="pres">
      <dgm:prSet presAssocID="{7165A92D-1BF6-4B42-8E6A-9D2BF35FCA62}" presName="sibTrans" presStyleCnt="0"/>
      <dgm:spPr/>
    </dgm:pt>
    <dgm:pt modelId="{A90C567C-D7EF-4F1E-8593-F4111B029BB8}" type="pres">
      <dgm:prSet presAssocID="{4A41D6A8-2830-4127-841E-D936BC188D32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C16C6E-3F11-480A-BB59-E3A58318A005}" srcId="{8122700E-ECCE-4102-92FF-8535B72C76A8}" destId="{CCE1FF11-818B-48F0-9497-FCC9CF6D18B3}" srcOrd="0" destOrd="0" parTransId="{A502D5A7-4572-43D5-93F0-FA856BCBF1E4}" sibTransId="{7165A92D-1BF6-4B42-8E6A-9D2BF35FCA62}"/>
    <dgm:cxn modelId="{DD45923B-1E85-4E8F-969A-8741E488BEBF}" type="presOf" srcId="{8122700E-ECCE-4102-92FF-8535B72C76A8}" destId="{431C1E53-2A4B-4203-82B6-EAABF3F5F038}" srcOrd="0" destOrd="0" presId="urn:microsoft.com/office/officeart/2005/8/layout/hProcess9"/>
    <dgm:cxn modelId="{EA1222CE-32C4-42E9-BE0E-87E817C118B8}" srcId="{8122700E-ECCE-4102-92FF-8535B72C76A8}" destId="{4A41D6A8-2830-4127-841E-D936BC188D32}" srcOrd="1" destOrd="0" parTransId="{581D54D6-C495-4A54-B767-F81DFEBD31B4}" sibTransId="{84CC8952-AD57-478B-9DE4-A0D5DE21695C}"/>
    <dgm:cxn modelId="{20EA16FA-F792-4678-8752-BBBA6B8FCB49}" type="presOf" srcId="{CCE1FF11-818B-48F0-9497-FCC9CF6D18B3}" destId="{A555D3CB-CAF4-42CB-A88E-46D4099E4CF6}" srcOrd="0" destOrd="0" presId="urn:microsoft.com/office/officeart/2005/8/layout/hProcess9"/>
    <dgm:cxn modelId="{44400AA2-BD1C-469B-9798-EED382F51C5C}" type="presOf" srcId="{4A41D6A8-2830-4127-841E-D936BC188D32}" destId="{A90C567C-D7EF-4F1E-8593-F4111B029BB8}" srcOrd="0" destOrd="0" presId="urn:microsoft.com/office/officeart/2005/8/layout/hProcess9"/>
    <dgm:cxn modelId="{1DC33013-4D7A-4C7C-9CE1-1DE71487F752}" type="presParOf" srcId="{431C1E53-2A4B-4203-82B6-EAABF3F5F038}" destId="{E66BCE6B-375B-403A-9BEC-B64C024FCEAD}" srcOrd="0" destOrd="0" presId="urn:microsoft.com/office/officeart/2005/8/layout/hProcess9"/>
    <dgm:cxn modelId="{39BDD9E1-D720-4DD8-A19A-0683B55D1E49}" type="presParOf" srcId="{431C1E53-2A4B-4203-82B6-EAABF3F5F038}" destId="{90E56F9E-A5EA-44D5-B112-E6553853AEA5}" srcOrd="1" destOrd="0" presId="urn:microsoft.com/office/officeart/2005/8/layout/hProcess9"/>
    <dgm:cxn modelId="{FE30E26A-D21E-427F-B17C-4DDF8A89EC3B}" type="presParOf" srcId="{90E56F9E-A5EA-44D5-B112-E6553853AEA5}" destId="{A555D3CB-CAF4-42CB-A88E-46D4099E4CF6}" srcOrd="0" destOrd="0" presId="urn:microsoft.com/office/officeart/2005/8/layout/hProcess9"/>
    <dgm:cxn modelId="{E84DA128-9E4E-4272-901F-4954C3408CFD}" type="presParOf" srcId="{90E56F9E-A5EA-44D5-B112-E6553853AEA5}" destId="{21FEE462-D051-4E4D-B800-E5EC234E0507}" srcOrd="1" destOrd="0" presId="urn:microsoft.com/office/officeart/2005/8/layout/hProcess9"/>
    <dgm:cxn modelId="{1D62D6A2-4BC2-473F-BAF0-C11EA48A525D}" type="presParOf" srcId="{90E56F9E-A5EA-44D5-B112-E6553853AEA5}" destId="{A90C567C-D7EF-4F1E-8593-F4111B029BB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FB1D16-98A6-44D5-B61C-0B864A62CDEC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5" csCatId="colorful" phldr="1"/>
      <dgm:spPr/>
    </dgm:pt>
    <dgm:pt modelId="{12A204B4-974B-450D-8A31-1428678E4BBB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Апостольский нунций при вручении верительной грамоты президенту РФ</a:t>
          </a:r>
        </a:p>
      </dgm:t>
    </dgm:pt>
    <dgm:pt modelId="{6022D992-45EF-40CC-89BD-FC5571E2CB36}" type="parTrans" cxnId="{CDAAA35E-D376-42FD-BE63-8CE1C4DCB2E3}">
      <dgm:prSet/>
      <dgm:spPr/>
      <dgm:t>
        <a:bodyPr/>
        <a:lstStyle/>
        <a:p>
          <a:endParaRPr lang="ru-RU"/>
        </a:p>
      </dgm:t>
    </dgm:pt>
    <dgm:pt modelId="{E0DB1806-D44D-421F-970A-5F26E02F5D84}" type="sibTrans" cxnId="{CDAAA35E-D376-42FD-BE63-8CE1C4DCB2E3}">
      <dgm:prSet/>
      <dgm:spPr/>
      <dgm:t>
        <a:bodyPr/>
        <a:lstStyle/>
        <a:p>
          <a:endParaRPr lang="ru-RU"/>
        </a:p>
      </dgm:t>
    </dgm:pt>
    <dgm:pt modelId="{E62F99A0-126F-4991-902F-925099E938CF}" type="pres">
      <dgm:prSet presAssocID="{6FFB1D16-98A6-44D5-B61C-0B864A62CDEC}" presName="Name0" presStyleCnt="0">
        <dgm:presLayoutVars>
          <dgm:dir/>
          <dgm:resizeHandles val="exact"/>
        </dgm:presLayoutVars>
      </dgm:prSet>
      <dgm:spPr/>
    </dgm:pt>
    <dgm:pt modelId="{BC8741FA-39B6-43E3-87C2-92F4E0D11971}" type="pres">
      <dgm:prSet presAssocID="{12A204B4-974B-450D-8A31-1428678E4BBB}" presName="composite" presStyleCnt="0"/>
      <dgm:spPr/>
    </dgm:pt>
    <dgm:pt modelId="{2BEB2DDF-8708-4750-B103-79AEF534E980}" type="pres">
      <dgm:prSet presAssocID="{12A204B4-974B-450D-8A31-1428678E4BBB}" presName="rect1" presStyleLbl="bgImgPlace1" presStyleIdx="0" presStyleCnt="1" custLinFactNeighborX="-3696" custLinFactNeighborY="530"/>
      <dgm:spPr>
        <a:blipFill>
          <a:blip xmlns:r="http://schemas.openxmlformats.org/officeDocument/2006/relationships" r:embed="rId1"/>
          <a:srcRect/>
          <a:stretch>
            <a:fillRect l="-15000" r="-15000"/>
          </a:stretch>
        </a:blipFill>
      </dgm:spPr>
    </dgm:pt>
    <dgm:pt modelId="{3392E94A-943F-4DA6-8EFE-9B188D1AF325}" type="pres">
      <dgm:prSet presAssocID="{12A204B4-974B-450D-8A31-1428678E4BBB}" presName="wedgeRectCallout1" presStyleLbl="node1" presStyleIdx="0" presStyleCnt="1" custScaleX="75894" custScaleY="72861" custLinFactNeighborX="-4868" custLinFactNeighborY="-114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AAA35E-D376-42FD-BE63-8CE1C4DCB2E3}" srcId="{6FFB1D16-98A6-44D5-B61C-0B864A62CDEC}" destId="{12A204B4-974B-450D-8A31-1428678E4BBB}" srcOrd="0" destOrd="0" parTransId="{6022D992-45EF-40CC-89BD-FC5571E2CB36}" sibTransId="{E0DB1806-D44D-421F-970A-5F26E02F5D84}"/>
    <dgm:cxn modelId="{089692BD-AB40-428F-B825-E51141AFDDE2}" type="presOf" srcId="{6FFB1D16-98A6-44D5-B61C-0B864A62CDEC}" destId="{E62F99A0-126F-4991-902F-925099E938CF}" srcOrd="0" destOrd="0" presId="urn:microsoft.com/office/officeart/2008/layout/BendingPictureCaptionList"/>
    <dgm:cxn modelId="{F9ABE32D-5D14-4265-B191-EEBC4875655C}" type="presOf" srcId="{12A204B4-974B-450D-8A31-1428678E4BBB}" destId="{3392E94A-943F-4DA6-8EFE-9B188D1AF325}" srcOrd="0" destOrd="0" presId="urn:microsoft.com/office/officeart/2008/layout/BendingPictureCaptionList"/>
    <dgm:cxn modelId="{479CA77C-329B-4840-A5DE-F5ACC3CD62FF}" type="presParOf" srcId="{E62F99A0-126F-4991-902F-925099E938CF}" destId="{BC8741FA-39B6-43E3-87C2-92F4E0D11971}" srcOrd="0" destOrd="0" presId="urn:microsoft.com/office/officeart/2008/layout/BendingPictureCaptionList"/>
    <dgm:cxn modelId="{5E8CEA4D-3ADE-4F99-8909-9ED7E3419EF2}" type="presParOf" srcId="{BC8741FA-39B6-43E3-87C2-92F4E0D11971}" destId="{2BEB2DDF-8708-4750-B103-79AEF534E980}" srcOrd="0" destOrd="0" presId="urn:microsoft.com/office/officeart/2008/layout/BendingPictureCaptionList"/>
    <dgm:cxn modelId="{2DB743A1-5EC6-419A-9F64-0909DF1942B0}" type="presParOf" srcId="{BC8741FA-39B6-43E3-87C2-92F4E0D11971}" destId="{3392E94A-943F-4DA6-8EFE-9B188D1AF325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EA13B0-4F7F-43B7-A6E9-4BB6966D881B}" type="doc">
      <dgm:prSet loTypeId="urn:microsoft.com/office/officeart/2005/8/layout/arrow6" loCatId="process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49734F20-9D8D-4480-9A19-AA72DF8809AB}">
      <dgm:prSet/>
      <dgm:spPr/>
      <dgm:t>
        <a:bodyPr/>
        <a:lstStyle/>
        <a:p>
          <a:pPr rtl="0"/>
          <a:r>
            <a:rPr lang="ru-RU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Классы</a:t>
          </a:r>
          <a:r>
            <a:rPr lang="ru-RU" dirty="0" smtClean="0"/>
            <a:t> глав дипломатических представительств – сфера регулирования нормами </a:t>
          </a:r>
          <a:r>
            <a:rPr lang="ru-RU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международного права</a:t>
          </a:r>
          <a:endParaRPr lang="ru-RU" dirty="0"/>
        </a:p>
      </dgm:t>
    </dgm:pt>
    <dgm:pt modelId="{4310268F-3EFA-426A-BEEF-F460BE3AF533}" type="parTrans" cxnId="{3F44DDD5-23F0-4FC9-BEDC-8CF80128F677}">
      <dgm:prSet/>
      <dgm:spPr/>
      <dgm:t>
        <a:bodyPr/>
        <a:lstStyle/>
        <a:p>
          <a:endParaRPr lang="ru-RU"/>
        </a:p>
      </dgm:t>
    </dgm:pt>
    <dgm:pt modelId="{B107012B-67C0-4716-AAE8-445B666592BB}" type="sibTrans" cxnId="{3F44DDD5-23F0-4FC9-BEDC-8CF80128F677}">
      <dgm:prSet/>
      <dgm:spPr/>
      <dgm:t>
        <a:bodyPr/>
        <a:lstStyle/>
        <a:p>
          <a:endParaRPr lang="ru-RU"/>
        </a:p>
      </dgm:t>
    </dgm:pt>
    <dgm:pt modelId="{6C13D891-B87A-4B91-A1DA-235A54B019C9}">
      <dgm:prSet/>
      <dgm:spPr/>
      <dgm:t>
        <a:bodyPr/>
        <a:lstStyle/>
        <a:p>
          <a:pPr rtl="0"/>
          <a:r>
            <a:rPr lang="ru-RU" dirty="0" smtClean="0"/>
            <a:t>Дипломатические </a:t>
          </a:r>
          <a:r>
            <a:rPr lang="ru-RU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ранги</a:t>
          </a:r>
          <a:r>
            <a:rPr lang="ru-RU" dirty="0" smtClean="0"/>
            <a:t> – сфера </a:t>
          </a:r>
          <a:r>
            <a:rPr lang="ru-RU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внутригосударственного права</a:t>
          </a:r>
          <a:r>
            <a:rPr lang="ru-RU" dirty="0" smtClean="0"/>
            <a:t>, ибо эти служебные звания старшинства дипломатов </a:t>
          </a:r>
          <a:endParaRPr lang="ru-RU" dirty="0"/>
        </a:p>
      </dgm:t>
    </dgm:pt>
    <dgm:pt modelId="{55A5E1BA-51F0-4E59-9708-A948D79FAE9A}" type="parTrans" cxnId="{ADADC287-0453-4491-8FBC-B653547745F3}">
      <dgm:prSet/>
      <dgm:spPr/>
      <dgm:t>
        <a:bodyPr/>
        <a:lstStyle/>
        <a:p>
          <a:endParaRPr lang="ru-RU"/>
        </a:p>
      </dgm:t>
    </dgm:pt>
    <dgm:pt modelId="{165E1032-6929-485A-8579-BA72721F9E81}" type="sibTrans" cxnId="{ADADC287-0453-4491-8FBC-B653547745F3}">
      <dgm:prSet/>
      <dgm:spPr/>
      <dgm:t>
        <a:bodyPr/>
        <a:lstStyle/>
        <a:p>
          <a:endParaRPr lang="ru-RU"/>
        </a:p>
      </dgm:t>
    </dgm:pt>
    <dgm:pt modelId="{22AC8B07-CCF3-4A9C-BCE4-CF2B871EB0BA}" type="pres">
      <dgm:prSet presAssocID="{01EA13B0-4F7F-43B7-A6E9-4BB6966D881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5E21D8-1A28-406F-943C-3E8CFAC34BDA}" type="pres">
      <dgm:prSet presAssocID="{01EA13B0-4F7F-43B7-A6E9-4BB6966D881B}" presName="ribbon" presStyleLbl="node1" presStyleIdx="0" presStyleCnt="1" custLinFactNeighborX="-471" custLinFactNeighborY="906"/>
      <dgm:spPr/>
    </dgm:pt>
    <dgm:pt modelId="{0B9453CA-E30B-43D8-86C1-2137A7010890}" type="pres">
      <dgm:prSet presAssocID="{01EA13B0-4F7F-43B7-A6E9-4BB6966D881B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36ABD0-FD9C-4DB8-91B4-337BC8B8D316}" type="pres">
      <dgm:prSet presAssocID="{01EA13B0-4F7F-43B7-A6E9-4BB6966D881B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44DDD5-23F0-4FC9-BEDC-8CF80128F677}" srcId="{01EA13B0-4F7F-43B7-A6E9-4BB6966D881B}" destId="{49734F20-9D8D-4480-9A19-AA72DF8809AB}" srcOrd="0" destOrd="0" parTransId="{4310268F-3EFA-426A-BEEF-F460BE3AF533}" sibTransId="{B107012B-67C0-4716-AAE8-445B666592BB}"/>
    <dgm:cxn modelId="{ADADC287-0453-4491-8FBC-B653547745F3}" srcId="{01EA13B0-4F7F-43B7-A6E9-4BB6966D881B}" destId="{6C13D891-B87A-4B91-A1DA-235A54B019C9}" srcOrd="1" destOrd="0" parTransId="{55A5E1BA-51F0-4E59-9708-A948D79FAE9A}" sibTransId="{165E1032-6929-485A-8579-BA72721F9E81}"/>
    <dgm:cxn modelId="{6921D889-7C3B-4B69-94ED-7CC628963817}" type="presOf" srcId="{01EA13B0-4F7F-43B7-A6E9-4BB6966D881B}" destId="{22AC8B07-CCF3-4A9C-BCE4-CF2B871EB0BA}" srcOrd="0" destOrd="0" presId="urn:microsoft.com/office/officeart/2005/8/layout/arrow6"/>
    <dgm:cxn modelId="{88092534-CE2D-43C7-B3B9-A21F712A5B9D}" type="presOf" srcId="{49734F20-9D8D-4480-9A19-AA72DF8809AB}" destId="{0B9453CA-E30B-43D8-86C1-2137A7010890}" srcOrd="0" destOrd="0" presId="urn:microsoft.com/office/officeart/2005/8/layout/arrow6"/>
    <dgm:cxn modelId="{743110A8-84C4-40D7-AEA3-27440832389B}" type="presOf" srcId="{6C13D891-B87A-4B91-A1DA-235A54B019C9}" destId="{D636ABD0-FD9C-4DB8-91B4-337BC8B8D316}" srcOrd="0" destOrd="0" presId="urn:microsoft.com/office/officeart/2005/8/layout/arrow6"/>
    <dgm:cxn modelId="{AFAAEBD1-7827-4FAB-B836-472672A34809}" type="presParOf" srcId="{22AC8B07-CCF3-4A9C-BCE4-CF2B871EB0BA}" destId="{C65E21D8-1A28-406F-943C-3E8CFAC34BDA}" srcOrd="0" destOrd="0" presId="urn:microsoft.com/office/officeart/2005/8/layout/arrow6"/>
    <dgm:cxn modelId="{76084654-9840-45DC-AEB6-73DD8B1465BA}" type="presParOf" srcId="{22AC8B07-CCF3-4A9C-BCE4-CF2B871EB0BA}" destId="{0B9453CA-E30B-43D8-86C1-2137A7010890}" srcOrd="1" destOrd="0" presId="urn:microsoft.com/office/officeart/2005/8/layout/arrow6"/>
    <dgm:cxn modelId="{F1275F32-DF5E-427E-9886-8FB15A028906}" type="presParOf" srcId="{22AC8B07-CCF3-4A9C-BCE4-CF2B871EB0BA}" destId="{D636ABD0-FD9C-4DB8-91B4-337BC8B8D316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347641-0FA8-42F9-8404-E79570FC0485}" type="doc">
      <dgm:prSet loTypeId="urn:microsoft.com/office/officeart/2009/layout/CircleArrowProcess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4B4D166-1F39-4604-9042-6CB7E983D206}">
      <dgm:prSet custT="1"/>
      <dgm:spPr/>
      <dgm:t>
        <a:bodyPr/>
        <a:lstStyle/>
        <a:p>
          <a:pPr rtl="0"/>
          <a:r>
            <a:rPr lang="ru-RU" sz="1900" dirty="0" smtClean="0"/>
            <a:t>выс­шие ранги — Чрезвычайного и Полномочного Посланника 1 и 2 классов, Чрезвычайного и Полномочного Посла — </a:t>
          </a:r>
          <a:r>
            <a:rPr lang="ru-RU" sz="1900" b="1" dirty="0" smtClean="0">
              <a:solidFill>
                <a:schemeClr val="accent4">
                  <a:lumMod val="60000"/>
                  <a:lumOff val="40000"/>
                </a:schemeClr>
              </a:solidFill>
            </a:rPr>
            <a:t>при­сваиваются Президентом РФ</a:t>
          </a:r>
          <a:r>
            <a:rPr lang="ru-RU" sz="1900" dirty="0" smtClean="0"/>
            <a:t>.</a:t>
          </a:r>
          <a:endParaRPr lang="ru-RU" sz="1900" dirty="0"/>
        </a:p>
      </dgm:t>
    </dgm:pt>
    <dgm:pt modelId="{B36CA5F6-36C3-4A8B-B1D6-D92DE56250C4}" type="parTrans" cxnId="{9607CB9D-7CA1-4490-9090-88E5C7383B08}">
      <dgm:prSet/>
      <dgm:spPr/>
      <dgm:t>
        <a:bodyPr/>
        <a:lstStyle/>
        <a:p>
          <a:endParaRPr lang="ru-RU"/>
        </a:p>
      </dgm:t>
    </dgm:pt>
    <dgm:pt modelId="{AAA6AF31-140D-46E9-8FF9-C5118F3E0F75}" type="sibTrans" cxnId="{9607CB9D-7CA1-4490-9090-88E5C7383B08}">
      <dgm:prSet/>
      <dgm:spPr/>
      <dgm:t>
        <a:bodyPr/>
        <a:lstStyle/>
        <a:p>
          <a:endParaRPr lang="ru-RU"/>
        </a:p>
      </dgm:t>
    </dgm:pt>
    <dgm:pt modelId="{74EE8081-945A-4888-8080-0FAE5EF9A412}">
      <dgm:prSet custT="1"/>
      <dgm:spPr/>
      <dgm:t>
        <a:bodyPr/>
        <a:lstStyle/>
        <a:p>
          <a:pPr rtl="0"/>
          <a:r>
            <a:rPr lang="ru-RU" sz="1800" dirty="0" smtClean="0"/>
            <a:t>Дипломатические ранги от атташе до советника 1 класса </a:t>
          </a:r>
          <a:r>
            <a:rPr lang="ru-RU" sz="1900" b="1" dirty="0" smtClean="0">
              <a:solidFill>
                <a:schemeClr val="accent4">
                  <a:lumMod val="60000"/>
                  <a:lumOff val="40000"/>
                </a:schemeClr>
              </a:solidFill>
            </a:rPr>
            <a:t>присваиваются приказом министра иностранных дел РФ; </a:t>
          </a:r>
          <a:endParaRPr lang="ru-RU" sz="1900" b="1" dirty="0">
            <a:solidFill>
              <a:schemeClr val="accent4">
                <a:lumMod val="60000"/>
                <a:lumOff val="40000"/>
              </a:schemeClr>
            </a:solidFill>
          </a:endParaRPr>
        </a:p>
      </dgm:t>
    </dgm:pt>
    <dgm:pt modelId="{F6F16009-B0C7-471E-8CB3-A52096A979FA}" type="parTrans" cxnId="{1F7F5FE3-400C-40FD-AE75-812B8E6C1E6A}">
      <dgm:prSet/>
      <dgm:spPr/>
      <dgm:t>
        <a:bodyPr/>
        <a:lstStyle/>
        <a:p>
          <a:endParaRPr lang="ru-RU"/>
        </a:p>
      </dgm:t>
    </dgm:pt>
    <dgm:pt modelId="{494D7548-0374-4568-8848-3280B536DD6A}" type="sibTrans" cxnId="{1F7F5FE3-400C-40FD-AE75-812B8E6C1E6A}">
      <dgm:prSet/>
      <dgm:spPr/>
      <dgm:t>
        <a:bodyPr/>
        <a:lstStyle/>
        <a:p>
          <a:endParaRPr lang="ru-RU"/>
        </a:p>
      </dgm:t>
    </dgm:pt>
    <dgm:pt modelId="{23B048B9-E681-4B27-B0A5-0E9D3E96DBE2}" type="pres">
      <dgm:prSet presAssocID="{D5347641-0FA8-42F9-8404-E79570FC048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EC52760-E577-4ECA-9B21-94F1D8E9D1B0}" type="pres">
      <dgm:prSet presAssocID="{24B4D166-1F39-4604-9042-6CB7E983D206}" presName="Accent1" presStyleCnt="0"/>
      <dgm:spPr/>
    </dgm:pt>
    <dgm:pt modelId="{B0EC643F-95BA-4CAB-8B5A-9C3FE223DBBD}" type="pres">
      <dgm:prSet presAssocID="{24B4D166-1F39-4604-9042-6CB7E983D206}" presName="Accent" presStyleLbl="node1" presStyleIdx="0" presStyleCnt="2"/>
      <dgm:spPr/>
    </dgm:pt>
    <dgm:pt modelId="{8207B840-913B-48F3-87C3-C807E52C1375}" type="pres">
      <dgm:prSet presAssocID="{24B4D166-1F39-4604-9042-6CB7E983D206}" presName="Parent1" presStyleLbl="revTx" presStyleIdx="0" presStyleCnt="2" custScaleX="109594" custLinFactNeighborX="443" custLinFactNeighborY="-2833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43E11-DF18-4A15-8C81-097070B6362A}" type="pres">
      <dgm:prSet presAssocID="{74EE8081-945A-4888-8080-0FAE5EF9A412}" presName="Accent2" presStyleCnt="0"/>
      <dgm:spPr/>
    </dgm:pt>
    <dgm:pt modelId="{452912F7-343F-4193-AF4B-DD73657AD344}" type="pres">
      <dgm:prSet presAssocID="{74EE8081-945A-4888-8080-0FAE5EF9A412}" presName="Accent" presStyleLbl="node1" presStyleIdx="1" presStyleCnt="2"/>
      <dgm:spPr/>
    </dgm:pt>
    <dgm:pt modelId="{33754D53-0487-4749-8D23-4D57C5B921D5}" type="pres">
      <dgm:prSet presAssocID="{74EE8081-945A-4888-8080-0FAE5EF9A412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7F5FE3-400C-40FD-AE75-812B8E6C1E6A}" srcId="{D5347641-0FA8-42F9-8404-E79570FC0485}" destId="{74EE8081-945A-4888-8080-0FAE5EF9A412}" srcOrd="1" destOrd="0" parTransId="{F6F16009-B0C7-471E-8CB3-A52096A979FA}" sibTransId="{494D7548-0374-4568-8848-3280B536DD6A}"/>
    <dgm:cxn modelId="{20BF6CF0-11EB-4F83-969B-C50CC59E0D41}" type="presOf" srcId="{24B4D166-1F39-4604-9042-6CB7E983D206}" destId="{8207B840-913B-48F3-87C3-C807E52C1375}" srcOrd="0" destOrd="0" presId="urn:microsoft.com/office/officeart/2009/layout/CircleArrowProcess"/>
    <dgm:cxn modelId="{9607CB9D-7CA1-4490-9090-88E5C7383B08}" srcId="{D5347641-0FA8-42F9-8404-E79570FC0485}" destId="{24B4D166-1F39-4604-9042-6CB7E983D206}" srcOrd="0" destOrd="0" parTransId="{B36CA5F6-36C3-4A8B-B1D6-D92DE56250C4}" sibTransId="{AAA6AF31-140D-46E9-8FF9-C5118F3E0F75}"/>
    <dgm:cxn modelId="{20A48358-0178-49AB-B56C-B947DCACFCB6}" type="presOf" srcId="{74EE8081-945A-4888-8080-0FAE5EF9A412}" destId="{33754D53-0487-4749-8D23-4D57C5B921D5}" srcOrd="0" destOrd="0" presId="urn:microsoft.com/office/officeart/2009/layout/CircleArrowProcess"/>
    <dgm:cxn modelId="{A5B23FF8-B1D6-4A03-8043-FBB5A33B065D}" type="presOf" srcId="{D5347641-0FA8-42F9-8404-E79570FC0485}" destId="{23B048B9-E681-4B27-B0A5-0E9D3E96DBE2}" srcOrd="0" destOrd="0" presId="urn:microsoft.com/office/officeart/2009/layout/CircleArrowProcess"/>
    <dgm:cxn modelId="{200EFD50-7BAC-44CC-A618-E6C2CF27D250}" type="presParOf" srcId="{23B048B9-E681-4B27-B0A5-0E9D3E96DBE2}" destId="{3EC52760-E577-4ECA-9B21-94F1D8E9D1B0}" srcOrd="0" destOrd="0" presId="urn:microsoft.com/office/officeart/2009/layout/CircleArrowProcess"/>
    <dgm:cxn modelId="{575D5E0F-6E30-4051-A986-B03D908D8761}" type="presParOf" srcId="{3EC52760-E577-4ECA-9B21-94F1D8E9D1B0}" destId="{B0EC643F-95BA-4CAB-8B5A-9C3FE223DBBD}" srcOrd="0" destOrd="0" presId="urn:microsoft.com/office/officeart/2009/layout/CircleArrowProcess"/>
    <dgm:cxn modelId="{3D6ACC48-D4DC-4181-9B42-A9DF637C7C6E}" type="presParOf" srcId="{23B048B9-E681-4B27-B0A5-0E9D3E96DBE2}" destId="{8207B840-913B-48F3-87C3-C807E52C1375}" srcOrd="1" destOrd="0" presId="urn:microsoft.com/office/officeart/2009/layout/CircleArrowProcess"/>
    <dgm:cxn modelId="{8E173EC3-3476-472B-B49C-F72DECBCB6EA}" type="presParOf" srcId="{23B048B9-E681-4B27-B0A5-0E9D3E96DBE2}" destId="{1FE43E11-DF18-4A15-8C81-097070B6362A}" srcOrd="2" destOrd="0" presId="urn:microsoft.com/office/officeart/2009/layout/CircleArrowProcess"/>
    <dgm:cxn modelId="{5441B3CB-30C5-45C4-9166-1A60FB434A32}" type="presParOf" srcId="{1FE43E11-DF18-4A15-8C81-097070B6362A}" destId="{452912F7-343F-4193-AF4B-DD73657AD344}" srcOrd="0" destOrd="0" presId="urn:microsoft.com/office/officeart/2009/layout/CircleArrowProcess"/>
    <dgm:cxn modelId="{813F8FA8-F08C-4435-8817-9F99C97D2B63}" type="presParOf" srcId="{23B048B9-E681-4B27-B0A5-0E9D3E96DBE2}" destId="{33754D53-0487-4749-8D23-4D57C5B921D5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78B8DE-CE7B-4C11-A878-658B0D52924E}" type="doc">
      <dgm:prSet loTypeId="urn:microsoft.com/office/officeart/2005/8/layout/cycle2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E6B7488-7055-4026-8E96-A683FDACFDC5}">
      <dgm:prSet custT="1"/>
      <dgm:spPr/>
      <dgm:t>
        <a:bodyPr/>
        <a:lstStyle/>
        <a:p>
          <a:pPr rtl="0"/>
          <a:r>
            <a:rPr lang="ru-RU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Кадры в МИД РФ</a:t>
          </a:r>
          <a:endParaRPr lang="ru-RU" sz="2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979570-161C-4550-B8C3-DECE13C26757}" type="parTrans" cxnId="{42DD3ED1-CD70-49DE-B361-AFF59EA421BE}">
      <dgm:prSet/>
      <dgm:spPr/>
      <dgm:t>
        <a:bodyPr/>
        <a:lstStyle/>
        <a:p>
          <a:endParaRPr lang="ru-RU"/>
        </a:p>
      </dgm:t>
    </dgm:pt>
    <dgm:pt modelId="{402CAE4B-4FA4-49FB-8EC6-EC9E18DAB151}" type="sibTrans" cxnId="{42DD3ED1-CD70-49DE-B361-AFF59EA421BE}">
      <dgm:prSet/>
      <dgm:spPr/>
      <dgm:t>
        <a:bodyPr/>
        <a:lstStyle/>
        <a:p>
          <a:endParaRPr lang="ru-RU"/>
        </a:p>
      </dgm:t>
    </dgm:pt>
    <dgm:pt modelId="{C0CFF36C-1D1E-4760-B590-2B65D3AEB491}">
      <dgm:prSet custT="1"/>
      <dgm:spPr/>
      <dgm:t>
        <a:bodyPr/>
        <a:lstStyle/>
        <a:p>
          <a:pPr rtl="0"/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дипломатический состав 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102E7A-98E5-4702-B7AE-F1256C70D45B}" type="parTrans" cxnId="{5FB50D57-5045-4A85-9A2E-3AE2BC017182}">
      <dgm:prSet/>
      <dgm:spPr/>
      <dgm:t>
        <a:bodyPr/>
        <a:lstStyle/>
        <a:p>
          <a:endParaRPr lang="ru-RU"/>
        </a:p>
      </dgm:t>
    </dgm:pt>
    <dgm:pt modelId="{C468F9A2-3CAF-4D67-9ACC-66B6F1C5AD52}" type="sibTrans" cxnId="{5FB50D57-5045-4A85-9A2E-3AE2BC017182}">
      <dgm:prSet/>
      <dgm:spPr/>
      <dgm:t>
        <a:bodyPr/>
        <a:lstStyle/>
        <a:p>
          <a:endParaRPr lang="ru-RU"/>
        </a:p>
      </dgm:t>
    </dgm:pt>
    <dgm:pt modelId="{267F715A-E045-4744-B356-8AA0F207EDA1}">
      <dgm:prSet custT="1"/>
      <dgm:spPr/>
      <dgm:t>
        <a:bodyPr/>
        <a:lstStyle/>
        <a:p>
          <a:pPr rtl="0"/>
          <a:r>
            <a:rPr lang="ru-RU" sz="2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административно-технический пер­сонал</a:t>
          </a:r>
          <a:r>
            <a:rPr lang="ru-RU" sz="2200" dirty="0" smtClean="0"/>
            <a:t>.</a:t>
          </a:r>
          <a:endParaRPr lang="ru-RU" sz="2200" dirty="0"/>
        </a:p>
      </dgm:t>
    </dgm:pt>
    <dgm:pt modelId="{7CC8CBCE-ED12-4985-9AA1-01C1C6BECB7A}" type="parTrans" cxnId="{AEDB2448-3389-4B82-A14B-E4C0C44531A1}">
      <dgm:prSet/>
      <dgm:spPr/>
      <dgm:t>
        <a:bodyPr/>
        <a:lstStyle/>
        <a:p>
          <a:endParaRPr lang="ru-RU"/>
        </a:p>
      </dgm:t>
    </dgm:pt>
    <dgm:pt modelId="{2F868B97-7F08-42B3-B90A-32F4B590874B}" type="sibTrans" cxnId="{AEDB2448-3389-4B82-A14B-E4C0C44531A1}">
      <dgm:prSet/>
      <dgm:spPr>
        <a:solidFill>
          <a:schemeClr val="accent5"/>
        </a:solidFill>
      </dgm:spPr>
      <dgm:t>
        <a:bodyPr/>
        <a:lstStyle/>
        <a:p>
          <a:endParaRPr lang="ru-RU"/>
        </a:p>
      </dgm:t>
    </dgm:pt>
    <dgm:pt modelId="{DCD6F9E0-0360-4862-BC20-7B2BF46FA70A}" type="pres">
      <dgm:prSet presAssocID="{1078B8DE-CE7B-4C11-A878-658B0D5292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B2C291-32B5-4EA0-BE4B-9EDF88E2DCD0}" type="pres">
      <dgm:prSet presAssocID="{9E6B7488-7055-4026-8E96-A683FDACFDC5}" presName="node" presStyleLbl="node1" presStyleIdx="0" presStyleCnt="3" custRadScaleRad="106090" custRadScaleInc="32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3F22DF-A9AC-476C-BE32-8FD2DC216716}" type="pres">
      <dgm:prSet presAssocID="{402CAE4B-4FA4-49FB-8EC6-EC9E18DAB151}" presName="sibTrans" presStyleLbl="sibTrans2D1" presStyleIdx="0" presStyleCnt="3"/>
      <dgm:spPr/>
      <dgm:t>
        <a:bodyPr/>
        <a:lstStyle/>
        <a:p>
          <a:endParaRPr lang="ru-RU"/>
        </a:p>
      </dgm:t>
    </dgm:pt>
    <dgm:pt modelId="{088A9950-7832-4361-BDC7-E617C56F987B}" type="pres">
      <dgm:prSet presAssocID="{402CAE4B-4FA4-49FB-8EC6-EC9E18DAB151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8B0663F9-1585-47A0-9345-5DDD45854508}" type="pres">
      <dgm:prSet presAssocID="{C0CFF36C-1D1E-4760-B590-2B65D3AEB491}" presName="node" presStyleLbl="node1" presStyleIdx="1" presStyleCnt="3" custRadScaleRad="90285" custRadScaleInc="200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463B8-74C4-4B47-9327-7FBB5565B670}" type="pres">
      <dgm:prSet presAssocID="{C468F9A2-3CAF-4D67-9ACC-66B6F1C5AD52}" presName="sibTrans" presStyleLbl="sibTrans2D1" presStyleIdx="1" presStyleCnt="3" custAng="10652" custFlipHor="1" custScaleX="34121" custScaleY="6205" custLinFactNeighborX="13125" custLinFactNeighborY="42313"/>
      <dgm:spPr/>
      <dgm:t>
        <a:bodyPr/>
        <a:lstStyle/>
        <a:p>
          <a:endParaRPr lang="ru-RU"/>
        </a:p>
      </dgm:t>
    </dgm:pt>
    <dgm:pt modelId="{E9B56117-F7EF-45CC-8E5D-E65803E8181D}" type="pres">
      <dgm:prSet presAssocID="{C468F9A2-3CAF-4D67-9ACC-66B6F1C5AD52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06B744F3-2A0E-46AB-AA2D-8413F0EE1A19}" type="pres">
      <dgm:prSet presAssocID="{267F715A-E045-4744-B356-8AA0F207EDA1}" presName="node" presStyleLbl="node1" presStyleIdx="2" presStyleCnt="3" custRadScaleRad="157530" custRadScaleInc="-222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B6B966-D7B2-4283-B03E-468055D1C04D}" type="pres">
      <dgm:prSet presAssocID="{2F868B97-7F08-42B3-B90A-32F4B590874B}" presName="sibTrans" presStyleLbl="sibTrans2D1" presStyleIdx="2" presStyleCnt="3" custAng="10903191"/>
      <dgm:spPr/>
      <dgm:t>
        <a:bodyPr/>
        <a:lstStyle/>
        <a:p>
          <a:endParaRPr lang="ru-RU"/>
        </a:p>
      </dgm:t>
    </dgm:pt>
    <dgm:pt modelId="{F53ADEFD-9A46-499C-9674-88F3B1EE72C9}" type="pres">
      <dgm:prSet presAssocID="{2F868B97-7F08-42B3-B90A-32F4B590874B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AEDB2448-3389-4B82-A14B-E4C0C44531A1}" srcId="{1078B8DE-CE7B-4C11-A878-658B0D52924E}" destId="{267F715A-E045-4744-B356-8AA0F207EDA1}" srcOrd="2" destOrd="0" parTransId="{7CC8CBCE-ED12-4985-9AA1-01C1C6BECB7A}" sibTransId="{2F868B97-7F08-42B3-B90A-32F4B590874B}"/>
    <dgm:cxn modelId="{8B5A1C27-AA00-47F0-81D9-26766086B128}" type="presOf" srcId="{C0CFF36C-1D1E-4760-B590-2B65D3AEB491}" destId="{8B0663F9-1585-47A0-9345-5DDD45854508}" srcOrd="0" destOrd="0" presId="urn:microsoft.com/office/officeart/2005/8/layout/cycle2"/>
    <dgm:cxn modelId="{993F3811-A304-458E-A43A-B625AFCF2FA3}" type="presOf" srcId="{2F868B97-7F08-42B3-B90A-32F4B590874B}" destId="{F53ADEFD-9A46-499C-9674-88F3B1EE72C9}" srcOrd="1" destOrd="0" presId="urn:microsoft.com/office/officeart/2005/8/layout/cycle2"/>
    <dgm:cxn modelId="{7DBE4F6C-6EDD-492B-ADD8-3E365D487A44}" type="presOf" srcId="{267F715A-E045-4744-B356-8AA0F207EDA1}" destId="{06B744F3-2A0E-46AB-AA2D-8413F0EE1A19}" srcOrd="0" destOrd="0" presId="urn:microsoft.com/office/officeart/2005/8/layout/cycle2"/>
    <dgm:cxn modelId="{42DD3ED1-CD70-49DE-B361-AFF59EA421BE}" srcId="{1078B8DE-CE7B-4C11-A878-658B0D52924E}" destId="{9E6B7488-7055-4026-8E96-A683FDACFDC5}" srcOrd="0" destOrd="0" parTransId="{81979570-161C-4550-B8C3-DECE13C26757}" sibTransId="{402CAE4B-4FA4-49FB-8EC6-EC9E18DAB151}"/>
    <dgm:cxn modelId="{A7F3085D-3759-401F-9624-3E50EEB5F707}" type="presOf" srcId="{1078B8DE-CE7B-4C11-A878-658B0D52924E}" destId="{DCD6F9E0-0360-4862-BC20-7B2BF46FA70A}" srcOrd="0" destOrd="0" presId="urn:microsoft.com/office/officeart/2005/8/layout/cycle2"/>
    <dgm:cxn modelId="{536B6475-F4CD-4814-AEEE-9C83B4116659}" type="presOf" srcId="{402CAE4B-4FA4-49FB-8EC6-EC9E18DAB151}" destId="{088A9950-7832-4361-BDC7-E617C56F987B}" srcOrd="1" destOrd="0" presId="urn:microsoft.com/office/officeart/2005/8/layout/cycle2"/>
    <dgm:cxn modelId="{5FB50D57-5045-4A85-9A2E-3AE2BC017182}" srcId="{1078B8DE-CE7B-4C11-A878-658B0D52924E}" destId="{C0CFF36C-1D1E-4760-B590-2B65D3AEB491}" srcOrd="1" destOrd="0" parTransId="{73102E7A-98E5-4702-B7AE-F1256C70D45B}" sibTransId="{C468F9A2-3CAF-4D67-9ACC-66B6F1C5AD52}"/>
    <dgm:cxn modelId="{ED6F1B1D-A3EA-445A-B3D9-67CD1FF1F951}" type="presOf" srcId="{2F868B97-7F08-42B3-B90A-32F4B590874B}" destId="{5BB6B966-D7B2-4283-B03E-468055D1C04D}" srcOrd="0" destOrd="0" presId="urn:microsoft.com/office/officeart/2005/8/layout/cycle2"/>
    <dgm:cxn modelId="{3C462CBF-2F99-4BDE-A63F-80924BAF4B09}" type="presOf" srcId="{C468F9A2-3CAF-4D67-9ACC-66B6F1C5AD52}" destId="{CC8463B8-74C4-4B47-9327-7FBB5565B670}" srcOrd="0" destOrd="0" presId="urn:microsoft.com/office/officeart/2005/8/layout/cycle2"/>
    <dgm:cxn modelId="{3ADA5B72-3327-4360-AE0E-85BF5D95D116}" type="presOf" srcId="{9E6B7488-7055-4026-8E96-A683FDACFDC5}" destId="{49B2C291-32B5-4EA0-BE4B-9EDF88E2DCD0}" srcOrd="0" destOrd="0" presId="urn:microsoft.com/office/officeart/2005/8/layout/cycle2"/>
    <dgm:cxn modelId="{DD8EFA40-573F-4A64-8C98-71B43706D599}" type="presOf" srcId="{C468F9A2-3CAF-4D67-9ACC-66B6F1C5AD52}" destId="{E9B56117-F7EF-45CC-8E5D-E65803E8181D}" srcOrd="1" destOrd="0" presId="urn:microsoft.com/office/officeart/2005/8/layout/cycle2"/>
    <dgm:cxn modelId="{61B7CBBF-0BEB-4A55-9C29-CFE6EBA011F4}" type="presOf" srcId="{402CAE4B-4FA4-49FB-8EC6-EC9E18DAB151}" destId="{A13F22DF-A9AC-476C-BE32-8FD2DC216716}" srcOrd="0" destOrd="0" presId="urn:microsoft.com/office/officeart/2005/8/layout/cycle2"/>
    <dgm:cxn modelId="{EE0E23A9-E4AF-46D3-9414-6E9674A01205}" type="presParOf" srcId="{DCD6F9E0-0360-4862-BC20-7B2BF46FA70A}" destId="{49B2C291-32B5-4EA0-BE4B-9EDF88E2DCD0}" srcOrd="0" destOrd="0" presId="urn:microsoft.com/office/officeart/2005/8/layout/cycle2"/>
    <dgm:cxn modelId="{B0CDAFAC-ED8B-45CF-AD98-46DDF0B57E65}" type="presParOf" srcId="{DCD6F9E0-0360-4862-BC20-7B2BF46FA70A}" destId="{A13F22DF-A9AC-476C-BE32-8FD2DC216716}" srcOrd="1" destOrd="0" presId="urn:microsoft.com/office/officeart/2005/8/layout/cycle2"/>
    <dgm:cxn modelId="{401DAA18-1AC9-4E11-9DD0-9FD260C0A0C1}" type="presParOf" srcId="{A13F22DF-A9AC-476C-BE32-8FD2DC216716}" destId="{088A9950-7832-4361-BDC7-E617C56F987B}" srcOrd="0" destOrd="0" presId="urn:microsoft.com/office/officeart/2005/8/layout/cycle2"/>
    <dgm:cxn modelId="{CCB73A72-6DC7-4837-BBCA-DB9B4B3091A6}" type="presParOf" srcId="{DCD6F9E0-0360-4862-BC20-7B2BF46FA70A}" destId="{8B0663F9-1585-47A0-9345-5DDD45854508}" srcOrd="2" destOrd="0" presId="urn:microsoft.com/office/officeart/2005/8/layout/cycle2"/>
    <dgm:cxn modelId="{A6A2FFAC-7579-4EE8-A91F-0AFBEE88CDFE}" type="presParOf" srcId="{DCD6F9E0-0360-4862-BC20-7B2BF46FA70A}" destId="{CC8463B8-74C4-4B47-9327-7FBB5565B670}" srcOrd="3" destOrd="0" presId="urn:microsoft.com/office/officeart/2005/8/layout/cycle2"/>
    <dgm:cxn modelId="{F391DE79-F036-4BCC-9176-8D95D87F4BB6}" type="presParOf" srcId="{CC8463B8-74C4-4B47-9327-7FBB5565B670}" destId="{E9B56117-F7EF-45CC-8E5D-E65803E8181D}" srcOrd="0" destOrd="0" presId="urn:microsoft.com/office/officeart/2005/8/layout/cycle2"/>
    <dgm:cxn modelId="{F118F43F-828E-42BD-8866-BAEDD084EECB}" type="presParOf" srcId="{DCD6F9E0-0360-4862-BC20-7B2BF46FA70A}" destId="{06B744F3-2A0E-46AB-AA2D-8413F0EE1A19}" srcOrd="4" destOrd="0" presId="urn:microsoft.com/office/officeart/2005/8/layout/cycle2"/>
    <dgm:cxn modelId="{9FEA2C6F-E8C1-487A-AE3E-433208601BE9}" type="presParOf" srcId="{DCD6F9E0-0360-4862-BC20-7B2BF46FA70A}" destId="{5BB6B966-D7B2-4283-B03E-468055D1C04D}" srcOrd="5" destOrd="0" presId="urn:microsoft.com/office/officeart/2005/8/layout/cycle2"/>
    <dgm:cxn modelId="{CC24A7FB-D25C-4F2E-959A-592079B099F9}" type="presParOf" srcId="{5BB6B966-D7B2-4283-B03E-468055D1C04D}" destId="{F53ADEFD-9A46-499C-9674-88F3B1EE72C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9F7DC-C701-4BB4-A657-CB9A4A653701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47613-4D58-4642-B1A8-98C18B5A6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90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47613-4D58-4642-B1A8-98C18B5A608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02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47613-4D58-4642-B1A8-98C18B5A608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279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A7B9-5BBC-46D4-B3EC-29CBEC86D447}" type="datetime1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752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570FB-5A9F-4F27-9C37-F2A80C094270}" type="datetime1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77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814C0-68DB-4FAE-A868-A3969D6EB145}" type="datetime1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52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B2FA9-1D36-4388-87C7-FF5AAFA53C2C}" type="datetime1">
              <a:rPr lang="ru-RU" smtClean="0"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97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52E39-D8AC-423C-ACDA-92BE7C9E1443}" type="datetime1">
              <a:rPr lang="ru-RU" smtClean="0"/>
              <a:t>16.11.2020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09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8987F-F39F-49ED-B279-E838FC214112}" type="datetime1">
              <a:rPr lang="ru-RU" smtClean="0"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36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55ADD-C2F6-4C45-8737-7A91562BA30F}" type="datetime1">
              <a:rPr lang="ru-RU" smtClean="0"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916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A4C74-C7B7-4A63-BA07-B128C01EA5E0}" type="datetime1">
              <a:rPr lang="ru-RU" smtClean="0"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4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569F3-DEB1-40BC-8EFA-4EF5745FDC4D}" type="datetime1">
              <a:rPr lang="ru-RU" smtClean="0"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89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A7C0-D68F-4AA5-A668-DE54B2B456C5}" type="datetime1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083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9C6-4941-49C0-BC32-D2A252637FC1}" type="datetime1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55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AAB37-2AD6-49ED-84D1-DBE80A4492E9}" type="datetime1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5B4AE-EC61-477C-8F7B-E3AD19714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157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4977" y="666045"/>
            <a:ext cx="880533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dirty="0" smtClean="0"/>
              <a:t>Дипломатическая и консульская служба</a:t>
            </a:r>
            <a:br>
              <a:rPr lang="ru-RU" sz="3400" dirty="0" smtClean="0"/>
            </a:br>
            <a:r>
              <a:rPr lang="ru-RU" sz="2600" dirty="0" smtClean="0"/>
              <a:t>тема 5 «Государственные органы внешних сношений РФ» </a:t>
            </a:r>
            <a:br>
              <a:rPr lang="ru-RU" sz="2600" dirty="0" smtClean="0"/>
            </a:br>
            <a:r>
              <a:rPr lang="ru-RU" sz="2100" dirty="0" smtClean="0"/>
              <a:t>Лекция 10 «Зарубежные органы внешних сношений». </a:t>
            </a:r>
            <a:endParaRPr lang="ru-RU" sz="2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172" y="2245576"/>
            <a:ext cx="3767655" cy="28409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88444" y="5327261"/>
            <a:ext cx="77667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2020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487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74134" y="2065944"/>
            <a:ext cx="108286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Система дипломатического права соответствует основным </a:t>
            </a:r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формам современной дипломатии: </a:t>
            </a:r>
            <a:endParaRPr lang="ru-RU" sz="24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двусторонней </a:t>
            </a:r>
            <a:r>
              <a:rPr lang="ru-RU" sz="2400" dirty="0"/>
              <a:t>дипломатии, осуществляемой </a:t>
            </a:r>
            <a:r>
              <a:rPr lang="ru-RU" sz="2400" dirty="0" smtClean="0"/>
              <a:t>через </a:t>
            </a:r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>
              <a:buClr>
                <a:schemeClr val="accent4"/>
              </a:buClr>
              <a:buSzPct val="200000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многосторонней </a:t>
            </a:r>
            <a:r>
              <a:rPr lang="ru-RU" sz="2400" dirty="0"/>
              <a:t>дипломатии, </a:t>
            </a:r>
            <a:r>
              <a:rPr lang="ru-RU" sz="2400" dirty="0" smtClean="0"/>
              <a:t>осуществляемой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98459" y="3721782"/>
            <a:ext cx="532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дипломатические </a:t>
            </a:r>
            <a:r>
              <a:rPr lang="ru-RU" sz="2200" dirty="0" smtClean="0"/>
              <a:t>представительства </a:t>
            </a:r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специальные </a:t>
            </a:r>
            <a:r>
              <a:rPr lang="ru-RU" sz="2200" dirty="0"/>
              <a:t>миссии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98459" y="5112932"/>
            <a:ext cx="797585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делегациями на международных конференциях </a:t>
            </a:r>
            <a:endParaRPr lang="ru-RU" sz="2200" dirty="0" smtClean="0"/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н</a:t>
            </a:r>
            <a:r>
              <a:rPr lang="ru-RU" sz="2200" dirty="0" smtClean="0"/>
              <a:t>а сессиях </a:t>
            </a:r>
            <a:r>
              <a:rPr lang="ru-RU" sz="2200" dirty="0"/>
              <a:t>органов международных организаций</a:t>
            </a:r>
            <a:r>
              <a:rPr lang="ru-RU" sz="2200" dirty="0" smtClean="0"/>
              <a:t>,</a:t>
            </a:r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 постоянными представительствами </a:t>
            </a:r>
            <a:r>
              <a:rPr lang="ru-RU" sz="2200" dirty="0"/>
              <a:t>государств при международных организациях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3457" y="231596"/>
            <a:ext cx="1067929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отношения – официальные отношения, добровольно устанавливаемые между суверенными государствами во всех сферах деятельности и дающие право обмена дипломатическими представителями и представительствами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7479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26180" y="418590"/>
            <a:ext cx="109336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Дипломатические  </a:t>
            </a:r>
            <a:r>
              <a:rPr lang="ru-RU" sz="2200" dirty="0"/>
              <a:t>отношения между государствами в общем </a:t>
            </a:r>
            <a:r>
              <a:rPr lang="ru-RU" sz="2200" dirty="0" smtClean="0"/>
              <a:t>виде </a:t>
            </a:r>
            <a:r>
              <a:rPr lang="ru-RU" sz="2200" dirty="0"/>
              <a:t>— это дружеские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контакты любого характера </a:t>
            </a:r>
            <a:r>
              <a:rPr lang="ru-RU" sz="2200" dirty="0"/>
              <a:t>между их правительствами, они могут существовать даже при отсутствии посольств. </a:t>
            </a:r>
            <a:endParaRPr lang="ru-RU" sz="2200" dirty="0" smtClean="0"/>
          </a:p>
          <a:p>
            <a:r>
              <a:rPr lang="ru-RU" sz="2200" dirty="0" smtClean="0"/>
              <a:t>Однако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полноценный характер </a:t>
            </a:r>
            <a:r>
              <a:rPr lang="ru-RU" sz="2200" dirty="0" smtClean="0"/>
              <a:t>дипломатические </a:t>
            </a:r>
            <a:r>
              <a:rPr lang="ru-RU" sz="2200" dirty="0"/>
              <a:t>отношения приобретают только после открытия </a:t>
            </a:r>
            <a:r>
              <a:rPr lang="ru-RU" sz="2200" dirty="0" smtClean="0"/>
              <a:t>диппредставительства </a:t>
            </a:r>
            <a:r>
              <a:rPr lang="ru-RU" sz="2200" dirty="0"/>
              <a:t>или, что более предпочтительно, обмене ими.</a:t>
            </a:r>
            <a:endParaRPr lang="ru-RU" sz="2200" dirty="0" smtClean="0"/>
          </a:p>
          <a:p>
            <a:endParaRPr lang="ru-RU" sz="2200" i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государствами дипломатических отношений влечет за собой, как правило, обмен дипломатическими представительствами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Для </a:t>
            </a:r>
            <a:r>
              <a:rPr lang="ru-RU" sz="2200" dirty="0"/>
              <a:t>такого обмена, однако, необходима </a:t>
            </a:r>
            <a:endParaRPr lang="ru-RU" sz="2200" dirty="0" smtClean="0"/>
          </a:p>
          <a:p>
            <a:r>
              <a:rPr lang="ru-RU" sz="2200" dirty="0" smtClean="0"/>
              <a:t>специальная </a:t>
            </a:r>
            <a:r>
              <a:rPr lang="ru-RU" sz="2200" dirty="0"/>
              <a:t>договоренность. </a:t>
            </a:r>
            <a:endParaRPr lang="ru-RU" sz="2200" dirty="0" smtClean="0"/>
          </a:p>
          <a:p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26180" y="4691649"/>
            <a:ext cx="59213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наши дни </a:t>
            </a:r>
            <a:r>
              <a:rPr lang="ru-RU" sz="2200" dirty="0" smtClean="0"/>
              <a:t>обмен дипломатическими </a:t>
            </a:r>
            <a:r>
              <a:rPr lang="ru-RU" sz="2200" dirty="0"/>
              <a:t>представителями осуществляется на </a:t>
            </a:r>
            <a:r>
              <a:rPr lang="ru-RU" sz="2200" dirty="0" smtClean="0"/>
              <a:t>основе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взаимности </a:t>
            </a:r>
            <a:endParaRPr lang="ru-RU" sz="2200" i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равноправия</a:t>
            </a:r>
            <a:r>
              <a:rPr lang="ru-RU" sz="2200" dirty="0"/>
              <a:t>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913" y="3697721"/>
            <a:ext cx="3795889" cy="265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4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06779" y="759003"/>
            <a:ext cx="1041889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Первым шагом к установлению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дипломатических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отношений является признание того или иного государства и его правительства со стороны другого государства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В </a:t>
            </a:r>
            <a:r>
              <a:rPr lang="ru-RU" sz="2200" dirty="0"/>
              <a:t>соответствии с международным правом существуют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формы признания </a:t>
            </a:r>
            <a:r>
              <a:rPr lang="ru-RU" sz="2200" dirty="0"/>
              <a:t>нового государства: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признание </a:t>
            </a:r>
            <a:r>
              <a:rPr lang="ru-RU" sz="2200" dirty="0"/>
              <a:t>де-факто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признание </a:t>
            </a:r>
            <a:r>
              <a:rPr lang="ru-RU" sz="2200" dirty="0"/>
              <a:t>де-юре.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59" t="16419" r="3657" b="20032"/>
          <a:stretch/>
        </p:blipFill>
        <p:spPr>
          <a:xfrm rot="485655">
            <a:off x="5834900" y="3002844"/>
            <a:ext cx="5146368" cy="994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903112" y="5151019"/>
            <a:ext cx="8791223" cy="132343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Признание </a:t>
            </a:r>
            <a:r>
              <a:rPr lang="ru-RU" sz="2000" b="1" i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</a:t>
            </a:r>
            <a:r>
              <a:rPr lang="ru-RU" sz="20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hoc</a:t>
            </a:r>
            <a:r>
              <a:rPr lang="ru-RU" sz="20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разовое временное признание, когда такой акт носит вынужденный характер для того, чтобы разрешить конкретные вопросы между государствами, которые официально не желают признавать друг друга.</a:t>
            </a:r>
          </a:p>
        </p:txBody>
      </p:sp>
    </p:spTree>
    <p:extLst>
      <p:ext uri="{BB962C8B-B14F-4D97-AF65-F5344CB8AC3E}">
        <p14:creationId xmlns:p14="http://schemas.microsoft.com/office/powerpoint/2010/main" val="2634475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24842" y="891821"/>
            <a:ext cx="968022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Признание де-факто </a:t>
            </a:r>
            <a:r>
              <a:rPr lang="ru-RU" sz="2200" dirty="0"/>
              <a:t>носит неполный характер. </a:t>
            </a:r>
          </a:p>
          <a:p>
            <a:r>
              <a:rPr lang="ru-RU" sz="2200" dirty="0"/>
              <a:t>Будучи не в состоянии отрицать факт существования государства, правительство другой страны не устанавливает с ним дипломатических отношений, но в то же время вступает в деловые контакты, развивает торговые связи. В современной международной практике признание де-факто применяется сравнительно редко.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4665" y="4120444"/>
            <a:ext cx="88956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Признание де-юре</a:t>
            </a:r>
            <a:r>
              <a:rPr lang="ru-RU" sz="2200" dirty="0"/>
              <a:t>, или полное дипломатических признание </a:t>
            </a:r>
          </a:p>
          <a:p>
            <a:r>
              <a:rPr lang="ru-RU" sz="2200" dirty="0"/>
              <a:t>предполагает установление документально оформленных официальных дипотношений, учреждение по взаимной договоренности диппредставительств, развитие взаимовыгодных торговых, экономических, культурных и иных связей</a:t>
            </a:r>
          </a:p>
        </p:txBody>
      </p:sp>
    </p:spTree>
    <p:extLst>
      <p:ext uri="{BB962C8B-B14F-4D97-AF65-F5344CB8AC3E}">
        <p14:creationId xmlns:p14="http://schemas.microsoft.com/office/powerpoint/2010/main" val="3536277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7826671" y="5223983"/>
            <a:ext cx="3598196" cy="125866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04701" y="3892449"/>
            <a:ext cx="3537315" cy="1056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782131" y="1907504"/>
            <a:ext cx="3506241" cy="172012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91701" y="5330088"/>
            <a:ext cx="2701229" cy="13301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91701" y="4204613"/>
            <a:ext cx="2686756" cy="84458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77228" y="3019824"/>
            <a:ext cx="2701229" cy="8618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023180" y="2442450"/>
            <a:ext cx="1798344" cy="45697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23180" y="1690401"/>
            <a:ext cx="1798344" cy="46011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66302" y="1848526"/>
            <a:ext cx="2686755" cy="87859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678847" y="794648"/>
            <a:ext cx="2269067" cy="65691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21401" y="805522"/>
            <a:ext cx="2350217" cy="6673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613263" y="169765"/>
            <a:ext cx="7023938" cy="6697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83101" y="214131"/>
            <a:ext cx="6974923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000" b="1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Зарубежные органы внешних сношений</a:t>
            </a:r>
            <a:endParaRPr lang="ru-RU" sz="30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790" y="857110"/>
            <a:ext cx="1877437" cy="49244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</a:t>
            </a:r>
            <a:r>
              <a:rPr lang="ru-RU" sz="2600" b="1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оянные</a:t>
            </a:r>
            <a:endParaRPr lang="ru-RU" sz="26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7169" y="1850121"/>
            <a:ext cx="2551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дипломатические представительства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925347" y="3026874"/>
            <a:ext cx="26049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консульские представительства</a:t>
            </a:r>
            <a:endParaRPr lang="ru-R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968476" y="4199751"/>
            <a:ext cx="24274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торговые представительства</a:t>
            </a:r>
            <a:endParaRPr lang="ru-RU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837354" y="5372099"/>
            <a:ext cx="27157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постоянные представительства при международных организациях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9761697" y="887391"/>
            <a:ext cx="1937518" cy="49244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ru-RU" sz="2600" b="1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временные</a:t>
            </a:r>
            <a:endParaRPr lang="ru-RU" sz="26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04701" y="2114260"/>
            <a:ext cx="34199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официальные представители, участвующие в мероприятиях политико-дипломатического характера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8255426" y="4013983"/>
            <a:ext cx="2790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/>
              <a:t>миссии, направленные в другие государства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922957" y="5345483"/>
            <a:ext cx="37105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делегации, участвующие в международных переговорах, конгрессах, конференциях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4220633" y="1720403"/>
            <a:ext cx="13982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посольства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425720" y="2463213"/>
            <a:ext cx="988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миссии</a:t>
            </a:r>
            <a:endParaRPr lang="ru-RU" sz="2000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H="1">
            <a:off x="3555674" y="1958014"/>
            <a:ext cx="462272" cy="29822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555674" y="2299294"/>
            <a:ext cx="416706" cy="34964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338667" y="1472854"/>
            <a:ext cx="0" cy="4522308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endCxn id="18" idx="1"/>
          </p:cNvCxnSpPr>
          <p:nvPr/>
        </p:nvCxnSpPr>
        <p:spPr>
          <a:xfrm>
            <a:off x="338667" y="2287825"/>
            <a:ext cx="527635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endCxn id="21" idx="1"/>
          </p:cNvCxnSpPr>
          <p:nvPr/>
        </p:nvCxnSpPr>
        <p:spPr>
          <a:xfrm flipV="1">
            <a:off x="338667" y="3450767"/>
            <a:ext cx="538561" cy="6242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endCxn id="22" idx="1"/>
          </p:cNvCxnSpPr>
          <p:nvPr/>
        </p:nvCxnSpPr>
        <p:spPr>
          <a:xfrm>
            <a:off x="338667" y="4626904"/>
            <a:ext cx="553034" cy="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338667" y="5995162"/>
            <a:ext cx="553034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1842142" y="1459997"/>
            <a:ext cx="0" cy="4548021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>
            <a:stCxn id="25" idx="3"/>
          </p:cNvCxnSpPr>
          <p:nvPr/>
        </p:nvCxnSpPr>
        <p:spPr>
          <a:xfrm>
            <a:off x="11288372" y="2767567"/>
            <a:ext cx="552027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>
            <a:stCxn id="26" idx="3"/>
          </p:cNvCxnSpPr>
          <p:nvPr/>
        </p:nvCxnSpPr>
        <p:spPr>
          <a:xfrm>
            <a:off x="11342016" y="4420868"/>
            <a:ext cx="498383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1424868" y="5997491"/>
            <a:ext cx="417274" cy="638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8" name="Номер слайда 7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6</a:t>
            </a:fld>
            <a:endParaRPr lang="ru-RU"/>
          </a:p>
        </p:txBody>
      </p:sp>
      <p:sp>
        <p:nvSpPr>
          <p:cNvPr id="44" name="Стрелка углом 43"/>
          <p:cNvSpPr/>
          <p:nvPr/>
        </p:nvSpPr>
        <p:spPr>
          <a:xfrm rot="5400000">
            <a:off x="9964640" y="178482"/>
            <a:ext cx="213802" cy="868680"/>
          </a:xfrm>
          <a:prstGeom prst="ben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Стрелка углом 45"/>
          <p:cNvSpPr/>
          <p:nvPr/>
        </p:nvSpPr>
        <p:spPr>
          <a:xfrm rot="16200000" flipH="1">
            <a:off x="1989950" y="142748"/>
            <a:ext cx="234422" cy="970558"/>
          </a:xfrm>
          <a:prstGeom prst="ben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79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42866" y="6345061"/>
            <a:ext cx="2743200" cy="365125"/>
          </a:xfrm>
        </p:spPr>
        <p:txBody>
          <a:bodyPr/>
          <a:lstStyle/>
          <a:p>
            <a:fld id="{47B5B4AE-EC61-477C-8F7B-E3AD197146E2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1268" y="288089"/>
            <a:ext cx="1046479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/>
              <a:t>Международно-правовой статус дипломатических представительств и консульских учреждений регулируется нормами международного права, составляющими соответственно: 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04029941"/>
              </p:ext>
            </p:extLst>
          </p:nvPr>
        </p:nvGraphicFramePr>
        <p:xfrm>
          <a:off x="821268" y="1428533"/>
          <a:ext cx="10216443" cy="1619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26311" y="4100732"/>
            <a:ext cx="2641600" cy="23544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100" dirty="0" smtClean="0"/>
              <a:t>Наравне </a:t>
            </a:r>
            <a:r>
              <a:rPr lang="ru-RU" sz="2100" dirty="0"/>
              <a:t>с термином «</a:t>
            </a:r>
            <a:r>
              <a:rPr lang="ru-RU" sz="2100" b="1" i="1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дипломатическое и консульское право</a:t>
            </a:r>
            <a:r>
              <a:rPr lang="ru-RU" sz="2100" dirty="0"/>
              <a:t>» применяется термин «</a:t>
            </a:r>
            <a:r>
              <a:rPr lang="ru-RU" sz="21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внешних сношений</a:t>
            </a:r>
            <a:r>
              <a:rPr lang="ru-RU" sz="2100" dirty="0"/>
              <a:t>».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5856" y="3169651"/>
            <a:ext cx="10802055" cy="3323987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endParaRPr lang="ru-RU" sz="2100" dirty="0" smtClean="0"/>
          </a:p>
          <a:p>
            <a:r>
              <a:rPr lang="ru-RU" sz="2100" dirty="0" smtClean="0"/>
              <a:t>В </a:t>
            </a:r>
            <a:r>
              <a:rPr lang="ru-RU" sz="2100" dirty="0"/>
              <a:t>настоящее время в дипломатическое право включают не только нормы дипломатического права, но и </a:t>
            </a:r>
            <a:r>
              <a:rPr lang="ru-RU" sz="2100" dirty="0" smtClean="0"/>
              <a:t>нормы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консульского </a:t>
            </a:r>
            <a:r>
              <a:rPr lang="ru-RU" sz="2100" dirty="0"/>
              <a:t>права,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специальных </a:t>
            </a:r>
            <a:r>
              <a:rPr lang="ru-RU" sz="2100" dirty="0"/>
              <a:t>миссий,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представительств </a:t>
            </a:r>
            <a:r>
              <a:rPr lang="ru-RU" sz="2100" dirty="0"/>
              <a:t>государств при международных организациях,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об </a:t>
            </a:r>
            <a:r>
              <a:rPr lang="ru-RU" sz="2100" dirty="0"/>
              <a:t>иммунитетах и привилегиях дипломатов и консулов,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дипломатического </a:t>
            </a:r>
            <a:r>
              <a:rPr lang="ru-RU" sz="2100" dirty="0"/>
              <a:t>протокола, </a:t>
            </a:r>
            <a:r>
              <a:rPr lang="ru-RU" sz="2100" dirty="0" smtClean="0"/>
              <a:t>этикета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дипломатического </a:t>
            </a:r>
            <a:r>
              <a:rPr lang="ru-RU" sz="2100" dirty="0"/>
              <a:t>языка</a:t>
            </a:r>
            <a:r>
              <a:rPr lang="ru-RU" sz="2100" dirty="0" smtClean="0"/>
              <a:t>.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74060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4177" y="27268"/>
            <a:ext cx="505742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i="1" u="sng" dirty="0">
                <a:solidFill>
                  <a:srgbClr val="A3FF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Основополагающие документы: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3112" y="760205"/>
            <a:ext cx="7823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Венская конвенция о дипломатических сношениях 1961 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года </a:t>
            </a:r>
            <a:endParaRPr lang="ru-RU" sz="2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3112" y="1210080"/>
            <a:ext cx="958426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Основной международно-правовой документ, определяющий статус и функции дипломатического представительства при главах государств.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/>
              <a:t>Была принята 18 апреля 1961 года в Вене на Конференции ООН по дипломатическим сношениям и </a:t>
            </a:r>
            <a:r>
              <a:rPr lang="ru-RU" sz="2200" dirty="0" smtClean="0"/>
              <a:t>иммунитетам (подписали около 40 государств, сейчас в ней участвуют 190 государств).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/>
              <a:t>Содержит 53 статьи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К ней приложены два факультативных протокола</a:t>
            </a:r>
            <a:r>
              <a:rPr lang="ru-RU" sz="2200" dirty="0" smtClean="0"/>
              <a:t>:</a:t>
            </a:r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СССР </a:t>
            </a:r>
            <a:r>
              <a:rPr lang="ru-RU" sz="2200" dirty="0"/>
              <a:t>ратифицировал Конвенцию в 1964 году.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99112" y="4288150"/>
            <a:ext cx="51928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900" dirty="0"/>
              <a:t>об обязательной юрисдикции международного суда </a:t>
            </a:r>
            <a:r>
              <a:rPr lang="ru-RU" sz="1900" dirty="0" smtClean="0"/>
              <a:t> </a:t>
            </a:r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900" dirty="0" smtClean="0"/>
              <a:t>о </a:t>
            </a:r>
            <a:r>
              <a:rPr lang="ru-RU" sz="1900" dirty="0"/>
              <a:t>неприменении законов о гражданстве государства пребывания к сотрудникам дипломатического представительства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48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47511" y="575757"/>
            <a:ext cx="79812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Венская конвенция о консульских сношениях 1963 года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7511" y="1050386"/>
            <a:ext cx="1061437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Основной ме­ж­ду­на­род­но-пра­во­вой до­ку­мент уни­вер­саль­но­го ха­рак­те­ра, рег­ла­мен­ти­рую­щий кон­суль­ские от­но­ше­ния, по­ря­док их ус­та­нов­ле­ния и осу­ще­ст­в­ле­ния, соз­да­ние кон­суль­ских уч­ре­ж­де­ний, их функ­ции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 Принята в Вене 24 апреля 1963 года  на Конференции ООН по консульским отношениям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Содержит 79 статей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Од­но­вре­мен­но с Конвенцией бы­ли при­ня­ты два фа­куль­та­тив­ных про­то­ко­ла: </a:t>
            </a:r>
            <a:endParaRPr lang="ru-RU" sz="2200" dirty="0" smtClean="0"/>
          </a:p>
          <a:p>
            <a:endParaRPr lang="ru-RU" sz="2200" dirty="0" smtClean="0"/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/>
          </a:p>
          <a:p>
            <a:endParaRPr lang="ru-RU" sz="2200" dirty="0"/>
          </a:p>
          <a:p>
            <a:r>
              <a:rPr lang="ru-RU" sz="2200" dirty="0" smtClean="0"/>
              <a:t>СССР </a:t>
            </a:r>
            <a:r>
              <a:rPr lang="ru-RU" sz="2200" dirty="0"/>
              <a:t>ра­ти­фи­ци­ро­вал Конвенцию в 1989 году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2074732" y="4567785"/>
            <a:ext cx="89210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/>
              <a:t>о не­при­ме­не­нии за­ко­нов го­су­дар­ст­ва пре­бы­ва­ния о при­об­ре­те­нии его гра­ж­дан­ст­ва к ра­бот­ни­кам иностранных кон­суль­ских уч­ре­ж­де­ний </a:t>
            </a:r>
            <a:endParaRPr lang="ru-RU" sz="2000" dirty="0" smtClean="0"/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об </a:t>
            </a:r>
            <a:r>
              <a:rPr lang="ru-RU" sz="2000" dirty="0"/>
              <a:t>обя­за­тель­ной юрис­дик­ции Меж­ду­на­род­но­го су­да ООН по спо­рам от­но­си­тель­но тол­ко­ва­ния или при­ме­не­ния кон­вен­ции.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6" y="5198"/>
            <a:ext cx="3767655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50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80622" y="1458496"/>
            <a:ext cx="1102642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Конвенции были разработаны и подписаны в середине ХХ века. Они </a:t>
            </a:r>
            <a:endParaRPr lang="ru-RU" sz="2100" dirty="0" smtClean="0"/>
          </a:p>
          <a:p>
            <a:r>
              <a:rPr lang="ru-RU" sz="2100" dirty="0" smtClean="0"/>
              <a:t>вобрали </a:t>
            </a:r>
            <a:r>
              <a:rPr lang="ru-RU" sz="2100" dirty="0"/>
              <a:t>в себя  опыт дипломатических и консульских сношений и обычаев, </a:t>
            </a:r>
            <a:endParaRPr lang="ru-RU" sz="2100" dirty="0" smtClean="0"/>
          </a:p>
          <a:p>
            <a:r>
              <a:rPr lang="ru-RU" sz="2100" dirty="0" smtClean="0"/>
              <a:t>формировавшихся </a:t>
            </a:r>
            <a:r>
              <a:rPr lang="ru-RU" sz="2100" dirty="0"/>
              <a:t>на протяжении нескольких столетий. Вместе с тем </a:t>
            </a: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многие</a:t>
            </a:r>
          </a:p>
          <a:p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нашли отражения в этих важнейших международно-правовых </a:t>
            </a:r>
            <a:endParaRPr lang="ru-RU" sz="21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актах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ru-RU" sz="2100" dirty="0"/>
              <a:t>Кроме того, за прошедшие десятилетия возникло множество новых </a:t>
            </a:r>
            <a:endParaRPr lang="ru-RU" sz="2100" dirty="0" smtClean="0"/>
          </a:p>
          <a:p>
            <a:r>
              <a:rPr lang="ru-RU" sz="2100" dirty="0" smtClean="0"/>
              <a:t>аспектов</a:t>
            </a:r>
            <a:r>
              <a:rPr lang="ru-RU" sz="2100" dirty="0"/>
              <a:t>. </a:t>
            </a:r>
            <a:r>
              <a:rPr lang="ru-RU" sz="2100" dirty="0" smtClean="0"/>
              <a:t>Например</a:t>
            </a:r>
            <a:r>
              <a:rPr lang="ru-RU" sz="2100" dirty="0"/>
              <a:t>, в наши дни нельзя не заметить, что все чаще </a:t>
            </a:r>
            <a:endParaRPr lang="ru-RU" sz="2100" dirty="0" smtClean="0"/>
          </a:p>
          <a:p>
            <a:r>
              <a:rPr lang="ru-RU" sz="2100" dirty="0" smtClean="0"/>
              <a:t>главенствующую роль  </a:t>
            </a:r>
            <a:r>
              <a:rPr lang="ru-RU" sz="2100" dirty="0"/>
              <a:t>в проведении международных переговоров берут </a:t>
            </a:r>
            <a:endParaRPr lang="ru-RU" sz="2100" dirty="0" smtClean="0"/>
          </a:p>
          <a:p>
            <a:r>
              <a:rPr lang="ru-RU" sz="2100" dirty="0" smtClean="0"/>
              <a:t>на </a:t>
            </a:r>
            <a:r>
              <a:rPr lang="ru-RU" sz="2100" dirty="0"/>
              <a:t>себя главы </a:t>
            </a:r>
            <a:r>
              <a:rPr lang="ru-RU" sz="2100" dirty="0" smtClean="0"/>
              <a:t>государств </a:t>
            </a:r>
            <a:r>
              <a:rPr lang="ru-RU" sz="2100" dirty="0"/>
              <a:t>и правительств, совершая частые зарубежные </a:t>
            </a:r>
            <a:endParaRPr lang="ru-RU" sz="2100" dirty="0" smtClean="0"/>
          </a:p>
          <a:p>
            <a:r>
              <a:rPr lang="ru-RU" sz="2100" dirty="0" smtClean="0"/>
              <a:t>поездки </a:t>
            </a:r>
            <a:r>
              <a:rPr lang="ru-RU" sz="2100" dirty="0"/>
              <a:t>и </a:t>
            </a:r>
            <a:r>
              <a:rPr lang="ru-RU" sz="2100" dirty="0" smtClean="0"/>
              <a:t>обсуждая </a:t>
            </a:r>
            <a:r>
              <a:rPr lang="ru-RU" sz="2100" dirty="0"/>
              <a:t>на высшем уровне все самые насущные проблемы. </a:t>
            </a:r>
          </a:p>
          <a:p>
            <a:r>
              <a:rPr lang="ru-RU" sz="2100" dirty="0"/>
              <a:t>Появилась практика формирования при осуществлении визитов на высшем </a:t>
            </a:r>
            <a:endParaRPr lang="ru-RU" sz="2100" dirty="0" smtClean="0"/>
          </a:p>
          <a:p>
            <a:r>
              <a:rPr lang="ru-RU" sz="2100" dirty="0" smtClean="0"/>
              <a:t>уровне </a:t>
            </a:r>
            <a:r>
              <a:rPr lang="ru-RU" sz="2100" dirty="0"/>
              <a:t>«группы поддержки» из парламентариев, губернаторов, </a:t>
            </a:r>
            <a:endParaRPr lang="ru-RU" sz="2100" dirty="0" smtClean="0"/>
          </a:p>
          <a:p>
            <a:r>
              <a:rPr lang="ru-RU" sz="2100" dirty="0" smtClean="0"/>
              <a:t>представителей </a:t>
            </a:r>
            <a:r>
              <a:rPr lang="ru-RU" sz="2100" dirty="0"/>
              <a:t>крупного бизнеса и т.д. </a:t>
            </a:r>
          </a:p>
          <a:p>
            <a:r>
              <a:rPr lang="ru-RU" sz="2100" dirty="0"/>
              <a:t>И в тех случаях, когда вопросы дипломатической и консульской жизни и практики не находят отражения в текстах конвенций, их принято регулировать на основе международного обычая, а порой и просто здравого смысла.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0133" y="234948"/>
            <a:ext cx="3081867" cy="49991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80622" y="843164"/>
            <a:ext cx="2464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 понимать!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624"/>
            <a:ext cx="3767655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20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09600" y="662533"/>
            <a:ext cx="10972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Хотя положения Венских конвенций 1961 и 1963 годов имеют универсальный характер, отдельные государства, вступая в двусторонние дипломатические и консульские отношения, могут по взаимной договоренности отходить от некоторых  их положений и создавать особый правовой режим для своих загранучреждений  и их персонала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315568"/>
            <a:ext cx="1097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Но при любых обстоятельствах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абсолютным требованием является соблюдение основополагающих принципов международного права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0" y="3168616"/>
            <a:ext cx="11717867" cy="2128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96818"/>
            <a:ext cx="12192000" cy="13410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7756"/>
            <a:ext cx="3767655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14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987" y="756127"/>
            <a:ext cx="10890813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Дипломатическое представительство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орган аккредитующего государства, учрежденный на территории другого государства (государства пребывания) для поддержания дипломатических отношений между ними.</a:t>
            </a:r>
            <a:r>
              <a:rPr lang="ru-RU" sz="2400" dirty="0"/>
              <a:t> </a:t>
            </a:r>
            <a:endParaRPr lang="ru-RU" sz="2400" dirty="0" smtClean="0"/>
          </a:p>
          <a:p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0489" y="45268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12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33687" y="4896176"/>
            <a:ext cx="65004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Процедура назначения и принятия дипломатического представителя называется </a:t>
            </a:r>
            <a:r>
              <a:rPr lang="ru-RU" sz="21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аккредитацией</a:t>
            </a:r>
            <a:r>
              <a:rPr lang="ru-RU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4454" y="2712582"/>
            <a:ext cx="70340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сути </a:t>
            </a:r>
            <a:r>
              <a:rPr lang="ru-RU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дипломатическое представительство 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орган одного государства, находящийся на территории другого государства для осуществления официальных отношений между ними.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1560" l="0" r="99700">
                        <a14:foregroundMark x1="9300" y1="86752" x2="9300" y2="86752"/>
                        <a14:foregroundMark x1="5700" y1="88568" x2="5700" y2="88568"/>
                        <a14:foregroundMark x1="4700" y1="88889" x2="4700" y2="88889"/>
                        <a14:foregroundMark x1="41700" y1="89637" x2="41700" y2="89637"/>
                        <a14:foregroundMark x1="70300" y1="88889" x2="70300" y2="88889"/>
                      </a14:backgroundRemoval>
                    </a14:imgEffect>
                  </a14:imgLayer>
                </a14:imgProps>
              </a:ext>
            </a:extLst>
          </a:blip>
          <a:srcRect r="503" b="9802"/>
          <a:stretch/>
        </p:blipFill>
        <p:spPr>
          <a:xfrm>
            <a:off x="8347203" y="3464401"/>
            <a:ext cx="2324656" cy="197251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19173">
            <a:off x="9420194" y="3027489"/>
            <a:ext cx="448471" cy="44847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TextBox 3"/>
          <p:cNvSpPr txBox="1"/>
          <p:nvPr/>
        </p:nvSpPr>
        <p:spPr>
          <a:xfrm>
            <a:off x="0" y="0"/>
            <a:ext cx="5089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solidFill>
                  <a:srgbClr val="A3FF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Постоянные органы - диппредставительство</a:t>
            </a:r>
            <a:endParaRPr lang="ru-RU" b="1" i="1" u="sng" dirty="0">
              <a:solidFill>
                <a:srgbClr val="A3FFC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071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13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841" y="3831220"/>
            <a:ext cx="5102251" cy="27076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841" y="717631"/>
            <a:ext cx="5019764" cy="263175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5259" y="1655180"/>
            <a:ext cx="3958541" cy="39585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6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2280" y="691157"/>
            <a:ext cx="327299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Учреждение постоянных дипломатических представительств осуществляется </a:t>
            </a:r>
            <a:r>
              <a:rPr lang="ru-RU" sz="2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взаимному согласию двух государств</a:t>
            </a:r>
            <a:r>
              <a:rPr lang="ru-RU" sz="2200" dirty="0"/>
              <a:t>, которое выражается в </a:t>
            </a:r>
            <a:r>
              <a:rPr lang="ru-RU" sz="2200" dirty="0" smtClean="0"/>
              <a:t>виде</a:t>
            </a:r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совместного </a:t>
            </a:r>
            <a:r>
              <a:rPr lang="ru-RU" sz="2200" dirty="0"/>
              <a:t>коммюнике</a:t>
            </a:r>
            <a:r>
              <a:rPr lang="ru-RU" sz="2200" dirty="0" smtClean="0"/>
              <a:t>,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обмена </a:t>
            </a:r>
            <a:r>
              <a:rPr lang="ru-RU" sz="2200" dirty="0"/>
              <a:t>нотами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подписания </a:t>
            </a:r>
            <a:r>
              <a:rPr lang="ru-RU" sz="2200" dirty="0"/>
              <a:t>специального протокола, </a:t>
            </a:r>
            <a:endParaRPr lang="ru-RU" sz="2200" dirty="0" smtClean="0"/>
          </a:p>
          <a:p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929" y="529911"/>
            <a:ext cx="8242233" cy="4636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4955" y="5336480"/>
            <a:ext cx="71680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что часто совпадает с достижением договоренности об установлении дипломатических отношений между этими государствами.</a:t>
            </a:r>
          </a:p>
          <a:p>
            <a:endParaRPr lang="ru-RU" dirty="0"/>
          </a:p>
        </p:txBody>
      </p:sp>
      <p:sp>
        <p:nvSpPr>
          <p:cNvPr id="6" name="Минус 5"/>
          <p:cNvSpPr/>
          <p:nvPr/>
        </p:nvSpPr>
        <p:spPr>
          <a:xfrm>
            <a:off x="3780026" y="5509549"/>
            <a:ext cx="737193" cy="183044"/>
          </a:xfrm>
          <a:prstGeom prst="mathMinus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87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69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11415" y="2048720"/>
            <a:ext cx="78707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поддержания</a:t>
            </a:r>
            <a:r>
              <a:rPr lang="ru-RU" sz="2400" dirty="0"/>
              <a:t>, развития и укрепления политических, экономических и культурных отношений, </a:t>
            </a:r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защиты </a:t>
            </a:r>
            <a:r>
              <a:rPr lang="ru-RU" sz="2400" dirty="0"/>
              <a:t>интересов своего государства и его граждан, </a:t>
            </a:r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информирования </a:t>
            </a:r>
            <a:r>
              <a:rPr lang="ru-RU" sz="2400" dirty="0"/>
              <a:t>правительства, аккредитующего государства об условиях и событиях в стране, </a:t>
            </a:r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пребывания </a:t>
            </a:r>
            <a:r>
              <a:rPr lang="ru-RU" sz="2400" dirty="0"/>
              <a:t>одними государствами на территории </a:t>
            </a:r>
            <a:r>
              <a:rPr lang="ru-RU" sz="2400" dirty="0" smtClean="0"/>
              <a:t>других </a:t>
            </a:r>
            <a:r>
              <a:rPr lang="ru-RU" sz="2400" dirty="0"/>
              <a:t>с согласия </a:t>
            </a:r>
            <a:r>
              <a:rPr lang="ru-RU" sz="2400" dirty="0" smtClean="0"/>
              <a:t>последних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919969" y="785760"/>
            <a:ext cx="74399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Дипломатические представительства учреждаются для</a:t>
            </a:r>
          </a:p>
          <a:p>
            <a:endParaRPr lang="ru-RU" sz="2400" dirty="0"/>
          </a:p>
          <a:p>
            <a:endParaRPr lang="ru-RU" sz="2400" dirty="0"/>
          </a:p>
        </p:txBody>
      </p:sp>
      <p:cxnSp>
        <p:nvCxnSpPr>
          <p:cNvPr id="6" name="Прямая соединительная линия 5"/>
          <p:cNvCxnSpPr>
            <a:stCxn id="4" idx="1"/>
            <a:endCxn id="4" idx="3"/>
          </p:cNvCxnSpPr>
          <p:nvPr/>
        </p:nvCxnSpPr>
        <p:spPr>
          <a:xfrm>
            <a:off x="1919969" y="1385925"/>
            <a:ext cx="743992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89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54289" y="1422399"/>
            <a:ext cx="88279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 функциям дипломатического представительства относятся:</a:t>
            </a:r>
          </a:p>
          <a:p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представительская функция;</a:t>
            </a:r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защита интересов представляемого государства;</a:t>
            </a:r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ведение переговоров с правительством государства пребывания;</a:t>
            </a:r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развитие дружественных отношений между государствами</a:t>
            </a:r>
            <a:r>
              <a:rPr lang="ru-RU" sz="2400" dirty="0" smtClean="0"/>
              <a:t>;</a:t>
            </a:r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/>
              <a:t>информирование своего правительства о стране пребывания.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30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17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53" y="1642717"/>
            <a:ext cx="11424894" cy="357256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83553" y="124178"/>
            <a:ext cx="102392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Современное международное право предусматривает возможность </a:t>
            </a:r>
            <a:r>
              <a:rPr lang="ru-RU" sz="2200" dirty="0" smtClean="0"/>
              <a:t>обмена </a:t>
            </a:r>
            <a:r>
              <a:rPr lang="ru-RU" sz="2200" dirty="0" err="1" smtClean="0"/>
              <a:t>диппредставителями</a:t>
            </a:r>
            <a:r>
              <a:rPr lang="ru-RU" sz="2200" dirty="0" smtClean="0"/>
              <a:t>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одном из трех уровней</a:t>
            </a:r>
            <a:r>
              <a:rPr lang="ru-RU" sz="2200" dirty="0"/>
              <a:t>. Каждому уровню соответствует определенный класс главы представительства.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553" y="5430916"/>
            <a:ext cx="111536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Страны, как правило,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предпочитают устанавливать отношения друг с другом на самом высоком уровне</a:t>
            </a:r>
            <a:r>
              <a:rPr lang="ru-RU" sz="2200" dirty="0"/>
              <a:t>, т.е. уровне послов, хотя возможен и вариант установления отношений на уровне посланников или поверенных в делах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89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09796" y="592309"/>
            <a:ext cx="897466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соответствии со ст. 14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Конвенции о дипломатических сношениях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/>
              <a:t>главы </a:t>
            </a:r>
            <a:r>
              <a:rPr lang="ru-RU" sz="2400" dirty="0"/>
              <a:t>дипломатических представительств делятся на следующие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</a:t>
            </a:r>
            <a:r>
              <a:rPr lang="ru-RU" sz="2400" dirty="0"/>
              <a:t>: </a:t>
            </a:r>
            <a:endParaRPr lang="ru-RU" sz="2400" dirty="0" smtClean="0"/>
          </a:p>
          <a:p>
            <a:endParaRPr lang="ru-RU" sz="2400" dirty="0" smtClean="0"/>
          </a:p>
          <a:p>
            <a:pPr marL="342900" indent="-342900">
              <a:buAutoNum type="arabicParenR"/>
            </a:pPr>
            <a:r>
              <a:rPr lang="ru-RU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послы </a:t>
            </a:r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и нунции</a:t>
            </a:r>
            <a:r>
              <a:rPr lang="ru-RU" sz="2400" dirty="0"/>
              <a:t>, аккредитуемые при главах государств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 </a:t>
            </a:r>
          </a:p>
          <a:p>
            <a:r>
              <a:rPr lang="ru-RU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2) посланники </a:t>
            </a:r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и </a:t>
            </a:r>
            <a:r>
              <a:rPr lang="ru-RU" sz="2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интернунции</a:t>
            </a:r>
            <a:r>
              <a:rPr lang="ru-RU" sz="2400" dirty="0"/>
              <a:t>, аккредитуемые при главах государств</a:t>
            </a:r>
            <a:r>
              <a:rPr lang="ru-RU" sz="2400" dirty="0" smtClean="0"/>
              <a:t>;</a:t>
            </a:r>
          </a:p>
          <a:p>
            <a:endParaRPr lang="ru-RU" sz="2400" dirty="0"/>
          </a:p>
          <a:p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3) поверенные в делах</a:t>
            </a:r>
            <a:r>
              <a:rPr lang="ru-RU" sz="2400" dirty="0"/>
              <a:t>, аккредитуемые при министрах </a:t>
            </a:r>
            <a:r>
              <a:rPr lang="ru-RU" sz="2400" dirty="0" smtClean="0"/>
              <a:t>иностранных дел</a:t>
            </a:r>
            <a:r>
              <a:rPr lang="ru-RU"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6033" y="5416617"/>
            <a:ext cx="10347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Различия в классе глав дипломатических представительств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должны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проводиться иначе как в отношении старшинства и этикета.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1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29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19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826876" y="981465"/>
            <a:ext cx="3069595" cy="4972246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206892" y="1390096"/>
            <a:ext cx="24863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Дипломатические представители Ватикана:</a:t>
            </a:r>
          </a:p>
          <a:p>
            <a:endParaRPr lang="ru-RU" sz="2200" dirty="0"/>
          </a:p>
          <a:p>
            <a:r>
              <a:rPr lang="ru-RU" sz="2200" dirty="0" smtClean="0"/>
              <a:t>- представитель, имеющий класс посла – </a:t>
            </a:r>
            <a:r>
              <a:rPr lang="ru-RU" sz="2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НУНЦИЙ</a:t>
            </a:r>
          </a:p>
          <a:p>
            <a:endParaRPr lang="ru-RU" sz="2200" dirty="0" smtClean="0"/>
          </a:p>
          <a:p>
            <a:pPr algn="ctr"/>
            <a:r>
              <a:rPr lang="ru-RU" sz="2200" dirty="0" smtClean="0"/>
              <a:t>- представитель, имеющий класс посланника - </a:t>
            </a:r>
            <a:r>
              <a:rPr lang="ru-RU" sz="2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ИНТЕРНУНЦИЙ</a:t>
            </a:r>
            <a:endParaRPr lang="ru-RU" sz="22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438589120"/>
              </p:ext>
            </p:extLst>
          </p:nvPr>
        </p:nvGraphicFramePr>
        <p:xfrm>
          <a:off x="0" y="0"/>
          <a:ext cx="10758312" cy="6768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19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50334" y="773414"/>
            <a:ext cx="60762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связи с утверждением во второй половине XX в. принципа суверенного равенства государств, </a:t>
            </a:r>
            <a:r>
              <a:rPr lang="ru-RU" sz="24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миссии в настоящее время встречаются весьма редко</a:t>
            </a:r>
            <a:r>
              <a:rPr lang="ru-RU" sz="2400" dirty="0"/>
              <a:t>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Рост </a:t>
            </a:r>
            <a:r>
              <a:rPr lang="ru-RU" sz="2400" dirty="0"/>
              <a:t>взаимного доверия и уважения приводят к постепенному </a:t>
            </a:r>
            <a:r>
              <a:rPr lang="ru-RU" sz="24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исчезновению из дипломатической практики класса посланников как глав представительств</a:t>
            </a:r>
            <a:r>
              <a:rPr lang="ru-RU" sz="2400" dirty="0"/>
              <a:t>. </a:t>
            </a:r>
          </a:p>
          <a:p>
            <a:endParaRPr lang="ru-RU" sz="2400" dirty="0" smtClean="0"/>
          </a:p>
          <a:p>
            <a:r>
              <a:rPr lang="ru-RU" sz="2200" dirty="0" smtClean="0"/>
              <a:t>На </a:t>
            </a:r>
            <a:r>
              <a:rPr lang="ru-RU" sz="2200" dirty="0"/>
              <a:t>сегодня в Москве, например, нет  дипломатического представительства, которое не возглавлялось бы послом.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720" y="1403359"/>
            <a:ext cx="3843991" cy="38439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63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86135" y="2686451"/>
            <a:ext cx="3996265" cy="28007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CCBE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 иметь в виду, что уровень представительства не отражается в принципе ни на объеме выполняемых им функций, ни на иммунитетах и привилегиях дипломатических представительств и их персонала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978" y="1197497"/>
            <a:ext cx="5322712" cy="4801314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ru-RU" sz="2200" dirty="0" smtClean="0"/>
          </a:p>
          <a:p>
            <a:r>
              <a:rPr lang="ru-RU" sz="2200" dirty="0" smtClean="0"/>
              <a:t>Дипломатических </a:t>
            </a:r>
            <a:r>
              <a:rPr lang="ru-RU" sz="2200" dirty="0"/>
              <a:t>представителей 3-го класса — </a:t>
            </a:r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постоянных поверенных в делах </a:t>
            </a:r>
            <a:r>
              <a:rPr lang="ru-RU" sz="2200" dirty="0"/>
              <a:t>— </a:t>
            </a:r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200" dirty="0"/>
              <a:t> </a:t>
            </a:r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современной международной практике совсем мало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Ими обмениваются страны с взаимными ограниченными политическими, экономическими и иными интересами, не желающие чаще всего по политическим мотивам, поддерживать дипломатические отношения между собой на более высоком уровне.</a:t>
            </a:r>
          </a:p>
          <a:p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133" y="1309511"/>
            <a:ext cx="4801235" cy="480123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8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35846" y="2035057"/>
            <a:ext cx="1093893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Временным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поверенным в делах 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</a:t>
            </a:r>
            <a:endParaRPr lang="ru-RU" sz="2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лицо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замещающее отсутствующего в </a:t>
            </a:r>
            <a:endParaRPr lang="ru-RU" sz="2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стране 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посла, посланника или постоянного </a:t>
            </a:r>
            <a:endParaRPr lang="ru-RU" sz="2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поверенного 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делах. </a:t>
            </a:r>
          </a:p>
          <a:p>
            <a:r>
              <a:rPr lang="ru-RU" sz="2200" dirty="0"/>
              <a:t>Им обычно назначается один из старших </a:t>
            </a:r>
            <a:endParaRPr lang="ru-RU" sz="2200" dirty="0" smtClean="0"/>
          </a:p>
          <a:p>
            <a:r>
              <a:rPr lang="ru-RU" sz="2200" dirty="0" smtClean="0"/>
              <a:t>дипломатов представительства.</a:t>
            </a:r>
          </a:p>
          <a:p>
            <a:endParaRPr lang="ru-RU" sz="2200" dirty="0"/>
          </a:p>
          <a:p>
            <a:r>
              <a:rPr lang="ru-RU" sz="2200" dirty="0" smtClean="0"/>
              <a:t>Временный </a:t>
            </a:r>
            <a:r>
              <a:rPr lang="ru-RU" sz="2200" dirty="0"/>
              <a:t>поверенный является главой </a:t>
            </a:r>
            <a:endParaRPr lang="ru-RU" sz="2200" dirty="0" smtClean="0"/>
          </a:p>
          <a:p>
            <a:r>
              <a:rPr lang="ru-RU" sz="2200" dirty="0" smtClean="0"/>
              <a:t>дипломатического </a:t>
            </a:r>
            <a:r>
              <a:rPr lang="ru-RU" sz="2200" dirty="0"/>
              <a:t>представительства своей страны, </a:t>
            </a:r>
            <a:r>
              <a:rPr lang="ru-RU" sz="22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не поверенным в делах миссии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200" dirty="0"/>
              <a:t>как иногда ошибочно считают. </a:t>
            </a:r>
            <a:endParaRPr lang="ru-RU" sz="2200" dirty="0" smtClean="0"/>
          </a:p>
          <a:p>
            <a:r>
              <a:rPr lang="ru-RU" sz="2200" dirty="0" smtClean="0"/>
              <a:t>Он </a:t>
            </a:r>
            <a:r>
              <a:rPr lang="ru-RU" sz="2200" dirty="0"/>
              <a:t>обладает всеми правами </a:t>
            </a:r>
            <a:r>
              <a:rPr lang="ru-RU" sz="2200" dirty="0" smtClean="0"/>
              <a:t>и привилегиями </a:t>
            </a:r>
            <a:r>
              <a:rPr lang="ru-RU" sz="2200" dirty="0"/>
              <a:t>главы дипломатического представительства, за исключением протокольных почестей, которые ему оказываются в несколько меньшем объеме, нежели послу или посланнику.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-870" b="21528"/>
          <a:stretch/>
        </p:blipFill>
        <p:spPr>
          <a:xfrm>
            <a:off x="6042206" y="2035057"/>
            <a:ext cx="6149794" cy="2403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846" y="531238"/>
            <a:ext cx="1076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 поверенных в делах не следует путать с должностью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временного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поверенного в делах,</a:t>
            </a:r>
            <a:r>
              <a:rPr lang="ru-RU" sz="2200" dirty="0"/>
              <a:t> который исполняет обязанности </a:t>
            </a:r>
            <a:r>
              <a:rPr lang="ru-RU" sz="2200" dirty="0" smtClean="0"/>
              <a:t>главы дипломатического </a:t>
            </a:r>
            <a:r>
              <a:rPr lang="ru-RU" sz="2200" dirty="0"/>
              <a:t>представительства на период его отсутствия (</a:t>
            </a:r>
            <a:r>
              <a:rPr lang="ru-RU" sz="2200" dirty="0" smtClean="0"/>
              <a:t>болезнь</a:t>
            </a:r>
            <a:r>
              <a:rPr lang="ru-RU" sz="2200" dirty="0"/>
              <a:t>, командировка, отпуск).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276" y="0"/>
            <a:ext cx="5121084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83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0578" y="5274925"/>
            <a:ext cx="101261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/>
              <a:t>Каждое государство </a:t>
            </a:r>
            <a:r>
              <a:rPr lang="ru-RU" sz="2100" dirty="0"/>
              <a:t>имеет свою систему дипломатических рангов, </a:t>
            </a:r>
            <a:endParaRPr lang="ru-RU" sz="2100" dirty="0" smtClean="0"/>
          </a:p>
          <a:p>
            <a:r>
              <a:rPr lang="ru-RU" sz="2100" dirty="0" smtClean="0"/>
              <a:t>устанавливаемую во </a:t>
            </a:r>
            <a:r>
              <a:rPr lang="ru-RU" sz="2100" dirty="0"/>
              <a:t>внутреннем праве. Высшие дипломатические ранги </a:t>
            </a:r>
            <a:endParaRPr lang="ru-RU" sz="2100" dirty="0" smtClean="0"/>
          </a:p>
          <a:p>
            <a:r>
              <a:rPr lang="ru-RU" sz="2100" dirty="0" smtClean="0"/>
              <a:t>(</a:t>
            </a:r>
            <a:r>
              <a:rPr lang="ru-RU" sz="2100" dirty="0"/>
              <a:t>посла и </a:t>
            </a:r>
            <a:r>
              <a:rPr lang="ru-RU" sz="2100" dirty="0" smtClean="0"/>
              <a:t>посланника</a:t>
            </a:r>
            <a:r>
              <a:rPr lang="ru-RU" sz="2100" dirty="0"/>
              <a:t>) обычно присваиваются главой государства, остальные </a:t>
            </a:r>
            <a:r>
              <a:rPr lang="ru-RU" sz="2100" dirty="0" smtClean="0"/>
              <a:t>– министром </a:t>
            </a:r>
            <a:r>
              <a:rPr lang="ru-RU" sz="2100" dirty="0"/>
              <a:t>иностранных дел</a:t>
            </a:r>
            <a:r>
              <a:rPr lang="ru-RU" sz="2200" dirty="0"/>
              <a:t>.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66698952"/>
              </p:ext>
            </p:extLst>
          </p:nvPr>
        </p:nvGraphicFramePr>
        <p:xfrm>
          <a:off x="1399822" y="1945484"/>
          <a:ext cx="10588978" cy="3763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4312" y="463151"/>
            <a:ext cx="106792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Кроме </a:t>
            </a:r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классов</a:t>
            </a:r>
            <a:r>
              <a:rPr lang="ru-RU" sz="2200" dirty="0"/>
              <a:t>, существуют также и </a:t>
            </a:r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ранги</a:t>
            </a:r>
            <a:r>
              <a:rPr lang="ru-RU" sz="2200" dirty="0"/>
              <a:t>, которые имеют главы дипломатических представительств </a:t>
            </a:r>
            <a:endParaRPr lang="ru-RU" sz="2200" dirty="0" smtClean="0"/>
          </a:p>
          <a:p>
            <a:r>
              <a:rPr lang="ru-RU" sz="2200" dirty="0" smtClean="0"/>
              <a:t>и </a:t>
            </a:r>
            <a:r>
              <a:rPr lang="ru-RU" sz="2200" dirty="0"/>
              <a:t>дипломатический </a:t>
            </a:r>
            <a:r>
              <a:rPr lang="ru-RU" sz="2200" dirty="0" smtClean="0"/>
              <a:t>персонал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253089" y="1297667"/>
            <a:ext cx="79389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/>
              <a:t>посольств,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/>
              <a:t>консульств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/>
              <a:t>представительств государств при международных организациях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00" y="0"/>
            <a:ext cx="2735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solidFill>
                  <a:srgbClr val="8BF1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ранги</a:t>
            </a:r>
            <a:endParaRPr lang="ru-RU" b="1" i="1" u="sng" dirty="0">
              <a:solidFill>
                <a:srgbClr val="8BF1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2490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7378" y="432713"/>
            <a:ext cx="1161626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Дипломатическим работникам присваиваются дипломатиче­ские ранги. </a:t>
            </a:r>
            <a:endParaRPr lang="ru-RU" sz="2200" dirty="0" smtClean="0"/>
          </a:p>
          <a:p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Дипломатический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ранг — это особое звание, которое присваивается в соответствии с занимаемой государственной должностью в системе Министерства иностранных дел РФ, ди­пломатических представительствах и консульских учреждениях за рубежом и представительствах МИД России на территории РФ</a:t>
            </a:r>
            <a:r>
              <a:rPr lang="ru-RU" sz="2200" dirty="0"/>
              <a:t>. </a:t>
            </a:r>
            <a:endParaRPr lang="ru-RU" sz="2200" dirty="0" smtClean="0"/>
          </a:p>
          <a:p>
            <a:r>
              <a:rPr lang="ru-RU" sz="2200" dirty="0" smtClean="0"/>
              <a:t>Введенные </a:t>
            </a:r>
            <a:r>
              <a:rPr lang="ru-RU" sz="2200" dirty="0"/>
              <a:t>впервые еще в 1943 г. дипломатические ранги со­хранились в неизменном виде до настоящего времени.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9" y="2970079"/>
            <a:ext cx="4972113" cy="32920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901" t="47414" r="-272" b="5555"/>
          <a:stretch/>
        </p:blipFill>
        <p:spPr>
          <a:xfrm>
            <a:off x="5492388" y="2978282"/>
            <a:ext cx="5277212" cy="13246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21825" r="299" b="22188"/>
          <a:stretch/>
        </p:blipFill>
        <p:spPr>
          <a:xfrm>
            <a:off x="5492388" y="4680324"/>
            <a:ext cx="5357324" cy="15818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937522" y="3404504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дек. 2017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058466" y="5357094"/>
            <a:ext cx="885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июнь </a:t>
            </a:r>
          </a:p>
          <a:p>
            <a:r>
              <a:rPr lang="ru-RU" dirty="0" smtClean="0"/>
              <a:t>2020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7378" y="6348147"/>
            <a:ext cx="915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Департамента информации и печати МИД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 М. В. Захарова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85317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21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41350" y="465912"/>
            <a:ext cx="1076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Российской Федерации Указом Президента РФ № 1371 </a:t>
            </a:r>
            <a:r>
              <a:rPr lang="ru-RU" sz="2200" dirty="0" smtClean="0"/>
              <a:t>от 15 </a:t>
            </a:r>
            <a:r>
              <a:rPr lang="ru-RU" sz="2200" dirty="0"/>
              <a:t>октября 1999 г. для дипломатических работников </a:t>
            </a:r>
            <a:r>
              <a:rPr lang="ru-RU" sz="2200" dirty="0" smtClean="0"/>
              <a:t>устанавливаются следующие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дипломатические ранги</a:t>
            </a:r>
            <a:r>
              <a:rPr lang="ru-RU" sz="2200" dirty="0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0532" y="1616591"/>
            <a:ext cx="670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dirty="0"/>
          </a:p>
          <a:p>
            <a:r>
              <a:rPr lang="ru-RU" sz="2200" dirty="0"/>
              <a:t>− Чрезвычайный и Полномочный Посол,</a:t>
            </a:r>
          </a:p>
          <a:p>
            <a:r>
              <a:rPr lang="ru-RU" sz="2200" dirty="0"/>
              <a:t>− Чрезвычайный и Полномочный Посланник 1 класса,</a:t>
            </a:r>
          </a:p>
          <a:p>
            <a:r>
              <a:rPr lang="ru-RU" sz="2200" dirty="0"/>
              <a:t>− Чрезвычайный и Полномочный Посланник 2 класса,</a:t>
            </a:r>
          </a:p>
          <a:p>
            <a:r>
              <a:rPr lang="ru-RU" sz="2200" dirty="0"/>
              <a:t>− советник 1 класса,</a:t>
            </a:r>
          </a:p>
          <a:p>
            <a:r>
              <a:rPr lang="ru-RU" sz="2200" dirty="0"/>
              <a:t>− советник 2 класса,</a:t>
            </a:r>
          </a:p>
          <a:p>
            <a:r>
              <a:rPr lang="ru-RU" sz="2200" dirty="0"/>
              <a:t>− первый секретарь 1 класса,</a:t>
            </a:r>
          </a:p>
          <a:p>
            <a:r>
              <a:rPr lang="ru-RU" sz="2200" dirty="0"/>
              <a:t>− первый секретарь 2 класса,</a:t>
            </a:r>
          </a:p>
          <a:p>
            <a:r>
              <a:rPr lang="ru-RU" sz="2200" dirty="0"/>
              <a:t>− второй секретарь 1 класса,</a:t>
            </a:r>
          </a:p>
          <a:p>
            <a:r>
              <a:rPr lang="ru-RU" sz="2200" dirty="0"/>
              <a:t>− второй секретарь 2 класса,</a:t>
            </a:r>
          </a:p>
          <a:p>
            <a:r>
              <a:rPr lang="ru-RU" sz="2200" dirty="0"/>
              <a:t>− третий секретарь,</a:t>
            </a:r>
          </a:p>
          <a:p>
            <a:r>
              <a:rPr lang="ru-RU" sz="2200" dirty="0"/>
              <a:t>− атташе.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6356" y="1329943"/>
            <a:ext cx="3034595" cy="43587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86132" y="5646216"/>
            <a:ext cx="4227503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В. Лавров, </a:t>
            </a:r>
          </a:p>
          <a:p>
            <a:pPr algn="ctr"/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Министр иностранных дел РФ,</a:t>
            </a:r>
          </a:p>
          <a:p>
            <a:pPr algn="ctr"/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Чрезвычайный и Полномочный Посол</a:t>
            </a:r>
            <a:endParaRPr lang="ru-RU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1350" y="6138802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00"/>
            <a:ext cx="285317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04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26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58670559"/>
              </p:ext>
            </p:extLst>
          </p:nvPr>
        </p:nvGraphicFramePr>
        <p:xfrm>
          <a:off x="3928533" y="0"/>
          <a:ext cx="8207021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2533" y="779145"/>
            <a:ext cx="41656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соответствии с постановлением Правительства РФ от 17 но­ября 2001 г. № 799 дипломатическим работникам, имеющим ди­пломатические </a:t>
            </a:r>
            <a:r>
              <a:rPr lang="ru-RU" sz="2100" dirty="0" smtClean="0"/>
              <a:t>ранги</a:t>
            </a:r>
          </a:p>
          <a:p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 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Чрезвычайного и Полномочного Посла </a:t>
            </a:r>
            <a:endParaRPr lang="ru-RU" sz="21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1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 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Чрезвычайного и Полномочного Посланника 1 и 2 классов</a:t>
            </a:r>
            <a:r>
              <a:rPr lang="ru-RU" sz="2100" dirty="0" smtClean="0"/>
              <a:t>,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100" dirty="0" smtClean="0"/>
              <a:t> </a:t>
            </a:r>
          </a:p>
          <a:p>
            <a:r>
              <a:rPr lang="ru-RU" sz="21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по­ложена </a:t>
            </a:r>
            <a:r>
              <a:rPr lang="ru-RU" sz="21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форменная одежда, имеющая знаки различия</a:t>
            </a:r>
            <a:r>
              <a:rPr lang="ru-RU" dirty="0"/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85317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83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58421" y="327198"/>
            <a:ext cx="11336867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При присвоении дипломатических рангов дипломатическим работникам в расчет берутся нормативные требования, предъ­являемые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к </a:t>
            </a:r>
            <a:r>
              <a:rPr lang="ru-RU" sz="2200" dirty="0"/>
              <a:t>профессиональному образованию дипломатическо­го работника,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стажу </a:t>
            </a:r>
            <a:r>
              <a:rPr lang="ru-RU" sz="2200" dirty="0"/>
              <a:t>и опыту его работы по специальности.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Имеют </a:t>
            </a:r>
            <a:r>
              <a:rPr lang="ru-RU" sz="2200" dirty="0"/>
              <a:t>значение также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срок </a:t>
            </a:r>
            <a:r>
              <a:rPr lang="ru-RU" sz="2200" dirty="0"/>
              <a:t>пребывания дипломатического ра­ботника в том или ином дипломатическом ранге (в частности, установлены минимальные сроки пребывания в дипломатиче­ских рангах),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результаты </a:t>
            </a:r>
            <a:r>
              <a:rPr lang="ru-RU" sz="2200" dirty="0"/>
              <a:t>служебной деятельности работника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наличие </a:t>
            </a:r>
            <a:r>
              <a:rPr lang="ru-RU" sz="2200" dirty="0"/>
              <a:t>у него сертификатов о соответствующем уровне владе­ния иностранными языками.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Все </a:t>
            </a:r>
            <a:r>
              <a:rPr lang="ru-RU" sz="2200" dirty="0"/>
              <a:t>вопросы присвоения очеред­ных рангов рассматриваются и решаются на заседаниях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специ­альной аттестационной комиссии </a:t>
            </a:r>
            <a:r>
              <a:rPr lang="ru-RU" sz="2200" dirty="0"/>
              <a:t>или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комиссии по </a:t>
            </a:r>
            <a:r>
              <a:rPr lang="ru-RU" sz="2200" i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рангированию</a:t>
            </a:r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/>
              <a:t>под председательством первого заместителя министра иностранных дел.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Лица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которым присвоены дипломатические ранги, сохраняют их пожизненно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317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20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3201" y="238921"/>
            <a:ext cx="11280422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Во всех структурах системы </a:t>
            </a:r>
            <a:r>
              <a:rPr lang="ru-RU" sz="2100" dirty="0" smtClean="0"/>
              <a:t>МИД </a:t>
            </a:r>
            <a:r>
              <a:rPr lang="ru-RU" sz="2100" dirty="0"/>
              <a:t>России приняты </a:t>
            </a:r>
            <a:endParaRPr lang="ru-RU" sz="2100" dirty="0" smtClean="0"/>
          </a:p>
          <a:p>
            <a:r>
              <a:rPr lang="ru-RU" sz="2100" dirty="0" smtClean="0"/>
              <a:t>единые </a:t>
            </a:r>
            <a:r>
              <a:rPr lang="ru-RU" sz="2100" dirty="0"/>
              <a:t>требования к  </a:t>
            </a:r>
            <a:r>
              <a:rPr lang="ru-RU" sz="2100" dirty="0" smtClean="0"/>
              <a:t>кадровому составу. </a:t>
            </a:r>
          </a:p>
          <a:p>
            <a:endParaRPr lang="ru-RU" sz="2100" dirty="0"/>
          </a:p>
          <a:p>
            <a:endParaRPr lang="ru-RU" sz="2100" dirty="0" smtClean="0"/>
          </a:p>
          <a:p>
            <a:r>
              <a:rPr lang="ru-RU" sz="2100" dirty="0" smtClean="0"/>
              <a:t>Низшей </a:t>
            </a:r>
            <a:r>
              <a:rPr lang="ru-RU" sz="2100" dirty="0"/>
              <a:t>дипломатической должностью </a:t>
            </a:r>
            <a:endParaRPr lang="ru-RU" sz="2100" dirty="0" smtClean="0"/>
          </a:p>
          <a:p>
            <a:r>
              <a:rPr lang="ru-RU" sz="2100" dirty="0" smtClean="0"/>
              <a:t>в </a:t>
            </a:r>
            <a:r>
              <a:rPr lang="ru-RU" sz="2100" dirty="0"/>
              <a:t>центральном аппа­рате МИД России, </a:t>
            </a:r>
            <a:endParaRPr lang="ru-RU" sz="2100" dirty="0" smtClean="0"/>
          </a:p>
          <a:p>
            <a:r>
              <a:rPr lang="ru-RU" sz="2100" dirty="0" smtClean="0"/>
              <a:t>как </a:t>
            </a:r>
            <a:r>
              <a:rPr lang="ru-RU" sz="2100" dirty="0"/>
              <a:t>и в дипломатических и консульских </a:t>
            </a:r>
            <a:endParaRPr lang="ru-RU" sz="2100" dirty="0" smtClean="0"/>
          </a:p>
          <a:p>
            <a:r>
              <a:rPr lang="ru-RU" sz="2100" dirty="0" smtClean="0"/>
              <a:t>загранпредставительствах</a:t>
            </a:r>
            <a:r>
              <a:rPr lang="ru-RU" sz="2100" dirty="0"/>
              <a:t>, является </a:t>
            </a:r>
            <a:endParaRPr lang="ru-RU" sz="2100" dirty="0" smtClean="0"/>
          </a:p>
          <a:p>
            <a:r>
              <a:rPr lang="ru-RU" sz="21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должность </a:t>
            </a:r>
            <a:r>
              <a:rPr lang="ru-RU" sz="2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референта</a:t>
            </a:r>
            <a:r>
              <a:rPr lang="ru-RU" sz="2100" dirty="0"/>
              <a:t>. </a:t>
            </a:r>
            <a:endParaRPr lang="ru-RU" sz="2100" dirty="0" smtClean="0"/>
          </a:p>
          <a:p>
            <a:r>
              <a:rPr lang="ru-RU" sz="2100" dirty="0" smtClean="0"/>
              <a:t>На </a:t>
            </a:r>
            <a:r>
              <a:rPr lang="ru-RU" sz="2100" dirty="0"/>
              <a:t>нее, как правило, назначаются </a:t>
            </a:r>
            <a:endParaRPr lang="ru-RU" sz="2100" dirty="0" smtClean="0"/>
          </a:p>
          <a:p>
            <a:r>
              <a:rPr lang="ru-RU" sz="2100" dirty="0" smtClean="0"/>
              <a:t>вновь </a:t>
            </a:r>
            <a:r>
              <a:rPr lang="ru-RU" sz="2100" dirty="0"/>
              <a:t>пришедшие на диплома­тическую </a:t>
            </a:r>
            <a:endParaRPr lang="ru-RU" sz="2100" dirty="0" smtClean="0"/>
          </a:p>
          <a:p>
            <a:r>
              <a:rPr lang="ru-RU" sz="2100" dirty="0" smtClean="0"/>
              <a:t>службу </a:t>
            </a:r>
            <a:r>
              <a:rPr lang="ru-RU" sz="2100" dirty="0"/>
              <a:t>выпускники высших учебных </a:t>
            </a:r>
            <a:endParaRPr lang="ru-RU" sz="2100" dirty="0" smtClean="0"/>
          </a:p>
          <a:p>
            <a:r>
              <a:rPr lang="ru-RU" sz="2100" dirty="0" smtClean="0"/>
              <a:t>заведений</a:t>
            </a:r>
            <a:r>
              <a:rPr lang="ru-RU" sz="21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7622" y="5558377"/>
            <a:ext cx="11726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Тем не менее на практике принято считать, что с точки зре­ния статуса и содержания работы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подлинно дипломатические должности начинаются с должности атташе, поскольку именно эта должность соответствует первому дипломатическому ран­гу — атташе</a:t>
            </a:r>
            <a:r>
              <a:rPr lang="ru-RU" sz="2100" dirty="0"/>
              <a:t>.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807636735"/>
              </p:ext>
            </p:extLst>
          </p:nvPr>
        </p:nvGraphicFramePr>
        <p:xfrm>
          <a:off x="3692325" y="238921"/>
          <a:ext cx="8499676" cy="5027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112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29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012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solidFill>
                  <a:srgbClr val="A3FFCD"/>
                </a:solidFill>
              </a:rPr>
              <a:t>Назначение посла</a:t>
            </a:r>
            <a:endParaRPr lang="ru-RU" b="1" i="1" u="sng" dirty="0">
              <a:solidFill>
                <a:srgbClr val="A3FFCD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467" y="568920"/>
            <a:ext cx="102503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Издавна существует правило предварительного выяснения: будет ли </a:t>
            </a:r>
            <a:r>
              <a:rPr lang="ru-RU" sz="2100" dirty="0" smtClean="0"/>
              <a:t>конкретное лицо, </a:t>
            </a:r>
          </a:p>
          <a:p>
            <a:r>
              <a:rPr lang="ru-RU" sz="2100" dirty="0" smtClean="0"/>
              <a:t>предлагаемое </a:t>
            </a:r>
            <a:r>
              <a:rPr lang="ru-RU" sz="2100" dirty="0"/>
              <a:t>на должность посла, принято в этом качестве без предубеждений и подозрений в стране пребывания.</a:t>
            </a:r>
            <a:br>
              <a:rPr lang="ru-RU" sz="2100" dirty="0"/>
            </a:br>
            <a:endParaRPr lang="ru-RU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475467" y="2137475"/>
            <a:ext cx="81351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Венской конвенцией </a:t>
            </a:r>
            <a:r>
              <a:rPr lang="ru-RU" sz="2100" dirty="0" smtClean="0"/>
              <a:t>о дипломатических сношениях предусматривается</a:t>
            </a:r>
            <a:r>
              <a:rPr lang="ru-RU" sz="2100" dirty="0"/>
              <a:t>, что аккредитующее государство должно получить согласие  </a:t>
            </a:r>
            <a:r>
              <a:rPr lang="ru-RU" sz="2100" dirty="0">
                <a:ln w="12700" cmpd="sng">
                  <a:noFill/>
                  <a:prstDash val="solid"/>
                </a:ln>
              </a:rPr>
              <a:t>(</a:t>
            </a:r>
            <a:r>
              <a:rPr lang="ru-RU" sz="21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«агреман» </a:t>
            </a:r>
            <a:r>
              <a:rPr lang="ru-RU" sz="2100" dirty="0"/>
              <a:t>- </a:t>
            </a:r>
            <a:r>
              <a:rPr lang="ru-RU" sz="2100" dirty="0" smtClean="0"/>
              <a:t>от </a:t>
            </a:r>
            <a:r>
              <a:rPr lang="ru-RU" sz="2100" dirty="0"/>
              <a:t>фр. </a:t>
            </a:r>
            <a:r>
              <a:rPr lang="ru-RU" sz="2100" dirty="0" err="1"/>
              <a:t>agrément</a:t>
            </a:r>
            <a:r>
              <a:rPr lang="ru-RU" sz="2100" dirty="0"/>
              <a:t> — одобрение, </a:t>
            </a:r>
            <a:r>
              <a:rPr lang="ru-RU" sz="2100" dirty="0" smtClean="0"/>
              <a:t>согласие </a:t>
            </a:r>
            <a:r>
              <a:rPr lang="ru-RU" sz="2100" dirty="0"/>
              <a:t>) правительства государства пребывания на назначение конкретного лица, которое оно предполагает аккредитовать как главу своего дипломатического ведомства в этом государстве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5733" y="4817467"/>
            <a:ext cx="69775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Нота с просьбой об агремане отправляется в МИД страны пребывания. К ней прилагается краткая биографическая справка о кандидатуре нового </a:t>
            </a:r>
            <a:r>
              <a:rPr lang="ru-RU" sz="2100" dirty="0" smtClean="0"/>
              <a:t>посла - </a:t>
            </a:r>
            <a:r>
              <a:rPr lang="en-US" sz="2100" dirty="0" smtClean="0"/>
              <a:t>CV</a:t>
            </a:r>
            <a:r>
              <a:rPr lang="ru-RU" sz="2100" dirty="0"/>
              <a:t/>
            </a:r>
            <a:br>
              <a:rPr lang="ru-RU" sz="2100" dirty="0"/>
            </a:br>
            <a:endParaRPr lang="ru-RU" sz="21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612" y="2030859"/>
            <a:ext cx="3710200" cy="19478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00612" y="4617412"/>
            <a:ext cx="3710200" cy="1785104"/>
          </a:xfrm>
          <a:prstGeom prst="rect">
            <a:avLst/>
          </a:prstGeom>
          <a:ln w="76200">
            <a:solidFill>
              <a:srgbClr val="8BF1C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100" b="1" i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</a:t>
            </a:r>
            <a:r>
              <a:rPr lang="ru-RU" sz="2100" b="1" i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b="1" i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Vitae</a:t>
            </a:r>
            <a:r>
              <a:rPr lang="ru-RU" sz="21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 </a:t>
            </a:r>
            <a:r>
              <a:rPr lang="ru-RU" sz="2100" b="1" i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CV </a:t>
            </a:r>
            <a:r>
              <a:rPr lang="ru-RU" sz="2000" b="1" dirty="0" smtClean="0"/>
              <a:t>-  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краткое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хронологическое описание жизни, образования, мест работы и профессиональных навыков по определённой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807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30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569" y="152917"/>
            <a:ext cx="5096698" cy="63038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122" y="-135036"/>
            <a:ext cx="4956478" cy="677934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9448918" y="338667"/>
            <a:ext cx="2492022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03302" cy="49381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2281" y="678549"/>
            <a:ext cx="5627276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различных случаях агреман может запрашиваться по-разному.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Если дипломатические отношения между двумя государствами только устанавливаются и глава диппредставительства назначается впервые, то </a:t>
            </a:r>
            <a:r>
              <a:rPr lang="ru-RU" sz="21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запрос может быть сделан в третьей стране </a:t>
            </a:r>
            <a:r>
              <a:rPr lang="ru-RU" sz="2100" dirty="0"/>
              <a:t>через </a:t>
            </a:r>
            <a:r>
              <a:rPr lang="ru-RU" sz="2100" dirty="0" err="1"/>
              <a:t>диппредставителей</a:t>
            </a:r>
            <a:r>
              <a:rPr lang="ru-RU" sz="2100" dirty="0"/>
              <a:t> в ней обеих договаривающихся сторон. 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В случае замены одного главы диппредставительства другим </a:t>
            </a:r>
            <a:r>
              <a:rPr lang="ru-RU" sz="21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запрос агремана, как правило, делается его  предшественником перед отъездом из страны </a:t>
            </a:r>
            <a:r>
              <a:rPr lang="ru-RU" sz="2100" dirty="0"/>
              <a:t>или временным поверенным в делах в случае, если прежний посол уже уехал из страны.  </a:t>
            </a:r>
          </a:p>
        </p:txBody>
      </p:sp>
    </p:spTree>
    <p:extLst>
      <p:ext uri="{BB962C8B-B14F-4D97-AF65-F5344CB8AC3E}">
        <p14:creationId xmlns:p14="http://schemas.microsoft.com/office/powerpoint/2010/main" val="4182086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31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03302" cy="4938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5333" y="1106311"/>
            <a:ext cx="4560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  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511" y="1817543"/>
            <a:ext cx="5192889" cy="4463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0756" y="722869"/>
            <a:ext cx="11181643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Глава диппредставительства считается приступившим к выполнению официальных функций в государстве пребывания с момента вручения им своих </a:t>
            </a:r>
            <a:r>
              <a:rPr lang="ru-RU" sz="21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верительных грамот</a:t>
            </a:r>
            <a:r>
              <a:rPr lang="ru-RU" sz="2100" dirty="0"/>
              <a:t> главе принимающего государства.</a:t>
            </a:r>
          </a:p>
          <a:p>
            <a:endParaRPr lang="ru-RU" sz="2100" dirty="0"/>
          </a:p>
          <a:p>
            <a:r>
              <a:rPr lang="ru-RU" sz="2100" dirty="0"/>
              <a:t>Обычно вместе с верительными грамотами вновь </a:t>
            </a:r>
            <a:endParaRPr lang="ru-RU" sz="2100" dirty="0" smtClean="0"/>
          </a:p>
          <a:p>
            <a:r>
              <a:rPr lang="ru-RU" sz="2100" dirty="0" smtClean="0"/>
              <a:t>назначенный </a:t>
            </a:r>
            <a:r>
              <a:rPr lang="ru-RU" sz="2100" dirty="0"/>
              <a:t>посол вручает и </a:t>
            </a:r>
            <a:r>
              <a:rPr lang="ru-RU" sz="21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отзывную грамоту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1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dirty="0" smtClean="0"/>
              <a:t>своего </a:t>
            </a:r>
            <a:r>
              <a:rPr lang="ru-RU" sz="2100" dirty="0"/>
              <a:t>предшественника.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0756" y="4014800"/>
            <a:ext cx="544688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некоторых странах существует практика направления от имени главы государства пребывания в адрес главы аккредитующего государства </a:t>
            </a:r>
            <a:r>
              <a:rPr lang="ru-RU" sz="20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отпускной грамоты</a:t>
            </a:r>
            <a:r>
              <a:rPr lang="ru-RU" sz="2000" dirty="0"/>
              <a:t>, где содержатся комплименты в адрес отъезжающего посла</a:t>
            </a:r>
            <a:r>
              <a:rPr lang="ru-RU" sz="2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559037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32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03302" cy="4938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8044" y="208723"/>
            <a:ext cx="116614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00" dirty="0"/>
              <a:t>Время ответа на запрос агремана </a:t>
            </a:r>
            <a:endParaRPr lang="ru-RU" sz="2100" dirty="0" smtClean="0"/>
          </a:p>
          <a:p>
            <a:pPr algn="r"/>
            <a:r>
              <a:rPr lang="ru-RU" sz="2100" dirty="0" smtClean="0"/>
              <a:t>Венской </a:t>
            </a:r>
            <a:r>
              <a:rPr lang="ru-RU" sz="2100" dirty="0"/>
              <a:t>конвенцией </a:t>
            </a:r>
            <a:r>
              <a:rPr lang="ru-RU" sz="2100" dirty="0" smtClean="0"/>
              <a:t>о дипломатических сношениях не определено не </a:t>
            </a:r>
            <a:r>
              <a:rPr lang="ru-RU" sz="2100" dirty="0"/>
              <a:t>определено. </a:t>
            </a:r>
            <a:br>
              <a:rPr lang="ru-RU" sz="2100" dirty="0"/>
            </a:b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случае значительной задержки с получением агремана аккредитующее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государство воспринимает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как вежливую форму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отказа</a:t>
            </a:r>
            <a:r>
              <a:rPr lang="ru-RU" sz="2100" dirty="0" smtClean="0"/>
              <a:t>.</a:t>
            </a:r>
          </a:p>
          <a:p>
            <a:pPr algn="r"/>
            <a:r>
              <a:rPr lang="ru-RU" sz="2100" dirty="0" smtClean="0"/>
              <a:t>Тогда</a:t>
            </a:r>
            <a:r>
              <a:rPr lang="ru-RU" sz="2100" dirty="0"/>
              <a:t>, не предавая ситуацию огласке и ничего не выясняя, МИД начинает подбирать нового кандидата в послы, а затем запрашивать агреман уже для него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225" y="2949348"/>
            <a:ext cx="5096241" cy="28373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6276" y="5892581"/>
            <a:ext cx="5370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Вручение верительных грамот президенту РФ вновь прибывших послов.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8044" y="2320270"/>
            <a:ext cx="64693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Существуют три основных причины </a:t>
            </a:r>
            <a:r>
              <a:rPr lang="ru-RU" sz="20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отказа:</a:t>
            </a:r>
          </a:p>
          <a:p>
            <a:endParaRPr lang="ru-RU" sz="20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/>
              <a:t>Личность кандидата (факты его биографии, отношение к будущей стране пребывания) по каким-то причинам не подходит властям, которые должны дать агреман</a:t>
            </a:r>
            <a:r>
              <a:rPr lang="ru-RU" sz="2000" dirty="0" smtClean="0"/>
              <a:t>.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/>
              <a:t>Некоторые особенности и нюансы межгосударственных отношений (к личности посла не имеют отношения</a:t>
            </a:r>
            <a:r>
              <a:rPr lang="ru-RU" sz="2000" dirty="0" smtClean="0"/>
              <a:t>)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/>
              <a:t>Большинство стран не допускают, чтобы «чужой» посол был гражданином их государства (не очень распространенная практика). </a:t>
            </a:r>
          </a:p>
        </p:txBody>
      </p:sp>
    </p:spTree>
    <p:extLst>
      <p:ext uri="{BB962C8B-B14F-4D97-AF65-F5344CB8AC3E}">
        <p14:creationId xmlns:p14="http://schemas.microsoft.com/office/powerpoint/2010/main" val="1813919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33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607" y="83724"/>
            <a:ext cx="5273497" cy="6742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378" y="493819"/>
            <a:ext cx="642822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Верительные грамоты (</a:t>
            </a:r>
            <a:r>
              <a:rPr lang="ru-RU" sz="2100" i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lettres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i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i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creance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</a:t>
            </a:r>
          </a:p>
          <a:p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фр.) являются документом, который официально удостоверяет статус посла как представителя главы государства</a:t>
            </a:r>
            <a:r>
              <a:rPr lang="ru-RU" sz="2100" dirty="0"/>
              <a:t>.</a:t>
            </a:r>
          </a:p>
          <a:p>
            <a:endParaRPr lang="ru-RU" sz="2100" dirty="0"/>
          </a:p>
          <a:p>
            <a:r>
              <a:rPr lang="ru-RU" sz="2100" dirty="0"/>
              <a:t>Вручение верительных грамот вновь прибывшим послом имеет чрезвычайно большое символическое значение в практике дипломатических отношений. Вручая свои верительные грамоты главе государства аккредитации, посол вступает с ним в свой первый официальный контакт. </a:t>
            </a:r>
          </a:p>
          <a:p>
            <a:endParaRPr lang="ru-RU" sz="2100" dirty="0"/>
          </a:p>
          <a:p>
            <a:r>
              <a:rPr lang="ru-RU" sz="2000" dirty="0"/>
              <a:t>Учитывая большое </a:t>
            </a:r>
            <a:endParaRPr lang="ru-RU" sz="2000" dirty="0" smtClean="0"/>
          </a:p>
          <a:p>
            <a:r>
              <a:rPr lang="ru-RU" sz="2000" dirty="0" smtClean="0"/>
              <a:t>политическое </a:t>
            </a:r>
          </a:p>
          <a:p>
            <a:r>
              <a:rPr lang="ru-RU" sz="2000" dirty="0" smtClean="0"/>
              <a:t>значение </a:t>
            </a:r>
            <a:r>
              <a:rPr lang="ru-RU" sz="2000" dirty="0"/>
              <a:t>этой </a:t>
            </a:r>
            <a:endParaRPr lang="ru-RU" sz="2000" dirty="0" smtClean="0"/>
          </a:p>
          <a:p>
            <a:r>
              <a:rPr lang="ru-RU" sz="2000" dirty="0" smtClean="0"/>
              <a:t>первой </a:t>
            </a:r>
            <a:r>
              <a:rPr lang="ru-RU" sz="2000" dirty="0"/>
              <a:t>встречи, </a:t>
            </a:r>
            <a:endParaRPr lang="ru-RU" sz="2000" dirty="0" smtClean="0"/>
          </a:p>
          <a:p>
            <a:r>
              <a:rPr lang="ru-RU" sz="2000" dirty="0" smtClean="0"/>
              <a:t>церемония вручения</a:t>
            </a:r>
          </a:p>
          <a:p>
            <a:r>
              <a:rPr lang="ru-RU" sz="2000" dirty="0" smtClean="0"/>
              <a:t>верительных </a:t>
            </a:r>
            <a:r>
              <a:rPr lang="ru-RU" sz="2000" dirty="0"/>
              <a:t>грамот </a:t>
            </a:r>
            <a:endParaRPr lang="ru-RU" sz="2000" dirty="0" smtClean="0"/>
          </a:p>
          <a:p>
            <a:r>
              <a:rPr lang="ru-RU" sz="2000" dirty="0" smtClean="0"/>
              <a:t>всегда </a:t>
            </a:r>
            <a:r>
              <a:rPr lang="ru-RU" sz="2000" dirty="0"/>
              <a:t>отличается </a:t>
            </a:r>
            <a:r>
              <a:rPr lang="ru-RU" sz="2000" dirty="0" smtClean="0"/>
              <a:t>особой торжественностью.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200" y="3939823"/>
            <a:ext cx="3623407" cy="22604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03302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60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34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03302" y="2440803"/>
            <a:ext cx="858237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быстрая </a:t>
            </a:r>
            <a:r>
              <a:rPr lang="ru-RU" sz="2100" dirty="0"/>
              <a:t>дача агремана является свидетельством хороших </a:t>
            </a:r>
            <a:r>
              <a:rPr lang="ru-RU" sz="2100" dirty="0" smtClean="0"/>
              <a:t>отношений </a:t>
            </a:r>
            <a:r>
              <a:rPr lang="ru-RU" sz="2100" dirty="0"/>
              <a:t>между государствами</a:t>
            </a:r>
            <a:r>
              <a:rPr lang="ru-RU" sz="2100" dirty="0" smtClean="0"/>
              <a:t>.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юридически </a:t>
            </a:r>
            <a:r>
              <a:rPr lang="ru-RU" sz="2100" dirty="0"/>
              <a:t>важно то, что в агремане можно отказать и не </a:t>
            </a:r>
            <a:r>
              <a:rPr lang="ru-RU" sz="2100" dirty="0" smtClean="0"/>
              <a:t>требуется </a:t>
            </a:r>
            <a:r>
              <a:rPr lang="ru-RU" sz="2100" dirty="0"/>
              <a:t>мотивировки отказа (ст. 4 Венской </a:t>
            </a:r>
            <a:r>
              <a:rPr lang="ru-RU" sz="2100" dirty="0" smtClean="0"/>
              <a:t>конвенции о дипломатических сношениях )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после </a:t>
            </a:r>
            <a:r>
              <a:rPr lang="ru-RU" sz="2100" dirty="0"/>
              <a:t>получения агремана кандидат становится «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персоной грата</a:t>
            </a:r>
            <a:r>
              <a:rPr lang="ru-RU" sz="2100" dirty="0" smtClean="0"/>
              <a:t>»;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отрицательный </a:t>
            </a:r>
            <a:r>
              <a:rPr lang="ru-RU" sz="2100" dirty="0"/>
              <a:t>ответ означает, что данное лицо считается «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персоной нон грата</a:t>
            </a:r>
            <a:r>
              <a:rPr lang="ru-RU" sz="2100" dirty="0"/>
              <a:t>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03302" y="1044118"/>
            <a:ext cx="79389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обычно </a:t>
            </a:r>
            <a:r>
              <a:rPr lang="ru-RU" sz="2100" dirty="0"/>
              <a:t>агреман запрашивается и дается в письменной форме;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переписка </a:t>
            </a:r>
            <a:r>
              <a:rPr lang="ru-RU" sz="2100" dirty="0"/>
              <a:t>об агремане и возможный отказ в нём не разглашаются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03302" cy="493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96355" y="278375"/>
            <a:ext cx="49848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u="sng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Некоторые особенности этой практики</a:t>
            </a:r>
            <a:endParaRPr lang="ru-RU" sz="2200" b="1" u="sng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217384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B4AE-EC61-477C-8F7B-E3AD197146E2}" type="slidenum">
              <a:rPr lang="ru-RU" smtClean="0"/>
              <a:t>35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572" y="2124343"/>
            <a:ext cx="3590855" cy="26093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3" y="2803614"/>
            <a:ext cx="2682472" cy="21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916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3614</TotalTime>
  <Words>2408</Words>
  <Application>Microsoft Office PowerPoint</Application>
  <PresentationFormat>Широкоэкранный</PresentationFormat>
  <Paragraphs>341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114</cp:revision>
  <dcterms:created xsi:type="dcterms:W3CDTF">2020-11-10T13:45:57Z</dcterms:created>
  <dcterms:modified xsi:type="dcterms:W3CDTF">2020-11-16T03:28:07Z</dcterms:modified>
</cp:coreProperties>
</file>