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43"/>
  </p:notesMasterIdLst>
  <p:sldIdLst>
    <p:sldId id="276" r:id="rId2"/>
    <p:sldId id="256" r:id="rId3"/>
    <p:sldId id="298" r:id="rId4"/>
    <p:sldId id="257" r:id="rId5"/>
    <p:sldId id="258" r:id="rId6"/>
    <p:sldId id="259" r:id="rId7"/>
    <p:sldId id="260" r:id="rId8"/>
    <p:sldId id="261" r:id="rId9"/>
    <p:sldId id="262" r:id="rId10"/>
    <p:sldId id="279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80" r:id="rId25"/>
    <p:sldId id="281" r:id="rId26"/>
    <p:sldId id="293" r:id="rId27"/>
    <p:sldId id="294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5" r:id="rId40"/>
    <p:sldId id="296" r:id="rId41"/>
    <p:sldId id="297" r:id="rId42"/>
  </p:sldIdLst>
  <p:sldSz cx="9144000" cy="6858000" type="screen4x3"/>
  <p:notesSz cx="6858000" cy="9144000"/>
  <p:custDataLst>
    <p:tags r:id="rId44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2" d="100"/>
          <a:sy n="122" d="100"/>
        </p:scale>
        <p:origin x="-1714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4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AED9C5-DC6F-4607-871E-3372DFD42F8E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CEFDB6-58D0-4138-9542-291CDB476D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3423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EFDB6-58D0-4138-9542-291CDB476D8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63724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EFDB6-58D0-4138-9542-291CDB476D8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79915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EFDB6-58D0-4138-9542-291CDB476D8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23304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EFDB6-58D0-4138-9542-291CDB476D8A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78477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EFDB6-58D0-4138-9542-291CDB476D8A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20033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EFDB6-58D0-4138-9542-291CDB476D8A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62484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EFDB6-58D0-4138-9542-291CDB476D8A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9967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EFDB6-58D0-4138-9542-291CDB476D8A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82637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EFDB6-58D0-4138-9542-291CDB476D8A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9414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EFDB6-58D0-4138-9542-291CDB476D8A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39046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EFDB6-58D0-4138-9542-291CDB476D8A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2633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EFDB6-58D0-4138-9542-291CDB476D8A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75135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EFDB6-58D0-4138-9542-291CDB476D8A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83449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EFDB6-58D0-4138-9542-291CDB476D8A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49374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EFDB6-58D0-4138-9542-291CDB476D8A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38174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EFDB6-58D0-4138-9542-291CDB476D8A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56402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EFDB6-58D0-4138-9542-291CDB476D8A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3166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EFDB6-58D0-4138-9542-291CDB476D8A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67344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EFDB6-58D0-4138-9542-291CDB476D8A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12009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EFDB6-58D0-4138-9542-291CDB476D8A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11835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EFDB6-58D0-4138-9542-291CDB476D8A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3261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EFDB6-58D0-4138-9542-291CDB476D8A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7455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EFDB6-58D0-4138-9542-291CDB476D8A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331068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EFDB6-58D0-4138-9542-291CDB476D8A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41266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EFDB6-58D0-4138-9542-291CDB476D8A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51138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EFDB6-58D0-4138-9542-291CDB476D8A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44136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EFDB6-58D0-4138-9542-291CDB476D8A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729278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EFDB6-58D0-4138-9542-291CDB476D8A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815699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EFDB6-58D0-4138-9542-291CDB476D8A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083872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EFDB6-58D0-4138-9542-291CDB476D8A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286893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EFDB6-58D0-4138-9542-291CDB476D8A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64661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EFDB6-58D0-4138-9542-291CDB476D8A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862146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EFDB6-58D0-4138-9542-291CDB476D8A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976911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EFDB6-58D0-4138-9542-291CDB476D8A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47250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EFDB6-58D0-4138-9542-291CDB476D8A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11903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EFDB6-58D0-4138-9542-291CDB476D8A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980470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EFDB6-58D0-4138-9542-291CDB476D8A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481126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EFDB6-58D0-4138-9542-291CDB476D8A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608981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EFDB6-58D0-4138-9542-291CDB476D8A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540064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EFDB6-58D0-4138-9542-291CDB476D8A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931147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EFDB6-58D0-4138-9542-291CDB476D8A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1796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2BF04-8155-40EE-BB6E-26C6A96DEEC9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77BA9-00E1-4B77-8DA8-5D878951110C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2BF04-8155-40EE-BB6E-26C6A96DEEC9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77BA9-00E1-4B77-8DA8-5D878951110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2BF04-8155-40EE-BB6E-26C6A96DEEC9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77BA9-00E1-4B77-8DA8-5D878951110C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2BF04-8155-40EE-BB6E-26C6A96DEEC9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77BA9-00E1-4B77-8DA8-5D878951110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2BF04-8155-40EE-BB6E-26C6A96DEEC9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77BA9-00E1-4B77-8DA8-5D878951110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2BF04-8155-40EE-BB6E-26C6A96DEEC9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77BA9-00E1-4B77-8DA8-5D878951110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2BF04-8155-40EE-BB6E-26C6A96DEEC9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77BA9-00E1-4B77-8DA8-5D878951110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2BF04-8155-40EE-BB6E-26C6A96DEEC9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77BA9-00E1-4B77-8DA8-5D878951110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2BF04-8155-40EE-BB6E-26C6A96DEEC9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5677BA9-00E1-4B77-8DA8-5D878951110C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2BF04-8155-40EE-BB6E-26C6A96DEEC9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77BA9-00E1-4B77-8DA8-5D878951110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2BF04-8155-40EE-BB6E-26C6A96DEEC9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77BA9-00E1-4B77-8DA8-5D878951110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7B2BF04-8155-40EE-BB6E-26C6A96DEEC9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5677BA9-00E1-4B77-8DA8-5D878951110C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gif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6.wmf"/><Relationship Id="rId12" Type="http://schemas.openxmlformats.org/officeDocument/2006/relationships/image" Target="../media/image2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8.wmf"/><Relationship Id="rId5" Type="http://schemas.openxmlformats.org/officeDocument/2006/relationships/image" Target="../media/image5.wmf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7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13" Type="http://schemas.openxmlformats.org/officeDocument/2006/relationships/image" Target="../media/image13.wmf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10.wmf"/><Relationship Id="rId12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gif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12.wmf"/><Relationship Id="rId5" Type="http://schemas.openxmlformats.org/officeDocument/2006/relationships/image" Target="../media/image9.wmf"/><Relationship Id="rId15" Type="http://schemas.openxmlformats.org/officeDocument/2006/relationships/image" Target="../media/image14.wmf"/><Relationship Id="rId10" Type="http://schemas.openxmlformats.org/officeDocument/2006/relationships/oleObject" Target="../embeddings/oleObject9.bin"/><Relationship Id="rId4" Type="http://schemas.openxmlformats.org/officeDocument/2006/relationships/oleObject" Target="../embeddings/oleObject6.bin"/><Relationship Id="rId9" Type="http://schemas.openxmlformats.org/officeDocument/2006/relationships/image" Target="../media/image11.wmf"/><Relationship Id="rId14" Type="http://schemas.openxmlformats.org/officeDocument/2006/relationships/oleObject" Target="../embeddings/oleObject11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notesSlide" Target="../notesSlides/notesSlide17.xml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12.bin"/><Relationship Id="rId10" Type="http://schemas.openxmlformats.org/officeDocument/2006/relationships/image" Target="../media/image17.wmf"/><Relationship Id="rId4" Type="http://schemas.openxmlformats.org/officeDocument/2006/relationships/image" Target="../media/image2.gif"/><Relationship Id="rId9" Type="http://schemas.openxmlformats.org/officeDocument/2006/relationships/oleObject" Target="../embeddings/oleObject14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notesSlide" Target="../notesSlides/notesSlide19.xml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2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notesSlide" Target="../notesSlides/notesSlide21.xml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2.gi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3" Type="http://schemas.openxmlformats.org/officeDocument/2006/relationships/notesSlide" Target="../notesSlides/notesSlide22.xml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2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2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2.gi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notesSlide" Target="../notesSlides/notesSlide29.xml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2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2.gi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notesSlide" Target="../notesSlides/notesSlide31.xml"/><Relationship Id="rId7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2.g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0.wmf"/><Relationship Id="rId5" Type="http://schemas.openxmlformats.org/officeDocument/2006/relationships/oleObject" Target="../embeddings/oleObject27.bin"/><Relationship Id="rId4" Type="http://schemas.openxmlformats.org/officeDocument/2006/relationships/image" Target="../media/image2.gi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28.bin"/><Relationship Id="rId4" Type="http://schemas.openxmlformats.org/officeDocument/2006/relationships/image" Target="../media/image2.gi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2.wmf"/><Relationship Id="rId5" Type="http://schemas.openxmlformats.org/officeDocument/2006/relationships/oleObject" Target="../embeddings/oleObject29.bin"/><Relationship Id="rId4" Type="http://schemas.openxmlformats.org/officeDocument/2006/relationships/image" Target="../media/image2.gi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3" Type="http://schemas.openxmlformats.org/officeDocument/2006/relationships/notesSlide" Target="../notesSlides/notesSlide38.xml"/><Relationship Id="rId7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33.wmf"/><Relationship Id="rId5" Type="http://schemas.openxmlformats.org/officeDocument/2006/relationships/oleObject" Target="../embeddings/oleObject30.bin"/><Relationship Id="rId4" Type="http://schemas.openxmlformats.org/officeDocument/2006/relationships/image" Target="../media/image2.gi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gif"/><Relationship Id="rId3" Type="http://schemas.openxmlformats.org/officeDocument/2006/relationships/notesSlide" Target="../notesSlides/notesSlide40.xml"/><Relationship Id="rId7" Type="http://schemas.openxmlformats.org/officeDocument/2006/relationships/image" Target="../media/image3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33.bin"/><Relationship Id="rId5" Type="http://schemas.openxmlformats.org/officeDocument/2006/relationships/image" Target="../media/image35.wmf"/><Relationship Id="rId4" Type="http://schemas.openxmlformats.org/officeDocument/2006/relationships/oleObject" Target="../embeddings/oleObject32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063952"/>
          </a:xfrm>
          <a:gradFill flip="none" rotWithShape="1">
            <a:gsLst>
              <a:gs pos="0">
                <a:schemeClr val="accent2">
                  <a:tint val="98000"/>
                  <a:shade val="25000"/>
                  <a:satMod val="250000"/>
                </a:schemeClr>
              </a:gs>
              <a:gs pos="68000">
                <a:schemeClr val="accent2">
                  <a:tint val="86000"/>
                  <a:satMod val="115000"/>
                </a:schemeClr>
              </a:gs>
              <a:gs pos="100000">
                <a:schemeClr val="accent2">
                  <a:tint val="50000"/>
                  <a:satMod val="150000"/>
                </a:schemeClr>
              </a:gs>
            </a:gsLst>
            <a:lin ang="18900000" scaled="1"/>
            <a:tileRect/>
          </a:gradFill>
          <a:ln>
            <a:solidFill>
              <a:schemeClr val="accent1">
                <a:lumMod val="75000"/>
              </a:schemeClr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dirty="0" smtClean="0">
                <a:solidFill>
                  <a:schemeClr val="bg1"/>
                </a:solidFill>
              </a:rPr>
              <a:t>Министерство </a:t>
            </a:r>
            <a:r>
              <a:rPr lang="ru-RU" sz="1600" dirty="0">
                <a:solidFill>
                  <a:schemeClr val="bg1"/>
                </a:solidFill>
              </a:rPr>
              <a:t>образования и науки российской </a:t>
            </a:r>
            <a:r>
              <a:rPr lang="ru-RU" sz="1600" dirty="0" smtClean="0">
                <a:solidFill>
                  <a:schemeClr val="bg1"/>
                </a:solidFill>
              </a:rPr>
              <a:t>федерации</a:t>
            </a: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b="1" dirty="0">
                <a:solidFill>
                  <a:schemeClr val="bg1"/>
                </a:solidFill>
              </a:rPr>
              <a:t> </a:t>
            </a: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dirty="0">
                <a:solidFill>
                  <a:schemeClr val="bg1"/>
                </a:solidFill>
              </a:rPr>
              <a:t>Владивостокский государственный университет экономики и </a:t>
            </a:r>
            <a:r>
              <a:rPr lang="ru-RU" sz="1600" dirty="0" smtClean="0">
                <a:solidFill>
                  <a:schemeClr val="bg1"/>
                </a:solidFill>
              </a:rPr>
              <a:t>сервиса</a:t>
            </a: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dirty="0" smtClean="0">
                <a:solidFill>
                  <a:schemeClr val="bg1"/>
                </a:solidFill>
              </a:rPr>
              <a:t>Институт информатики, инноваций и бизнес систем</a:t>
            </a: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dirty="0" smtClean="0">
                <a:solidFill>
                  <a:schemeClr val="bg1"/>
                </a:solidFill>
              </a:rPr>
              <a:t>Кафедра электроники</a:t>
            </a: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2100" dirty="0" smtClean="0">
                <a:solidFill>
                  <a:schemeClr val="bg1"/>
                </a:solidFill>
              </a:rPr>
              <a:t>«Основы компьютерного проектирования и моделирования РЭС»</a:t>
            </a: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b="1" dirty="0" smtClean="0">
                <a:solidFill>
                  <a:schemeClr val="bg1"/>
                </a:solidFill>
              </a:rPr>
              <a:t>Тема «СХЕМОТЕХНИЧЕСКОЕ  МОДЕЛИРОВАНИЕ»</a:t>
            </a:r>
            <a:endParaRPr lang="ru-RU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Ведущий преподаватель: Белоус И.А.</a:t>
            </a:r>
            <a:endParaRPr lang="ru-RU" sz="17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Владивосток, 2013</a:t>
            </a:r>
            <a:endParaRPr lang="ru-RU" sz="1700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857" y="270409"/>
            <a:ext cx="1155574" cy="1142367"/>
          </a:xfrm>
          <a:prstGeom prst="rect">
            <a:avLst/>
          </a:prstGeom>
          <a:effectLst>
            <a:glow rad="127000">
              <a:schemeClr val="accent1">
                <a:alpha val="73000"/>
              </a:schemeClr>
            </a:glow>
            <a:outerShdw blurRad="50800" dist="50800" dir="5400000" algn="ctr" rotWithShape="0">
              <a:srgbClr val="000000"/>
            </a:outerShdw>
          </a:effectLst>
        </p:spPr>
      </p:pic>
    </p:spTree>
    <p:extLst>
      <p:ext uri="{BB962C8B-B14F-4D97-AF65-F5344CB8AC3E}">
        <p14:creationId xmlns:p14="http://schemas.microsoft.com/office/powerpoint/2010/main" val="3643536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2276872"/>
            <a:ext cx="7851648" cy="182880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СХЕМОТЕХНИЧЕСКОЕ  МОДЕЛИРОВАНИЕ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24129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 smtClean="0"/>
              <a:t>СОДЕРЖАНИЕ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903712"/>
          </a:xfrm>
        </p:spPr>
        <p:txBody>
          <a:bodyPr/>
          <a:lstStyle/>
          <a:p>
            <a:pPr marL="514350" indent="-514350">
              <a:buClrTx/>
              <a:buSzPct val="115000"/>
              <a:buAutoNum type="arabicPeriod"/>
            </a:pPr>
            <a:r>
              <a:rPr lang="ru-RU" dirty="0" smtClean="0"/>
              <a:t>Постановка задачи</a:t>
            </a:r>
          </a:p>
          <a:p>
            <a:pPr marL="514350" indent="-514350">
              <a:buClrTx/>
              <a:buSzPct val="115000"/>
              <a:buAutoNum type="arabicPeriod"/>
            </a:pPr>
            <a:r>
              <a:rPr lang="ru-RU" dirty="0" smtClean="0"/>
              <a:t>Моделирование статических режимов</a:t>
            </a:r>
          </a:p>
          <a:p>
            <a:pPr marL="514350" indent="-514350">
              <a:buClrTx/>
              <a:buSzPct val="115000"/>
              <a:buAutoNum type="arabicPeriod"/>
            </a:pPr>
            <a:r>
              <a:rPr lang="ru-RU" dirty="0" smtClean="0"/>
              <a:t>Моделирование переходных процессов</a:t>
            </a:r>
          </a:p>
          <a:p>
            <a:pPr marL="514350" indent="-514350">
              <a:buClrTx/>
              <a:buSzPct val="115000"/>
              <a:buAutoNum type="arabicPeriod"/>
            </a:pPr>
            <a:r>
              <a:rPr lang="ru-RU" dirty="0" smtClean="0"/>
              <a:t>Моделирование частотных характеристик</a:t>
            </a:r>
          </a:p>
          <a:p>
            <a:pPr marL="0" indent="0">
              <a:buClrTx/>
              <a:buSzPct val="115000"/>
              <a:buNone/>
            </a:pPr>
            <a:r>
              <a:rPr lang="ru-RU" dirty="0" smtClean="0"/>
              <a:t>Контрольные вопросы</a:t>
            </a:r>
          </a:p>
          <a:p>
            <a:pPr marL="514350" indent="-514350">
              <a:buAutoNum type="arabicPeriod"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81382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7784" y="914416"/>
            <a:ext cx="5770984" cy="708688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1. Постановка задачи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i="1" dirty="0">
                <a:solidFill>
                  <a:srgbClr val="C00000"/>
                </a:solidFill>
              </a:rPr>
              <a:t>Схемотехническое моделирование</a:t>
            </a:r>
            <a:r>
              <a:rPr lang="ru-RU" i="1" dirty="0">
                <a:solidFill>
                  <a:srgbClr val="C00000"/>
                </a:solidFill>
              </a:rPr>
              <a:t> </a:t>
            </a:r>
            <a:r>
              <a:rPr lang="ru-RU" dirty="0"/>
              <a:t>(</a:t>
            </a:r>
            <a:r>
              <a:rPr lang="ru-RU" dirty="0" err="1"/>
              <a:t>СхМ</a:t>
            </a:r>
            <a:r>
              <a:rPr lang="ru-RU" dirty="0"/>
              <a:t>) понимается в узком смысле, как моделирование элементарных процессов в электронных устройствах, традиционно изображаемых в виде принципиальных электрических схем</a:t>
            </a:r>
            <a:r>
              <a:rPr lang="ru-RU" dirty="0" smtClean="0"/>
              <a:t>.</a:t>
            </a:r>
          </a:p>
          <a:p>
            <a:r>
              <a:rPr lang="ru-RU" b="1" dirty="0">
                <a:solidFill>
                  <a:srgbClr val="C00000"/>
                </a:solidFill>
              </a:rPr>
              <a:t>Цель </a:t>
            </a:r>
            <a:r>
              <a:rPr lang="ru-RU" b="1" dirty="0" err="1">
                <a:solidFill>
                  <a:srgbClr val="C00000"/>
                </a:solidFill>
              </a:rPr>
              <a:t>СхМ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dirty="0"/>
              <a:t>состоит в определении формы и параметров сигналов тока и напряжения, возникающих в разных точках схемы</a:t>
            </a:r>
            <a:r>
              <a:rPr lang="ru-RU" dirty="0" smtClean="0"/>
              <a:t>.</a:t>
            </a:r>
          </a:p>
          <a:p>
            <a:r>
              <a:rPr lang="ru-RU" dirty="0" err="1"/>
              <a:t>СхМ</a:t>
            </a:r>
            <a:r>
              <a:rPr lang="ru-RU" dirty="0"/>
              <a:t> электрических процессов учитывает реальные физические ограничения в элементарных процессах — т.н. законы сохранения. 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53542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800" y="476672"/>
            <a:ext cx="4680520" cy="1143000"/>
          </a:xfrm>
        </p:spPr>
        <p:txBody>
          <a:bodyPr>
            <a:normAutofit/>
          </a:bodyPr>
          <a:lstStyle/>
          <a:p>
            <a:r>
              <a:rPr lang="ru-RU" sz="3600" b="1" dirty="0"/>
              <a:t>1. Постановка задачи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i="1" dirty="0">
                <a:solidFill>
                  <a:schemeClr val="accent1"/>
                </a:solidFill>
              </a:rPr>
              <a:t>Ограничениями</a:t>
            </a:r>
            <a:r>
              <a:rPr lang="ru-RU" dirty="0"/>
              <a:t> являются первый и второй законы Кирхгофа. Они вытекают из законов сохранения заряда и работы и называются </a:t>
            </a:r>
            <a:r>
              <a:rPr lang="ru-RU" b="1" u="sng" dirty="0">
                <a:solidFill>
                  <a:srgbClr val="C00000"/>
                </a:solidFill>
              </a:rPr>
              <a:t>законами электрического равновесия</a:t>
            </a:r>
            <a:r>
              <a:rPr lang="ru-RU" dirty="0" smtClean="0"/>
              <a:t>.</a:t>
            </a:r>
          </a:p>
          <a:p>
            <a:r>
              <a:rPr lang="ru-RU" dirty="0" smtClean="0"/>
              <a:t>В </a:t>
            </a:r>
            <a:r>
              <a:rPr lang="ru-RU" i="1" dirty="0">
                <a:solidFill>
                  <a:schemeClr val="accent1"/>
                </a:solidFill>
              </a:rPr>
              <a:t>математическую модель электронного устройства</a:t>
            </a:r>
            <a:r>
              <a:rPr lang="ru-RU" dirty="0"/>
              <a:t> в </a:t>
            </a:r>
            <a:r>
              <a:rPr lang="ru-RU" dirty="0" err="1"/>
              <a:t>СхМ</a:t>
            </a:r>
            <a:r>
              <a:rPr lang="ru-RU" dirty="0"/>
              <a:t> входят не только модели отдельных элементов и уравнения их связи, но и уравнения электрического равновесия, составляемые на основе законов Кирхгофа и называемые </a:t>
            </a:r>
            <a:r>
              <a:rPr lang="ru-RU" b="1" u="sng" dirty="0">
                <a:solidFill>
                  <a:srgbClr val="C00000"/>
                </a:solidFill>
              </a:rPr>
              <a:t>топологическими уравнениями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19769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5776" y="764704"/>
            <a:ext cx="4536504" cy="794352"/>
          </a:xfrm>
        </p:spPr>
        <p:txBody>
          <a:bodyPr>
            <a:normAutofit/>
          </a:bodyPr>
          <a:lstStyle/>
          <a:p>
            <a:r>
              <a:rPr lang="ru-RU" sz="3600" b="1" dirty="0"/>
              <a:t>1. Постановка задачи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204864"/>
            <a:ext cx="8229600" cy="3327648"/>
          </a:xfrm>
        </p:spPr>
        <p:txBody>
          <a:bodyPr/>
          <a:lstStyle/>
          <a:p>
            <a:r>
              <a:rPr lang="ru-RU" i="1" dirty="0">
                <a:solidFill>
                  <a:schemeClr val="accent5"/>
                </a:solidFill>
              </a:rPr>
              <a:t>Уравнения отдельных элементов </a:t>
            </a:r>
            <a:r>
              <a:rPr lang="ru-RU" dirty="0"/>
              <a:t>схемы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называются </a:t>
            </a:r>
            <a:r>
              <a:rPr lang="ru-RU" dirty="0"/>
              <a:t>компонентными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i="1" dirty="0">
                <a:solidFill>
                  <a:schemeClr val="accent1"/>
                </a:solidFill>
              </a:rPr>
              <a:t>Математическая модель </a:t>
            </a:r>
            <a:r>
              <a:rPr lang="ru-RU" dirty="0"/>
              <a:t>для </a:t>
            </a:r>
            <a:r>
              <a:rPr lang="ru-RU" dirty="0" err="1"/>
              <a:t>СхМ</a:t>
            </a:r>
            <a:r>
              <a:rPr lang="ru-RU" dirty="0"/>
              <a:t> в общем случае состоит из двух подсистем уравнений —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компонентной</a:t>
            </a:r>
            <a:r>
              <a:rPr lang="ru-RU" dirty="0"/>
              <a:t> и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топологической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14221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548680"/>
            <a:ext cx="6635080" cy="216024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600" b="1" dirty="0"/>
              <a:t>2. Моделирование статических режимов</a:t>
            </a: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/>
              <a:t>2.1 </a:t>
            </a:r>
            <a:r>
              <a:rPr lang="ru-RU" sz="3600" b="1" dirty="0"/>
              <a:t>Прямой метод</a:t>
            </a:r>
            <a:br>
              <a:rPr lang="ru-RU" sz="3600" b="1" dirty="0"/>
            </a:b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204864"/>
            <a:ext cx="8229600" cy="4389120"/>
          </a:xfrm>
        </p:spPr>
        <p:txBody>
          <a:bodyPr>
            <a:normAutofit lnSpcReduction="10000"/>
          </a:bodyPr>
          <a:lstStyle/>
          <a:p>
            <a:r>
              <a:rPr lang="ru-RU" i="1" dirty="0" smtClean="0">
                <a:solidFill>
                  <a:schemeClr val="accent1"/>
                </a:solidFill>
              </a:rPr>
              <a:t>Для </a:t>
            </a:r>
            <a:r>
              <a:rPr lang="ru-RU" i="1" dirty="0">
                <a:solidFill>
                  <a:schemeClr val="accent1"/>
                </a:solidFill>
              </a:rPr>
              <a:t>расчета статического режима </a:t>
            </a:r>
            <a:r>
              <a:rPr lang="ru-RU" dirty="0"/>
              <a:t>используют несколько форм исходных математических моделей. </a:t>
            </a:r>
            <a:endParaRPr lang="ru-RU" dirty="0" smtClean="0"/>
          </a:p>
          <a:p>
            <a:r>
              <a:rPr lang="ru-RU" i="1" dirty="0" smtClean="0">
                <a:solidFill>
                  <a:schemeClr val="accent1"/>
                </a:solidFill>
              </a:rPr>
              <a:t>Наиболее </a:t>
            </a:r>
            <a:r>
              <a:rPr lang="ru-RU" i="1" dirty="0">
                <a:solidFill>
                  <a:schemeClr val="accent1"/>
                </a:solidFill>
              </a:rPr>
              <a:t>распространена </a:t>
            </a:r>
            <a:r>
              <a:rPr lang="ru-RU" dirty="0"/>
              <a:t>модель в виде системы конечных (не дифференциальных) линейных или </a:t>
            </a:r>
            <a:r>
              <a:rPr lang="ru-RU" dirty="0" smtClean="0"/>
              <a:t>нелинейных уравнений</a:t>
            </a:r>
          </a:p>
          <a:p>
            <a:pPr marL="0" indent="0" algn="ctr">
              <a:buNone/>
            </a:pPr>
            <a:r>
              <a:rPr lang="ru-RU" i="1" dirty="0"/>
              <a:t>F(x)=</a:t>
            </a:r>
            <a:r>
              <a:rPr lang="ru-RU" i="1" dirty="0" smtClean="0"/>
              <a:t>0           </a:t>
            </a:r>
            <a:r>
              <a:rPr lang="ru-RU" dirty="0" smtClean="0"/>
              <a:t>(1)</a:t>
            </a:r>
          </a:p>
          <a:p>
            <a:r>
              <a:rPr lang="ru-RU" dirty="0"/>
              <a:t>Составление модели схемы в виде </a:t>
            </a:r>
            <a:r>
              <a:rPr lang="ru-RU" dirty="0" smtClean="0"/>
              <a:t>(1</a:t>
            </a:r>
            <a:r>
              <a:rPr lang="ru-RU" dirty="0"/>
              <a:t>) и ее последующее решение каким-либо численным методом получило название </a:t>
            </a:r>
            <a:r>
              <a:rPr lang="ru-RU" b="1" dirty="0">
                <a:solidFill>
                  <a:schemeClr val="accent1"/>
                </a:solidFill>
              </a:rPr>
              <a:t>прямого метода расчета статического режима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47735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476672"/>
            <a:ext cx="6491064" cy="114300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/>
              <a:t>2.1 </a:t>
            </a:r>
            <a:r>
              <a:rPr lang="ru-RU" sz="3600" b="1" dirty="0"/>
              <a:t>Прямой метод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/>
              <a:t>Для </a:t>
            </a:r>
            <a:r>
              <a:rPr lang="ru-RU" dirty="0"/>
              <a:t>решения системы </a:t>
            </a:r>
            <a:r>
              <a:rPr lang="ru-RU" dirty="0" smtClean="0"/>
              <a:t>(1</a:t>
            </a:r>
            <a:r>
              <a:rPr lang="ru-RU" dirty="0"/>
              <a:t>) можно использовать метод простых итераций</a:t>
            </a:r>
            <a:r>
              <a:rPr lang="ru-RU" dirty="0" smtClean="0"/>
              <a:t>:</a:t>
            </a:r>
          </a:p>
          <a:p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, где </a:t>
            </a:r>
            <a:r>
              <a:rPr lang="ru-RU" i="1" dirty="0"/>
              <a:t>k</a:t>
            </a:r>
            <a:r>
              <a:rPr lang="ru-RU" dirty="0"/>
              <a:t> — номер итерации; </a:t>
            </a:r>
            <a:r>
              <a:rPr lang="ru-RU" i="1" dirty="0"/>
              <a:t>λ </a:t>
            </a:r>
            <a:r>
              <a:rPr lang="ru-RU" dirty="0"/>
              <a:t>— множитель, регулирующий сходимость.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2471083"/>
              </p:ext>
            </p:extLst>
          </p:nvPr>
        </p:nvGraphicFramePr>
        <p:xfrm>
          <a:off x="2987824" y="3501008"/>
          <a:ext cx="2736304" cy="432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4" name="Формула" r:id="rId4" imgW="1447800" imgH="228600" progId="Equation.3">
                  <p:embed/>
                </p:oleObj>
              </mc:Choice>
              <mc:Fallback>
                <p:oleObj name="Формула" r:id="rId4" imgW="1447800" imgH="2286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3501008"/>
                        <a:ext cx="2736304" cy="43204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347652" y="3470546"/>
            <a:ext cx="561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(2)</a:t>
            </a:r>
            <a:endParaRPr lang="ru-RU" sz="24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40836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7824" y="404664"/>
            <a:ext cx="4223320" cy="1143000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2.1 </a:t>
            </a:r>
            <a:r>
              <a:rPr lang="ru-RU" sz="3600" b="1" dirty="0"/>
              <a:t>Прямой метод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Главный недостаток этого алгоритма </a:t>
            </a:r>
            <a:r>
              <a:rPr lang="ru-RU" dirty="0"/>
              <a:t>— медленная сходимость, поэтому вместо </a:t>
            </a:r>
            <a:r>
              <a:rPr lang="ru-RU" dirty="0" smtClean="0"/>
              <a:t>(2</a:t>
            </a:r>
            <a:r>
              <a:rPr lang="ru-RU" dirty="0"/>
              <a:t>) для решения </a:t>
            </a:r>
            <a:r>
              <a:rPr lang="ru-RU" dirty="0" smtClean="0"/>
              <a:t>(1</a:t>
            </a:r>
            <a:r>
              <a:rPr lang="ru-RU" dirty="0"/>
              <a:t>) обычно используют различные модификации метода Ньютона</a:t>
            </a:r>
            <a:r>
              <a:rPr lang="ru-RU" dirty="0" smtClean="0"/>
              <a:t>: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6698769"/>
              </p:ext>
            </p:extLst>
          </p:nvPr>
        </p:nvGraphicFramePr>
        <p:xfrm>
          <a:off x="2771800" y="3861048"/>
          <a:ext cx="3312368" cy="477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25" name="Формула" r:id="rId4" imgW="1587500" imgH="228600" progId="Equation.3">
                  <p:embed/>
                </p:oleObj>
              </mc:Choice>
              <mc:Fallback>
                <p:oleObj name="Формула" r:id="rId4" imgW="1587500" imgH="2286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800" y="3861048"/>
                        <a:ext cx="3312368" cy="47793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410113" y="3841618"/>
            <a:ext cx="5533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(3)</a:t>
            </a:r>
            <a:endParaRPr lang="ru-RU" sz="2400" dirty="0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4015837"/>
              </p:ext>
            </p:extLst>
          </p:nvPr>
        </p:nvGraphicFramePr>
        <p:xfrm>
          <a:off x="1835696" y="4725144"/>
          <a:ext cx="1617410" cy="2880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26" name="Формула" r:id="rId6" imgW="1155700" imgH="203200" progId="Equation.3">
                  <p:embed/>
                </p:oleObj>
              </mc:Choice>
              <mc:Fallback>
                <p:oleObj name="Формула" r:id="rId6" imgW="1155700" imgH="2032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696" y="4725144"/>
                        <a:ext cx="1617410" cy="28803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0601826"/>
              </p:ext>
            </p:extLst>
          </p:nvPr>
        </p:nvGraphicFramePr>
        <p:xfrm>
          <a:off x="1835696" y="5067726"/>
          <a:ext cx="720080" cy="360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27" name="Формула" r:id="rId8" imgW="457200" imgH="228600" progId="Equation.3">
                  <p:embed/>
                </p:oleObj>
              </mc:Choice>
              <mc:Fallback>
                <p:oleObj name="Формула" r:id="rId8" imgW="457200" imgH="2286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696" y="5067726"/>
                        <a:ext cx="720080" cy="36004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482565"/>
              </p:ext>
            </p:extLst>
          </p:nvPr>
        </p:nvGraphicFramePr>
        <p:xfrm>
          <a:off x="1835696" y="5517232"/>
          <a:ext cx="815090" cy="360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28" name="Формула" r:id="rId10" imgW="520700" imgH="228600" progId="Equation.3">
                  <p:embed/>
                </p:oleObj>
              </mc:Choice>
              <mc:Fallback>
                <p:oleObj name="Формула" r:id="rId10" imgW="520700" imgH="2286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696" y="5517232"/>
                        <a:ext cx="815090" cy="36004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3635896" y="4653136"/>
            <a:ext cx="33843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— вектор поправки;</a:t>
            </a:r>
          </a:p>
          <a:p>
            <a:r>
              <a:rPr lang="ru-RU" sz="2400" dirty="0"/>
              <a:t>— вектор невязок</a:t>
            </a:r>
            <a:r>
              <a:rPr lang="ru-RU" sz="2400" dirty="0" smtClean="0"/>
              <a:t>;</a:t>
            </a:r>
          </a:p>
          <a:p>
            <a:r>
              <a:rPr lang="ru-RU" sz="2400" dirty="0"/>
              <a:t>— матрица Якоби.</a:t>
            </a:r>
          </a:p>
          <a:p>
            <a:endParaRPr lang="ru-RU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40270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3808" y="476672"/>
            <a:ext cx="4104456" cy="1143000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2.1 </a:t>
            </a:r>
            <a:r>
              <a:rPr lang="ru-RU" sz="3600" b="1" dirty="0"/>
              <a:t>Прямой метод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924944"/>
            <a:ext cx="8229600" cy="3399656"/>
          </a:xfrm>
        </p:spPr>
        <p:txBody>
          <a:bodyPr/>
          <a:lstStyle/>
          <a:p>
            <a:r>
              <a:rPr lang="ru-RU" dirty="0"/>
              <a:t>Решая </a:t>
            </a:r>
            <a:r>
              <a:rPr lang="ru-RU" dirty="0" smtClean="0"/>
              <a:t>(3</a:t>
            </a:r>
            <a:r>
              <a:rPr lang="ru-RU" dirty="0"/>
              <a:t>) при заданном начальном приближении </a:t>
            </a:r>
            <a:r>
              <a:rPr lang="ru-RU" i="1" dirty="0"/>
              <a:t>х</a:t>
            </a:r>
            <a:r>
              <a:rPr lang="ru-RU" i="1" baseline="30000" dirty="0"/>
              <a:t>(0)</a:t>
            </a:r>
            <a:r>
              <a:rPr lang="ru-RU" dirty="0"/>
              <a:t> относительно </a:t>
            </a:r>
            <a:r>
              <a:rPr lang="ru-RU" i="1" dirty="0" err="1"/>
              <a:t>Δх</a:t>
            </a:r>
            <a:r>
              <a:rPr lang="ru-RU" i="1" baseline="30000" dirty="0"/>
              <a:t>(0)</a:t>
            </a:r>
            <a:r>
              <a:rPr lang="ru-RU" dirty="0"/>
              <a:t>, находим затем </a:t>
            </a:r>
            <a:r>
              <a:rPr lang="ru-RU" i="1" dirty="0"/>
              <a:t>х</a:t>
            </a:r>
            <a:r>
              <a:rPr lang="ru-RU" i="1" baseline="30000" dirty="0"/>
              <a:t>(1)</a:t>
            </a:r>
            <a:r>
              <a:rPr lang="ru-RU" i="1" dirty="0"/>
              <a:t>= </a:t>
            </a:r>
            <a:r>
              <a:rPr lang="ru-RU" i="1" dirty="0" err="1"/>
              <a:t>Δх</a:t>
            </a:r>
            <a:r>
              <a:rPr lang="ru-RU" i="1" baseline="30000" dirty="0"/>
              <a:t>(0)</a:t>
            </a:r>
            <a:r>
              <a:rPr lang="ru-RU" i="1" dirty="0"/>
              <a:t>+ х</a:t>
            </a:r>
            <a:r>
              <a:rPr lang="ru-RU" i="1" baseline="30000" dirty="0"/>
              <a:t>(0)</a:t>
            </a:r>
            <a:r>
              <a:rPr lang="ru-RU" i="1" dirty="0"/>
              <a:t>,</a:t>
            </a:r>
            <a:r>
              <a:rPr lang="ru-RU" dirty="0"/>
              <a:t> далее, вновь решая </a:t>
            </a:r>
            <a:r>
              <a:rPr lang="ru-RU" dirty="0" smtClean="0"/>
              <a:t>(3</a:t>
            </a:r>
            <a:r>
              <a:rPr lang="ru-RU" dirty="0"/>
              <a:t>) относительно </a:t>
            </a:r>
            <a:r>
              <a:rPr lang="ru-RU" i="1" dirty="0" err="1"/>
              <a:t>Δх</a:t>
            </a:r>
            <a:r>
              <a:rPr lang="ru-RU" i="1" baseline="30000" dirty="0"/>
              <a:t>(1)</a:t>
            </a:r>
            <a:r>
              <a:rPr lang="ru-RU" dirty="0"/>
              <a:t>, определим </a:t>
            </a:r>
            <a:r>
              <a:rPr lang="ru-RU" i="1" dirty="0"/>
              <a:t>х</a:t>
            </a:r>
            <a:r>
              <a:rPr lang="ru-RU" i="1" baseline="30000" dirty="0"/>
              <a:t>(2)</a:t>
            </a:r>
            <a:r>
              <a:rPr lang="ru-RU" dirty="0"/>
              <a:t> и т.д. до сходимости.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1511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980728"/>
            <a:ext cx="6779096" cy="158644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/>
              <a:t>2.2 </a:t>
            </a:r>
            <a:r>
              <a:rPr lang="ru-RU" sz="4000" b="1" dirty="0"/>
              <a:t>Метод движущейся области сходимости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Для 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повышения надежности </a:t>
            </a:r>
            <a:r>
              <a:rPr lang="ru-RU" dirty="0"/>
              <a:t>сходимости методов решения системы (</a:t>
            </a:r>
            <a:r>
              <a:rPr lang="ru-RU" dirty="0" smtClean="0"/>
              <a:t>1</a:t>
            </a:r>
            <a:r>
              <a:rPr lang="ru-RU" dirty="0"/>
              <a:t>) часто применяется специальный прием — метод </a:t>
            </a:r>
            <a:r>
              <a:rPr lang="ru-RU" b="1" u="sng" dirty="0">
                <a:solidFill>
                  <a:srgbClr val="C00000"/>
                </a:solidFill>
              </a:rPr>
              <a:t>движущейся области сходимости</a:t>
            </a:r>
            <a:r>
              <a:rPr lang="ru-RU" dirty="0"/>
              <a:t>.</a:t>
            </a:r>
          </a:p>
          <a:p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В этом методе система </a:t>
            </a:r>
            <a:r>
              <a:rPr lang="ru-RU" i="1" dirty="0"/>
              <a:t>F(x)=0</a:t>
            </a:r>
            <a:r>
              <a:rPr lang="ru-RU" dirty="0"/>
              <a:t> заменяется эквивалентной системой </a:t>
            </a:r>
            <a:r>
              <a:rPr lang="ru-RU" i="1" dirty="0"/>
              <a:t>F(</a:t>
            </a:r>
            <a:r>
              <a:rPr lang="ru-RU" i="1" dirty="0" err="1"/>
              <a:t>x,ν</a:t>
            </a:r>
            <a:r>
              <a:rPr lang="ru-RU" i="1" dirty="0"/>
              <a:t>)=0,</a:t>
            </a:r>
            <a:r>
              <a:rPr lang="ru-RU" dirty="0"/>
              <a:t> где </a:t>
            </a:r>
            <a:r>
              <a:rPr lang="ru-RU" i="1" dirty="0"/>
              <a:t>ν</a:t>
            </a:r>
            <a:r>
              <a:rPr lang="ru-RU" dirty="0"/>
              <a:t> </a:t>
            </a:r>
            <a:r>
              <a:rPr lang="ru-RU" dirty="0">
                <a:sym typeface="Symbol"/>
              </a:rPr>
              <a:t></a:t>
            </a:r>
            <a:r>
              <a:rPr lang="ru-RU" dirty="0"/>
              <a:t>(</a:t>
            </a:r>
            <a:r>
              <a:rPr lang="ru-RU" i="1" dirty="0"/>
              <a:t> </a:t>
            </a:r>
            <a:r>
              <a:rPr lang="ru-RU" i="1" dirty="0" err="1"/>
              <a:t>ν</a:t>
            </a:r>
            <a:r>
              <a:rPr lang="ru-RU" i="1" baseline="-25000" dirty="0" err="1"/>
              <a:t>мин</a:t>
            </a:r>
            <a:r>
              <a:rPr lang="ru-RU" i="1" dirty="0"/>
              <a:t> ,</a:t>
            </a:r>
            <a:r>
              <a:rPr lang="ru-RU" i="1" dirty="0" err="1"/>
              <a:t>ν</a:t>
            </a:r>
            <a:r>
              <a:rPr lang="ru-RU" i="1" baseline="-25000" dirty="0" err="1"/>
              <a:t>макс</a:t>
            </a:r>
            <a:r>
              <a:rPr lang="ru-RU" dirty="0"/>
              <a:t>) выбирается так, что решение </a:t>
            </a:r>
            <a:r>
              <a:rPr lang="ru-RU" i="1" dirty="0"/>
              <a:t>х</a:t>
            </a:r>
            <a:r>
              <a:rPr lang="ru-RU" i="1" baseline="30000" dirty="0"/>
              <a:t>(0)</a:t>
            </a:r>
            <a:r>
              <a:rPr lang="ru-RU" dirty="0"/>
              <a:t> системы </a:t>
            </a:r>
            <a:r>
              <a:rPr lang="ru-RU" i="1" dirty="0"/>
              <a:t>F(</a:t>
            </a:r>
            <a:r>
              <a:rPr lang="ru-RU" i="1" dirty="0" err="1"/>
              <a:t>x,ν</a:t>
            </a:r>
            <a:r>
              <a:rPr lang="ru-RU" i="1" baseline="-25000" dirty="0" err="1"/>
              <a:t>мин</a:t>
            </a:r>
            <a:r>
              <a:rPr lang="ru-RU" i="1" dirty="0"/>
              <a:t>)=0</a:t>
            </a:r>
            <a:r>
              <a:rPr lang="ru-RU" dirty="0"/>
              <a:t> известно, а </a:t>
            </a:r>
            <a:r>
              <a:rPr lang="ru-RU" i="1" dirty="0"/>
              <a:t>F(x, </a:t>
            </a:r>
            <a:r>
              <a:rPr lang="ru-RU" i="1" dirty="0" err="1"/>
              <a:t>ν</a:t>
            </a:r>
            <a:r>
              <a:rPr lang="ru-RU" i="1" baseline="-25000" dirty="0" err="1"/>
              <a:t>макс</a:t>
            </a:r>
            <a:r>
              <a:rPr lang="ru-RU" dirty="0"/>
              <a:t>)</a:t>
            </a:r>
            <a:r>
              <a:rPr lang="ru-RU" i="1" dirty="0"/>
              <a:t>≡F(х).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Однократное 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решение системы </a:t>
            </a:r>
            <a:r>
              <a:rPr lang="ru-RU" dirty="0" smtClean="0"/>
              <a:t>(1</a:t>
            </a:r>
            <a:r>
              <a:rPr lang="ru-RU" dirty="0"/>
              <a:t>) заменяется серией решений с изменяющимся от решения к решению параметром </a:t>
            </a:r>
            <a:r>
              <a:rPr lang="ru-RU" i="1" dirty="0"/>
              <a:t>ν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68407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697260"/>
            <a:ext cx="6995120" cy="114300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2.2 Метод движущейся области сходимости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Для удобства описания этого метода </a:t>
            </a:r>
            <a:r>
              <a:rPr lang="ru-RU" dirty="0"/>
              <a:t>введем оператор </a:t>
            </a:r>
            <a:r>
              <a:rPr lang="ru-RU" dirty="0" smtClean="0"/>
              <a:t>             , </a:t>
            </a:r>
            <a:r>
              <a:rPr lang="ru-RU" dirty="0"/>
              <a:t>обозначающий решение системы </a:t>
            </a:r>
            <a:r>
              <a:rPr lang="ru-RU" i="1" dirty="0"/>
              <a:t>F(x)=0</a:t>
            </a:r>
            <a:r>
              <a:rPr lang="ru-RU" dirty="0"/>
              <a:t> любым численным методом, и </a:t>
            </a:r>
            <a:r>
              <a:rPr lang="ru-RU" dirty="0" smtClean="0"/>
              <a:t>оператор         , </a:t>
            </a:r>
            <a:r>
              <a:rPr lang="ru-RU" dirty="0"/>
              <a:t>обозначающий результат одной итерации</a:t>
            </a:r>
            <a:r>
              <a:rPr lang="ru-RU" dirty="0" smtClean="0"/>
              <a:t>.</a:t>
            </a:r>
          </a:p>
          <a:p>
            <a:r>
              <a:rPr lang="ru-RU" dirty="0"/>
              <a:t>Тогда метод ДОС можно записать в виде:</a:t>
            </a:r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r>
              <a:rPr lang="ru-RU" i="1" dirty="0"/>
              <a:t>р</a:t>
            </a:r>
            <a:r>
              <a:rPr lang="ru-RU" dirty="0"/>
              <a:t> — номер промежуточного решения (продолжения или шага).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0868175"/>
              </p:ext>
            </p:extLst>
          </p:nvPr>
        </p:nvGraphicFramePr>
        <p:xfrm>
          <a:off x="2267743" y="2348880"/>
          <a:ext cx="1174929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63" name="Формула" r:id="rId4" imgW="520474" imgH="279279" progId="Equation.3">
                  <p:embed/>
                </p:oleObj>
              </mc:Choice>
              <mc:Fallback>
                <p:oleObj name="Формула" r:id="rId4" imgW="520474" imgH="279279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3" y="2348880"/>
                        <a:ext cx="1174929" cy="50405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7089745"/>
              </p:ext>
            </p:extLst>
          </p:nvPr>
        </p:nvGraphicFramePr>
        <p:xfrm>
          <a:off x="7884367" y="2708920"/>
          <a:ext cx="1042095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64" name="Формула" r:id="rId6" imgW="508000" imgH="279400" progId="Equation.3">
                  <p:embed/>
                </p:oleObj>
              </mc:Choice>
              <mc:Fallback>
                <p:oleObj name="Формула" r:id="rId6" imgW="508000" imgH="2794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84367" y="2708920"/>
                        <a:ext cx="1042095" cy="57606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6075188"/>
              </p:ext>
            </p:extLst>
          </p:nvPr>
        </p:nvGraphicFramePr>
        <p:xfrm>
          <a:off x="1763688" y="3933055"/>
          <a:ext cx="2376264" cy="6003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65" name="Формула" r:id="rId8" imgW="1511300" imgH="381000" progId="Equation.3">
                  <p:embed/>
                </p:oleObj>
              </mc:Choice>
              <mc:Fallback>
                <p:oleObj name="Формула" r:id="rId8" imgW="1511300" imgH="3810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688" y="3933055"/>
                        <a:ext cx="2376264" cy="600319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9330970"/>
              </p:ext>
            </p:extLst>
          </p:nvPr>
        </p:nvGraphicFramePr>
        <p:xfrm>
          <a:off x="1763688" y="4581128"/>
          <a:ext cx="1774015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66" name="Формула" r:id="rId10" imgW="863225" imgH="241195" progId="Equation.3">
                  <p:embed/>
                </p:oleObj>
              </mc:Choice>
              <mc:Fallback>
                <p:oleObj name="Формула" r:id="rId10" imgW="863225" imgH="241195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688" y="4581128"/>
                        <a:ext cx="1774015" cy="504056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8705757"/>
              </p:ext>
            </p:extLst>
          </p:nvPr>
        </p:nvGraphicFramePr>
        <p:xfrm>
          <a:off x="3779911" y="4581128"/>
          <a:ext cx="1368153" cy="4950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67" name="Формула" r:id="rId12" imgW="634725" imgH="228501" progId="Equation.3">
                  <p:embed/>
                </p:oleObj>
              </mc:Choice>
              <mc:Fallback>
                <p:oleObj name="Формула" r:id="rId12" imgW="634725" imgH="228501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911" y="4581128"/>
                        <a:ext cx="1368153" cy="495009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6" name="Объект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6669363"/>
              </p:ext>
            </p:extLst>
          </p:nvPr>
        </p:nvGraphicFramePr>
        <p:xfrm>
          <a:off x="5342955" y="4581128"/>
          <a:ext cx="1512167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68" name="Формула" r:id="rId14" imgW="685800" imgH="228600" progId="Equation.3">
                  <p:embed/>
                </p:oleObj>
              </mc:Choice>
              <mc:Fallback>
                <p:oleObj name="Формула" r:id="rId14" imgW="685800" imgH="2286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2955" y="4581128"/>
                        <a:ext cx="1512167" cy="50405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4538945" y="3933056"/>
            <a:ext cx="2204450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sz="2800" i="1" dirty="0"/>
              <a:t>р=</a:t>
            </a:r>
            <a:r>
              <a:rPr lang="ru-RU" sz="2800" dirty="0"/>
              <a:t>0, 1, …, </a:t>
            </a:r>
            <a:r>
              <a:rPr lang="ru-RU" sz="2800" i="1" dirty="0"/>
              <a:t>n-1</a:t>
            </a:r>
            <a:r>
              <a:rPr lang="ru-RU" sz="2800" dirty="0"/>
              <a:t>;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450215" y="3994611"/>
            <a:ext cx="5757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(4)</a:t>
            </a:r>
            <a:endParaRPr lang="ru-RU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7443235" y="4653136"/>
            <a:ext cx="5581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(5)</a:t>
            </a:r>
            <a:endParaRPr lang="ru-RU" sz="2400" dirty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75373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704088"/>
            <a:ext cx="7139136" cy="114300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2.2 Метод движущейся области сходимости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924944"/>
            <a:ext cx="8229600" cy="3399656"/>
          </a:xfrm>
        </p:spPr>
        <p:txBody>
          <a:bodyPr/>
          <a:lstStyle/>
          <a:p>
            <a:r>
              <a:rPr lang="ru-RU" dirty="0"/>
              <a:t>В этом методе, если </a:t>
            </a:r>
            <a:r>
              <a:rPr lang="ru-RU" i="1" dirty="0" err="1"/>
              <a:t>x</a:t>
            </a:r>
            <a:r>
              <a:rPr lang="ru-RU" i="1" baseline="-25000" dirty="0" err="1"/>
              <a:t>p</a:t>
            </a:r>
            <a:r>
              <a:rPr lang="ru-RU" i="1" dirty="0" err="1">
                <a:sym typeface="Symbol"/>
              </a:rPr>
              <a:t></a:t>
            </a:r>
            <a:r>
              <a:rPr lang="ru-RU" i="1" dirty="0" err="1"/>
              <a:t>δ</a:t>
            </a:r>
            <a:r>
              <a:rPr lang="ru-RU" i="1" dirty="0"/>
              <a:t> </a:t>
            </a:r>
            <a:r>
              <a:rPr lang="ru-RU" i="1" dirty="0" err="1"/>
              <a:t>x</a:t>
            </a:r>
            <a:r>
              <a:rPr lang="ru-RU" i="1" baseline="-25000" dirty="0" err="1"/>
              <a:t>p</a:t>
            </a:r>
            <a:r>
              <a:rPr lang="ru-RU" dirty="0"/>
              <a:t>, где </a:t>
            </a:r>
            <a:r>
              <a:rPr lang="ru-RU" i="1" dirty="0"/>
              <a:t>δ </a:t>
            </a:r>
            <a:r>
              <a:rPr lang="ru-RU" i="1" dirty="0" err="1"/>
              <a:t>x</a:t>
            </a:r>
            <a:r>
              <a:rPr lang="ru-RU" i="1" baseline="-25000" dirty="0" err="1"/>
              <a:t>p</a:t>
            </a:r>
            <a:r>
              <a:rPr lang="ru-RU" dirty="0"/>
              <a:t> — область сходимости около точки </a:t>
            </a:r>
            <a:r>
              <a:rPr lang="ru-RU" i="1" dirty="0"/>
              <a:t> </a:t>
            </a:r>
            <a:r>
              <a:rPr lang="ru-RU" i="1" dirty="0" err="1"/>
              <a:t>x</a:t>
            </a:r>
            <a:r>
              <a:rPr lang="ru-RU" i="1" baseline="-25000" dirty="0" err="1"/>
              <a:t>p</a:t>
            </a:r>
            <a:r>
              <a:rPr lang="ru-RU" dirty="0"/>
              <a:t>, то возмущение параметра </a:t>
            </a:r>
            <a:r>
              <a:rPr lang="ru-RU" i="1" dirty="0" err="1"/>
              <a:t>Δν</a:t>
            </a:r>
            <a:r>
              <a:rPr lang="ru-RU" i="1" baseline="-25000" dirty="0" err="1"/>
              <a:t>p</a:t>
            </a:r>
            <a:r>
              <a:rPr lang="ru-RU" i="1" dirty="0"/>
              <a:t>= ν</a:t>
            </a:r>
            <a:r>
              <a:rPr lang="ru-RU" i="1" baseline="-25000" dirty="0"/>
              <a:t>p+1</a:t>
            </a:r>
            <a:r>
              <a:rPr lang="ru-RU" i="1" dirty="0"/>
              <a:t>-ν</a:t>
            </a:r>
            <a:r>
              <a:rPr lang="ru-RU" i="1" baseline="-25000" dirty="0"/>
              <a:t>p</a:t>
            </a:r>
            <a:r>
              <a:rPr lang="ru-RU" dirty="0"/>
              <a:t> передвигает область сходимости и выполняется условие </a:t>
            </a:r>
            <a:r>
              <a:rPr lang="ru-RU" i="1" dirty="0"/>
              <a:t>x</a:t>
            </a:r>
            <a:r>
              <a:rPr lang="ru-RU" i="1" baseline="-25000" dirty="0"/>
              <a:t>p+1</a:t>
            </a:r>
            <a:r>
              <a:rPr lang="ru-RU" i="1" dirty="0">
                <a:sym typeface="Symbol"/>
              </a:rPr>
              <a:t></a:t>
            </a:r>
            <a:r>
              <a:rPr lang="ru-RU" i="1" dirty="0"/>
              <a:t>δ x</a:t>
            </a:r>
            <a:r>
              <a:rPr lang="ru-RU" i="1" baseline="-25000" dirty="0"/>
              <a:t>p+1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71907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692696"/>
            <a:ext cx="6635080" cy="780696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2.3 </a:t>
            </a:r>
            <a:r>
              <a:rPr lang="ru-RU" sz="3600" b="1" dirty="0"/>
              <a:t>Метод установления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00808"/>
            <a:ext cx="8435280" cy="4896544"/>
          </a:xfrm>
        </p:spPr>
        <p:txBody>
          <a:bodyPr>
            <a:normAutofit fontScale="92500" lnSpcReduction="20000"/>
          </a:bodyPr>
          <a:lstStyle/>
          <a:p>
            <a:r>
              <a:rPr lang="ru-RU" sz="3000" dirty="0"/>
              <a:t>В этом методе </a:t>
            </a:r>
            <a:r>
              <a:rPr lang="ru-RU" sz="3000" i="1" dirty="0">
                <a:solidFill>
                  <a:schemeClr val="accent1"/>
                </a:solidFill>
              </a:rPr>
              <a:t>статический режим рассматривается </a:t>
            </a:r>
            <a:r>
              <a:rPr lang="ru-RU" sz="3000" dirty="0"/>
              <a:t>как состояние схемы, к которому она стремится асимптотически при затухании переходных процессов, возникающих в схеме при подаче на нее напряжения источника питания.</a:t>
            </a:r>
          </a:p>
          <a:p>
            <a:r>
              <a:rPr lang="ru-RU" sz="3000" dirty="0"/>
              <a:t>Этот метод называется расчетом статики через динамику.</a:t>
            </a:r>
          </a:p>
          <a:p>
            <a:r>
              <a:rPr lang="ru-RU" sz="3000" i="1" dirty="0">
                <a:solidFill>
                  <a:schemeClr val="accent1"/>
                </a:solidFill>
              </a:rPr>
              <a:t>Математическая реализация </a:t>
            </a:r>
            <a:r>
              <a:rPr lang="ru-RU" sz="3000" dirty="0"/>
              <a:t>этого метода требует составления и решения не системы </a:t>
            </a:r>
            <a:r>
              <a:rPr lang="ru-RU" sz="3000" dirty="0" smtClean="0"/>
              <a:t>(1</a:t>
            </a:r>
            <a:r>
              <a:rPr lang="ru-RU" sz="3000" dirty="0"/>
              <a:t>), а системы </a:t>
            </a:r>
            <a:r>
              <a:rPr lang="ru-RU" sz="3000" dirty="0" err="1"/>
              <a:t>диф</a:t>
            </a:r>
            <a:r>
              <a:rPr lang="ru-RU" sz="3000" dirty="0"/>
              <a:t>. уравнений, описывающих переходные процессы в схеме при включении напряжения питания.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36639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704088"/>
            <a:ext cx="6995120" cy="708688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2.3 Метод установления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solidFill>
                  <a:schemeClr val="accent1"/>
                </a:solidFill>
              </a:rPr>
              <a:t>Преимущества</a:t>
            </a:r>
            <a:r>
              <a:rPr lang="ru-RU" dirty="0"/>
              <a:t>: Алгоритм составления математической модели и расчета статического режима мало отличается от алгоритма составления модели и расчета переходного процесса. Благодаря этому сокращается объем и время разработки программы расчета статики и динамики.</a:t>
            </a:r>
          </a:p>
          <a:p>
            <a:r>
              <a:rPr lang="ru-RU" i="1" dirty="0">
                <a:solidFill>
                  <a:schemeClr val="accent1"/>
                </a:solidFill>
              </a:rPr>
              <a:t>Метод установления допускает </a:t>
            </a:r>
            <a:r>
              <a:rPr lang="ru-RU" dirty="0"/>
              <a:t>достаточно произвольный выбор начальных условий </a:t>
            </a:r>
            <a:r>
              <a:rPr lang="ru-RU" i="1" dirty="0"/>
              <a:t>х</a:t>
            </a:r>
            <a:r>
              <a:rPr lang="ru-RU" i="1" baseline="30000" dirty="0"/>
              <a:t>(0</a:t>
            </a:r>
            <a:r>
              <a:rPr lang="ru-RU" i="1" baseline="30000" dirty="0" smtClean="0"/>
              <a:t>)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98804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704088"/>
            <a:ext cx="5987008" cy="708688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2.4 </a:t>
            </a:r>
            <a:r>
              <a:rPr lang="ru-RU" sz="3600" b="1" dirty="0"/>
              <a:t>Метод оптимизации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>
                <a:solidFill>
                  <a:schemeClr val="accent1"/>
                </a:solidFill>
              </a:rPr>
              <a:t>Расчет статического режима </a:t>
            </a:r>
            <a:r>
              <a:rPr lang="ru-RU" dirty="0"/>
              <a:t>выполняется не только для расчета статистических параметров схемы, но часто с целью определения начальных условий для расчета переходных процессов.</a:t>
            </a:r>
          </a:p>
          <a:p>
            <a:r>
              <a:rPr lang="ru-RU" dirty="0"/>
              <a:t> Метод установления </a:t>
            </a:r>
            <a:r>
              <a:rPr lang="ru-RU" i="1" dirty="0">
                <a:solidFill>
                  <a:schemeClr val="accent1"/>
                </a:solidFill>
              </a:rPr>
              <a:t>позволяет</a:t>
            </a:r>
            <a:r>
              <a:rPr lang="ru-RU" dirty="0"/>
              <a:t> без дополнительных преобразований схемы определить начальные значения ее потенциалов с учетом всех реактивных элементов.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03735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3808" y="704088"/>
            <a:ext cx="5842992" cy="636680"/>
          </a:xfrm>
        </p:spPr>
        <p:txBody>
          <a:bodyPr>
            <a:normAutofit/>
          </a:bodyPr>
          <a:lstStyle/>
          <a:p>
            <a:r>
              <a:rPr lang="ru-RU" sz="3600" b="1" dirty="0"/>
              <a:t>2.4 Метод оптимизации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95800"/>
          </a:xfrm>
        </p:spPr>
        <p:txBody>
          <a:bodyPr>
            <a:normAutofit/>
          </a:bodyPr>
          <a:lstStyle/>
          <a:p>
            <a:r>
              <a:rPr lang="ru-RU" dirty="0"/>
              <a:t>Этот метод основан на эквивалентности результатов решения схемы </a:t>
            </a:r>
            <a:r>
              <a:rPr lang="ru-RU" dirty="0" smtClean="0"/>
              <a:t>(1</a:t>
            </a:r>
            <a:r>
              <a:rPr lang="ru-RU" dirty="0"/>
              <a:t>) прямыми методами и минимизации какого-либо из функционалов: 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  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хорошо </a:t>
            </a:r>
            <a:r>
              <a:rPr lang="ru-RU" dirty="0"/>
              <a:t>отработанными методами оптимизации.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1386684"/>
              </p:ext>
            </p:extLst>
          </p:nvPr>
        </p:nvGraphicFramePr>
        <p:xfrm>
          <a:off x="915268" y="3356992"/>
          <a:ext cx="2236858" cy="79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0" name="Формула" r:id="rId5" imgW="1117115" imgH="393529" progId="Equation.3">
                  <p:embed/>
                </p:oleObj>
              </mc:Choice>
              <mc:Fallback>
                <p:oleObj name="Формула" r:id="rId5" imgW="1117115" imgH="393529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5268" y="3356992"/>
                        <a:ext cx="2236858" cy="792088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649051"/>
              </p:ext>
            </p:extLst>
          </p:nvPr>
        </p:nvGraphicFramePr>
        <p:xfrm>
          <a:off x="971600" y="4293096"/>
          <a:ext cx="2177250" cy="7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1" name="Формула" r:id="rId7" imgW="1218671" imgH="406224" progId="Equation.3">
                  <p:embed/>
                </p:oleObj>
              </mc:Choice>
              <mc:Fallback>
                <p:oleObj name="Формула" r:id="rId7" imgW="1218671" imgH="406224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4293096"/>
                        <a:ext cx="2177250" cy="72008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2201494"/>
              </p:ext>
            </p:extLst>
          </p:nvPr>
        </p:nvGraphicFramePr>
        <p:xfrm>
          <a:off x="3923928" y="3681027"/>
          <a:ext cx="2299796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2" name="Формула" r:id="rId9" imgW="1269449" imgH="355446" progId="Equation.3">
                  <p:embed/>
                </p:oleObj>
              </mc:Choice>
              <mc:Fallback>
                <p:oleObj name="Формула" r:id="rId9" imgW="1269449" imgH="355446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3928" y="3681027"/>
                        <a:ext cx="2299796" cy="648072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017183" y="3774231"/>
            <a:ext cx="579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(</a:t>
            </a:r>
            <a:r>
              <a:rPr lang="en-US" sz="2400" dirty="0" smtClean="0"/>
              <a:t>6</a:t>
            </a:r>
            <a:r>
              <a:rPr lang="ru-RU" sz="2400" dirty="0" smtClean="0"/>
              <a:t>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165579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764704"/>
            <a:ext cx="8229600" cy="648072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2.4 Метод оптимизации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2832" y="2204864"/>
            <a:ext cx="8229600" cy="3005688"/>
          </a:xfrm>
        </p:spPr>
        <p:txBody>
          <a:bodyPr/>
          <a:lstStyle/>
          <a:p>
            <a:r>
              <a:rPr lang="ru-RU" i="1" dirty="0">
                <a:solidFill>
                  <a:schemeClr val="accent1"/>
                </a:solidFill>
              </a:rPr>
              <a:t>При этом количество решений системы </a:t>
            </a:r>
            <a:r>
              <a:rPr lang="ru-RU" dirty="0"/>
              <a:t>(1) равно количеству минимумов в </a:t>
            </a:r>
            <a:r>
              <a:rPr lang="ru-RU" dirty="0" smtClean="0"/>
              <a:t>(</a:t>
            </a:r>
            <a:r>
              <a:rPr lang="en-US" dirty="0" smtClean="0"/>
              <a:t>6</a:t>
            </a:r>
            <a:r>
              <a:rPr lang="ru-RU" dirty="0" smtClean="0"/>
              <a:t>).</a:t>
            </a:r>
            <a:endParaRPr lang="ru-RU" dirty="0"/>
          </a:p>
          <a:p>
            <a:r>
              <a:rPr lang="ru-RU" dirty="0"/>
              <a:t>Отсюда следует, что </a:t>
            </a:r>
            <a:r>
              <a:rPr lang="ru-RU" i="1" dirty="0">
                <a:solidFill>
                  <a:schemeClr val="accent1"/>
                </a:solidFill>
              </a:rPr>
              <a:t>локальные методы оптимизации можно использовать для расчета статического режима схем с одним состоянием равновесия</a:t>
            </a:r>
            <a:r>
              <a:rPr lang="ru-RU" dirty="0"/>
              <a:t> (ключи, усилители и т.д.) 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4211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6410" y="836712"/>
            <a:ext cx="7067128" cy="11430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3.   </a:t>
            </a:r>
            <a:r>
              <a:rPr lang="ru-RU" sz="3200" b="1" dirty="0"/>
              <a:t>Моделирование переходных </a:t>
            </a:r>
            <a:r>
              <a:rPr lang="ru-RU" sz="3200" b="1" dirty="0" smtClean="0"/>
              <a:t>процессов</a:t>
            </a:r>
            <a:br>
              <a:rPr lang="ru-RU" sz="3200" b="1" dirty="0" smtClean="0"/>
            </a:br>
            <a:r>
              <a:rPr lang="ru-RU" sz="3200" b="1" dirty="0" smtClean="0"/>
              <a:t>3.1 </a:t>
            </a:r>
            <a:r>
              <a:rPr lang="ru-RU" sz="3200" b="1" dirty="0"/>
              <a:t>Явная форма модели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389120"/>
          </a:xfrm>
        </p:spPr>
        <p:txBody>
          <a:bodyPr>
            <a:normAutofit/>
          </a:bodyPr>
          <a:lstStyle/>
          <a:p>
            <a:r>
              <a:rPr lang="ru-RU" dirty="0"/>
              <a:t>Наиболее распространены две формы представления исходной модели схемы для расчета переходных процессов — явная и неявная.</a:t>
            </a:r>
          </a:p>
          <a:p>
            <a:r>
              <a:rPr lang="ru-RU" dirty="0"/>
              <a:t>Явная форма в общем случае состоит из двух подсистем</a:t>
            </a:r>
            <a:r>
              <a:rPr lang="ru-RU" dirty="0" smtClean="0"/>
              <a:t>: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 smtClean="0"/>
              <a:t>                                 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7368395"/>
              </p:ext>
            </p:extLst>
          </p:nvPr>
        </p:nvGraphicFramePr>
        <p:xfrm>
          <a:off x="1043608" y="4221088"/>
          <a:ext cx="2080861" cy="7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7" name="Формула" r:id="rId5" imgW="1167893" imgH="406224" progId="Equation.3">
                  <p:embed/>
                </p:oleObj>
              </mc:Choice>
              <mc:Fallback>
                <p:oleObj name="Формула" r:id="rId5" imgW="1167893" imgH="406224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4221088"/>
                        <a:ext cx="2080861" cy="72008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3371319"/>
              </p:ext>
            </p:extLst>
          </p:nvPr>
        </p:nvGraphicFramePr>
        <p:xfrm>
          <a:off x="950193" y="5229200"/>
          <a:ext cx="2166786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8" name="Формула" r:id="rId7" imgW="1054100" imgH="241300" progId="Equation.3">
                  <p:embed/>
                </p:oleObj>
              </mc:Choice>
              <mc:Fallback>
                <p:oleObj name="Формула" r:id="rId7" imgW="1054100" imgH="2413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0193" y="5229200"/>
                        <a:ext cx="2166786" cy="504056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851920" y="4365104"/>
            <a:ext cx="27703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j</a:t>
            </a:r>
            <a:r>
              <a:rPr lang="en-US" i="1" dirty="0" smtClean="0"/>
              <a:t>=1</a:t>
            </a:r>
            <a:r>
              <a:rPr lang="en-US" i="1" dirty="0"/>
              <a:t>, … , n</a:t>
            </a:r>
            <a:r>
              <a:rPr lang="en-US" i="1" dirty="0" smtClean="0"/>
              <a:t>; </a:t>
            </a:r>
            <a:r>
              <a:rPr lang="ru-RU" i="1" dirty="0" smtClean="0"/>
              <a:t>                   </a:t>
            </a:r>
            <a:r>
              <a:rPr lang="en-US" sz="2400" dirty="0" smtClean="0"/>
              <a:t>(7 a)</a:t>
            </a:r>
            <a:endParaRPr lang="ru-RU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3957718" y="5229200"/>
            <a:ext cx="266451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j=1, … , n</a:t>
            </a:r>
            <a:r>
              <a:rPr lang="en-US" i="1" dirty="0" smtClean="0"/>
              <a:t>; </a:t>
            </a:r>
            <a:r>
              <a:rPr lang="ru-RU" i="1" dirty="0" smtClean="0"/>
              <a:t>                 </a:t>
            </a:r>
            <a:r>
              <a:rPr lang="en-US" sz="2400" dirty="0" smtClean="0"/>
              <a:t>(7 </a:t>
            </a:r>
            <a:r>
              <a:rPr lang="ru-RU" sz="2400" dirty="0" smtClean="0"/>
              <a:t>б</a:t>
            </a:r>
            <a:r>
              <a:rPr lang="en-US" sz="2400" dirty="0" smtClean="0"/>
              <a:t>)</a:t>
            </a:r>
            <a:endParaRPr lang="ru-RU" sz="2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3109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908720"/>
            <a:ext cx="5544616" cy="564672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3.1 </a:t>
            </a:r>
            <a:r>
              <a:rPr lang="ru-RU" sz="3600" b="1" dirty="0"/>
              <a:t>Явная форма модели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824536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здесь </a:t>
            </a:r>
            <a:r>
              <a:rPr lang="ru-RU" i="1" dirty="0"/>
              <a:t>x</a:t>
            </a:r>
            <a:r>
              <a:rPr lang="ru-RU" dirty="0"/>
              <a:t> — вектор переменных </a:t>
            </a:r>
            <a:r>
              <a:rPr lang="ru-RU" i="1" dirty="0" err="1"/>
              <a:t>u</a:t>
            </a:r>
            <a:r>
              <a:rPr lang="ru-RU" i="1" baseline="-25000" dirty="0" err="1"/>
              <a:t>c</a:t>
            </a:r>
            <a:r>
              <a:rPr lang="ru-RU" i="1" dirty="0"/>
              <a:t>, </a:t>
            </a:r>
            <a:r>
              <a:rPr lang="ru-RU" i="1" dirty="0" err="1"/>
              <a:t>i</a:t>
            </a:r>
            <a:r>
              <a:rPr lang="ru-RU" i="1" baseline="-25000" dirty="0" err="1"/>
              <a:t>L</a:t>
            </a:r>
            <a:r>
              <a:rPr lang="ru-RU" dirty="0"/>
              <a:t> реактивных элементов, называемых переменными состояниями; </a:t>
            </a:r>
            <a:r>
              <a:rPr lang="ru-RU" i="1" dirty="0"/>
              <a:t>v</a:t>
            </a:r>
            <a:r>
              <a:rPr lang="ru-RU" dirty="0"/>
              <a:t> — вектор постоянных и </a:t>
            </a:r>
            <a:r>
              <a:rPr lang="ru-RU" dirty="0" err="1"/>
              <a:t>времязависимых</a:t>
            </a:r>
            <a:r>
              <a:rPr lang="ru-RU" dirty="0"/>
              <a:t> источников </a:t>
            </a:r>
            <a:r>
              <a:rPr lang="ru-RU" i="1" dirty="0"/>
              <a:t>E, I;    w</a:t>
            </a:r>
            <a:r>
              <a:rPr lang="ru-RU" dirty="0"/>
              <a:t> — вектор переменных </a:t>
            </a:r>
            <a:r>
              <a:rPr lang="ru-RU" i="1" dirty="0"/>
              <a:t>u, i</a:t>
            </a:r>
            <a:r>
              <a:rPr lang="ru-RU" dirty="0"/>
              <a:t> линейных и нелинейных резистивных элементов. </a:t>
            </a:r>
          </a:p>
          <a:p>
            <a:r>
              <a:rPr lang="ru-RU" dirty="0"/>
              <a:t>Подсистема </a:t>
            </a:r>
            <a:r>
              <a:rPr lang="ru-RU" dirty="0" smtClean="0"/>
              <a:t>(7 </a:t>
            </a:r>
            <a:r>
              <a:rPr lang="ru-RU" dirty="0"/>
              <a:t>а) — это система обыкновенных дифференциальных уравнений (ОДУ) первого порядка, разрешенных относительно производных. Такая система называется </a:t>
            </a:r>
            <a:r>
              <a:rPr lang="ru-RU" b="1" dirty="0">
                <a:solidFill>
                  <a:srgbClr val="C00000"/>
                </a:solidFill>
              </a:rPr>
              <a:t>нормальной системой </a:t>
            </a:r>
            <a:r>
              <a:rPr lang="ru-RU" dirty="0"/>
              <a:t>ОДУ.</a:t>
            </a:r>
          </a:p>
          <a:p>
            <a:r>
              <a:rPr lang="ru-RU" dirty="0"/>
              <a:t>Подсистема </a:t>
            </a:r>
            <a:r>
              <a:rPr lang="ru-RU" dirty="0" smtClean="0"/>
              <a:t>(7 </a:t>
            </a:r>
            <a:r>
              <a:rPr lang="ru-RU" dirty="0"/>
              <a:t>б) — это система конечных, в общем случае нелинейных уравнений.</a:t>
            </a:r>
          </a:p>
          <a:p>
            <a:r>
              <a:rPr lang="ru-RU" dirty="0"/>
              <a:t>Методика получения нормальной формы ОДУ состоит </a:t>
            </a:r>
            <a:r>
              <a:rPr lang="ru-RU" dirty="0">
                <a:solidFill>
                  <a:srgbClr val="C00000"/>
                </a:solidFill>
              </a:rPr>
              <a:t>из двух этапов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11028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7784" y="764704"/>
            <a:ext cx="5554960" cy="708688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3.1 </a:t>
            </a:r>
            <a:r>
              <a:rPr lang="ru-RU" sz="3600" b="1" dirty="0"/>
              <a:t>Явная форма модели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Пусть имеется система топологических и компонентных уравнений, причем компонентными уравнениями реактивных элементов служат дифференциальные зависимости: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3162335"/>
              </p:ext>
            </p:extLst>
          </p:nvPr>
        </p:nvGraphicFramePr>
        <p:xfrm>
          <a:off x="1475656" y="4455602"/>
          <a:ext cx="1711188" cy="8456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1" name="Формула" r:id="rId5" imgW="812447" imgH="406224" progId="Equation.3">
                  <p:embed/>
                </p:oleObj>
              </mc:Choice>
              <mc:Fallback>
                <p:oleObj name="Формула" r:id="rId5" imgW="812447" imgH="406224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5656" y="4455602"/>
                        <a:ext cx="1711188" cy="845606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8577874"/>
              </p:ext>
            </p:extLst>
          </p:nvPr>
        </p:nvGraphicFramePr>
        <p:xfrm>
          <a:off x="3714874" y="4476772"/>
          <a:ext cx="1878108" cy="7524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2" name="Формула" r:id="rId7" imgW="1002865" imgH="406224" progId="Equation.3">
                  <p:embed/>
                </p:oleObj>
              </mc:Choice>
              <mc:Fallback>
                <p:oleObj name="Формула" r:id="rId7" imgW="1002865" imgH="406224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4874" y="4476772"/>
                        <a:ext cx="1878108" cy="752428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372200" y="4455602"/>
            <a:ext cx="5774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(8)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277854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764704"/>
            <a:ext cx="5554960" cy="650336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3.1 </a:t>
            </a:r>
            <a:r>
              <a:rPr lang="ru-RU" sz="3600" b="1" dirty="0"/>
              <a:t>Явная форма модели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1"/>
                </a:solidFill>
              </a:rPr>
              <a:t>Тогда первый этап </a:t>
            </a:r>
            <a:r>
              <a:rPr lang="ru-RU" dirty="0"/>
              <a:t>методики заключается в том, что на основе законов Кирхгоффа переменные </a:t>
            </a:r>
            <a:r>
              <a:rPr lang="ru-RU" i="1" dirty="0" err="1"/>
              <a:t>i</a:t>
            </a:r>
            <a:r>
              <a:rPr lang="ru-RU" i="1" baseline="-25000" dirty="0" err="1"/>
              <a:t>c</a:t>
            </a:r>
            <a:r>
              <a:rPr lang="ru-RU" i="1" baseline="-25000" dirty="0"/>
              <a:t>, </a:t>
            </a:r>
            <a:r>
              <a:rPr lang="ru-RU" i="1" dirty="0" err="1"/>
              <a:t>u</a:t>
            </a:r>
            <a:r>
              <a:rPr lang="ru-RU" i="1" baseline="-25000" dirty="0" err="1"/>
              <a:t>L</a:t>
            </a:r>
            <a:r>
              <a:rPr lang="ru-RU" dirty="0"/>
              <a:t>  выражаются через токи и напряжения остальных ветвей.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6109882"/>
              </p:ext>
            </p:extLst>
          </p:nvPr>
        </p:nvGraphicFramePr>
        <p:xfrm>
          <a:off x="1043607" y="3933054"/>
          <a:ext cx="4146465" cy="7920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63" name="Формула" r:id="rId5" imgW="2197100" imgH="419100" progId="Equation.3">
                  <p:embed/>
                </p:oleObj>
              </mc:Choice>
              <mc:Fallback>
                <p:oleObj name="Формула" r:id="rId5" imgW="2197100" imgH="4191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7" y="3933054"/>
                        <a:ext cx="4146465" cy="792089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862411"/>
              </p:ext>
            </p:extLst>
          </p:nvPr>
        </p:nvGraphicFramePr>
        <p:xfrm>
          <a:off x="1043608" y="5085184"/>
          <a:ext cx="4133890" cy="79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64" name="Формула" r:id="rId7" imgW="2273300" imgH="431800" progId="Equation.3">
                  <p:embed/>
                </p:oleObj>
              </mc:Choice>
              <mc:Fallback>
                <p:oleObj name="Формула" r:id="rId7" imgW="2273300" imgH="431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5085184"/>
                        <a:ext cx="4133890" cy="792088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084168" y="3933056"/>
            <a:ext cx="7975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(9 а)</a:t>
            </a:r>
            <a:endParaRPr lang="ru-RU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6156176" y="5229200"/>
            <a:ext cx="8229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(9 б)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343702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6" y="620688"/>
            <a:ext cx="5760640" cy="780696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3.1 </a:t>
            </a:r>
            <a:r>
              <a:rPr lang="ru-RU" sz="3600" b="1" dirty="0"/>
              <a:t>Явная форма модели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263752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accent1"/>
                </a:solidFill>
              </a:rPr>
              <a:t>На втором этапе </a:t>
            </a:r>
            <a:r>
              <a:rPr lang="ru-RU" sz="2800" i="1" dirty="0" err="1"/>
              <a:t>i</a:t>
            </a:r>
            <a:r>
              <a:rPr lang="ru-RU" sz="2800" i="1" baseline="-25000" dirty="0" err="1"/>
              <a:t>c</a:t>
            </a:r>
            <a:r>
              <a:rPr lang="ru-RU" sz="2800" dirty="0"/>
              <a:t> и </a:t>
            </a:r>
            <a:r>
              <a:rPr lang="ru-RU" sz="2800" i="1" dirty="0" err="1"/>
              <a:t>u</a:t>
            </a:r>
            <a:r>
              <a:rPr lang="ru-RU" sz="2800" i="1" baseline="-25000" dirty="0" err="1"/>
              <a:t>L</a:t>
            </a:r>
            <a:r>
              <a:rPr lang="ru-RU" sz="2800" dirty="0"/>
              <a:t> заменяются производными в соответствии с </a:t>
            </a:r>
            <a:r>
              <a:rPr lang="ru-RU" sz="2800" dirty="0" smtClean="0"/>
              <a:t>(8), </a:t>
            </a:r>
            <a:r>
              <a:rPr lang="ru-RU" sz="2800" dirty="0"/>
              <a:t>а остальные переменные с помощью комбинирования законов Кирхгоффа и компонентных уравнений выражаются через </a:t>
            </a:r>
            <a:r>
              <a:rPr lang="ru-RU" sz="2800" i="1" dirty="0" err="1"/>
              <a:t>u</a:t>
            </a:r>
            <a:r>
              <a:rPr lang="ru-RU" sz="2800" i="1" baseline="-25000" dirty="0" err="1"/>
              <a:t>c</a:t>
            </a:r>
            <a:r>
              <a:rPr lang="ru-RU" sz="2800" dirty="0"/>
              <a:t> и </a:t>
            </a:r>
            <a:r>
              <a:rPr lang="ru-RU" sz="2800" i="1" dirty="0" err="1"/>
              <a:t>i</a:t>
            </a:r>
            <a:r>
              <a:rPr lang="ru-RU" sz="2800" i="1" baseline="-25000" dirty="0" err="1"/>
              <a:t>L</a:t>
            </a:r>
            <a:r>
              <a:rPr lang="ru-RU" sz="2800" dirty="0"/>
              <a:t>.</a:t>
            </a:r>
          </a:p>
          <a:p>
            <a:r>
              <a:rPr lang="ru-RU" sz="2800" dirty="0"/>
              <a:t>В результате получим нормальную систему:</a:t>
            </a:r>
          </a:p>
          <a:p>
            <a:pPr marL="0" indent="0">
              <a:buNone/>
            </a:pP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3991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704088"/>
            <a:ext cx="6995120" cy="564672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/>
              <a:t>3.1 </a:t>
            </a:r>
            <a:r>
              <a:rPr lang="ru-RU" sz="3600" b="1" dirty="0"/>
              <a:t>Явная форма модели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112568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chemeClr val="accent1"/>
                </a:solidFill>
              </a:rPr>
              <a:t>На первом </a:t>
            </a:r>
            <a:r>
              <a:rPr lang="ru-RU" sz="2400" b="1" dirty="0" smtClean="0">
                <a:solidFill>
                  <a:schemeClr val="accent1"/>
                </a:solidFill>
              </a:rPr>
              <a:t>этапе </a:t>
            </a:r>
            <a:r>
              <a:rPr lang="ru-RU" sz="2400" dirty="0"/>
              <a:t>выполняются следующие действия:</a:t>
            </a:r>
          </a:p>
          <a:p>
            <a:r>
              <a:rPr lang="ru-RU" sz="2400" i="1" dirty="0">
                <a:solidFill>
                  <a:schemeClr val="accent1"/>
                </a:solidFill>
              </a:rPr>
              <a:t>Составляется топологический граф схемы</a:t>
            </a:r>
            <a:r>
              <a:rPr lang="ru-RU" sz="2400" dirty="0"/>
              <a:t>, каждой ветви которого задается произвольное направление;</a:t>
            </a:r>
          </a:p>
          <a:p>
            <a:r>
              <a:rPr lang="ru-RU" sz="2400" i="1" dirty="0">
                <a:solidFill>
                  <a:schemeClr val="accent1"/>
                </a:solidFill>
              </a:rPr>
              <a:t>Строится т.н. нормальное дерево графа</a:t>
            </a:r>
            <a:r>
              <a:rPr lang="ru-RU" sz="2400" dirty="0"/>
              <a:t>;</a:t>
            </a:r>
          </a:p>
          <a:p>
            <a:r>
              <a:rPr lang="ru-RU" dirty="0"/>
              <a:t>Для этого в состав дерева последовательно включаются все независимые и зависимые источники напряжения </a:t>
            </a:r>
            <a:r>
              <a:rPr lang="ru-RU" i="1" dirty="0"/>
              <a:t>E, u(i)</a:t>
            </a:r>
            <a:r>
              <a:rPr lang="ru-RU" dirty="0"/>
              <a:t>, затем емкости </a:t>
            </a:r>
            <a:r>
              <a:rPr lang="ru-RU" i="1" dirty="0"/>
              <a:t>C</a:t>
            </a:r>
            <a:r>
              <a:rPr lang="ru-RU" dirty="0"/>
              <a:t>, сопротивления </a:t>
            </a:r>
            <a:r>
              <a:rPr lang="ru-RU" i="1" dirty="0"/>
              <a:t>R</a:t>
            </a:r>
            <a:r>
              <a:rPr lang="ru-RU" dirty="0"/>
              <a:t> и, если необходимо, индуктивности </a:t>
            </a:r>
            <a:r>
              <a:rPr lang="ru-RU" i="1" dirty="0"/>
              <a:t>L</a:t>
            </a:r>
            <a:r>
              <a:rPr lang="ru-RU" dirty="0"/>
              <a:t>;</a:t>
            </a:r>
          </a:p>
          <a:p>
            <a:r>
              <a:rPr lang="ru-RU" i="1" dirty="0">
                <a:solidFill>
                  <a:schemeClr val="accent1"/>
                </a:solidFill>
              </a:rPr>
              <a:t>Для построения нормального дерева составляется топологическая система </a:t>
            </a:r>
            <a:r>
              <a:rPr lang="ru-RU" dirty="0"/>
              <a:t>всех контурных уравнений и уравнений сечений;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00574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704088"/>
            <a:ext cx="6995120" cy="63668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/>
              <a:t>3.1 </a:t>
            </a:r>
            <a:r>
              <a:rPr lang="ru-RU" sz="3600" b="1" dirty="0"/>
              <a:t>Явная форма модели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i="1" dirty="0">
                <a:solidFill>
                  <a:schemeClr val="accent1"/>
                </a:solidFill>
              </a:rPr>
              <a:t>Из полученной системы </a:t>
            </a:r>
            <a:r>
              <a:rPr lang="ru-RU" dirty="0"/>
              <a:t>выделяется подсистема вида </a:t>
            </a:r>
            <a:r>
              <a:rPr lang="ru-RU" dirty="0" smtClean="0"/>
              <a:t>(9), </a:t>
            </a:r>
            <a:r>
              <a:rPr lang="ru-RU" dirty="0"/>
              <a:t>включающая контурные уравнения, образованные индуктивными хордами, и уравнения сечений, образованные емкостными ветвями.</a:t>
            </a:r>
          </a:p>
          <a:p>
            <a:r>
              <a:rPr lang="ru-RU" b="1" dirty="0">
                <a:solidFill>
                  <a:srgbClr val="C00000"/>
                </a:solidFill>
              </a:rPr>
              <a:t>Ветвями</a:t>
            </a:r>
            <a:r>
              <a:rPr lang="ru-RU" dirty="0"/>
              <a:t> называются ребра графа, вошедшие в его дерево, а </a:t>
            </a:r>
            <a:r>
              <a:rPr lang="ru-RU" b="1" dirty="0">
                <a:solidFill>
                  <a:srgbClr val="C00000"/>
                </a:solidFill>
              </a:rPr>
              <a:t>хордами</a:t>
            </a:r>
            <a:r>
              <a:rPr lang="ru-RU" dirty="0"/>
              <a:t> — ребра, не вошедшие в дерево.</a:t>
            </a:r>
          </a:p>
          <a:p>
            <a:r>
              <a:rPr lang="ru-RU" dirty="0"/>
              <a:t>На втором этапе с помощью оставшихся топологических уравнений и компонентных уравнений из системы вида </a:t>
            </a:r>
            <a:r>
              <a:rPr lang="ru-RU" dirty="0" smtClean="0"/>
              <a:t>(9) </a:t>
            </a:r>
            <a:r>
              <a:rPr lang="ru-RU" dirty="0"/>
              <a:t>окончательно формируется нормальная система ОДУ.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38983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704088"/>
            <a:ext cx="7067128" cy="99672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/>
              <a:t>3.2 </a:t>
            </a:r>
            <a:r>
              <a:rPr lang="ru-RU" sz="3600" b="1" dirty="0"/>
              <a:t>Организация  расчета модели схемы в явной форме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661872"/>
          </a:xfrm>
        </p:spPr>
        <p:txBody>
          <a:bodyPr>
            <a:normAutofit lnSpcReduction="10000"/>
          </a:bodyPr>
          <a:lstStyle/>
          <a:p>
            <a:r>
              <a:rPr lang="ru-RU" i="1" dirty="0">
                <a:solidFill>
                  <a:schemeClr val="accent1"/>
                </a:solidFill>
              </a:rPr>
              <a:t>Расчет переходных процессов </a:t>
            </a:r>
            <a:r>
              <a:rPr lang="ru-RU" dirty="0"/>
              <a:t>с помощью модели схемы в явной форме </a:t>
            </a:r>
            <a:r>
              <a:rPr lang="ru-RU" dirty="0" smtClean="0"/>
              <a:t>(9) </a:t>
            </a:r>
            <a:r>
              <a:rPr lang="ru-RU" dirty="0"/>
              <a:t>требует решения двух принципиально различных по характеру систем уравнений: системы конечных уравнений </a:t>
            </a:r>
            <a:r>
              <a:rPr lang="ru-RU" dirty="0" smtClean="0"/>
              <a:t>(9 б</a:t>
            </a:r>
            <a:r>
              <a:rPr lang="ru-RU" dirty="0"/>
              <a:t>) для расчета квазистатического режима и системы дифференциальных уравнений </a:t>
            </a:r>
            <a:r>
              <a:rPr lang="ru-RU" dirty="0" smtClean="0"/>
              <a:t>(9 а</a:t>
            </a:r>
            <a:r>
              <a:rPr lang="ru-RU" dirty="0"/>
              <a:t>) для расчета переменных состояния </a:t>
            </a:r>
            <a:r>
              <a:rPr lang="ru-RU" i="1" dirty="0" err="1"/>
              <a:t>u</a:t>
            </a:r>
            <a:r>
              <a:rPr lang="ru-RU" i="1" baseline="-25000" dirty="0" err="1"/>
              <a:t>c</a:t>
            </a:r>
            <a:r>
              <a:rPr lang="ru-RU" i="1" dirty="0"/>
              <a:t>, </a:t>
            </a:r>
            <a:r>
              <a:rPr lang="ru-RU" i="1" dirty="0" err="1"/>
              <a:t>i</a:t>
            </a:r>
            <a:r>
              <a:rPr lang="ru-RU" i="1" baseline="-25000" dirty="0" err="1"/>
              <a:t>L</a:t>
            </a:r>
            <a:r>
              <a:rPr lang="ru-RU" i="1" dirty="0"/>
              <a:t>.</a:t>
            </a:r>
            <a:endParaRPr lang="ru-RU" dirty="0"/>
          </a:p>
          <a:p>
            <a:r>
              <a:rPr lang="ru-RU" i="1" dirty="0">
                <a:solidFill>
                  <a:schemeClr val="accent1"/>
                </a:solidFill>
              </a:rPr>
              <a:t>Организация вычислений </a:t>
            </a:r>
            <a:r>
              <a:rPr lang="ru-RU" dirty="0"/>
              <a:t>для системы </a:t>
            </a:r>
            <a:r>
              <a:rPr lang="ru-RU" dirty="0" smtClean="0"/>
              <a:t>(9) </a:t>
            </a:r>
            <a:r>
              <a:rPr lang="ru-RU" dirty="0"/>
              <a:t>заключается в поочередном решении систем </a:t>
            </a:r>
            <a:r>
              <a:rPr lang="ru-RU" dirty="0" smtClean="0"/>
              <a:t>(9 а</a:t>
            </a:r>
            <a:r>
              <a:rPr lang="ru-RU" dirty="0"/>
              <a:t>) и </a:t>
            </a:r>
            <a:r>
              <a:rPr lang="ru-RU" dirty="0" smtClean="0"/>
              <a:t>(9 б</a:t>
            </a:r>
            <a:r>
              <a:rPr lang="ru-RU" dirty="0"/>
              <a:t>). Пусть из расчета статического режима известны начальные значения </a:t>
            </a:r>
            <a:r>
              <a:rPr lang="ru-RU" i="1" dirty="0"/>
              <a:t>u</a:t>
            </a:r>
            <a:r>
              <a:rPr lang="ru-RU" i="1" baseline="-25000" dirty="0"/>
              <a:t>c0</a:t>
            </a:r>
            <a:r>
              <a:rPr lang="ru-RU" i="1" dirty="0"/>
              <a:t>, i</a:t>
            </a:r>
            <a:r>
              <a:rPr lang="ru-RU" i="1" baseline="-25000" dirty="0"/>
              <a:t>L0</a:t>
            </a:r>
            <a:r>
              <a:rPr lang="ru-RU" dirty="0"/>
              <a:t> переменных состояния и </a:t>
            </a:r>
            <a:r>
              <a:rPr lang="ru-RU" i="1" dirty="0"/>
              <a:t>w</a:t>
            </a:r>
            <a:r>
              <a:rPr lang="ru-RU" i="1" baseline="-25000" dirty="0"/>
              <a:t>0</a:t>
            </a:r>
            <a:r>
              <a:rPr lang="ru-RU" dirty="0"/>
              <a:t> резистивных переменных.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34161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548680"/>
            <a:ext cx="7272808" cy="114300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3.2 Организация  расчета модели схемы в явной форме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   </a:t>
            </a:r>
            <a:r>
              <a:rPr lang="ru-RU" b="1" dirty="0" smtClean="0">
                <a:solidFill>
                  <a:schemeClr val="accent1"/>
                </a:solidFill>
              </a:rPr>
              <a:t>Тогда</a:t>
            </a:r>
            <a:r>
              <a:rPr lang="ru-RU" b="1" dirty="0">
                <a:solidFill>
                  <a:schemeClr val="accent1"/>
                </a:solidFill>
              </a:rPr>
              <a:t>:</a:t>
            </a:r>
          </a:p>
          <a:p>
            <a:r>
              <a:rPr lang="ru-RU" i="1" dirty="0">
                <a:solidFill>
                  <a:schemeClr val="accent1"/>
                </a:solidFill>
              </a:rPr>
              <a:t>Подставляя</a:t>
            </a:r>
            <a:r>
              <a:rPr lang="ru-RU" dirty="0"/>
              <a:t> </a:t>
            </a:r>
            <a:r>
              <a:rPr lang="ru-RU" i="1" dirty="0"/>
              <a:t>u</a:t>
            </a:r>
            <a:r>
              <a:rPr lang="ru-RU" i="1" baseline="-25000" dirty="0"/>
              <a:t>c0</a:t>
            </a:r>
            <a:r>
              <a:rPr lang="ru-RU" i="1" dirty="0"/>
              <a:t>, i</a:t>
            </a:r>
            <a:r>
              <a:rPr lang="ru-RU" i="1" baseline="-25000" dirty="0"/>
              <a:t>L0</a:t>
            </a:r>
            <a:r>
              <a:rPr lang="ru-RU" i="1" dirty="0"/>
              <a:t>, w</a:t>
            </a:r>
            <a:r>
              <a:rPr lang="ru-RU" i="1" baseline="-25000" dirty="0"/>
              <a:t>0</a:t>
            </a:r>
            <a:r>
              <a:rPr lang="ru-RU" dirty="0"/>
              <a:t> в систему ОДУ (7.21а) и решая ее любым численным методом, определяем значения </a:t>
            </a:r>
            <a:r>
              <a:rPr lang="ru-RU" i="1" dirty="0"/>
              <a:t>u</a:t>
            </a:r>
            <a:r>
              <a:rPr lang="ru-RU" i="1" baseline="-25000" dirty="0"/>
              <a:t>c1</a:t>
            </a:r>
            <a:r>
              <a:rPr lang="ru-RU" i="1" dirty="0"/>
              <a:t>, i</a:t>
            </a:r>
            <a:r>
              <a:rPr lang="ru-RU" i="1" baseline="-25000" dirty="0"/>
              <a:t>L1</a:t>
            </a:r>
            <a:r>
              <a:rPr lang="ru-RU" dirty="0"/>
              <a:t>;</a:t>
            </a:r>
          </a:p>
          <a:p>
            <a:r>
              <a:rPr lang="ru-RU" i="1" dirty="0">
                <a:solidFill>
                  <a:schemeClr val="accent1"/>
                </a:solidFill>
              </a:rPr>
              <a:t>Считая</a:t>
            </a:r>
            <a:r>
              <a:rPr lang="ru-RU" dirty="0"/>
              <a:t> </a:t>
            </a:r>
            <a:r>
              <a:rPr lang="ru-RU" i="1" dirty="0"/>
              <a:t>u</a:t>
            </a:r>
            <a:r>
              <a:rPr lang="ru-RU" i="1" baseline="-25000" dirty="0"/>
              <a:t>c1</a:t>
            </a:r>
            <a:r>
              <a:rPr lang="ru-RU" i="1" dirty="0"/>
              <a:t>, i</a:t>
            </a:r>
            <a:r>
              <a:rPr lang="ru-RU" i="1" baseline="-25000" dirty="0"/>
              <a:t>L1</a:t>
            </a:r>
            <a:r>
              <a:rPr lang="ru-RU" dirty="0"/>
              <a:t> постоянными источниками напряжения и тока, рассчитываем квазистатический режим схемы, т.е. решаем систему конечных уравнений (7.21б) и определяем вектор </a:t>
            </a:r>
            <a:r>
              <a:rPr lang="ru-RU" i="1" dirty="0"/>
              <a:t>w</a:t>
            </a:r>
            <a:r>
              <a:rPr lang="ru-RU" i="1" baseline="-25000" dirty="0"/>
              <a:t>1</a:t>
            </a:r>
            <a:r>
              <a:rPr lang="ru-RU" i="1" dirty="0"/>
              <a:t>=w(t</a:t>
            </a:r>
            <a:r>
              <a:rPr lang="ru-RU" i="1" baseline="-25000" dirty="0"/>
              <a:t>1</a:t>
            </a:r>
            <a:r>
              <a:rPr lang="ru-RU" i="1" dirty="0"/>
              <a:t>)</a:t>
            </a:r>
            <a:r>
              <a:rPr lang="ru-RU" dirty="0"/>
              <a:t> токов и напряжений нелинейных и резистивных элементов.</a:t>
            </a:r>
          </a:p>
          <a:p>
            <a:r>
              <a:rPr lang="ru-RU" i="1" dirty="0">
                <a:solidFill>
                  <a:schemeClr val="accent1"/>
                </a:solidFill>
              </a:rPr>
              <a:t>После этого опять выполняем</a:t>
            </a:r>
            <a:r>
              <a:rPr lang="ru-RU" dirty="0"/>
              <a:t> пункт 1.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80829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1124744"/>
            <a:ext cx="7211144" cy="63668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/>
              <a:t>3.3 Неявная </a:t>
            </a:r>
            <a:r>
              <a:rPr lang="ru-RU" sz="3600" b="1" dirty="0"/>
              <a:t>форма математической модели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Вторая форма представления динамической модели схемы — неявная. В общем случае она имеет вид: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1195206"/>
              </p:ext>
            </p:extLst>
          </p:nvPr>
        </p:nvGraphicFramePr>
        <p:xfrm>
          <a:off x="1619672" y="3731306"/>
          <a:ext cx="3240360" cy="848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3" name="Формула" r:id="rId5" imgW="1663700" imgH="431800" progId="Equation.3">
                  <p:embed/>
                </p:oleObj>
              </mc:Choice>
              <mc:Fallback>
                <p:oleObj name="Формула" r:id="rId5" imgW="1663700" imgH="4318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672" y="3731306"/>
                        <a:ext cx="3240360" cy="84881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516216" y="3861048"/>
            <a:ext cx="6735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(10)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299375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620688"/>
            <a:ext cx="7067128" cy="114300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3.3 Неявная форма математической модели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>
                <a:solidFill>
                  <a:schemeClr val="accent1"/>
                </a:solidFill>
              </a:rPr>
              <a:t>Далее вместо производных и интегралов </a:t>
            </a:r>
            <a:r>
              <a:rPr lang="ru-RU" dirty="0"/>
              <a:t>подставляются их конечно-разностные аппроксимации, соответствующие тем или иным формулам численного дифференцирования и интегрирования: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7424974"/>
              </p:ext>
            </p:extLst>
          </p:nvPr>
        </p:nvGraphicFramePr>
        <p:xfrm>
          <a:off x="1259632" y="4055045"/>
          <a:ext cx="3015482" cy="8141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93" name="Формула" r:id="rId5" imgW="1473200" imgH="393700" progId="Equation.3">
                  <p:embed/>
                </p:oleObj>
              </mc:Choice>
              <mc:Fallback>
                <p:oleObj name="Формула" r:id="rId5" imgW="1473200" imgH="3937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632" y="4055045"/>
                        <a:ext cx="3015482" cy="814115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3507798"/>
              </p:ext>
            </p:extLst>
          </p:nvPr>
        </p:nvGraphicFramePr>
        <p:xfrm>
          <a:off x="1115615" y="4983534"/>
          <a:ext cx="3562383" cy="9657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94" name="Формула" r:id="rId7" imgW="1765300" imgH="482600" progId="Equation.3">
                  <p:embed/>
                </p:oleObj>
              </mc:Choice>
              <mc:Fallback>
                <p:oleObj name="Формула" r:id="rId7" imgW="1765300" imgH="482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615" y="4983534"/>
                        <a:ext cx="3562383" cy="965745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796136" y="4221088"/>
            <a:ext cx="8215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(11 а)</a:t>
            </a:r>
            <a:endParaRPr lang="ru-RU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5805361" y="5301207"/>
            <a:ext cx="8470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(11 б)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200076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548680"/>
            <a:ext cx="7067128" cy="114300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3.3 Неявная форма математической модели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00808"/>
            <a:ext cx="8363272" cy="4623792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Таким образом, от исходной системы </a:t>
            </a:r>
            <a:r>
              <a:rPr lang="ru-RU" dirty="0" smtClean="0"/>
              <a:t>(10) </a:t>
            </a:r>
            <a:r>
              <a:rPr lang="ru-RU" dirty="0"/>
              <a:t>переходим к системе конечно-разностных алгебраических уравнений:</a:t>
            </a:r>
          </a:p>
          <a:p>
            <a:endParaRPr lang="ru-RU" dirty="0" smtClean="0"/>
          </a:p>
          <a:p>
            <a:endParaRPr lang="ru-RU" dirty="0"/>
          </a:p>
          <a:p>
            <a:r>
              <a:rPr lang="ru-RU" i="1" dirty="0">
                <a:solidFill>
                  <a:schemeClr val="accent1"/>
                </a:solidFill>
              </a:rPr>
              <a:t>Замена производных и интегралов </a:t>
            </a:r>
            <a:r>
              <a:rPr lang="ru-RU" dirty="0"/>
              <a:t>по </a:t>
            </a:r>
            <a:r>
              <a:rPr lang="ru-RU" dirty="0" smtClean="0"/>
              <a:t>(11) </a:t>
            </a:r>
            <a:r>
              <a:rPr lang="ru-RU" dirty="0"/>
              <a:t>аппроксимирующими конечно-разностными формулами называется </a:t>
            </a:r>
            <a:r>
              <a:rPr lang="ru-RU" b="1" dirty="0">
                <a:solidFill>
                  <a:srgbClr val="C00000"/>
                </a:solidFill>
              </a:rPr>
              <a:t>дискретизацией компонентных уравнений </a:t>
            </a:r>
            <a:r>
              <a:rPr lang="ru-RU" dirty="0"/>
              <a:t>емкости и индуктивности, а подстановка этих формул в </a:t>
            </a:r>
            <a:r>
              <a:rPr lang="ru-RU" dirty="0" smtClean="0"/>
              <a:t>(10) </a:t>
            </a:r>
            <a:r>
              <a:rPr lang="ru-RU" dirty="0"/>
              <a:t>и получение системы </a:t>
            </a:r>
            <a:r>
              <a:rPr lang="ru-RU" dirty="0" smtClean="0"/>
              <a:t>(12), </a:t>
            </a:r>
            <a:r>
              <a:rPr lang="ru-RU" dirty="0"/>
              <a:t>не содержащей производных, называется </a:t>
            </a:r>
            <a:r>
              <a:rPr lang="ru-RU" b="1" dirty="0" err="1">
                <a:solidFill>
                  <a:srgbClr val="C00000"/>
                </a:solidFill>
              </a:rPr>
              <a:t>алгебраизацией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5450115"/>
              </p:ext>
            </p:extLst>
          </p:nvPr>
        </p:nvGraphicFramePr>
        <p:xfrm>
          <a:off x="1763688" y="2996952"/>
          <a:ext cx="2975331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6" name="Формула" r:id="rId5" imgW="1346200" imgH="228600" progId="Equation.3">
                  <p:embed/>
                </p:oleObj>
              </mc:Choice>
              <mc:Fallback>
                <p:oleObj name="Формула" r:id="rId5" imgW="1346200" imgH="2286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688" y="2996952"/>
                        <a:ext cx="2975331" cy="504056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796136" y="3028030"/>
            <a:ext cx="16882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/>
              <a:t>i=1, …, </a:t>
            </a:r>
            <a:r>
              <a:rPr lang="ru-RU" i="1" dirty="0" smtClean="0"/>
              <a:t>p     </a:t>
            </a:r>
            <a:r>
              <a:rPr lang="ru-RU" sz="2400" dirty="0" smtClean="0"/>
              <a:t>(12)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158311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704088"/>
            <a:ext cx="6995120" cy="114300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/>
              <a:t>3.3 Неявная форма математической модели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i="1" dirty="0">
                <a:solidFill>
                  <a:schemeClr val="accent1"/>
                </a:solidFill>
              </a:rPr>
              <a:t>Составленная модель </a:t>
            </a:r>
            <a:r>
              <a:rPr lang="ru-RU" dirty="0" smtClean="0"/>
              <a:t>(12) </a:t>
            </a:r>
            <a:r>
              <a:rPr lang="ru-RU" dirty="0"/>
              <a:t>далее решается относительно </a:t>
            </a:r>
            <a:r>
              <a:rPr lang="ru-RU" i="1" dirty="0"/>
              <a:t>x</a:t>
            </a:r>
            <a:r>
              <a:rPr lang="ru-RU" i="1" baseline="-25000" dirty="0"/>
              <a:t>n+1</a:t>
            </a:r>
            <a:r>
              <a:rPr lang="ru-RU" dirty="0"/>
              <a:t> какими-либо численными методами решения конечных уравнений, обычно </a:t>
            </a:r>
            <a:r>
              <a:rPr lang="ru-RU" dirty="0" smtClean="0">
                <a:solidFill>
                  <a:schemeClr val="accent1"/>
                </a:solidFill>
              </a:rPr>
              <a:t>методом </a:t>
            </a:r>
            <a:r>
              <a:rPr lang="ru-RU" dirty="0">
                <a:solidFill>
                  <a:schemeClr val="accent1"/>
                </a:solidFill>
              </a:rPr>
              <a:t>Ньютона</a:t>
            </a:r>
            <a:r>
              <a:rPr lang="ru-RU" dirty="0" smtClean="0"/>
              <a:t>:</a:t>
            </a:r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где                        — </a:t>
            </a:r>
            <a:r>
              <a:rPr lang="ru-RU" dirty="0"/>
              <a:t>вектор поправок;   </a:t>
            </a:r>
            <a:r>
              <a:rPr lang="ru-RU" i="1" dirty="0"/>
              <a:t>F’(∙)</a:t>
            </a:r>
            <a:r>
              <a:rPr lang="ru-RU" dirty="0"/>
              <a:t> — матрица Якоби; </a:t>
            </a:r>
          </a:p>
          <a:p>
            <a:pPr marL="0" indent="0">
              <a:buNone/>
            </a:pPr>
            <a:r>
              <a:rPr lang="ru-RU" i="1" dirty="0" smtClean="0"/>
              <a:t>k </a:t>
            </a:r>
            <a:r>
              <a:rPr lang="ru-RU" i="1" dirty="0"/>
              <a:t>—</a:t>
            </a:r>
            <a:r>
              <a:rPr lang="ru-RU" dirty="0"/>
              <a:t> индекс </a:t>
            </a:r>
            <a:r>
              <a:rPr lang="ru-RU" dirty="0" err="1"/>
              <a:t>ньютоновских</a:t>
            </a:r>
            <a:r>
              <a:rPr lang="ru-RU" dirty="0"/>
              <a:t> итераций.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2601566"/>
              </p:ext>
            </p:extLst>
          </p:nvPr>
        </p:nvGraphicFramePr>
        <p:xfrm>
          <a:off x="944992" y="3768681"/>
          <a:ext cx="5670023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1" name="Формула" r:id="rId5" imgW="2781300" imgH="279400" progId="Equation.3">
                  <p:embed/>
                </p:oleObj>
              </mc:Choice>
              <mc:Fallback>
                <p:oleObj name="Формула" r:id="rId5" imgW="2781300" imgH="2794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4992" y="3768681"/>
                        <a:ext cx="5670023" cy="576064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164288" y="3824140"/>
            <a:ext cx="6465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(13)</a:t>
            </a:r>
            <a:endParaRPr lang="ru-RU" sz="2400" dirty="0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5320865"/>
              </p:ext>
            </p:extLst>
          </p:nvPr>
        </p:nvGraphicFramePr>
        <p:xfrm>
          <a:off x="994179" y="4797152"/>
          <a:ext cx="1888390" cy="432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2" name="Формула" r:id="rId7" imgW="1231366" imgH="279279" progId="Equation.3">
                  <p:embed/>
                </p:oleObj>
              </mc:Choice>
              <mc:Fallback>
                <p:oleObj name="Формула" r:id="rId7" imgW="1231366" imgH="279279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4179" y="4797152"/>
                        <a:ext cx="1888390" cy="43204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2692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908720"/>
            <a:ext cx="6995120" cy="99672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/>
              <a:t>3.3 Неявная форма математической модели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831704"/>
          </a:xfrm>
        </p:spPr>
        <p:txBody>
          <a:bodyPr/>
          <a:lstStyle/>
          <a:p>
            <a:r>
              <a:rPr lang="ru-RU" i="1" dirty="0">
                <a:solidFill>
                  <a:schemeClr val="accent1"/>
                </a:solidFill>
              </a:rPr>
              <a:t>После вычисления с заданной точностью </a:t>
            </a:r>
            <a:r>
              <a:rPr lang="ru-RU" dirty="0"/>
              <a:t>значений </a:t>
            </a:r>
            <a:r>
              <a:rPr lang="ru-RU" i="1" dirty="0"/>
              <a:t>x</a:t>
            </a:r>
            <a:r>
              <a:rPr lang="ru-RU" i="1" baseline="-25000" dirty="0"/>
              <a:t>n+1</a:t>
            </a:r>
            <a:r>
              <a:rPr lang="ru-RU" dirty="0"/>
              <a:t> полагаем </a:t>
            </a:r>
            <a:r>
              <a:rPr lang="ru-RU" i="1" dirty="0" err="1"/>
              <a:t>x</a:t>
            </a:r>
            <a:r>
              <a:rPr lang="ru-RU" i="1" baseline="-25000" dirty="0" err="1"/>
              <a:t>n</a:t>
            </a:r>
            <a:r>
              <a:rPr lang="ru-RU" i="1" dirty="0"/>
              <a:t>=x</a:t>
            </a:r>
            <a:r>
              <a:rPr lang="ru-RU" i="1" baseline="-25000" dirty="0"/>
              <a:t>n+1</a:t>
            </a:r>
            <a:r>
              <a:rPr lang="ru-RU" i="1" dirty="0"/>
              <a:t>, x</a:t>
            </a:r>
            <a:r>
              <a:rPr lang="ru-RU" i="1" baseline="-25000" dirty="0"/>
              <a:t>n-1</a:t>
            </a:r>
            <a:r>
              <a:rPr lang="ru-RU" i="1" dirty="0"/>
              <a:t>= </a:t>
            </a:r>
            <a:r>
              <a:rPr lang="ru-RU" i="1" dirty="0" err="1"/>
              <a:t>x</a:t>
            </a:r>
            <a:r>
              <a:rPr lang="ru-RU" i="1" baseline="-25000" dirty="0" err="1"/>
              <a:t>n</a:t>
            </a:r>
            <a:r>
              <a:rPr lang="ru-RU" dirty="0"/>
              <a:t>, и т.д., т.е. сдвигаем рассчитываемые точки на один шаг по оси автоматного времени и снова решаем </a:t>
            </a:r>
            <a:r>
              <a:rPr lang="ru-RU" dirty="0" smtClean="0"/>
              <a:t>(13) </a:t>
            </a:r>
            <a:r>
              <a:rPr lang="ru-RU" dirty="0"/>
              <a:t>относительно нового значения </a:t>
            </a:r>
            <a:r>
              <a:rPr lang="ru-RU" i="1" dirty="0"/>
              <a:t>x</a:t>
            </a:r>
            <a:r>
              <a:rPr lang="ru-RU" i="1" baseline="-25000" dirty="0"/>
              <a:t>n+1</a:t>
            </a:r>
            <a:r>
              <a:rPr lang="ru-RU" i="1" dirty="0"/>
              <a:t>.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i="1" dirty="0" smtClean="0">
                <a:solidFill>
                  <a:schemeClr val="accent1"/>
                </a:solidFill>
              </a:rPr>
              <a:t>Этот </a:t>
            </a:r>
            <a:r>
              <a:rPr lang="ru-RU" i="1" dirty="0">
                <a:solidFill>
                  <a:schemeClr val="accent1"/>
                </a:solidFill>
              </a:rPr>
              <a:t>процесс повторяется до тех пор</a:t>
            </a:r>
            <a:r>
              <a:rPr lang="ru-RU" dirty="0"/>
              <a:t>, пока не будет пройден заданный интервал времени </a:t>
            </a:r>
            <a:r>
              <a:rPr lang="ru-RU" i="1" dirty="0"/>
              <a:t>t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021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908720"/>
            <a:ext cx="7139136" cy="924712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/>
              <a:t>4. </a:t>
            </a:r>
            <a:r>
              <a:rPr lang="ru-RU" sz="3600" b="1" dirty="0"/>
              <a:t>Моделирование частотных характеристик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975720"/>
          </a:xfrm>
        </p:spPr>
        <p:txBody>
          <a:bodyPr/>
          <a:lstStyle/>
          <a:p>
            <a:r>
              <a:rPr lang="ru-RU" i="1" dirty="0">
                <a:solidFill>
                  <a:schemeClr val="accent1"/>
                </a:solidFill>
              </a:rPr>
              <a:t>Амплитудно-частотная характеристика </a:t>
            </a:r>
            <a:r>
              <a:rPr lang="ru-RU" dirty="0"/>
              <a:t>(АЧХ) определяется как отношение</a:t>
            </a:r>
            <a:r>
              <a:rPr lang="ru-RU" dirty="0" smtClean="0"/>
              <a:t>:</a:t>
            </a:r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r>
              <a:rPr lang="ru-RU" dirty="0"/>
              <a:t>где </a:t>
            </a:r>
            <a:r>
              <a:rPr lang="ru-RU" i="1" dirty="0"/>
              <a:t>j(w)</a:t>
            </a:r>
            <a:r>
              <a:rPr lang="ru-RU" dirty="0"/>
              <a:t> — комплексная частота</a:t>
            </a:r>
            <a:r>
              <a:rPr lang="ru-RU" dirty="0" smtClean="0"/>
              <a:t>.</a:t>
            </a:r>
          </a:p>
          <a:p>
            <a:r>
              <a:rPr lang="ru-RU" dirty="0"/>
              <a:t>Существуют различные способы расчета АЧХ.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1042998"/>
              </p:ext>
            </p:extLst>
          </p:nvPr>
        </p:nvGraphicFramePr>
        <p:xfrm>
          <a:off x="3203848" y="3284984"/>
          <a:ext cx="2011561" cy="79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5" name="Формула" r:id="rId5" imgW="1117115" imgH="444307" progId="Equation.3">
                  <p:embed/>
                </p:oleObj>
              </mc:Choice>
              <mc:Fallback>
                <p:oleObj name="Формула" r:id="rId5" imgW="1117115" imgH="444307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848" y="3284984"/>
                        <a:ext cx="2011561" cy="7920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42035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697260"/>
            <a:ext cx="7067128" cy="114300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/>
              <a:t>4. </a:t>
            </a:r>
            <a:r>
              <a:rPr lang="ru-RU" sz="3600" b="1" dirty="0"/>
              <a:t>Моделирование частотных характеристик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>
                <a:solidFill>
                  <a:srgbClr val="C00000"/>
                </a:solidFill>
              </a:rPr>
              <a:t>Аналитические способы </a:t>
            </a:r>
            <a:r>
              <a:rPr lang="ru-RU" dirty="0"/>
              <a:t>основаны н вычислении АЧХ как отношения полиномов</a:t>
            </a:r>
            <a:r>
              <a:rPr lang="ru-RU" dirty="0" smtClean="0"/>
              <a:t>: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Моделирование </a:t>
            </a:r>
            <a:r>
              <a:rPr lang="ru-RU" dirty="0"/>
              <a:t>АЧХ на ЭВМ основано на трех подходах: символьном, численно-символьном и численном.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6379059"/>
              </p:ext>
            </p:extLst>
          </p:nvPr>
        </p:nvGraphicFramePr>
        <p:xfrm>
          <a:off x="1547664" y="3284984"/>
          <a:ext cx="5670987" cy="864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9" name="Формула" r:id="rId5" imgW="3149600" imgH="482600" progId="Equation.3">
                  <p:embed/>
                </p:oleObj>
              </mc:Choice>
              <mc:Fallback>
                <p:oleObj name="Формула" r:id="rId5" imgW="3149600" imgH="4826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664" y="3284984"/>
                        <a:ext cx="5670987" cy="86409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3710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697260"/>
            <a:ext cx="6995120" cy="114300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/>
              <a:t>4. </a:t>
            </a:r>
            <a:r>
              <a:rPr lang="ru-RU" sz="3600" b="1" dirty="0"/>
              <a:t>Моделирование частотных характеристик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8469" y="2492896"/>
            <a:ext cx="8229600" cy="2952328"/>
          </a:xfrm>
        </p:spPr>
        <p:txBody>
          <a:bodyPr>
            <a:normAutofit/>
          </a:bodyPr>
          <a:lstStyle/>
          <a:p>
            <a:r>
              <a:rPr lang="ru-RU" i="1" dirty="0">
                <a:solidFill>
                  <a:schemeClr val="accent1"/>
                </a:solidFill>
              </a:rPr>
              <a:t>При  символьном подходе программы </a:t>
            </a:r>
            <a:r>
              <a:rPr lang="ru-RU" dirty="0"/>
              <a:t>составляются так, чтобы вычислить коэффициенты </a:t>
            </a:r>
            <a:r>
              <a:rPr lang="ru-RU" i="1" dirty="0" err="1"/>
              <a:t>a</a:t>
            </a:r>
            <a:r>
              <a:rPr lang="ru-RU" i="1" baseline="-25000" dirty="0" err="1"/>
              <a:t>i</a:t>
            </a:r>
            <a:r>
              <a:rPr lang="ru-RU" i="1" dirty="0"/>
              <a:t>, </a:t>
            </a:r>
            <a:r>
              <a:rPr lang="ru-RU" i="1" dirty="0" err="1"/>
              <a:t>b</a:t>
            </a:r>
            <a:r>
              <a:rPr lang="ru-RU" i="1" baseline="-25000" dirty="0" err="1"/>
              <a:t>i</a:t>
            </a:r>
            <a:r>
              <a:rPr lang="ru-RU" dirty="0"/>
              <a:t> в виде формул. </a:t>
            </a:r>
            <a:endParaRPr lang="ru-RU" dirty="0" smtClean="0"/>
          </a:p>
          <a:p>
            <a:r>
              <a:rPr lang="ru-RU" i="1" dirty="0" smtClean="0">
                <a:solidFill>
                  <a:schemeClr val="accent1"/>
                </a:solidFill>
              </a:rPr>
              <a:t>Наибольшее </a:t>
            </a:r>
            <a:r>
              <a:rPr lang="ru-RU" i="1" dirty="0">
                <a:solidFill>
                  <a:schemeClr val="accent1"/>
                </a:solidFill>
              </a:rPr>
              <a:t>распространение получил численный подход</a:t>
            </a:r>
            <a:r>
              <a:rPr lang="ru-RU" dirty="0"/>
              <a:t>, когда АЧХ вычисляется как численное значение </a:t>
            </a:r>
            <a:r>
              <a:rPr lang="ru-RU" i="1" dirty="0"/>
              <a:t>F(</a:t>
            </a:r>
            <a:r>
              <a:rPr lang="ru-RU" i="1" dirty="0" err="1"/>
              <a:t>jw</a:t>
            </a:r>
            <a:r>
              <a:rPr lang="ru-RU" i="1" dirty="0"/>
              <a:t>)</a:t>
            </a:r>
            <a:r>
              <a:rPr lang="ru-RU" dirty="0"/>
              <a:t> при разных значениях </a:t>
            </a:r>
            <a:r>
              <a:rPr lang="ru-RU" i="1" dirty="0"/>
              <a:t>w</a:t>
            </a:r>
            <a:r>
              <a:rPr lang="ru-RU" dirty="0"/>
              <a:t>, т.е. </a:t>
            </a:r>
            <a:r>
              <a:rPr lang="ru-RU" dirty="0" err="1"/>
              <a:t>поточечно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23646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764704"/>
            <a:ext cx="7067128" cy="114300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/>
              <a:t>4. </a:t>
            </a:r>
            <a:r>
              <a:rPr lang="ru-RU" sz="3600" b="1" dirty="0"/>
              <a:t>Моделирование частотных характеристик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975720"/>
          </a:xfrm>
        </p:spPr>
        <p:txBody>
          <a:bodyPr/>
          <a:lstStyle/>
          <a:p>
            <a:r>
              <a:rPr lang="ru-RU" i="1" dirty="0">
                <a:solidFill>
                  <a:schemeClr val="accent1"/>
                </a:solidFill>
              </a:rPr>
              <a:t>В качестве входного сигнала </a:t>
            </a:r>
            <a:r>
              <a:rPr lang="ru-RU" dirty="0"/>
              <a:t>используется источник напряжения </a:t>
            </a:r>
            <a:r>
              <a:rPr lang="ru-RU" i="1" dirty="0" err="1"/>
              <a:t>Е</a:t>
            </a:r>
            <a:r>
              <a:rPr lang="ru-RU" i="1" baseline="-25000" dirty="0" err="1"/>
              <a:t>вх</a:t>
            </a:r>
            <a:r>
              <a:rPr lang="ru-RU" i="1" dirty="0"/>
              <a:t>(</a:t>
            </a:r>
            <a:r>
              <a:rPr lang="ru-RU" i="1" dirty="0" err="1"/>
              <a:t>jw</a:t>
            </a:r>
            <a:r>
              <a:rPr lang="ru-RU" i="1" dirty="0"/>
              <a:t>)=1∙е </a:t>
            </a:r>
            <a:r>
              <a:rPr lang="ru-RU" i="1" baseline="30000" dirty="0" err="1"/>
              <a:t>jw</a:t>
            </a:r>
            <a:r>
              <a:rPr lang="ru-RU" dirty="0"/>
              <a:t> с единичной комплексной амплитудой, нулевой начальной фазой и малым внутренним сопротивлением. </a:t>
            </a:r>
            <a:endParaRPr lang="ru-RU" dirty="0" smtClean="0"/>
          </a:p>
          <a:p>
            <a:r>
              <a:rPr lang="ru-RU" i="1" dirty="0" smtClean="0">
                <a:solidFill>
                  <a:schemeClr val="accent1"/>
                </a:solidFill>
              </a:rPr>
              <a:t>В </a:t>
            </a:r>
            <a:r>
              <a:rPr lang="ru-RU" i="1" dirty="0">
                <a:solidFill>
                  <a:schemeClr val="accent1"/>
                </a:solidFill>
              </a:rPr>
              <a:t>базисе узловых потенциалов </a:t>
            </a:r>
            <a:r>
              <a:rPr lang="ru-RU" dirty="0"/>
              <a:t>этот источник напряжения преобразуется в единичный источник тока </a:t>
            </a:r>
            <a:r>
              <a:rPr lang="ru-RU" i="1" dirty="0" err="1"/>
              <a:t>I</a:t>
            </a:r>
            <a:r>
              <a:rPr lang="ru-RU" i="1" baseline="-25000" dirty="0" err="1"/>
              <a:t>вх</a:t>
            </a:r>
            <a:r>
              <a:rPr lang="ru-RU" i="1" dirty="0"/>
              <a:t>(</a:t>
            </a:r>
            <a:r>
              <a:rPr lang="ru-RU" i="1" dirty="0" err="1"/>
              <a:t>jw</a:t>
            </a:r>
            <a:r>
              <a:rPr lang="ru-RU" i="1" dirty="0"/>
              <a:t>)=1∙е </a:t>
            </a:r>
            <a:r>
              <a:rPr lang="ru-RU" i="1" baseline="30000" dirty="0" err="1"/>
              <a:t>jw</a:t>
            </a:r>
            <a:r>
              <a:rPr lang="ru-RU" dirty="0"/>
              <a:t> с большой параллельно включенной проводимостью.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98190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697260"/>
            <a:ext cx="7067128" cy="114300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/>
              <a:t>4. </a:t>
            </a:r>
            <a:r>
              <a:rPr lang="ru-RU" sz="3600" b="1" dirty="0"/>
              <a:t>Моделирование частотных характеристик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661872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Таким образом при указанном входном сигнале будет верно соотношение </a:t>
            </a:r>
          </a:p>
          <a:p>
            <a:endParaRPr lang="ru-RU" dirty="0" smtClean="0"/>
          </a:p>
          <a:p>
            <a:endParaRPr lang="ru-RU" dirty="0"/>
          </a:p>
          <a:p>
            <a:pPr marL="0" indent="0">
              <a:buNone/>
            </a:pPr>
            <a:endParaRPr lang="ru-RU" i="1" dirty="0" smtClean="0"/>
          </a:p>
          <a:p>
            <a:pPr marL="0" indent="0">
              <a:buNone/>
            </a:pPr>
            <a:r>
              <a:rPr lang="ru-RU" i="1" dirty="0" smtClean="0"/>
              <a:t>F(</a:t>
            </a:r>
            <a:r>
              <a:rPr lang="ru-RU" i="1" dirty="0" err="1" smtClean="0"/>
              <a:t>jw</a:t>
            </a:r>
            <a:r>
              <a:rPr lang="ru-RU" i="1" dirty="0"/>
              <a:t>) — </a:t>
            </a:r>
            <a:r>
              <a:rPr lang="ru-RU" dirty="0"/>
              <a:t>комплексная АЧХ.</a:t>
            </a:r>
          </a:p>
          <a:p>
            <a:r>
              <a:rPr lang="ru-RU" i="1" dirty="0">
                <a:solidFill>
                  <a:schemeClr val="accent1"/>
                </a:solidFill>
              </a:rPr>
              <a:t>Следовательно</a:t>
            </a:r>
            <a:r>
              <a:rPr lang="ru-RU" dirty="0"/>
              <a:t>, рассчитывая </a:t>
            </a:r>
            <a:r>
              <a:rPr lang="ru-RU" i="1" dirty="0" err="1"/>
              <a:t>u</a:t>
            </a:r>
            <a:r>
              <a:rPr lang="ru-RU" i="1" baseline="-25000" dirty="0" err="1"/>
              <a:t>вых</a:t>
            </a:r>
            <a:r>
              <a:rPr lang="ru-RU" i="1" dirty="0"/>
              <a:t>(</a:t>
            </a:r>
            <a:r>
              <a:rPr lang="ru-RU" i="1" dirty="0" err="1"/>
              <a:t>jw</a:t>
            </a:r>
            <a:r>
              <a:rPr lang="ru-RU" i="1" dirty="0"/>
              <a:t>)</a:t>
            </a:r>
            <a:r>
              <a:rPr lang="ru-RU" dirty="0"/>
              <a:t> в любой ветви схемы, мы тем самым рассчитываем АЧХ схемы для этой ветви. </a:t>
            </a:r>
            <a:r>
              <a:rPr lang="ru-RU" i="1" dirty="0">
                <a:solidFill>
                  <a:schemeClr val="accent1"/>
                </a:solidFill>
              </a:rPr>
              <a:t>Если один из полюсов ветви </a:t>
            </a:r>
            <a:r>
              <a:rPr lang="ru-RU" dirty="0"/>
              <a:t>с входным сигналом — земляной, то </a:t>
            </a:r>
            <a:r>
              <a:rPr lang="ru-RU" i="1" dirty="0" err="1"/>
              <a:t>Е</a:t>
            </a:r>
            <a:r>
              <a:rPr lang="ru-RU" i="1" baseline="-25000" dirty="0" err="1"/>
              <a:t>вх</a:t>
            </a:r>
            <a:r>
              <a:rPr lang="ru-RU" i="1" dirty="0"/>
              <a:t>=</a:t>
            </a:r>
            <a:r>
              <a:rPr lang="ru-RU" i="1" dirty="0">
                <a:sym typeface="Symbol"/>
              </a:rPr>
              <a:t></a:t>
            </a:r>
            <a:r>
              <a:rPr lang="ru-RU" i="1" baseline="-25000" dirty="0" err="1"/>
              <a:t>вх</a:t>
            </a:r>
            <a:r>
              <a:rPr lang="ru-RU" dirty="0"/>
              <a:t>; тогда вместо </a:t>
            </a:r>
            <a:r>
              <a:rPr lang="ru-RU" i="1" dirty="0" err="1"/>
              <a:t>u</a:t>
            </a:r>
            <a:r>
              <a:rPr lang="ru-RU" i="1" baseline="-25000" dirty="0" err="1"/>
              <a:t>вых</a:t>
            </a:r>
            <a:r>
              <a:rPr lang="ru-RU" i="1" dirty="0"/>
              <a:t>(</a:t>
            </a:r>
            <a:r>
              <a:rPr lang="ru-RU" i="1" dirty="0" err="1"/>
              <a:t>jw</a:t>
            </a:r>
            <a:r>
              <a:rPr lang="ru-RU" i="1" dirty="0"/>
              <a:t>)</a:t>
            </a:r>
            <a:r>
              <a:rPr lang="ru-RU" dirty="0"/>
              <a:t> можно рассчитать </a:t>
            </a:r>
            <a:r>
              <a:rPr lang="ru-RU" i="1" dirty="0">
                <a:sym typeface="Symbol"/>
              </a:rPr>
              <a:t></a:t>
            </a:r>
            <a:r>
              <a:rPr lang="ru-RU" i="1" baseline="-25000" dirty="0" err="1"/>
              <a:t>вых</a:t>
            </a:r>
            <a:r>
              <a:rPr lang="ru-RU" i="1" dirty="0"/>
              <a:t>(</a:t>
            </a:r>
            <a:r>
              <a:rPr lang="ru-RU" i="1" dirty="0" err="1"/>
              <a:t>jw</a:t>
            </a:r>
            <a:r>
              <a:rPr lang="ru-RU" i="1" dirty="0"/>
              <a:t>)</a:t>
            </a:r>
            <a:r>
              <a:rPr lang="ru-RU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1448430"/>
              </p:ext>
            </p:extLst>
          </p:nvPr>
        </p:nvGraphicFramePr>
        <p:xfrm>
          <a:off x="3203848" y="2780928"/>
          <a:ext cx="3475033" cy="864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2" name="Формула" r:id="rId5" imgW="1777229" imgH="444307" progId="Equation.3">
                  <p:embed/>
                </p:oleObj>
              </mc:Choice>
              <mc:Fallback>
                <p:oleObj name="Формула" r:id="rId5" imgW="1777229" imgH="444307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848" y="2780928"/>
                        <a:ext cx="3475033" cy="864096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6330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908720"/>
            <a:ext cx="6923112" cy="924712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/>
              <a:t>4. </a:t>
            </a:r>
            <a:r>
              <a:rPr lang="ru-RU" sz="3600" b="1" dirty="0"/>
              <a:t>Моделирование частотных характеристик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>
                <a:solidFill>
                  <a:schemeClr val="accent1"/>
                </a:solidFill>
              </a:rPr>
              <a:t>Следовательно, рассчитывая </a:t>
            </a:r>
            <a:r>
              <a:rPr lang="ru-RU" i="1" dirty="0" err="1"/>
              <a:t>u</a:t>
            </a:r>
            <a:r>
              <a:rPr lang="ru-RU" i="1" baseline="-25000" dirty="0" err="1"/>
              <a:t>вых</a:t>
            </a:r>
            <a:r>
              <a:rPr lang="ru-RU" i="1" dirty="0"/>
              <a:t>(</a:t>
            </a:r>
            <a:r>
              <a:rPr lang="ru-RU" i="1" dirty="0" err="1"/>
              <a:t>jw</a:t>
            </a:r>
            <a:r>
              <a:rPr lang="ru-RU" i="1" dirty="0"/>
              <a:t>)</a:t>
            </a:r>
            <a:r>
              <a:rPr lang="ru-RU" dirty="0"/>
              <a:t> в любой ветви схемы, мы тем самым рассчитываем АЧХ схемы для этой ветви. </a:t>
            </a:r>
            <a:r>
              <a:rPr lang="ru-RU" i="1" dirty="0">
                <a:solidFill>
                  <a:schemeClr val="accent1"/>
                </a:solidFill>
              </a:rPr>
              <a:t>Если один из полюсов ветви </a:t>
            </a:r>
            <a:r>
              <a:rPr lang="ru-RU" dirty="0"/>
              <a:t>с входным сигналом — земляной, то </a:t>
            </a:r>
            <a:r>
              <a:rPr lang="ru-RU" i="1" dirty="0" err="1"/>
              <a:t>Е</a:t>
            </a:r>
            <a:r>
              <a:rPr lang="ru-RU" i="1" baseline="-25000" dirty="0" err="1"/>
              <a:t>вх</a:t>
            </a:r>
            <a:r>
              <a:rPr lang="ru-RU" i="1" dirty="0"/>
              <a:t>=</a:t>
            </a:r>
            <a:r>
              <a:rPr lang="ru-RU" i="1" dirty="0">
                <a:sym typeface="Symbol"/>
              </a:rPr>
              <a:t></a:t>
            </a:r>
            <a:r>
              <a:rPr lang="ru-RU" i="1" baseline="-25000" dirty="0" err="1"/>
              <a:t>вх</a:t>
            </a:r>
            <a:r>
              <a:rPr lang="ru-RU" dirty="0"/>
              <a:t>; тогда вместо </a:t>
            </a:r>
            <a:r>
              <a:rPr lang="ru-RU" i="1" dirty="0" err="1"/>
              <a:t>u</a:t>
            </a:r>
            <a:r>
              <a:rPr lang="ru-RU" i="1" baseline="-25000" dirty="0" err="1"/>
              <a:t>вых</a:t>
            </a:r>
            <a:r>
              <a:rPr lang="ru-RU" i="1" dirty="0"/>
              <a:t>(</a:t>
            </a:r>
            <a:r>
              <a:rPr lang="ru-RU" i="1" dirty="0" err="1"/>
              <a:t>jw</a:t>
            </a:r>
            <a:r>
              <a:rPr lang="ru-RU" i="1" dirty="0"/>
              <a:t>)</a:t>
            </a:r>
            <a:r>
              <a:rPr lang="ru-RU" dirty="0"/>
              <a:t> можно рассчитать </a:t>
            </a:r>
            <a:r>
              <a:rPr lang="ru-RU" i="1" dirty="0">
                <a:sym typeface="Symbol"/>
              </a:rPr>
              <a:t></a:t>
            </a:r>
            <a:r>
              <a:rPr lang="ru-RU" i="1" baseline="-25000" dirty="0" err="1"/>
              <a:t>вых</a:t>
            </a:r>
            <a:r>
              <a:rPr lang="ru-RU" i="1" dirty="0"/>
              <a:t>(</a:t>
            </a:r>
            <a:r>
              <a:rPr lang="ru-RU" i="1" dirty="0" err="1"/>
              <a:t>jw</a:t>
            </a:r>
            <a:r>
              <a:rPr lang="ru-RU" i="1" dirty="0" smtClean="0"/>
              <a:t>)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г</a:t>
            </a:r>
            <a:r>
              <a:rPr lang="ru-RU" dirty="0" smtClean="0"/>
              <a:t>де</a:t>
            </a:r>
            <a:r>
              <a:rPr lang="ru-RU" i="1" dirty="0" smtClean="0"/>
              <a:t> </a:t>
            </a:r>
            <a:r>
              <a:rPr lang="ru-RU" i="1" dirty="0">
                <a:sym typeface="Symbol"/>
              </a:rPr>
              <a:t></a:t>
            </a:r>
            <a:r>
              <a:rPr lang="ru-RU" i="1" baseline="-25000" dirty="0" err="1"/>
              <a:t>нач</a:t>
            </a:r>
            <a:r>
              <a:rPr lang="ru-RU" i="1" dirty="0"/>
              <a:t>, </a:t>
            </a:r>
            <a:r>
              <a:rPr lang="ru-RU" i="1" dirty="0">
                <a:sym typeface="Symbol"/>
              </a:rPr>
              <a:t></a:t>
            </a:r>
            <a:r>
              <a:rPr lang="ru-RU" i="1" baseline="-25000" dirty="0"/>
              <a:t>кон</a:t>
            </a:r>
            <a:r>
              <a:rPr lang="ru-RU" dirty="0"/>
              <a:t> — потенциалы на концах реактивных ветвей; </a:t>
            </a:r>
            <a:r>
              <a:rPr lang="ru-RU" i="1" dirty="0"/>
              <a:t>j — </a:t>
            </a:r>
            <a:r>
              <a:rPr lang="ru-RU" dirty="0"/>
              <a:t>мнимая единица; </a:t>
            </a:r>
            <a:r>
              <a:rPr lang="ru-RU" i="1" dirty="0"/>
              <a:t>w — </a:t>
            </a:r>
            <a:r>
              <a:rPr lang="ru-RU" dirty="0"/>
              <a:t>частота.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8768636"/>
              </p:ext>
            </p:extLst>
          </p:nvPr>
        </p:nvGraphicFramePr>
        <p:xfrm>
          <a:off x="827584" y="4557188"/>
          <a:ext cx="3291466" cy="557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11" name="Формула" r:id="rId5" imgW="1346200" imgH="228600" progId="Equation.3">
                  <p:embed/>
                </p:oleObj>
              </mc:Choice>
              <mc:Fallback>
                <p:oleObj name="Формула" r:id="rId5" imgW="1346200" imgH="2286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4557188"/>
                        <a:ext cx="3291466" cy="55761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5718262"/>
              </p:ext>
            </p:extLst>
          </p:nvPr>
        </p:nvGraphicFramePr>
        <p:xfrm>
          <a:off x="4427983" y="4437112"/>
          <a:ext cx="2845179" cy="79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12" name="Формула" r:id="rId7" imgW="1422400" imgH="393700" progId="Equation.3">
                  <p:embed/>
                </p:oleObj>
              </mc:Choice>
              <mc:Fallback>
                <p:oleObj name="Формула" r:id="rId7" imgW="1422400" imgH="3937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983" y="4437112"/>
                        <a:ext cx="2845179" cy="792088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308304" y="4653136"/>
            <a:ext cx="6719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(14)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127386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697260"/>
            <a:ext cx="7067128" cy="114300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/>
              <a:t>4. </a:t>
            </a:r>
            <a:r>
              <a:rPr lang="ru-RU" sz="3600" b="1" dirty="0"/>
              <a:t>Моделирование частотных характеристик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i="1" dirty="0">
                <a:solidFill>
                  <a:schemeClr val="accent1"/>
                </a:solidFill>
              </a:rPr>
              <a:t>Проводимости реактивных ветвей </a:t>
            </a:r>
            <a:r>
              <a:rPr lang="ru-RU" dirty="0"/>
              <a:t>равны: 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en-US" i="1" dirty="0" err="1" smtClean="0"/>
              <a:t>y</a:t>
            </a:r>
            <a:r>
              <a:rPr lang="en-US" i="1" baseline="-25000" dirty="0" err="1" smtClean="0"/>
              <a:t>c</a:t>
            </a:r>
            <a:r>
              <a:rPr lang="en-US" i="1" dirty="0" smtClean="0"/>
              <a:t>=</a:t>
            </a:r>
            <a:r>
              <a:rPr lang="en-US" i="1" dirty="0" err="1" smtClean="0"/>
              <a:t>jwC</a:t>
            </a:r>
            <a:r>
              <a:rPr lang="en-US" i="1" dirty="0"/>
              <a:t>,     </a:t>
            </a:r>
            <a:r>
              <a:rPr lang="en-US" i="1" dirty="0" smtClean="0"/>
              <a:t>         </a:t>
            </a:r>
            <a:r>
              <a:rPr lang="en-US" i="1" dirty="0" err="1"/>
              <a:t>y</a:t>
            </a:r>
            <a:r>
              <a:rPr lang="en-US" i="1" baseline="-25000" dirty="0" err="1"/>
              <a:t>L</a:t>
            </a:r>
            <a:r>
              <a:rPr lang="en-US" i="1" dirty="0"/>
              <a:t>=-j/(</a:t>
            </a:r>
            <a:r>
              <a:rPr lang="en-US" i="1" dirty="0" err="1"/>
              <a:t>wL</a:t>
            </a:r>
            <a:r>
              <a:rPr lang="en-US" i="1" dirty="0" smtClean="0"/>
              <a:t>)</a:t>
            </a:r>
            <a:r>
              <a:rPr lang="ru-RU" i="1" dirty="0" smtClean="0"/>
              <a:t>                         </a:t>
            </a:r>
            <a:r>
              <a:rPr lang="ru-RU" sz="2400" dirty="0" smtClean="0"/>
              <a:t>(15)</a:t>
            </a:r>
          </a:p>
          <a:p>
            <a:pPr marL="0" indent="0">
              <a:buNone/>
            </a:pPr>
            <a:endParaRPr lang="ru-RU" sz="2400" b="1" dirty="0">
              <a:latin typeface="+mj-lt"/>
            </a:endParaRPr>
          </a:p>
          <a:p>
            <a:r>
              <a:rPr lang="ru-RU" dirty="0"/>
              <a:t>Уравнения </a:t>
            </a:r>
            <a:r>
              <a:rPr lang="ru-RU" dirty="0" smtClean="0"/>
              <a:t>(14) </a:t>
            </a:r>
            <a:r>
              <a:rPr lang="ru-RU" dirty="0"/>
              <a:t>используются при </a:t>
            </a:r>
            <a:r>
              <a:rPr lang="ru-RU" i="1" dirty="0">
                <a:solidFill>
                  <a:schemeClr val="accent1"/>
                </a:solidFill>
              </a:rPr>
              <a:t>формировании вектора узловых токов</a:t>
            </a:r>
            <a:r>
              <a:rPr lang="ru-RU" dirty="0"/>
              <a:t>, а </a:t>
            </a:r>
            <a:r>
              <a:rPr lang="ru-RU" dirty="0" smtClean="0"/>
              <a:t>(15) </a:t>
            </a:r>
            <a:r>
              <a:rPr lang="ru-RU" dirty="0"/>
              <a:t>— матрицы узловых проводимостей. При этом в схеме замещения постоянные источники напряжения </a:t>
            </a:r>
            <a:r>
              <a:rPr lang="ru-RU" i="1" dirty="0"/>
              <a:t>Е</a:t>
            </a:r>
            <a:r>
              <a:rPr lang="ru-RU" dirty="0"/>
              <a:t> </a:t>
            </a:r>
            <a:r>
              <a:rPr lang="ru-RU" dirty="0" err="1"/>
              <a:t>закорачиваются</a:t>
            </a:r>
            <a:r>
              <a:rPr lang="ru-RU" dirty="0"/>
              <a:t>, а постоянные источники тока </a:t>
            </a:r>
            <a:r>
              <a:rPr lang="ru-RU" i="1" dirty="0"/>
              <a:t>I</a:t>
            </a:r>
            <a:r>
              <a:rPr lang="ru-RU" dirty="0"/>
              <a:t> размыкаются. </a:t>
            </a:r>
            <a:endParaRPr lang="ru-RU" b="1" dirty="0">
              <a:latin typeface="+mj-l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25987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548680"/>
            <a:ext cx="6995120" cy="114300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/>
              <a:t>4. </a:t>
            </a:r>
            <a:r>
              <a:rPr lang="ru-RU" sz="3600" b="1" dirty="0"/>
              <a:t>Моделирование частотных характеристик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824536"/>
          </a:xfrm>
        </p:spPr>
        <p:txBody>
          <a:bodyPr/>
          <a:lstStyle/>
          <a:p>
            <a:r>
              <a:rPr lang="ru-RU" dirty="0"/>
              <a:t>В результате получим </a:t>
            </a:r>
            <a:r>
              <a:rPr lang="ru-RU" i="1" dirty="0">
                <a:solidFill>
                  <a:schemeClr val="accent1"/>
                </a:solidFill>
              </a:rPr>
              <a:t>узловое уравнение линейной схемы в частотной области</a:t>
            </a:r>
            <a:r>
              <a:rPr lang="ru-RU" dirty="0" smtClean="0"/>
              <a:t>:</a:t>
            </a:r>
          </a:p>
          <a:p>
            <a:pPr marL="0" indent="0" algn="ctr">
              <a:buNone/>
            </a:pPr>
            <a:r>
              <a:rPr lang="en-US" i="1" dirty="0"/>
              <a:t>Y(</a:t>
            </a:r>
            <a:r>
              <a:rPr lang="en-US" i="1" dirty="0" err="1"/>
              <a:t>jw</a:t>
            </a:r>
            <a:r>
              <a:rPr lang="en-US" i="1" dirty="0"/>
              <a:t>)∙</a:t>
            </a:r>
            <a:r>
              <a:rPr lang="ru-RU" i="1" dirty="0">
                <a:sym typeface="Symbol"/>
              </a:rPr>
              <a:t></a:t>
            </a:r>
            <a:r>
              <a:rPr lang="en-US" i="1" dirty="0"/>
              <a:t>(</a:t>
            </a:r>
            <a:r>
              <a:rPr lang="en-US" i="1" dirty="0" err="1"/>
              <a:t>jw</a:t>
            </a:r>
            <a:r>
              <a:rPr lang="en-US" i="1" dirty="0"/>
              <a:t>)=-I(</a:t>
            </a:r>
            <a:r>
              <a:rPr lang="en-US" i="1" dirty="0" err="1"/>
              <a:t>jw</a:t>
            </a:r>
            <a:r>
              <a:rPr lang="en-US" i="1" dirty="0" smtClean="0"/>
              <a:t>)</a:t>
            </a:r>
            <a:r>
              <a:rPr lang="ru-RU" i="1" dirty="0" smtClean="0"/>
              <a:t>           </a:t>
            </a:r>
            <a:r>
              <a:rPr lang="ru-RU" sz="2400" dirty="0" smtClean="0"/>
              <a:t>(16)</a:t>
            </a:r>
          </a:p>
          <a:p>
            <a:pPr marL="0" indent="0">
              <a:buNone/>
            </a:pPr>
            <a:r>
              <a:rPr lang="ru-RU" sz="2400" dirty="0"/>
              <a:t>Если интерес </a:t>
            </a:r>
            <a:r>
              <a:rPr lang="ru-RU" sz="2400" i="1" dirty="0">
                <a:solidFill>
                  <a:schemeClr val="accent1"/>
                </a:solidFill>
              </a:rPr>
              <a:t>представляет частотная характеристика </a:t>
            </a:r>
            <a:r>
              <a:rPr lang="ru-RU" sz="2400" dirty="0"/>
              <a:t>в каком-нибудь одном узле схемы </a:t>
            </a:r>
            <a:r>
              <a:rPr lang="ru-RU" sz="2400" i="1" dirty="0"/>
              <a:t>k</a:t>
            </a:r>
            <a:r>
              <a:rPr lang="ru-RU" sz="2400" dirty="0"/>
              <a:t>, то на каждой частоте </a:t>
            </a:r>
            <a:r>
              <a:rPr lang="ru-RU" sz="2400" i="1" dirty="0" err="1"/>
              <a:t>w</a:t>
            </a:r>
            <a:r>
              <a:rPr lang="ru-RU" sz="2400" i="1" baseline="-25000" dirty="0" err="1"/>
              <a:t>i</a:t>
            </a:r>
            <a:r>
              <a:rPr lang="ru-RU" sz="2400" dirty="0"/>
              <a:t> нужно выбирать из вектора </a:t>
            </a:r>
            <a:r>
              <a:rPr lang="ru-RU" sz="2400" i="1" dirty="0">
                <a:sym typeface="Symbol"/>
              </a:rPr>
              <a:t></a:t>
            </a:r>
            <a:r>
              <a:rPr lang="ru-RU" sz="2400" i="1" dirty="0"/>
              <a:t>(</a:t>
            </a:r>
            <a:r>
              <a:rPr lang="ru-RU" sz="2400" i="1" dirty="0" err="1"/>
              <a:t>jw</a:t>
            </a:r>
            <a:r>
              <a:rPr lang="ru-RU" sz="2400" i="1" baseline="-25000" dirty="0" err="1"/>
              <a:t>i</a:t>
            </a:r>
            <a:r>
              <a:rPr lang="ru-RU" sz="2400" i="1" dirty="0"/>
              <a:t>)</a:t>
            </a:r>
            <a:r>
              <a:rPr lang="ru-RU" sz="2400" dirty="0"/>
              <a:t> комплексное значение потенциалов </a:t>
            </a:r>
            <a:r>
              <a:rPr lang="ru-RU" sz="2400" i="1" dirty="0">
                <a:sym typeface="Symbol"/>
              </a:rPr>
              <a:t></a:t>
            </a:r>
            <a:r>
              <a:rPr lang="ru-RU" sz="2400" i="1" baseline="-25000" dirty="0"/>
              <a:t>k</a:t>
            </a:r>
            <a:r>
              <a:rPr lang="ru-RU" sz="2400" i="1" dirty="0"/>
              <a:t>(</a:t>
            </a:r>
            <a:r>
              <a:rPr lang="ru-RU" sz="2400" i="1" dirty="0" err="1"/>
              <a:t>jw</a:t>
            </a:r>
            <a:r>
              <a:rPr lang="ru-RU" sz="2400" i="1" baseline="-25000" dirty="0" err="1"/>
              <a:t>i</a:t>
            </a:r>
            <a:r>
              <a:rPr lang="ru-RU" sz="2400" i="1" dirty="0"/>
              <a:t>)=</a:t>
            </a:r>
            <a:r>
              <a:rPr lang="ru-RU" sz="2400" i="1" dirty="0" err="1"/>
              <a:t>A</a:t>
            </a:r>
            <a:r>
              <a:rPr lang="ru-RU" sz="2400" i="1" baseline="-25000" dirty="0" err="1"/>
              <a:t>k</a:t>
            </a:r>
            <a:r>
              <a:rPr lang="ru-RU" sz="2400" i="1" dirty="0"/>
              <a:t>(</a:t>
            </a:r>
            <a:r>
              <a:rPr lang="ru-RU" sz="2400" i="1" dirty="0" err="1"/>
              <a:t>w</a:t>
            </a:r>
            <a:r>
              <a:rPr lang="ru-RU" sz="2400" i="1" baseline="-25000" dirty="0" err="1"/>
              <a:t>i</a:t>
            </a:r>
            <a:r>
              <a:rPr lang="ru-RU" sz="2400" i="1" dirty="0"/>
              <a:t>)+</a:t>
            </a:r>
            <a:r>
              <a:rPr lang="ru-RU" sz="2400" i="1" dirty="0" err="1"/>
              <a:t>jB</a:t>
            </a:r>
            <a:r>
              <a:rPr lang="ru-RU" sz="2400" i="1" baseline="-25000" dirty="0" err="1"/>
              <a:t>k</a:t>
            </a:r>
            <a:r>
              <a:rPr lang="ru-RU" sz="2400" i="1" dirty="0"/>
              <a:t>(</a:t>
            </a:r>
            <a:r>
              <a:rPr lang="ru-RU" sz="2400" i="1" dirty="0" err="1"/>
              <a:t>w</a:t>
            </a:r>
            <a:r>
              <a:rPr lang="ru-RU" sz="2400" i="1" baseline="-25000" dirty="0" err="1"/>
              <a:t>i</a:t>
            </a:r>
            <a:r>
              <a:rPr lang="ru-RU" sz="2400" i="1" dirty="0"/>
              <a:t>)</a:t>
            </a:r>
            <a:r>
              <a:rPr lang="ru-RU" sz="2400" dirty="0"/>
              <a:t> и вычислять точку амплитудно-частотной и </a:t>
            </a:r>
            <a:r>
              <a:rPr lang="ru-RU" sz="2400" dirty="0" err="1"/>
              <a:t>фазо</a:t>
            </a:r>
            <a:r>
              <a:rPr lang="ru-RU" sz="2400" dirty="0"/>
              <a:t>-частотной характеристики в узле </a:t>
            </a:r>
            <a:r>
              <a:rPr lang="ru-RU" sz="2400" i="1" dirty="0"/>
              <a:t>k</a:t>
            </a:r>
            <a:r>
              <a:rPr lang="ru-RU" sz="2400" dirty="0"/>
              <a:t>:</a:t>
            </a:r>
          </a:p>
          <a:p>
            <a:pPr marL="0" indent="0">
              <a:buNone/>
            </a:pPr>
            <a:endParaRPr lang="ru-RU" sz="2400" dirty="0">
              <a:latin typeface="+mj-lt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215724"/>
              </p:ext>
            </p:extLst>
          </p:nvPr>
        </p:nvGraphicFramePr>
        <p:xfrm>
          <a:off x="683568" y="5517232"/>
          <a:ext cx="3905840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55" name="Формула" r:id="rId4" imgW="1955800" imgH="292100" progId="Equation.3">
                  <p:embed/>
                </p:oleObj>
              </mc:Choice>
              <mc:Fallback>
                <p:oleObj name="Формула" r:id="rId4" imgW="1955800" imgH="2921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5517232"/>
                        <a:ext cx="3905840" cy="57606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7266151"/>
              </p:ext>
            </p:extLst>
          </p:nvPr>
        </p:nvGraphicFramePr>
        <p:xfrm>
          <a:off x="5004048" y="5373216"/>
          <a:ext cx="3130202" cy="864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56" name="Формула" r:id="rId6" imgW="1739900" imgH="482600" progId="Equation.3">
                  <p:embed/>
                </p:oleObj>
              </mc:Choice>
              <mc:Fallback>
                <p:oleObj name="Формула" r:id="rId6" imgW="1739900" imgH="482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4048" y="5373216"/>
                        <a:ext cx="3130202" cy="86409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4075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704088"/>
            <a:ext cx="7067128" cy="852704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/>
              <a:t>КОНТРОЛЬНЫЕ ВОПРОСЫ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1</a:t>
            </a:r>
            <a:r>
              <a:rPr lang="ru-RU" dirty="0"/>
              <a:t>. Что понимается под схемотехническим моделированием? </a:t>
            </a:r>
          </a:p>
          <a:p>
            <a:pPr marL="0" indent="0">
              <a:buNone/>
            </a:pPr>
            <a:r>
              <a:rPr lang="ru-RU" dirty="0" smtClean="0"/>
              <a:t>2</a:t>
            </a:r>
            <a:r>
              <a:rPr lang="ru-RU" dirty="0"/>
              <a:t>. Совокупность каких уравнений образует математическую модель объекта? </a:t>
            </a:r>
          </a:p>
          <a:p>
            <a:pPr marL="0" indent="0">
              <a:buNone/>
            </a:pPr>
            <a:r>
              <a:rPr lang="ru-RU" dirty="0" smtClean="0"/>
              <a:t>3</a:t>
            </a:r>
            <a:r>
              <a:rPr lang="ru-RU" dirty="0"/>
              <a:t>. Что такое базовый набор схемных элементов и как моделируются элементы схемы, не вошедшие в базовый набор? </a:t>
            </a:r>
          </a:p>
          <a:p>
            <a:pPr marL="0" indent="0">
              <a:buNone/>
            </a:pPr>
            <a:r>
              <a:rPr lang="ru-RU" dirty="0" smtClean="0"/>
              <a:t>4</a:t>
            </a:r>
            <a:r>
              <a:rPr lang="ru-RU" dirty="0"/>
              <a:t>. Перечислите известные вам варианты модели биполярного транзистора и области их применения. 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67980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1"/>
  <p:tag name="ISPRING_SCORM_RATE_QUIZZES" val="0"/>
  <p:tag name="ISPRING_SCORM_PASSING_SCORE" val="100.0000000000"/>
  <p:tag name="ISPRING_RESOURCE_PATHS_HASH_2" val="f0b9ec18d31e05d67cc8a4d4734bd30aa9dbce8"/>
  <p:tag name="GENSWF_OUTPUT_FILE_NAME" val="04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720</TotalTime>
  <Words>2114</Words>
  <Application>Microsoft Office PowerPoint</Application>
  <PresentationFormat>Экран (4:3)</PresentationFormat>
  <Paragraphs>255</Paragraphs>
  <Slides>41</Slides>
  <Notes>41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3" baseType="lpstr">
      <vt:lpstr>Поток</vt:lpstr>
      <vt:lpstr>Формула</vt:lpstr>
      <vt:lpstr>Презентация PowerPoint</vt:lpstr>
      <vt:lpstr>СХЕМОТЕХНИЧЕСКОЕ  МОДЕЛИРОВАНИЕ</vt:lpstr>
      <vt:lpstr>СОДЕРЖАНИЕ</vt:lpstr>
      <vt:lpstr>1. Постановка задачи</vt:lpstr>
      <vt:lpstr>1. Постановка задачи</vt:lpstr>
      <vt:lpstr>1. Постановка задачи</vt:lpstr>
      <vt:lpstr>   2. Моделирование статических режимов 2.1 Прямой метод </vt:lpstr>
      <vt:lpstr>2.1 Прямой метод</vt:lpstr>
      <vt:lpstr>2.1 Прямой метод</vt:lpstr>
      <vt:lpstr>2.1 Прямой метод</vt:lpstr>
      <vt:lpstr>2.2 Метод движущейся области сходимости </vt:lpstr>
      <vt:lpstr>2.2 Метод движущейся области сходимости</vt:lpstr>
      <vt:lpstr>2.2 Метод движущейся области сходимости</vt:lpstr>
      <vt:lpstr>2.3 Метод установления</vt:lpstr>
      <vt:lpstr>2.3 Метод установления</vt:lpstr>
      <vt:lpstr>2.4 Метод оптимизации</vt:lpstr>
      <vt:lpstr>2.4 Метод оптимизации</vt:lpstr>
      <vt:lpstr>2.4 Метод оптимизации</vt:lpstr>
      <vt:lpstr>3.   Моделирование переходных процессов 3.1 Явная форма модели</vt:lpstr>
      <vt:lpstr>3.1 Явная форма модели</vt:lpstr>
      <vt:lpstr>3.1 Явная форма модели</vt:lpstr>
      <vt:lpstr>3.1 Явная форма модели</vt:lpstr>
      <vt:lpstr>3.1 Явная форма модели</vt:lpstr>
      <vt:lpstr>3.1 Явная форма модели</vt:lpstr>
      <vt:lpstr>3.1 Явная форма модели</vt:lpstr>
      <vt:lpstr>3.2 Организация  расчета модели схемы в явной форме</vt:lpstr>
      <vt:lpstr>3.2 Организация  расчета модели схемы в явной форме</vt:lpstr>
      <vt:lpstr>3.3 Неявная форма математической модели</vt:lpstr>
      <vt:lpstr>3.3 Неявная форма математической модели</vt:lpstr>
      <vt:lpstr>3.3 Неявная форма математической модели</vt:lpstr>
      <vt:lpstr>3.3 Неявная форма математической модели</vt:lpstr>
      <vt:lpstr>3.3 Неявная форма математической модели</vt:lpstr>
      <vt:lpstr>4. Моделирование частотных характеристик</vt:lpstr>
      <vt:lpstr>4. Моделирование частотных характеристик</vt:lpstr>
      <vt:lpstr>4. Моделирование частотных характеристик</vt:lpstr>
      <vt:lpstr>4. Моделирование частотных характеристик</vt:lpstr>
      <vt:lpstr>4. Моделирование частотных характеристик</vt:lpstr>
      <vt:lpstr>4. Моделирование частотных характеристик</vt:lpstr>
      <vt:lpstr>4. Моделирование частотных характеристик</vt:lpstr>
      <vt:lpstr>4. Моделирование частотных характеристик</vt:lpstr>
      <vt:lpstr>КОНТРОЛЬНЫЕ ВОПРОСЫ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AMFIT</dc:creator>
  <cp:lastModifiedBy>AMFIT</cp:lastModifiedBy>
  <cp:revision>57</cp:revision>
  <dcterms:created xsi:type="dcterms:W3CDTF">2013-10-18T09:56:05Z</dcterms:created>
  <dcterms:modified xsi:type="dcterms:W3CDTF">2013-11-26T12:19:09Z</dcterms:modified>
</cp:coreProperties>
</file>