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2"/>
  </p:notesMasterIdLst>
  <p:sldIdLst>
    <p:sldId id="355" r:id="rId2"/>
    <p:sldId id="354" r:id="rId3"/>
    <p:sldId id="356" r:id="rId4"/>
    <p:sldId id="257" r:id="rId5"/>
    <p:sldId id="258" r:id="rId6"/>
    <p:sldId id="336" r:id="rId7"/>
    <p:sldId id="259" r:id="rId8"/>
    <p:sldId id="260" r:id="rId9"/>
    <p:sldId id="337" r:id="rId10"/>
    <p:sldId id="261" r:id="rId11"/>
    <p:sldId id="262" r:id="rId12"/>
    <p:sldId id="263" r:id="rId13"/>
    <p:sldId id="264" r:id="rId14"/>
    <p:sldId id="338" r:id="rId15"/>
    <p:sldId id="265" r:id="rId16"/>
    <p:sldId id="266" r:id="rId17"/>
    <p:sldId id="267" r:id="rId18"/>
    <p:sldId id="268" r:id="rId19"/>
    <p:sldId id="269" r:id="rId20"/>
    <p:sldId id="33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340" r:id="rId32"/>
    <p:sldId id="280" r:id="rId33"/>
    <p:sldId id="281" r:id="rId34"/>
    <p:sldId id="341" r:id="rId35"/>
    <p:sldId id="282" r:id="rId36"/>
    <p:sldId id="283" r:id="rId37"/>
    <p:sldId id="284" r:id="rId38"/>
    <p:sldId id="285" r:id="rId39"/>
    <p:sldId id="286" r:id="rId40"/>
    <p:sldId id="342" r:id="rId41"/>
    <p:sldId id="287" r:id="rId42"/>
    <p:sldId id="343" r:id="rId43"/>
    <p:sldId id="288" r:id="rId44"/>
    <p:sldId id="289" r:id="rId45"/>
    <p:sldId id="290" r:id="rId46"/>
    <p:sldId id="344" r:id="rId47"/>
    <p:sldId id="291" r:id="rId48"/>
    <p:sldId id="292" r:id="rId49"/>
    <p:sldId id="293" r:id="rId50"/>
    <p:sldId id="345" r:id="rId51"/>
    <p:sldId id="294" r:id="rId52"/>
    <p:sldId id="295" r:id="rId53"/>
    <p:sldId id="296" r:id="rId54"/>
    <p:sldId id="297" r:id="rId55"/>
    <p:sldId id="346" r:id="rId56"/>
    <p:sldId id="298" r:id="rId57"/>
    <p:sldId id="299" r:id="rId58"/>
    <p:sldId id="347" r:id="rId59"/>
    <p:sldId id="300" r:id="rId60"/>
    <p:sldId id="301" r:id="rId61"/>
    <p:sldId id="302" r:id="rId62"/>
    <p:sldId id="303" r:id="rId63"/>
    <p:sldId id="304" r:id="rId64"/>
    <p:sldId id="348" r:id="rId65"/>
    <p:sldId id="305" r:id="rId66"/>
    <p:sldId id="306" r:id="rId67"/>
    <p:sldId id="307" r:id="rId68"/>
    <p:sldId id="308" r:id="rId69"/>
    <p:sldId id="349" r:id="rId70"/>
    <p:sldId id="309" r:id="rId71"/>
    <p:sldId id="310" r:id="rId72"/>
    <p:sldId id="311" r:id="rId73"/>
    <p:sldId id="350" r:id="rId74"/>
    <p:sldId id="312" r:id="rId75"/>
    <p:sldId id="351" r:id="rId76"/>
    <p:sldId id="313" r:id="rId77"/>
    <p:sldId id="314" r:id="rId78"/>
    <p:sldId id="315" r:id="rId79"/>
    <p:sldId id="316" r:id="rId80"/>
    <p:sldId id="317" r:id="rId81"/>
    <p:sldId id="318" r:id="rId82"/>
    <p:sldId id="319" r:id="rId83"/>
    <p:sldId id="320" r:id="rId84"/>
    <p:sldId id="352" r:id="rId85"/>
    <p:sldId id="321" r:id="rId86"/>
    <p:sldId id="322" r:id="rId87"/>
    <p:sldId id="323" r:id="rId88"/>
    <p:sldId id="324" r:id="rId89"/>
    <p:sldId id="325" r:id="rId90"/>
    <p:sldId id="353" r:id="rId91"/>
    <p:sldId id="326" r:id="rId92"/>
    <p:sldId id="327" r:id="rId93"/>
    <p:sldId id="328" r:id="rId94"/>
    <p:sldId id="329" r:id="rId95"/>
    <p:sldId id="330" r:id="rId96"/>
    <p:sldId id="331" r:id="rId97"/>
    <p:sldId id="332" r:id="rId98"/>
    <p:sldId id="333" r:id="rId99"/>
    <p:sldId id="334" r:id="rId100"/>
    <p:sldId id="335" r:id="rId101"/>
  </p:sldIdLst>
  <p:sldSz cx="9144000" cy="6858000" type="screen4x3"/>
  <p:notesSz cx="6858000" cy="9144000"/>
  <p:custDataLst>
    <p:tags r:id="rId10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21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1E2F8-D5B2-4D2B-A0B3-300F1F925F6D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094E2-F870-44C5-97DC-79CB077BF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3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BBC9C-49B3-4119-8CF9-1B35928484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2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65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003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420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89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091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155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302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030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88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079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957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00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911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337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76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37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16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8873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17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9433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82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100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003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999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667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5935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615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718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668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042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718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723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6017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6484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5391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498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9336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2361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6049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706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3371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7937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91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0380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8195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3128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9124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6589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9891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5289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2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0941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4765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806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72377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749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8989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251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5734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963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99670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78216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5959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4865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3826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3086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54830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57535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18024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9736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17302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63374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9583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0612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14921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7094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9289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82876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25857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1121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27063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3509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37896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24729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00934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80992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37432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8758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1687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353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07739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54511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72382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59217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1428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3235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7973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94E2-F870-44C5-97DC-79CB077BF6C5}" type="slidenum">
              <a:rPr lang="ru-RU" smtClean="0"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849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6F34FC-07C3-4FB2-AACE-C5BC9E086D89}" type="datetimeFigureOut">
              <a:rPr lang="ru-RU" smtClean="0"/>
              <a:t>27.04.2014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DCB195-4D9E-44AE-A1AB-C88494FF227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3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</a:t>
            </a:r>
            <a:r>
              <a:rPr lang="en-US" sz="2100" dirty="0" smtClean="0">
                <a:solidFill>
                  <a:schemeClr val="bg1"/>
                </a:solidFill>
              </a:rPr>
              <a:t> </a:t>
            </a:r>
            <a:r>
              <a:rPr lang="ru-RU" sz="2100" dirty="0" smtClean="0">
                <a:solidFill>
                  <a:schemeClr val="bg1"/>
                </a:solidFill>
              </a:rPr>
              <a:t>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2"/>
                </a:solidFill>
              </a:rPr>
              <a:t>Тема </a:t>
            </a:r>
            <a:r>
              <a:rPr lang="ru-RU" sz="4100" b="1" dirty="0" smtClean="0">
                <a:solidFill>
                  <a:schemeClr val="bg2"/>
                </a:solidFill>
              </a:rPr>
              <a:t>«</a:t>
            </a:r>
            <a:r>
              <a:rPr lang="ru-RU" sz="4100" dirty="0"/>
              <a:t>Обеспечение тепловых режимов радиоэлектронных </a:t>
            </a:r>
            <a:r>
              <a:rPr lang="ru-RU" sz="4100" dirty="0" smtClean="0"/>
              <a:t>устройств</a:t>
            </a:r>
            <a:r>
              <a:rPr lang="ru-RU" sz="4100" b="1" dirty="0" smtClean="0">
                <a:solidFill>
                  <a:schemeClr val="bg2"/>
                </a:solidFill>
              </a:rPr>
              <a:t>»</a:t>
            </a:r>
            <a:endParaRPr lang="ru-RU" sz="41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58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8392"/>
            <a:ext cx="7067128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/>
              <a:t>1. Общие сведения</a:t>
            </a:r>
            <a:endParaRPr lang="ru-RU" altLang="ru-RU" sz="2800" dirty="0"/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/>
              <a:t>2. Механизмы теплообмена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/>
              <a:t>3. Средства обеспечения тепловых режимов РЭУ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/>
              <a:t>4. Расчёт тепловых режимов РЭУ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800" dirty="0" smtClean="0"/>
              <a:t>5. Моделирование стационарных тепловых полей РЭУ</a:t>
            </a:r>
            <a:endParaRPr lang="ru-RU" alt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484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Основы 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ил.</a:t>
            </a:r>
          </a:p>
          <a:p>
            <a:pPr marL="0" indent="0">
              <a:buNone/>
            </a:pPr>
            <a:r>
              <a:rPr lang="ru-RU" dirty="0" smtClean="0"/>
              <a:t>2. Тупик </a:t>
            </a:r>
            <a:r>
              <a:rPr lang="ru-RU" dirty="0"/>
              <a:t>В.А. Технология и организация производства радиоэлектронной аппаратуры. – СПб: Издательство: </a:t>
            </a:r>
            <a:r>
              <a:rPr lang="ru-RU" dirty="0" err="1"/>
              <a:t>СПбГЭТУ</a:t>
            </a:r>
            <a:r>
              <a:rPr lang="ru-RU" dirty="0"/>
              <a:t> "ЛЭТИ" – 2004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730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668" y="836712"/>
            <a:ext cx="775743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1.1 Общие </a:t>
            </a: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сведения</a:t>
            </a:r>
            <a:endParaRPr lang="ru-RU" sz="2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600" dirty="0"/>
          </a:p>
          <a:p>
            <a:pPr algn="just"/>
            <a:r>
              <a:rPr lang="ru-RU" sz="2400" dirty="0" smtClean="0">
                <a:cs typeface="Times New Roman" pitchFamily="18" charset="0"/>
              </a:rPr>
              <a:t>Проблемы </a:t>
            </a:r>
            <a:r>
              <a:rPr lang="ru-RU" sz="2400" dirty="0">
                <a:cs typeface="Times New Roman" pitchFamily="18" charset="0"/>
              </a:rPr>
              <a:t>теплообмена в РЭС обусловлены несколькими фак­торами. Во-первых, только часть подводимой к РЭС суммарной мощности входного сигнала и источников питания выделяется на нагрузке в виде полезной мощности; остальная ее часть выделяет­ся в виде тепловой энергии внутри корпуса РЭС, вызывая повы­шение температуры в нем, дополнительный нагрев ЭРК, что сни­жает их надежность и срок службы РЭС в целом. Таким образом, всегда существует проблема отвода тепла из внутренних областей корпуса РЭС в окружающее пространство.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94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668" y="1196752"/>
            <a:ext cx="79017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для нормальной эксплуатации отдельных ЭРК (на­пример, кварцевых резонаторов) необходимо поддержание по­стоянного температурного режима в очень узком интервале тем­ператур в замкнутой области пространства и при значительном изменении температуры окружающей среды. Таким образом, су­ществует проблема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статирования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теплового режима РЭС.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целях снижения уровня их собственных шумов отдельным ЭРК требуется охлаждение до сверхнизких темпера­тур, что возможно лишь с помощью специальных средств крио­генной техники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31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668" y="1124744"/>
            <a:ext cx="7757438" cy="4821168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Особое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же внимание к процессам теплообмена обусловлено проблемой микроминиатюризации РЭС, так как выделение зна­чительных тепловых потоков в малых объемах изделий препят­ствует повышению плотности компоновки РЭС, приводит к по­явлению нежелательных тепловых связей, особенно для быстро­действующих ИМС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ClrTx/>
              <a:buSz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Поскольку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всякая материальная система сама стремится к теп­ловому равновесию со средой (минимуму энтропии), то задачами проектирования конструкций РЭС, с точки зрения указанных проблем, являются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747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668" y="1628800"/>
            <a:ext cx="77569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эффективности переноса теплового потока из внут­ренних областей конструкции РЭС в окружающее пространство за счет известных механизмов теплообмена;</a:t>
            </a:r>
          </a:p>
          <a:p>
            <a:pPr marL="285750" lvl="0" indent="-285750" algn="just"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обеспечение заданного температурного режима в замкнутой области пространства конструкции РЭС независимо от значения температуры окружающей среды;</a:t>
            </a:r>
          </a:p>
          <a:p>
            <a:pPr marL="285750" lvl="0" indent="-285750" algn="just"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разработка и использование компактных и эффективных ох­лаждающих устройств.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652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78810"/>
            <a:ext cx="8208912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1.2 Механизмы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теплообмена</a:t>
            </a:r>
            <a:endParaRPr lang="ru-RU" sz="2800" b="1" dirty="0">
              <a:solidFill>
                <a:schemeClr val="accent1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Clr>
                <a:schemeClr val="tx2"/>
              </a:buClr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Известны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три механизма теплообмена (рис. 1.1):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 lvl="0" indent="-457200" algn="just">
              <a:lnSpc>
                <a:spcPct val="115000"/>
              </a:lnSpc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 err="1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кондуктивный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— за счет свойства теплопроводности физи­ческих тел; возможен в любых средах, кроме вакуума;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 lvl="0" indent="-457200" algn="just">
              <a:lnSpc>
                <a:spcPct val="115000"/>
              </a:lnSpc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конвективный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— за счет обтекания нагретого тела потоком теплоносителя (возможен в жидких и газообразных средах);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 lvl="0" indent="-457200" algn="just">
              <a:lnSpc>
                <a:spcPct val="115000"/>
              </a:lnSpc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>
                <a:solidFill>
                  <a:srgbClr val="C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лучевой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— за счет излучения телом энергии электромагнит­ных волн в ИК диапазоне; возможен в любой оптически прозрач­ной среде, в том числе в вакууме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201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23528" y="1556792"/>
                <a:ext cx="8568952" cy="3856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Простейшая аналитическая модель для описания этих механиз­мов теплообмена имеет вид:</a:t>
                </a:r>
                <a:endParaRPr lang="ru-RU" sz="2600" dirty="0"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𝑃</m:t>
                        </m:r>
                      </m:e>
                      <m:sub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sub>
                    </m:sSub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эфф</m:t>
                        </m:r>
                      </m:sub>
                    </m:sSub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𝑆</m:t>
                    </m:r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∆</m:t>
                    </m:r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𝑇</m:t>
                    </m:r>
                  </m:oMath>
                </a14:m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,	(1.1), </a:t>
                </a:r>
                <a:endParaRPr lang="ru-RU" sz="2600" dirty="0"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где Р — отводимый тепловой поток, Вт;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эфф</m:t>
                        </m:r>
                      </m:sub>
                    </m:sSub>
                  </m:oMath>
                </a14:m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коэффициент, характеризующий эффективность теплообмена, </a:t>
                </a:r>
                <a14:m>
                  <m:oMath xmlns:m="http://schemas.openxmlformats.org/officeDocument/2006/math"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Вт/(</m:t>
                    </m:r>
                    <m:sSup>
                      <m:sSupPr>
                        <m:ctrlP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м</m:t>
                        </m:r>
                      </m:e>
                      <m:sup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p>
                    </m:sSup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∙К)</m:t>
                    </m:r>
                  </m:oMath>
                </a14:m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; S — площадь поверхности теплообмена,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м</m:t>
                        </m:r>
                      </m:e>
                      <m:sup>
                        <m:r>
                          <a:rPr lang="ru-RU" sz="26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; </a:t>
                </a:r>
                <a14:m>
                  <m:oMath xmlns:m="http://schemas.openxmlformats.org/officeDocument/2006/math"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∆</m:t>
                    </m:r>
                    <m:r>
                      <a:rPr lang="ru-RU" sz="26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𝑇</m:t>
                    </m:r>
                  </m:oMath>
                </a14:m>
                <a:r>
                  <a:rPr lang="ru-RU" sz="26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перепад температур между двумя изотермическими поверхностями, К.</a:t>
                </a:r>
                <a:endParaRPr lang="ru-RU" sz="2600" dirty="0"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556792"/>
                <a:ext cx="8568952" cy="3856056"/>
              </a:xfrm>
              <a:prstGeom prst="rect">
                <a:avLst/>
              </a:prstGeom>
              <a:blipFill rotWithShape="1">
                <a:blip r:embed="rId3"/>
                <a:stretch>
                  <a:fillRect l="-1209" t="-790" r="-1351" b="-20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0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265018" y="1324024"/>
                <a:ext cx="8568952" cy="4802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На основе простейшей и более сложных моделей выполняют инженерные расчеты параметров тепловых процессов в РЭС для определения: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Clr>
                    <a:schemeClr val="tx2"/>
                  </a:buClr>
                  <a:buFont typeface="Symbol"/>
                  <a:buChar char=""/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параметров теплового поля;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Clr>
                    <a:schemeClr val="tx2"/>
                  </a:buClr>
                  <a:buFont typeface="Symbol"/>
                  <a:buChar char=""/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конструктивных (S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); 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Clr>
                    <a:schemeClr val="tx2"/>
                  </a:buClr>
                  <a:buFont typeface="Symbol"/>
                  <a:buChar char=""/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теплофизических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эфф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параметров элементов конструкции РЭС, участвующих в процессе теплооб­мена,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минимизирующих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или поддерживающих неизменным зна­чение </a:t>
                </a:r>
                <a:r>
                  <a:rPr lang="en-US" sz="2400" dirty="0" smtClean="0">
                    <a:solidFill>
                      <a:srgbClr val="000000"/>
                    </a:solidFill>
                    <a:effectLst/>
                    <a:latin typeface="Symbol" panose="05050102010706020507" pitchFamily="18" charset="2"/>
                    <a:ea typeface="Times New Roman"/>
                    <a:cs typeface="Times New Roman"/>
                  </a:rPr>
                  <a:t>a</a:t>
                </a:r>
                <a:r>
                  <a:rPr lang="ru-RU" sz="2400" baseline="-25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при заданном значении отводимого теплового потока Р и принятой модели среды, в которой этот поток распространяется.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18" y="1324024"/>
                <a:ext cx="8568952" cy="4802597"/>
              </a:xfrm>
              <a:prstGeom prst="rect">
                <a:avLst/>
              </a:prstGeom>
              <a:blipFill rotWithShape="1">
                <a:blip r:embed="rId3"/>
                <a:stretch>
                  <a:fillRect l="-1067" t="-508" r="-1138" b="-12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72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964737" cy="209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69776" y="3584921"/>
            <a:ext cx="860444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а	                         б	                                      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1.1. Механизмы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теплообмена: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кондуктивный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 — тепловой поток; Т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Т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температуры граней; S — площадь сечения;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длина; λ — коэффициент теплопроводности материала); б — конвективный (S, Р, Т — соответственно, площадь поверхности, излучае­мый тепловой поток и температура нагретого тела; Т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Т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температура потока теплоносителя до и после его взаимодействия с нагретым телом); в — схема теплового взаимодействия тел за счет излучения (1, 2 — тела).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8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95536" y="1844824"/>
                <a:ext cx="8352928" cy="3354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6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В практике тепловых расчетов значительное место занимают приближенные аналитические, графоаналитические и численные методы, методы математического, физического и имитационного моделирования и методы аналогий. Рассмотрим подробней меха­низмы теплопередачи и для каждого из них найдем выражение для коэффициента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эфф</m:t>
                        </m:r>
                      </m:sub>
                    </m:sSub>
                  </m:oMath>
                </a14:m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44824"/>
                <a:ext cx="8352928" cy="3354573"/>
              </a:xfrm>
              <a:prstGeom prst="rect">
                <a:avLst/>
              </a:prstGeom>
              <a:blipFill rotWithShape="1">
                <a:blip r:embed="rId3"/>
                <a:stretch>
                  <a:fillRect l="-1314" t="-909" r="-1314" b="-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42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96752"/>
            <a:ext cx="8640960" cy="488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 err="1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Кондуктивный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теплообмен</a:t>
            </a:r>
            <a:endParaRPr lang="ru-RU" sz="2800" dirty="0">
              <a:solidFill>
                <a:srgbClr val="0070C0"/>
              </a:solidFill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Кондуктивный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теплообмен происходит между соприкасающи­мися частицами тела с разными температурами (рис. 1.1, а).</a:t>
            </a:r>
            <a:endParaRPr lang="ru-RU" sz="2600" dirty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Аналитическое описание процесса </a:t>
            </a:r>
            <a:r>
              <a:rPr lang="ru-RU" sz="2600" dirty="0" err="1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кондуктивного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теплообме­на базируется на фундаментальном </a:t>
            </a:r>
            <a:r>
              <a:rPr lang="ru-RU" sz="2600" i="1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законе Ж. Б-Ж. Фурье</a:t>
            </a:r>
            <a:r>
              <a:rPr lang="ru-RU" sz="2600" i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(1822), связавшем характеристики стационарного теплового потока, рас­пространяющегося в одномерной изотропной среде, и ее геомет­рические и теплофизические параметры уравнением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2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1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02668" y="1844824"/>
                <a:ext cx="7757438" cy="38426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𝑄</m:t>
                    </m:r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𝜆</m:t>
                    </m:r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(</m:t>
                    </m:r>
                    <m:sSub>
                      <m:sSub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8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−</m:t>
                    </m:r>
                    <m:sSub>
                      <m:sSub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8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  <m:f>
                      <m:f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𝑆</m:t>
                        </m:r>
                      </m:num>
                      <m:den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𝑙</m:t>
                        </m:r>
                      </m:den>
                    </m:f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𝑡</m:t>
                    </m:r>
                  </m:oMath>
                </a14:m>
                <a:r>
                  <a:rPr lang="ru-RU" sz="28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, или </a:t>
                </a:r>
                <a14:m>
                  <m:oMath xmlns:m="http://schemas.openxmlformats.org/officeDocument/2006/math"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𝑃</m:t>
                    </m:r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𝑄</m:t>
                        </m:r>
                      </m:num>
                      <m:den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den>
                    </m:f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𝜆</m:t>
                    </m:r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(</m:t>
                    </m:r>
                    <m:sSub>
                      <m:sSub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8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−</m:t>
                    </m:r>
                    <m:sSub>
                      <m:sSub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8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  <m:f>
                      <m:fPr>
                        <m:ctrlP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𝑆</m:t>
                        </m:r>
                      </m:num>
                      <m:den>
                        <m:r>
                          <a:rPr lang="ru-RU" sz="28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𝑙</m:t>
                        </m:r>
                      </m:den>
                    </m:f>
                    <m:r>
                      <a:rPr lang="ru-RU" sz="28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𝑡</m:t>
                    </m:r>
                  </m:oMath>
                </a14:m>
                <a:endParaRPr lang="ru-RU" sz="2800" dirty="0" smtClean="0"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endParaRPr lang="ru-RU" sz="2800" dirty="0"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где Q — количество теплоты, переносимой через образец за вре­мя 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𝑡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400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и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температуры «горячего» и «холодного» сечений образца соответственно; S — площадь сечения образца,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м</m:t>
                        </m:r>
                      </m:e>
                      <m:sup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; 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l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длина сечения образца, м;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Р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тепловой поток, Вт; λ — коэффи­циент теплопроводности материала образца, Вт/(м • К).</a:t>
                </a:r>
                <a:endParaRPr lang="ru-RU" sz="2400" dirty="0"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68" y="1844824"/>
                <a:ext cx="7757438" cy="3842655"/>
              </a:xfrm>
              <a:prstGeom prst="rect">
                <a:avLst/>
              </a:prstGeom>
              <a:blipFill rotWithShape="1">
                <a:blip r:embed="rId3"/>
                <a:stretch>
                  <a:fillRect l="-1178" r="-1257" b="-1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166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539552" y="950405"/>
                <a:ext cx="8136904" cy="5101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Опираясь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понятие 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электротепловой аналогии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согласно ко­торому тепловым величинам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ставят в соответствие электри­ческий ток / и электрический потенциал U, представим закон Фурье в виде закона Ома для участка тепловой цепи: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ru-RU" sz="2400" i="1">
                        <a:latin typeface="Cambria Math"/>
                      </a:rPr>
                      <m:t>𝑃</m:t>
                    </m:r>
                    <m:r>
                      <a:rPr lang="ru-RU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400">
                                <a:latin typeface="Cambria Math"/>
                              </a:rPr>
                              <m:t>Т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sz="2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400">
                                <a:latin typeface="Cambria Math"/>
                              </a:rPr>
                              <m:t>Т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ru-RU" sz="2400" i="1">
                            <a:latin typeface="Cambria Math"/>
                          </a:rPr>
                          <m:t>𝑙</m:t>
                        </m:r>
                        <m:r>
                          <a:rPr lang="ru-RU" sz="2400" i="1">
                            <a:latin typeface="Cambria Math"/>
                          </a:rPr>
                          <m:t>/</m:t>
                        </m:r>
                        <m:r>
                          <a:rPr lang="ru-RU" sz="2400" i="1">
                            <a:latin typeface="Cambria Math"/>
                          </a:rPr>
                          <m:t>𝜆</m:t>
                        </m:r>
                        <m:r>
                          <a:rPr lang="ru-RU" sz="2400" i="1">
                            <a:latin typeface="Cambria Math"/>
                          </a:rPr>
                          <m:t>𝑆</m:t>
                        </m:r>
                      </m:den>
                    </m:f>
                    <m:r>
                      <a:rPr lang="ru-RU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400">
                                <a:latin typeface="Cambria Math"/>
                              </a:rPr>
                              <m:t>Т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ru-RU" sz="2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400">
                                <a:latin typeface="Cambria Math"/>
                              </a:rPr>
                              <m:t>Т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ru-RU" sz="2400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Тогда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по физическому смыслу параметр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есть тепловое сопро­тивление участка тепловой цепи, а 1/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/>
                      </a:rPr>
                      <m:t>𝜆</m:t>
                    </m:r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— удельное тепловое со­противление. Такое представление процесса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кондуктивного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теп­лообмена позволяет рассчитывать параметры тепловых цепей, представленных топологическими моделями, известными мето­дами расчета электрических цепей.</a:t>
                </a: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950405"/>
                <a:ext cx="8136904" cy="5101974"/>
              </a:xfrm>
              <a:prstGeom prst="rect">
                <a:avLst/>
              </a:prstGeom>
              <a:blipFill rotWithShape="1">
                <a:blip r:embed="rId3"/>
                <a:stretch>
                  <a:fillRect l="-1199" t="-956" r="-1199" b="-17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183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67544" y="624346"/>
                <a:ext cx="8424936" cy="607679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Из сравнения выражений следует, что для </a:t>
                </a: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кон­дуктивного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теплообмена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эфф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кд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= λ/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l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 Таким образом, чтобы повысить эффективность процесса теплопередачи, необходимо со­кращать длину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l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тепловой цепи и увеличивать ее теплопровод­ность λ. Значение λ для некоторых материалов: меди — 380;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гетинакса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0,17; воздуха — 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2,6 • </m:t>
                    </m:r>
                    <m:sSup>
                      <m:sSup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10</m:t>
                        </m:r>
                      </m:e>
                      <m:sup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; воды — 0,6;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брокерита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(керами­ка на основе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ВеО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— 250 Вт/(м • К).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Благодаря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действию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кондуктивного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механизма теплообмена тепловой поток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от тепловыделяющих элементов РЭС перено­сится к периферийным элементам конструкции, имеющим боль­шую площадь поверхности. Далее поток распространяется в окру­жающем </a:t>
                </a: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простран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-</a:t>
                </a: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стве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за счет конвективного и лучевого механиз­мов</a:t>
                </a: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теплообмена.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4346"/>
                <a:ext cx="8424936" cy="6076792"/>
              </a:xfrm>
              <a:prstGeom prst="rect">
                <a:avLst/>
              </a:prstGeom>
              <a:blipFill rotWithShape="1">
                <a:blip r:embed="rId3"/>
                <a:stretch>
                  <a:fillRect l="-1158" r="-1085" b="-13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711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608" y="719774"/>
            <a:ext cx="8784976" cy="568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  <a:cs typeface="Times New Roman"/>
              </a:rPr>
              <a:t>Конвективный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  <a:cs typeface="Times New Roman"/>
              </a:rPr>
              <a:t>теплообмен</a:t>
            </a:r>
            <a:endParaRPr lang="ru-RU" sz="2800" b="1" dirty="0" smtClean="0">
              <a:solidFill>
                <a:schemeClr val="accent1"/>
              </a:solidFill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Конвективный теплообмен (рис. 1.1, б) представляет собой сложный физический процесс, при котором перенос теплового потока с поверхности нагретого тела в окружающее пространство происходит за счет обтекания его потоком теплоносителя — жид­кости или газа — с более низкой, чем нагретое тело, температу­рой. При этом параметры температурного поля и интенсивность конвективного теплообмена зависят от характера движения теп­лоносителя, его теплофизических параметров, формы и размеров тела.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Движение потока теплоносителя может быть свободным и вы­нужденным, что соответствует явлениям естественной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 вынуж­денной конвекции. 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58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308619" y="1034771"/>
                <a:ext cx="8712968" cy="5115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	Различают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также 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ламинарный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турбулент­ный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режимы движения потока, а также их промежуточные состо­яния, зависящие от соотношения сил, определяющих движение потока — сил внутреннего трения, вязкости и инерции. Одновре­менно с конвективным происходит и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кондуктивный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теплообмен за счет теплопроводности теплоносителя. Однако эффективность его низка из-за относительно малых значений коэффициента теп­лопроводности жидкостей и газов. В общем случае этот механизм теплообмена описывает закон Ньютона—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Рихмана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:</a:t>
                </a: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ru-RU" sz="2400" i="1" smtClean="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𝑃</m:t>
                    </m:r>
                    <m:r>
                      <a:rPr lang="ru-RU" sz="2400" i="1" smtClean="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𝑆</m:t>
                    </m:r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(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−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Т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(1.3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коэффициент теплоотдачи конвекцией, Вт/(м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• К); S — поверхность теплообмена, м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; 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температуры стенки и теп­лоносителя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19" y="1034771"/>
                <a:ext cx="8712968" cy="5115246"/>
              </a:xfrm>
              <a:prstGeom prst="rect">
                <a:avLst/>
              </a:prstGeom>
              <a:blipFill rotWithShape="1">
                <a:blip r:embed="rId3"/>
                <a:stretch>
                  <a:fillRect l="-1120" t="-954" r="-1050" b="-11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18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95536" y="1196752"/>
                <a:ext cx="8352928" cy="4632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При внешней простоте описания </a:t>
                </a: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закона Ньютона—</a:t>
                </a:r>
                <a:r>
                  <a:rPr lang="ru-RU" sz="2400" dirty="0" err="1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Рихмана</a:t>
                </a: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сложность количественной оценки эффективности процесса кон­вективного теплообмена состоит в том, что значение коэффици­ента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зависит от множества факторов и является функцией мно­гих параметров </a:t>
                </a:r>
                <a:r>
                  <a:rPr lang="en-US" sz="2400" i="1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a</a:t>
                </a:r>
                <a:r>
                  <a:rPr lang="en-US" sz="2400" i="1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j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процесса. Найти в явном виде зависимость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𝑓</m:t>
                    </m:r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(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 </m:t>
                        </m:r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 …,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𝑗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 …,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𝑛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 часто невозможно, так как парамет­ры процесса зависят еще и от температуры.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algn="just"/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	Решить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эту задачу для каждого конкретного случая помогает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</a:rPr>
                  <a:t>теория подобия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, изучающая свойства подобных явлений и мето­ды установления их подобия. </a:t>
                </a:r>
                <a:endParaRPr lang="ru-RU" sz="2400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196752"/>
                <a:ext cx="8352928" cy="4632422"/>
              </a:xfrm>
              <a:prstGeom prst="rect">
                <a:avLst/>
              </a:prstGeom>
              <a:blipFill rotWithShape="1">
                <a:blip r:embed="rId3"/>
                <a:stretch>
                  <a:fillRect l="-1168" t="-526" r="-1095" b="-19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352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82630" y="1324024"/>
                <a:ext cx="7829772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	В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частности доказано, что протека­ние сложных физических процессов определяют не отдельные их физические и геометрические параметры, а безразмерные степен­ные комплексы — 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/>
                    <a:ea typeface="Times New Roman"/>
                  </a:rPr>
                  <a:t>критерии подобия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,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составленные из пара­метров, которые существенны для протекания каждого процесса. </a:t>
                </a:r>
                <a:endParaRPr lang="ru-RU" sz="2400" dirty="0" smtClean="0">
                  <a:solidFill>
                    <a:srgbClr val="000000"/>
                  </a:solidFill>
                  <a:latin typeface="Times New Roman"/>
                  <a:ea typeface="Times New Roman"/>
                </a:endParaRPr>
              </a:p>
              <a:p>
                <a:pPr algn="just"/>
                <a:r>
                  <a:rPr lang="ru-RU" sz="2400" dirty="0">
                    <a:solidFill>
                      <a:srgbClr val="000000"/>
                    </a:solidFill>
                    <a:latin typeface="Times New Roman"/>
                  </a:rPr>
                  <a:t>	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Тогда математическое описание процесса сводится к составле­нию из этих критериев, один из которых содержит искомую ве­личину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:r>
                  <a:rPr lang="ru-RU" sz="2400" dirty="0" err="1">
                    <a:solidFill>
                      <a:srgbClr val="C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критериального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уравнения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вид которого справед­лив для любой из разновидностей такого процесса. </a:t>
                </a:r>
                <a:endParaRPr lang="ru-RU" sz="2400" dirty="0"/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30" y="1324024"/>
                <a:ext cx="7829772" cy="4154984"/>
              </a:xfrm>
              <a:prstGeom prst="rect">
                <a:avLst/>
              </a:prstGeom>
              <a:blipFill rotWithShape="1">
                <a:blip r:embed="rId3"/>
                <a:stretch>
                  <a:fillRect l="-1246" t="-1173" r="-1168" b="-21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166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8219" y="974807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Если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же со­ставить критерии не удается, это означает, что, либо какой-то важный параметр процесса упущен из рассмотрения, либо ка­кой-то параметр процесса может быть изъят из рассмотрения без большого ущерба.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Обрабатывать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результаты экспериментальных исследований в форме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критериальных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уравнений гораздо проще, так как экспе­риментатор имеет дело с ограниченным числом параметров, вхо­дящих в критерии подобия и подлежащих измерению. Вид же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кри­териального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уравнения устанавливают эмпирически на основа­нии большого числа опытов. Кроме того, полученные уравнения справедливы для всех подобных явлений (геометрическое подо­бие, качественная одинаковость физических процессов).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3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95536" y="620688"/>
                <a:ext cx="8424936" cy="60117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    Восполь­зуемся методами теории подобия для определения значения ко­эффициента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при конвективном теплообмене в режиме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свободной </a:t>
                </a: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конвекции</a:t>
                </a:r>
                <a:r>
                  <a:rPr lang="en-US" sz="2400" dirty="0">
                    <a:latin typeface="Times New Roman"/>
                    <a:ea typeface="Times New Roman"/>
                    <a:cs typeface="Times New Roman"/>
                  </a:rPr>
                  <a:t>.</a:t>
                </a:r>
                <a:r>
                  <a:rPr lang="ru-RU" sz="2400" dirty="0" smtClean="0">
                    <a:solidFill>
                      <a:srgbClr val="FF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Для этого режима существенное влияние на протекание процесса теплообмена оказывают семь переменных па­раметров (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7): коэффициент теплопроводности теплоносителя λ, Вт/(м • К); коэффициент кинематической вязкости теплоноси­теля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v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м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/с; плотность теплоносителя ρ, кг/м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; удельная тепло­емкость теплоносителя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Дж/(кг • град); коэффициент объемного расширения теплоносителя β, 1/К; разность температур T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1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нагретого тела и теплоносителя, К; определяющий размер L для принятой формы тела, м. Размерности данных переменных содер­жат четыре (из семи) основные размерности (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4) — </a:t>
                </a:r>
                <a:endParaRPr lang="ru-RU" sz="2400" dirty="0" smtClean="0">
                  <a:solidFill>
                    <a:srgbClr val="000000"/>
                  </a:solidFill>
                  <a:effectLst/>
                  <a:latin typeface="Times New Roman"/>
                  <a:ea typeface="Times New Roman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«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кило­грамм», «метр», «секунда», «градус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».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20688"/>
                <a:ext cx="8424936" cy="6011710"/>
              </a:xfrm>
              <a:prstGeom prst="rect">
                <a:avLst/>
              </a:prstGeom>
              <a:blipFill rotWithShape="1">
                <a:blip r:embed="rId3"/>
                <a:stretch>
                  <a:fillRect l="-1158" t="-406" r="-1085" b="-13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88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02668" y="908720"/>
                <a:ext cx="7469732" cy="52937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6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	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Таким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образом, из этих переменных могут быть составлены три (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n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- 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k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= 7 - 4 = 3) безразмерных комплекса или критерия, по традиции названные именами известных физиков: критерий Нуссельта (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Nu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), характеризующий соотношение эффективностей кон­вективного и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кондуктивного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теплообменов: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Nu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  <m:r>
                      <m:rPr>
                        <m:sty m:val="p"/>
                      </m:rPr>
                      <a:rPr lang="ru-RU" sz="2400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L</m:t>
                    </m:r>
                    <m:r>
                      <a:rPr lang="ru-RU" sz="2400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/</m:t>
                    </m:r>
                    <m:r>
                      <m:rPr>
                        <m:sty m:val="p"/>
                      </m:rPr>
                      <a:rPr lang="ru-RU" sz="2400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λ</m:t>
                    </m:r>
                    <m:r>
                      <a:rPr lang="ru-RU" sz="2400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крите­рий Прандтля (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Рг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), характеризующий теплофизические парамет­ры теплоносителя: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Рг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ru-RU" sz="2400" i="1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vcp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/λ; критерий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Грасгофа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(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Gr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), характе­ризующий соотношение подъемной силы и силы тяжести при сво­бодной конвекции: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Gr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= gβ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L</a:t>
                </a:r>
                <a:r>
                  <a:rPr lang="ru-RU" sz="2400" baseline="30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∆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T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/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v</a:t>
                </a:r>
                <a:r>
                  <a:rPr lang="ru-RU" sz="2400" baseline="30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Критерий Нуссельта является зависимым, так как содержит искомый параметр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; остальные критерии являются независимыми, 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определяющими.</a:t>
                </a:r>
                <a:endParaRPr lang="ru-RU" sz="24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68" y="908720"/>
                <a:ext cx="7469732" cy="5293757"/>
              </a:xfrm>
              <a:prstGeom prst="rect">
                <a:avLst/>
              </a:prstGeom>
              <a:blipFill rotWithShape="1">
                <a:blip r:embed="rId3"/>
                <a:stretch>
                  <a:fillRect l="-1223" t="-461" r="-1223"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09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500783"/>
              </p:ext>
            </p:extLst>
          </p:nvPr>
        </p:nvGraphicFramePr>
        <p:xfrm>
          <a:off x="697243" y="908720"/>
          <a:ext cx="7848873" cy="3575715"/>
        </p:xfrm>
        <a:graphic>
          <a:graphicData uri="http://schemas.openxmlformats.org/drawingml/2006/table">
            <a:tbl>
              <a:tblPr/>
              <a:tblGrid>
                <a:gridCol w="2898595"/>
                <a:gridCol w="954894"/>
                <a:gridCol w="1002192"/>
                <a:gridCol w="2993192"/>
              </a:tblGrid>
              <a:tr h="1059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Gr</a:t>
                      </a:r>
                      <a:r>
                        <a:rPr lang="ru-RU" sz="2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• </a:t>
                      </a:r>
                      <a:r>
                        <a:rPr lang="ru-RU" sz="2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Режим свободного конвективного теплообмена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73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Менее 1 • 10</a:t>
                      </a:r>
                      <a:r>
                        <a:rPr lang="en-US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Пленочный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866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• 10</a:t>
                      </a:r>
                      <a:r>
                        <a:rPr lang="en-US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… 5</a:t>
                      </a: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• 10</a:t>
                      </a:r>
                      <a:r>
                        <a:rPr lang="en-US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1/8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Слаболаминарный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• 10</a:t>
                      </a:r>
                      <a:r>
                        <a:rPr lang="en-US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… 2 </a:t>
                      </a: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10</a:t>
                      </a:r>
                      <a:r>
                        <a:rPr lang="en-US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0,54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1/4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Интенсивно-ламинарный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056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• 10</a:t>
                      </a:r>
                      <a:r>
                        <a:rPr lang="ru-RU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…</a:t>
                      </a: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10</a:t>
                      </a:r>
                      <a:r>
                        <a:rPr lang="en-US" sz="2100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0,135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1/3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Турбулентный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Прямоугольник 6"/>
              <p:cNvSpPr/>
              <p:nvPr/>
            </p:nvSpPr>
            <p:spPr>
              <a:xfrm>
                <a:off x="251520" y="4509120"/>
                <a:ext cx="8712968" cy="22502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Таким образом, исходное уравнение вида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𝑓</m:t>
                    </m:r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(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 </m:t>
                        </m:r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 …,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𝑗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 …,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𝑛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можно представить в виде уравнения, связывающего три безразмерных комплекса: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Nu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f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(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Gr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Рг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), которое и называют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урав­нением подобия </a:t>
                </a: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или</a:t>
                </a: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 err="1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критериальным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уравнением</a:t>
                </a:r>
                <a:r>
                  <a:rPr lang="ru-RU" sz="2400" dirty="0"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509120"/>
                <a:ext cx="8712968" cy="2250231"/>
              </a:xfrm>
              <a:prstGeom prst="rect">
                <a:avLst/>
              </a:prstGeom>
              <a:blipFill rotWithShape="1">
                <a:blip r:embed="rId3"/>
                <a:stretch>
                  <a:fillRect l="-1049" t="-1084" r="-1049" b="-37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6725856" y="332656"/>
            <a:ext cx="180658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Таблица 1.1</a:t>
            </a:r>
            <a:endParaRPr lang="ru-RU" sz="9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27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07504" y="1124744"/>
                <a:ext cx="8892480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Окончательный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вид степенного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критериального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уравнения оп­ределяется экспериментальным путем. Для процесса свободного конвективного теплообмена тела с одним определяющим разме­ром (стенка, бесконечный цилиндр, шар)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критериальное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урав­нение имеет следующий вид:</a:t>
                </a:r>
              </a:p>
              <a:p>
                <a:pPr algn="ctr"/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Nu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= C(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Gr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•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Pr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ru-RU" sz="2400" i="1">
                            <a:latin typeface="Cambria Math"/>
                          </a:rPr>
                          <m:t>)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𝑚</m:t>
                        </m:r>
                      </m:sub>
                      <m:sup>
                        <m:r>
                          <a:rPr lang="ru-RU" sz="2400" i="1">
                            <a:latin typeface="Cambria Math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где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C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— эмпирические коэффициенты, найденные экспери­ментально для четырех различаемых на практике режимов сво­бодного конвективного теплообмена: пленочного,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слаболаминар­ного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интенсивно-ламинарного и турбулентного;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— индекс, указывающий на то, что значения параметров теплоносителя вы­бирают для температуры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Т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: Т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= 0,5(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240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24744"/>
                <a:ext cx="8892480" cy="4893647"/>
              </a:xfrm>
              <a:prstGeom prst="rect">
                <a:avLst/>
              </a:prstGeom>
              <a:blipFill rotWithShape="1">
                <a:blip r:embed="rId3"/>
                <a:stretch>
                  <a:fillRect l="-1097" t="-998" r="-1097" b="-19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8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539551" y="1196752"/>
                <a:ext cx="8064897" cy="47643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	В каждом конкретном случае по рассчитанному значению про­изведения </a:t>
                </a: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Gr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• </a:t>
                </a: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Рг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необходимо идентифицировать процесс тепло­обмена с одним из четырех его режимов. Для этого в табл. 1.1 тре­буется найти значения коэффициентов С и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подставить их в уравнение (и решить его относительно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 Подставив значе­ние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акв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в уравнение Ньютона—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Рихмана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можно определить один неизвестный параметр: либо максимальный тепловой поток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Р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отводимый с некоторой поверхности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S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при разности температур ∆Т, либо разность температур ∆Т, либо площадь теплообмена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S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196752"/>
                <a:ext cx="8064897" cy="4764381"/>
              </a:xfrm>
              <a:prstGeom prst="rect">
                <a:avLst/>
              </a:prstGeom>
              <a:blipFill rotWithShape="1">
                <a:blip r:embed="rId3"/>
                <a:stretch>
                  <a:fillRect l="-1210" t="-512" r="-1210" b="-1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03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747" y="620688"/>
            <a:ext cx="8640960" cy="5902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Теплообмен </a:t>
            </a:r>
            <a:r>
              <a:rPr lang="ru-RU" sz="26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излучением</a:t>
            </a:r>
            <a:endParaRPr lang="ru-RU" sz="2600" dirty="0" smtClean="0">
              <a:solidFill>
                <a:schemeClr val="tx2"/>
              </a:solidFill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Физически процесс теплового излучения (рис. 1.1, в) связан с последовательным превращением кинетической энергии час­тиц вещества в энергию их возбужденного состояния с последу­ющим преобразованием ее в энергию </a:t>
            </a:r>
            <a:r>
              <a:rPr lang="ru-RU" sz="26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электромагнитного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излу­чения в диапазоне длин волн 0,1... 100,0 мкм. В свою очередь, процесс </a:t>
            </a:r>
            <a:r>
              <a:rPr lang="ru-RU" sz="26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теплообмена излучением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между двумя и более телами включает в себя:</a:t>
            </a:r>
            <a:endParaRPr lang="ru-RU" sz="2600" dirty="0" smtClean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излучение телом </a:t>
            </a:r>
            <a:r>
              <a:rPr lang="en-US" sz="26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l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(S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1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Т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1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 лучистого потока мощности </a:t>
            </a:r>
            <a:r>
              <a:rPr lang="ru-RU" sz="26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6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распространению этого потока в среде с оптической плотно­стью </a:t>
            </a:r>
            <a:r>
              <a:rPr lang="en-US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n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;</a:t>
            </a:r>
            <a:endParaRPr lang="ru-RU" sz="26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реакцию тела 2 (S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2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 Т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2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 — частичные отражение (P</a:t>
            </a:r>
            <a:r>
              <a:rPr lang="en-US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R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), погло­щение (Р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А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 и пропускание (P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D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 потока.</a:t>
            </a:r>
            <a:endParaRPr lang="ru-RU" sz="2600" dirty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351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107504" y="260648"/>
                <a:ext cx="8856984" cy="6067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    При анализе теплообмена излучением определяется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     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лучистый результирующий поток, возникающий между телами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л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𝑆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(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−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</m:oMath>
                </a14:m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где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л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коэффициент, характеризует эффективность лучистого теплообмена;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𝑆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площадь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взаимной поверхности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облучения.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Расчет значений ал для пары тел основан на фундаментальных законах теплового излучения и понятиях: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абсолютно черного тела (АЧТ)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и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«серого»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тела, их </a:t>
                </a:r>
                <a:r>
                  <a:rPr lang="ru-RU" sz="2400" dirty="0" err="1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излучателъной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(ε)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поглощательной (А)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отражательной (R)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</a:t>
                </a:r>
                <a:r>
                  <a:rPr lang="ru-RU" sz="2400" dirty="0" err="1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пропускательной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(D)</a:t>
                </a:r>
                <a:r>
                  <a:rPr lang="ru-RU" sz="2400" dirty="0">
                    <a:solidFill>
                      <a:srgbClr val="FF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способностей: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𝜀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𝐴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𝑃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𝑅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𝑃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𝐷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𝑃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𝐸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d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𝑃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dS</m:t>
                          </m:r>
                        </m:den>
                      </m:f>
                      <m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,</m:t>
                      </m:r>
                    </m:oMath>
                  </m:oMathPara>
                </a14:m>
                <a:endParaRPr lang="ru-RU" sz="2400" dirty="0" smtClean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где Е,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𝐸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плотности лучистых потоков,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Вт/м</a:t>
                </a:r>
                <a:r>
                  <a:rPr lang="ru-RU" sz="2400" baseline="30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105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60648"/>
                <a:ext cx="8856984" cy="6067880"/>
              </a:xfrm>
              <a:prstGeom prst="rect">
                <a:avLst/>
              </a:prstGeom>
              <a:blipFill rotWithShape="1">
                <a:blip r:embed="rId3"/>
                <a:stretch>
                  <a:fillRect l="-1101" t="-402" r="-1032" b="-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11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251520" y="284656"/>
                <a:ext cx="8496944" cy="6480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		АЧТ — это условное тело, которое полностью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    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поглощает пада­ющее на него излучение независимо от направления его распрос­транения, спектрального состава и состояния поляризации.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Закон Кирхгофа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устанавливает связь между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излучательной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поглощательной способностями тел: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=…=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отсюда Е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/Е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0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А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; тогда, учитывая, что е„ = Е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/Е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0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можно запи­сать: ε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= А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или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ε =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A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т.е.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излучательная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поглощательная спо­собности тела одинаковы. Практически параметр е характеризует степень черноты тел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</a:t>
                </a:r>
              </a:p>
              <a:p>
                <a:pPr indent="457200" algn="just">
                  <a:lnSpc>
                    <a:spcPct val="115000"/>
                  </a:lnSpc>
                </a:pP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Следствие закона Кирхгофа: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излучательная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и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поглоща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тельная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способности АЧТ максимальны для всех длин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волн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(ε = А = 1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).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84656"/>
                <a:ext cx="8496944" cy="6480813"/>
              </a:xfrm>
              <a:prstGeom prst="rect">
                <a:avLst/>
              </a:prstGeom>
              <a:blipFill rotWithShape="1">
                <a:blip r:embed="rId3"/>
                <a:stretch>
                  <a:fillRect l="-1076" t="-376" r="-1148" b="-7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05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0688" y="836712"/>
            <a:ext cx="8280920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Кроме того, экспериментально установлено: цвет поверхно­сти не дает представления о степени черноты тела ε (для лака, стекла и чугунного литья ε = 0,9); поверхности неметаллов име­ют значение ε больше, чем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неокисленные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поверхности металлов (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ε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</a:t>
            </a:r>
            <a:r>
              <a:rPr lang="en-US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u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0,1); степень «черноты» многих материалов увеличивается с возрастанием температуры. Это свидетельствует о том, что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из­лучательная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и поглощательная способности тел существенно за­висят от состояния их поверхности, структуры приповерхност­ного слоя материала, представляющей собой совокупность эле­ментарных излучателей, размеры которых и определяют длину волны излучения.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550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264484" y="1484784"/>
                <a:ext cx="8496944" cy="3914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C00000"/>
                    </a:solidFill>
                    <a:latin typeface="Times New Roman"/>
                    <a:ea typeface="Times New Roman"/>
                    <a:cs typeface="Times New Roman"/>
                  </a:rPr>
                  <a:t>Закон Стефана — Больцмана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устанавливает связь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излучатель­ной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способности АЧТ и его абсолютной температуры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: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endParaRPr lang="ru-RU" sz="2400" dirty="0"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𝐸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𝛿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e>
                      <m:sup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p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𝑛</m:t>
                        </m:r>
                      </m:e>
                      <m:sup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,</a:t>
                </a:r>
                <a:endParaRPr lang="ru-RU" sz="2400" dirty="0" smtClean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:endParaRPr lang="ru-RU" sz="2400" dirty="0"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𝛿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постоянная Стефана — Больцмана,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𝛿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= 5,67 • 10</a:t>
                </a:r>
                <a:r>
                  <a:rPr lang="ru-RU" sz="2400" baseline="30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-8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Вт/(м</a:t>
                </a:r>
                <a:r>
                  <a:rPr lang="ru-RU" sz="2400" baseline="30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• К</a:t>
                </a:r>
                <a:r>
                  <a:rPr lang="ru-RU" sz="2400" baseline="30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4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);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абсолютная температура тела, К; 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n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 — показатель преломления среды.</a:t>
                </a:r>
                <a:endParaRPr lang="ru-RU" sz="2400" dirty="0"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84" y="1484784"/>
                <a:ext cx="8496944" cy="3914918"/>
              </a:xfrm>
              <a:prstGeom prst="rect">
                <a:avLst/>
              </a:prstGeom>
              <a:blipFill rotWithShape="1">
                <a:blip r:embed="rId3"/>
                <a:stretch>
                  <a:fillRect l="-1076" t="-623" r="-1148" b="-18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697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26441" y="908720"/>
                <a:ext cx="8352928" cy="5408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i="1" dirty="0" smtClean="0">
                    <a:solidFill>
                      <a:srgbClr val="FF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</a:t>
                </a: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Закон Планка—Вина</a:t>
                </a:r>
                <a:r>
                  <a:rPr lang="ru-RU" sz="24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устанавливает зависимость интенсивно­сти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J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0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излучения АЧТ, Вт/(м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• мкм), от длины волны λ: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𝐽</m:t>
                        </m:r>
                      </m:e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  <m:r>
                      <a:rPr lang="ru-RU" sz="28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𝜋</m:t>
                        </m:r>
                        <m:sSup>
                          <m:sSupPr>
                            <m:ctrlP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𝑐</m:t>
                            </m:r>
                          </m:e>
                          <m:sup>
                            <m: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𝜆</m:t>
                            </m:r>
                          </m:e>
                          <m:sup>
                            <m: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5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h</m:t>
                        </m:r>
                      </m:num>
                      <m:den>
                        <m:func>
                          <m:funcPr>
                            <m:ctrlP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ru-RU" sz="2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h</m:t>
                                    </m:r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𝑐</m:t>
                                    </m:r>
                                  </m:num>
                                  <m:den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𝑘</m:t>
                                    </m:r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𝜆</m:t>
                                    </m:r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−1</m:t>
                        </m:r>
                      </m:den>
                    </m:f>
                    <m:r>
                      <a:rPr lang="ru-RU" sz="28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, </m:t>
                    </m:r>
                    <m:sSub>
                      <m:sSubPr>
                        <m:ctrlP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𝐸</m:t>
                        </m:r>
                      </m:e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  <m:r>
                      <a:rPr lang="ru-RU" sz="28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naryPr>
                      <m:sub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  <m:sup>
                        <m: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𝐽</m:t>
                            </m:r>
                          </m:e>
                          <m:sub>
                            <m: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ru-RU" sz="28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d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𝜆</m:t>
                        </m:r>
                      </m:e>
                    </m:nary>
                  </m:oMath>
                </a14:m>
                <a:r>
                  <a:rPr lang="ru-RU" sz="28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,</a:t>
                </a:r>
                <a:endParaRPr lang="ru-RU" sz="28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где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h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постоянная Планка,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h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6,63 • 10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-34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Дж • с,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постоянная Больцмана,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= 1,38 • 10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-23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Дж/К;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c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скорость света в вакууме,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3 • 10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8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м/с. При этом длина волны λ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m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ах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на которой интенсив­ность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J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о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максимальна при данной абсолютной температуре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и температура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связаны выражением: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8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T</a:t>
                </a:r>
                <a:r>
                  <a:rPr lang="ru-RU" sz="28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λ</a:t>
                </a:r>
                <a:r>
                  <a:rPr lang="en-US" sz="28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m</a:t>
                </a:r>
                <a:r>
                  <a:rPr lang="ru-RU" sz="28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ах</a:t>
                </a:r>
                <a:r>
                  <a:rPr lang="ru-RU" sz="28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2,9 • 10</a:t>
                </a:r>
                <a:r>
                  <a:rPr lang="ru-RU" sz="2800" baseline="30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-3</a:t>
                </a:r>
                <a:r>
                  <a:rPr lang="ru-RU" sz="28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м • К.</a:t>
                </a:r>
                <a:endParaRPr lang="ru-RU" sz="28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41" y="908720"/>
                <a:ext cx="8352928" cy="5408532"/>
              </a:xfrm>
              <a:prstGeom prst="rect">
                <a:avLst/>
              </a:prstGeom>
              <a:blipFill rotWithShape="1">
                <a:blip r:embed="rId3"/>
                <a:stretch>
                  <a:fillRect l="-1168" t="-451" r="-1095" b="-15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7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187540" y="1340768"/>
                <a:ext cx="8712968" cy="37733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6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Закон Ламберта</a:t>
                </a:r>
                <a:r>
                  <a:rPr lang="ru-RU" sz="2600" dirty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устанавливает для АЧТ связь плотности по­тока излучения с углом, образованным нормалью к поверхности S</a:t>
                </a:r>
                <a:r>
                  <a:rPr lang="ru-RU" sz="26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1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излучения и произвольным направлением излучения. При этом условия прямого обмена энергией излучения двух тел с произ­вольными поверхностями S</a:t>
                </a:r>
                <a:r>
                  <a:rPr lang="ru-RU" sz="26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1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S</a:t>
                </a:r>
                <a:r>
                  <a:rPr lang="ru-RU" sz="26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зависят от </a:t>
                </a:r>
                <a:r>
                  <a:rPr lang="ru-RU" sz="2600" dirty="0" smtClean="0">
                    <a:solidFill>
                      <a:srgbClr val="C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угловых коэффици­ентов</a:t>
                </a:r>
                <a14:m>
                  <m:oMath xmlns:m="http://schemas.openxmlformats.org/officeDocument/2006/math">
                    <m:r>
                      <a:rPr lang="ru-RU" sz="2600" i="0">
                        <a:solidFill>
                          <a:srgbClr val="C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  </m:t>
                    </m:r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r>
                      <a:rPr lang="ru-RU" sz="26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 и </m:t>
                    </m:r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21</m:t>
                        </m:r>
                      </m:sub>
                    </m:sSub>
                  </m:oMath>
                </a14:m>
                <a:r>
                  <a:rPr lang="ru-RU" sz="26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,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которые показывают, какая часть энергии, излу­чаемой телом 1(2), попадает на тело 2(1). </a:t>
                </a:r>
                <a:endParaRPr lang="ru-RU" sz="2600" dirty="0" smtClean="0">
                  <a:solidFill>
                    <a:srgbClr val="000000"/>
                  </a:solidFill>
                  <a:effectLst/>
                  <a:latin typeface="Times New Roman"/>
                  <a:ea typeface="Times New Roman"/>
                  <a:cs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40" y="1340768"/>
                <a:ext cx="8712968" cy="3773341"/>
              </a:xfrm>
              <a:prstGeom prst="rect">
                <a:avLst/>
              </a:prstGeom>
              <a:blipFill rotWithShape="1">
                <a:blip r:embed="rId3"/>
                <a:stretch>
                  <a:fillRect l="-1260" t="-808" r="-1260" b="-21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115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251518" y="908720"/>
                <a:ext cx="8712967" cy="47303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	  Для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двух параллельных пластин S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S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удаленных 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друг от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дру­га, произведения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S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21 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𝑆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    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являются геометрическими инва­риантами взаимного обмена энергией между телами 1 и 2; их называют 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взаимными поверхностями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S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S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излучения пары тел, характеризующими меру множества лучей, одновременно пе­ресекающих поверхности S1 и S2. </a:t>
                </a:r>
                <a:endParaRPr lang="ru-RU" sz="2400" dirty="0" smtClean="0">
                  <a:solidFill>
                    <a:srgbClr val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endParaRPr>
              </a:p>
              <a:p>
                <a:pPr lvl="0" indent="457200" algn="just">
                  <a:lnSpc>
                    <a:spcPct val="115000"/>
                  </a:lnSpc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Их значения для тел различной конфигурации рассчитывают или определяют экспериментально. При взаимодействии тепловых потоков между двумя неограни­ченными параллельными плоскостями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21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=1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; при излучении в космический вакуум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21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= 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endParaRPr lang="ru-RU" sz="2400" dirty="0">
                  <a:solidFill>
                    <a:srgbClr val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908720"/>
                <a:ext cx="8712967" cy="4730334"/>
              </a:xfrm>
              <a:prstGeom prst="rect">
                <a:avLst/>
              </a:prstGeom>
              <a:blipFill rotWithShape="1">
                <a:blip r:embed="rId3"/>
                <a:stretch>
                  <a:fillRect l="-1049" t="-515" r="-1049" b="-20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20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79512" y="836712"/>
                <a:ext cx="8784976" cy="48785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 Определим значение 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для случая лучистого теплообмена в вакууме между двумя неограниченными параллельными и непро­зрачными плоскостями. Этот процесс представляет собой сово­купность многократно повторяющихся явлений поглощения и от­ражения тепловой энергии, излучаемой телами. Для определения результирующего теплового потока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12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воспользуемся уравнения­ми законов Стефана—Больцмана, Кирхгофа и Ламберта. На ос­новании закона Стефана—Больцмана для АЧТ запишем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: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𝐸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𝐶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0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ru-RU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100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4</m:t>
                            </m:r>
                          </m:sup>
                        </m:sSup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−</m:t>
                        </m:r>
                        <m:sSup>
                          <m:sSup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ru-RU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100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;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lvl="0" indent="457200" algn="just">
                  <a:lnSpc>
                    <a:spcPct val="115000"/>
                  </a:lnSpc>
                </a:pPr>
                <a:endParaRPr lang="ru-RU" sz="1050" dirty="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836712"/>
                <a:ext cx="8784976" cy="4878580"/>
              </a:xfrm>
              <a:prstGeom prst="rect">
                <a:avLst/>
              </a:prstGeom>
              <a:blipFill rotWithShape="1">
                <a:blip r:embed="rId3"/>
                <a:stretch>
                  <a:fillRect l="-1040" t="-499" r="-10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60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23528" y="476672"/>
                <a:ext cx="8640960" cy="6155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для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«серого» тела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l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с учетом закона Кирхгофа: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ru-RU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ru-RU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ru-RU" sz="2400" i="1">
                                          <a:latin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ru-RU" sz="24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ru-RU" sz="24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ru-RU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ru-RU" sz="2400" i="1">
                                          <a:latin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ru-RU" sz="24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ru-RU" sz="24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12</m:t>
                        </m:r>
                      </m:sub>
                    </m:sSub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— приведенная степень «черноты» для системы двух тел,</a:t>
                </a: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ru-RU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12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ru-RU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𝜀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2400" i="1">
                                    <a:latin typeface="Cambria Math"/>
                                  </a:rPr>
                                  <m:t>−1+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ctrlPr>
                                      <a:rPr lang="ru-RU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2400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ru-RU" sz="2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latin typeface="Cambria Math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;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Учитывая, что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Р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12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12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на основании закона Ламберта</a:t>
                </a: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ru-RU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ru-RU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ru-RU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ru-RU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ru-RU" sz="2400" i="1">
                                          <a:latin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ru-RU" sz="24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ru-RU" sz="24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ru-RU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ru-RU" sz="24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ru-RU" sz="2400" i="1">
                                          <a:latin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ru-RU" sz="24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ru-RU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ru-RU" sz="2400" dirty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Приведем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последнее уравнение к виду закона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Ньютона—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Рихмана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, умножив и разделив правую часть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этого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уравнения на (Т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- Т</a:t>
                </a:r>
                <a:r>
                  <a:rPr lang="ru-RU" sz="2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8640960" cy="6155403"/>
              </a:xfrm>
              <a:prstGeom prst="rect">
                <a:avLst/>
              </a:prstGeom>
              <a:blipFill rotWithShape="1">
                <a:blip r:embed="rId3"/>
                <a:stretch>
                  <a:fillRect l="-1058" t="-792" b="-12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96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3968" y="332656"/>
                <a:ext cx="8928992" cy="5934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		Получаем: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𝜀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𝐶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0</m:t>
                            </m:r>
                          </m:sub>
                        </m:sSub>
                        <m:f>
                          <m:f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ru-RU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  <a:cs typeface="Times New Roman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ru-RU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  <a:cs typeface="Times New Roman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ru-RU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  <a:cs typeface="Times New Roman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  <m:t>100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ru-RU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  <a:cs typeface="Times New Roman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ru-RU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  <a:cs typeface="Times New Roman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ru-RU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  <a:cs typeface="Times New Roman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ru-RU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  <a:cs typeface="Times New Roman"/>
                                          </a:rPr>
                                          <m:t>100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/>
                </a:r>
                <a:b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</a:b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Здесь 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𝜀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f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(Т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, Т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где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f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(Т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, Т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множитель в квад­ратных скобках.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Таким образом, для рассмотренных механизмов теплообмена определены параметры среды и тел, участвующих в процессе теп­лообмена, от которых зависит его эффективность: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Symbol"/>
                  <a:buChar char=""/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для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кондуктивного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механизма α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эфф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кд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λ/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l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;</a:t>
                </a:r>
              </a:p>
              <a:p>
                <a:pPr marL="342900" lvl="0" indent="-342900" algn="just">
                  <a:spcAft>
                    <a:spcPts val="0"/>
                  </a:spcAft>
                  <a:buFont typeface="Symbol"/>
                  <a:buChar char=""/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конвективного механизма α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эфф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α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кв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f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(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Nu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Gr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Pr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);</a:t>
                </a:r>
              </a:p>
              <a:p>
                <a:pPr marL="342900" lvl="0" indent="-342900" algn="just">
                  <a:spcAft>
                    <a:spcPts val="0"/>
                  </a:spcAft>
                  <a:buFont typeface="Symbol"/>
                  <a:buChar char=""/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механизма излучения α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эфф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𝜀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𝜑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f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(Т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1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, Т</a:t>
                </a:r>
                <a:r>
                  <a:rPr lang="ru-RU" sz="2400" i="1" baseline="-25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2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)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С учетом этих зависимостей проектируют конструкции </a:t>
                </a:r>
                <a:endParaRPr lang="ru-RU" sz="2400" dirty="0" smtClean="0">
                  <a:solidFill>
                    <a:srgbClr val="000000"/>
                  </a:solidFill>
                  <a:effectLst/>
                  <a:latin typeface="Times New Roman" pitchFamily="18" charset="0"/>
                  <a:ea typeface="Times New Roman"/>
                  <a:cs typeface="Times New Roman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РЭС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и средства обеспечения их тепловых режимов.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8" y="332656"/>
                <a:ext cx="8928992" cy="5934060"/>
              </a:xfrm>
              <a:prstGeom prst="rect">
                <a:avLst/>
              </a:prstGeom>
              <a:blipFill rotWithShape="1">
                <a:blip r:embed="rId3"/>
                <a:stretch>
                  <a:fillRect l="-1024" t="-411" r="-1092" b="-1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674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80728"/>
            <a:ext cx="72008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1.3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Средства обеспечения тепловых режимов РЭС</a:t>
            </a:r>
            <a:endParaRPr lang="ru-RU" sz="2800" dirty="0">
              <a:solidFill>
                <a:schemeClr val="tx2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348880"/>
            <a:ext cx="8640960" cy="346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Функционирование средств обеспечения тепловых режимов (СОТР) РЭС основано на использовании ряда известных физи­ческих явлений и эффектов: кипение, испарение и конденсация жидкостей и газов, плавление твердых тел, при которых скрытая теплота фазовых переходов затрачивается на отбор тепла от ис­точника и на нагрев аккумулятора тепла. Кроме того, используют эффект температурного адиабатического расширения газов и яв­ление термоэлектричества.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240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6315" y="764704"/>
            <a:ext cx="8640960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Классифицируют СОТР по следующим параметрам: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положение диапазона ∆Т температур объекта относительно диапазона ∆Т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температур окружающей среды (рис. 1.2): средства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охлаждения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(СО), в том числе до сверхнизких температур (СОС) и средства </a:t>
            </a:r>
            <a:r>
              <a:rPr lang="ru-RU" sz="2400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термостатирования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(СТС);</a:t>
            </a: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зависимость от внешнего источника энергии: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пассивные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и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активные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</a:t>
            </a: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возможность совмещения одним устройством функций на­гревателя и охладителя: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реверсивные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и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нереверсивные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,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01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5515" y="1402573"/>
            <a:ext cx="87129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способ транспортирования теплового потока: </a:t>
            </a:r>
            <a:r>
              <a:rPr lang="ru-RU" sz="2400" dirty="0" err="1">
                <a:solidFill>
                  <a:srgbClr val="C00000"/>
                </a:solidFill>
                <a:latin typeface="Times New Roman"/>
                <a:ea typeface="Times New Roman"/>
              </a:rPr>
              <a:t>кондуктивные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конвективные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и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испарительные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endParaRPr lang="ru-RU" sz="2400" dirty="0">
              <a:solidFill>
                <a:srgbClr val="000000"/>
              </a:solidFill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вид рабочего вещества теплоносителя: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твердотельные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жид­костные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и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газообразные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endParaRPr lang="ru-RU" sz="2400" dirty="0">
              <a:solidFill>
                <a:srgbClr val="000000"/>
              </a:solidFill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тип режима функционирования: с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естественным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и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прину­дительным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режимами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endParaRPr lang="ru-RU" sz="2400" dirty="0">
              <a:solidFill>
                <a:srgbClr val="000000"/>
              </a:solidFill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место размещения в составе конструкции РЭС: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стационар­ные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передвижные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и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встроенные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2400" dirty="0">
              <a:solidFill>
                <a:srgbClr val="000000"/>
              </a:solidFill>
              <a:latin typeface="Courier New"/>
              <a:ea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577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628800"/>
            <a:ext cx="8208912" cy="346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Для передачи (транспортирования) теплового потока из внут­ренних объемов РЭС к периферии используются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тепловые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трубы. В качестве СО большое распространение получили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радиаторы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раз­личных конструкций, вихревые трубы и дроссельные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микроохла­дители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; в качестве СТС нашли применение пассивные термостаты и криостаты, активные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нереверсивные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термостаты с охладителем или нагревателем и активные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реверсивные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термостаты.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917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7692" y="1556792"/>
            <a:ext cx="7757438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Тепловая труба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— герметичное испарительно-конденсацион­ное устройство, работающее по принципу термосифона (рис. 1.3, а), когда передача теплового потока с одного («горячего») конца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на другой («холодный») происходит за счет возвратно-поступа­тельного движения теплоносителя в разных фазовых состояниях по циклу «пар—жидкость—пар» с использованием скрытой теп­лоты фазовых превращений. 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29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197"/>
            <a:ext cx="8496944" cy="41044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504" y="4137635"/>
            <a:ext cx="88569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.2. Классификация СОТР по взаимному положению диапазонов температуры объекта и окружающей среды: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1— нереверсивные холодильники и криостаты; 2 — реверсивные термостаты; 3 — нереверсивные термостаты; СО — средства охлаждения; СТС — средства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термо­статирования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СОС — средства охлаждения до сверхнизких температур.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80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8208912" cy="34730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8184" y="4365104"/>
            <a:ext cx="84770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1.3. Тепловая труба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 — механизм отвода теплового потока; б — конструкция; 1 — источник тепло­ты; 2 — радиатор; 3 — внешняя оболочка; 4 — теплоноситель; 5 — фитиль; 6 — зона испарения; 7 — зона конденсации; 8 — аккумулятор теплоты.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355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91433" y="1324024"/>
                <a:ext cx="8856984" cy="4217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Отводимого термосифоном тепловой поток: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ru-RU" sz="28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𝑃</m:t>
                    </m:r>
                    <m:r>
                      <a:rPr lang="ru-RU" sz="28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r>
                      <a:rPr lang="ru-RU" sz="28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𝑟</m:t>
                    </m:r>
                    <m:f>
                      <m:fPr>
                        <m:ctrlPr>
                          <a:rPr lang="ru-RU" sz="28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ru-RU" sz="28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d</m:t>
                        </m:r>
                        <m:sSub>
                          <m:sSubPr>
                            <m:ctrlP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𝑚</m:t>
                            </m:r>
                          </m:e>
                          <m:sub>
                            <m:r>
                              <a:rPr lang="ru-RU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п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ru-RU" sz="28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dt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</a:t>
                </a:r>
                <a:endParaRPr lang="ru-RU" sz="2800" dirty="0" smtClean="0">
                  <a:solidFill>
                    <a:srgbClr val="000000"/>
                  </a:solidFill>
                  <a:effectLst/>
                  <a:latin typeface="Times New Roman"/>
                  <a:ea typeface="Times New Roman"/>
                  <a:cs typeface="Times New Roman"/>
                </a:endParaRPr>
              </a:p>
              <a:p>
                <a:pPr indent="457200" algn="ctr">
                  <a:lnSpc>
                    <a:spcPct val="115000"/>
                  </a:lnSpc>
                  <a:spcAft>
                    <a:spcPts val="0"/>
                  </a:spcAft>
                </a:pP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где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удельная теплота парообразования, кДж/кг;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𝑚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п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масса пара, кг.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Значения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для разных теплоносителей следующие: фреон — 162, вода — 2256, ртуть — 285. Однако выбор конкретного вида и типа теплоносителя зависит от диапазона рабочих температур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3" y="1324024"/>
                <a:ext cx="8856984" cy="4217052"/>
              </a:xfrm>
              <a:prstGeom prst="rect">
                <a:avLst/>
              </a:prstGeom>
              <a:blipFill rotWithShape="1">
                <a:blip r:embed="rId3"/>
                <a:stretch>
                  <a:fillRect l="-1101" t="-578" r="-1032" b="-1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60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836712"/>
            <a:ext cx="8544156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Рассмотрим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принцип действия тепловой трубы (рис. 1.3, б). Источник теплоты (транзистор) 1 за счет специальной смазки (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контактола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имеет хороший тепловой контакт с радиатором 2, приваренным к внешней оболочке 3 тепловой трубы, внутри ко­торой по всей ее длине в разных фазовых состояниях находится теплоноситель 4 и капиллярно-пористая структура (фитиль) 5 в виде металлического войлока, сетки или спеченного порошка. 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457200" algn="just">
              <a:lnSpc>
                <a:spcPct val="115000"/>
              </a:lnSpc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зоне испарения 6 за счет тепловой энергии тела 1 происходит испарение теплоносителя, находящегося в фитиле в капельно­жидком состоянии; теплоноситель, уже в фазе пара, двигаясь по свободному пространству трубы,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попадает</a:t>
            </a:r>
          </a:p>
          <a:p>
            <a:pPr algn="just">
              <a:lnSpc>
                <a:spcPct val="115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зону конденсации 7.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612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484784"/>
            <a:ext cx="842493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Внешняя оболочка 3 трубы в этом месте имеет хороший тепло­вой контакт с аккумулятором теплоты 8, температура которого значительно ниже температуры пара. Здесь происходит переход теплоносителя из парообразного в капельно-жидкое состояние. Об­ратное движение теплоносителя по капиллярам фитиля 5 в сторо­ну зоны испарения 6 замыкает цикл смены фазовых состояний. В качестве теплоносителя используются сжиженные газы и аммиак (до 0°С), ацетон, спирт или вода (до 250 °С), легкоплавкие ме­таллы (до 500 °С).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102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628800"/>
            <a:ext cx="8208912" cy="3472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Благодаря простоте конструкции тепловой трубы ее конфигу­рации может быть придана любая форма, позволяющая транс­портировать тепловые потоки из внутренних, малодоступных объе­мов блоков РЭС, прежде всего от мощных процессорных элемен­тов, к внешним аккумуляторам тепловой энергии и в окружаю­щую среду.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9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81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225" y="404664"/>
            <a:ext cx="9000937" cy="5433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300000"/>
              </a:lnSpc>
              <a:spcAft>
                <a:spcPts val="0"/>
              </a:spcAft>
            </a:pPr>
            <a:r>
              <a:rPr lang="ru-RU" sz="26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Средства охлаждения</a:t>
            </a:r>
            <a:r>
              <a:rPr lang="en-US" sz="2600" b="1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 </a:t>
            </a:r>
            <a:endParaRPr lang="ru-RU" sz="26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 качестве пассивных СО используются элементы несущих кон­струкций РЭС — рамы, кожухи, обладающие большой теплоем­костью и значительной площадью взаимодействия с окружающим воздушным пространством, обеспечивая простой, надежный и без дополнительных затрат </a:t>
            </a:r>
            <a:r>
              <a:rPr lang="ru-RU" sz="26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естественный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режим охлаждения РЭС. Большей эффективностью обладают воздушное принудительное охлаждение, а также естественное и </a:t>
            </a:r>
            <a:r>
              <a:rPr lang="ru-RU" sz="26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принудительное жидкостное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и </a:t>
            </a:r>
            <a:r>
              <a:rPr lang="ru-RU" sz="26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испарительное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охлаждения.</a:t>
            </a:r>
            <a:endParaRPr lang="ru-RU" sz="26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83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836711"/>
            <a:ext cx="7920880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В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первом случае для создания воздушного омывающего потока достаточной интенсивности необходимы дополнительные устрой­ства (вентиляторы); во втором случае используются специальные охлаждающие рубашки (теплообменники), через трубопроводы которых непрерывно прокачивают холодный теплоноситель. В ка­честве теплоносителя используются жидкие металлы (например, сплав на основе галлия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Последние достижения в этой области — использование жид­кого металла с высокой теплопроводностью, перемещение кото­рого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внутри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системы происходит посредством «магнитного насо­са».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369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1905" y="1196751"/>
            <a:ext cx="8064570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Высокой эффективностью обладают также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тепловые колон­ны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составленные из тепловых труб длиной до 50 см, которые наполнены экологически чистым фреоном, и предназначенные для охлаждения кластерных стоек.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Однако чаще всего в качестве СО РЭС используются радиато­ры различных конструкций, способные отводить потоки мощнос­ти до нескольких сотен ватт. На рис. 1.4 представлены конфигура­ции теплоотводящих элементов распространенных типов радиа­торов, изготовляемых из меди, латуни, алюминия или силумина с α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кв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≈ 102 Вт/(м</a:t>
            </a:r>
            <a:r>
              <a:rPr lang="ru-RU" sz="2400" baseline="30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• К), в порядке возрастания их эффективности.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28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3281" y="1324024"/>
            <a:ext cx="7757438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охлаждения небольших объектов с массой порядка несколь­ких десятков граммов (транзисторы,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чувствительные элементы приемников излучений) до умеренно низких температур исполь­зуются вихревые трубы (ВТ), действие которых основано на эф­фекте снижения температуры реального газа при его адиабати­ческом расширении и эффекте Ранка (рис. 1.5). В трубе 1 размеще­на диафрагма 2 с центральным отверстием 3; входное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хладоносителя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отверстие 4 расположено тангенциально; вентиль 5 пред­назначен для выхода нагретого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хладоносителя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2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29" y="188640"/>
            <a:ext cx="6984776" cy="43924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4869160"/>
            <a:ext cx="7272808" cy="147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1.4. Типы радиаторов: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 — пластинчатый; б — ребристый; в — штыревой; г — игольчатый.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46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340768"/>
            <a:ext cx="7848546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Струя газа под давлением р = 1 • 10б Па и при температуре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Твх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293 К через входное отверстие 4 поступает внутрь трубы 1 и при расширении охлаждается; благодаря тангенциальному распо­ложению отверстия 4 струе газа сообщается дополнительное вих­ревое движение, начальное поле угловых скоростей со; которого является неравномерным; однако в результате вращательно-по­ступательного движения газа вдоль трубы 1 конечное поле угло­вых скоростей со2 выравнивается. 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954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668" y="1556792"/>
            <a:ext cx="7757438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происходит за счет трения между слоями газа, центральные слои которого отдали часть сво­ей кинетической энергии на производство механической работы против сил трения, сохранив при этом пониженную температу­ру, которую они получили при расширении на входе. При КПД =10% вихревые трубы отводят тепловые потоки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=  5... 10 Вт при температуре </a:t>
            </a:r>
            <a:r>
              <a:rPr lang="ru-RU" sz="2400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i="1" baseline="-25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218 К.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434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136904" cy="42962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4797152"/>
            <a:ext cx="705678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1.5. Конструкция вихревой трубы: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1 — труба; 2 — диафрагма; 3, 4 — отверстия; 5 — вентиль.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169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268760"/>
            <a:ext cx="8208912" cy="431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Для охлаждения малогабаритных активных приборов РЭС до температур порядка 4...200 К применяются миниатюрные дрос­сельные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микроохладители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а для охлаждения крупногабаритных блоков РЭС до температур 300... 120 К применяются кондиционе­ры и компрессионные холодильные машины (КХМ).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Действие дроссельного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микроохладителя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(рис. 1.6, а) основа­но на эффекте Джоуля —Томсона — снижении температуры ре­ального газа при его адиабатическом расширении (адиабатное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дросселирование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).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79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836712"/>
            <a:ext cx="8208912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Газ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 температуре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i="1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- 255 К и давлении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8 МПа поступает на вход дросселя 1, находящегося в тепло­обменнике 2, помещенном в охлаждаемый объект 3. На выходе дросселя температура газа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195 К, а давление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5,6 МПа. 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Эффективность действия дросселя зависит от разности давлений газа ∆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 этом разность температур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k</a:t>
            </a:r>
            <a:r>
              <a:rPr lang="ru-RU" sz="2400" baseline="-25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∆</a:t>
            </a:r>
            <a:r>
              <a:rPr lang="ru-RU" sz="2400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где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k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коэффициент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дросселирования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k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= 2,5 • 10</a:t>
            </a:r>
            <a:r>
              <a:rPr lang="ru-RU" sz="2400" baseline="30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-5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К/Па). Действие КХМ (рис. 1.6, б) основано на циклическом измене­нии параметров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хладоносителя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замкнутой цепи циркуляции: компрессор 1 — охладитель 2 — детандер 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 — РЭС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 — компрес­сор 1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45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59" y="1196752"/>
            <a:ext cx="8136905" cy="4525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Нагретый в РЭС до температуры 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хладоноситель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под дав­лением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поступает в компрессор, поднимающий давление газа до значения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 В охладителе 2 температура теплоносителя пони­жается до значения 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и он поступает в детандер 3. В детандере происходит адиабатическое расширение газа с совершением внеш­ней работы, в результате чего его температура еще понижается до значения 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и под давлением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газ поступает в отсеки РЭС, нагреваясь в них до температуры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 Далее цикл повторяется.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indent="457200" algn="just">
              <a:lnSpc>
                <a:spcPct val="115000"/>
              </a:lnSpc>
            </a:pPr>
            <a:endParaRPr lang="ru-RU" sz="105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82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280920" cy="40324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4427471"/>
            <a:ext cx="756404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1.6. Типы охладителей: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 — дроссельный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микроохладитель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(1 — дроссель; 2 — теплообменник; 3 — охлаждаемый объект); б — компрессионная холодильная машина (1 — компрес­сор; 2 — охладитель; 3 — детандер; 4 — РЭС)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500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847" y="1556792"/>
            <a:ext cx="8496944" cy="388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Применение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микроохладителей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и СОС, например, для охлаж­дения до температуры жидкого гелия (4,5 К) квантового парамаг­нитного усилителя (мазера) позволяет существенно повысить чув­ствительность приемного устройства радиотелескопа. Техническая сложность системы охлаждения такова: при холодопроизводительности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1,5 Вт потребляемая мощность от сети трехфазного переменного тока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8 кВт, массы криогенного блока и системы в целом равна 75 и 1075 кг соответственно.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07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80728"/>
            <a:ext cx="864096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Средства </a:t>
            </a:r>
            <a:r>
              <a:rPr lang="ru-RU" sz="2800" b="1" dirty="0" err="1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термостатирования</a:t>
            </a:r>
            <a:endParaRPr lang="ru-RU" sz="2800" dirty="0" smtClean="0">
              <a:solidFill>
                <a:schemeClr val="accent1"/>
              </a:solidFill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Известны средства пассивной и активной стабилизаций темпе­ратуры объекта. Средства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пассивной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стабилизации обеспечивают кратковременное (до нескольких часов) поддержание постоян­ной средней температуры объекта за счет большой тепловой инер­ции оболочки термостата и редко встречаются в конструкциях РЭС. Наибольшее распространение получили средства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активной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ста­билизации температурных режимов (САСТР), поддерживающие тепловой баланс термостата за счет его реверсивного или нере­версивного регулирования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9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1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340404"/>
            <a:ext cx="806489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САСТР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нереверсивного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регулирования способны поддерживать температуру объекта в интервалах, лежащих за пределами  ∆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 На рис. 1.2 — это САСТР 1 (холодильники и криостаты) и 3 (термо­статы). САСТР реверсивного регулирования способны поддержи­вать температуру объекта в интервале, лежащем внутри ∆Т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(на рис. 1.2 — это активный реверсивный термостат 2).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Большое распространение получили компактные встраиваемые САСТР реверсивного регулирования, функционирующие на ос­нове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эффекта </a:t>
            </a:r>
            <a:r>
              <a:rPr lang="ru-RU" sz="2400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Пельтье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 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099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028" y="1630815"/>
            <a:ext cx="8568952" cy="3884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7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Эффект </a:t>
            </a:r>
            <a:r>
              <a:rPr lang="ru-RU" sz="27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Пельтье</a:t>
            </a:r>
            <a:r>
              <a:rPr lang="ru-RU" sz="27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является обратным эф­фекту </a:t>
            </a:r>
            <a:r>
              <a:rPr lang="ru-RU" sz="27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Зеебека</a:t>
            </a:r>
            <a:r>
              <a:rPr lang="ru-RU" sz="2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связанному с возникновением в контуре, состав­ленном из двух полупроводников с разными типами проводимо­сти (п и р), </a:t>
            </a:r>
            <a:r>
              <a:rPr lang="ru-RU" sz="27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термотока</a:t>
            </a:r>
            <a:r>
              <a:rPr lang="ru-RU" sz="27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</a:t>
            </a:r>
            <a:r>
              <a:rPr lang="ru-RU" sz="2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(рис. 1.7, а) если один из спаев контура (1) подогревать, а другой (2) — охлаждать. </a:t>
            </a:r>
            <a:r>
              <a:rPr lang="ru-RU" sz="27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ТермоЭДС</a:t>
            </a:r>
            <a:r>
              <a:rPr lang="ru-RU" sz="2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возникающая из-за диффузии носителей и температурной зависимости контактной разности потенциалов, создает </a:t>
            </a:r>
            <a:r>
              <a:rPr lang="ru-RU" sz="27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термоток</a:t>
            </a:r>
            <a:r>
              <a:rPr lang="ru-RU" sz="2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7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256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8640959" cy="31755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4828340"/>
            <a:ext cx="778471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1.7. Схемы термоэлектрических устройств на основе эффекта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Зеебека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(а) и эффекта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Пельтье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(б): 1, 2 — спаи контура.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767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908720"/>
            <a:ext cx="8568952" cy="5162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400" dirty="0" err="1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Термоэлектроэлемент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— устройство, использующее эффект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Пельтье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(рис. 1.7, б). При заданном направлении тока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в обеднен­ном слое спая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происходит непрерывная генерация пар элект­рон—дырка, которые под воздействием внешнего поля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дви­жутся в разные стороны; при этом на переброс электрона из ва­лентной зоны в зону проводимости затрачивается некоторая энер­гия кристаллической решетки, и спай 1 охлаждается. Спай 2 при этом нагревается, так как к нему с разных сторон подходят элек­троны и дырки, которые,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рекомбинируя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отдают энергию в спай 2в виде теплоты (известное явление теплового насоса). При смене направления тока физические эффекты в спаях 1 и 2 поменяются местами.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86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11560" y="836712"/>
                <a:ext cx="8045796" cy="5166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solidFill>
                      <a:srgbClr val="C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Поток теплоты </a:t>
                </a:r>
                <a:r>
                  <a:rPr lang="ru-RU" sz="2400" dirty="0" err="1" smtClean="0">
                    <a:solidFill>
                      <a:srgbClr val="C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Пельтье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: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ctr">
                  <a:spcAft>
                    <a:spcPts val="0"/>
                  </a:spcAft>
                </a:pPr>
                <a:r>
                  <a:rPr lang="ru-RU" sz="2400" i="1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Р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п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±П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I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</a:t>
                </a:r>
              </a:p>
              <a:p>
                <a:pPr indent="457200" algn="ctr">
                  <a:spcAft>
                    <a:spcPts val="0"/>
                  </a:spcAft>
                </a:pP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где П — коэффициент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Пельтье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П =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γ</a:t>
                </a:r>
                <a:r>
                  <a:rPr lang="ru-RU" sz="2400" i="1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Т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В;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I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сила тока, А; γ — коэффициент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Зеебека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𝛾</m:t>
                    </m:r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𝑘</m:t>
                        </m:r>
                      </m:num>
                      <m:den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𝑒</m:t>
                        </m:r>
                      </m:den>
                    </m:f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𝑙𝑛</m:t>
                    </m:r>
                    <m:f>
                      <m:f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𝑁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𝑁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(где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k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постоянная Больцмана,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k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= 1,38•10</a:t>
                </a:r>
                <a:r>
                  <a:rPr lang="ru-RU" sz="2400" baseline="300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-23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Дж/К;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e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заряд электрона,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е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= 1,6-10-19 Кл;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𝑁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…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𝑁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— концентрация соответственно электронов и дырок в материалах спая).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algn="just"/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	Одновременно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с полезным тепловым эффектом на спаях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тер­моэлектроэлемента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проявляются вредные тепловые эффекты, обусловленные свойствами электропроводности и теплопровод­ности самих полупроводниковых материалов.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836712"/>
                <a:ext cx="8045796" cy="5166927"/>
              </a:xfrm>
              <a:prstGeom prst="rect">
                <a:avLst/>
              </a:prstGeom>
              <a:blipFill rotWithShape="1">
                <a:blip r:embed="rId3"/>
                <a:stretch>
                  <a:fillRect l="-1136" t="-943" r="-1212" b="-17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427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2556" y="1217907"/>
            <a:ext cx="813690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Так, в соответствии с законом Джоуля в проводниках возникают тепловые потери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baseline="30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R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(где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R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— электрическое сопротивление контура); в со­ответствии с законом Фурье возникают потери, связанные с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неидеальностыо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тепловой развязки спаев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ϭ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∆Т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(где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ϭ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— теп­ловая проводимость контура). С учетом этих потерь поток мощ­ности, отводимый от холодного спая, или холодопроизводительность термоэлемента: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-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-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или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γ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- 0,5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baseline="30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R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- о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ϭ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∆Т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159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668" y="1345875"/>
            <a:ext cx="804579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этих уравнениях теплового баланса холодного спая учтены выделение «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джоулевой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 теплоты и влияние конечной теплопро­водности материала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термоэлектроэлемента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снижающие его хо-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лодопроизводительность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Максимум </a:t>
            </a:r>
            <a:r>
              <a:rPr lang="ru-RU" sz="2400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имеет место при некото­ром оптимальном значении тока </a:t>
            </a:r>
            <a:r>
              <a:rPr lang="en-US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</a:t>
            </a:r>
            <a:r>
              <a:rPr lang="en-US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(рис. 1.8, а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Дальнейшее увеличение мощности отводимого теплового по­тока возможно путем объединения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термоэлектроэлементов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термоэлектробатарею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(рис.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.8, б).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4016" y="1348246"/>
            <a:ext cx="7632522" cy="4375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Конструктивно ее изготовляют таким образом, что все «холодные» спаи (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) вынесены на одну ее поверхность, на которой и размещают охлаждаемый объект, а все «горячие» спаи (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г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) — на другую, имеющую хороший тепло­вой контакт с аккумулятором тепловой энергии. Для увеличения холодопроизводительности необходимо несколько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термоэлектро­батарей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соединить последовательно в тепловую цепь, что потре­бует дополнительных энергетических затрат.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85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6032"/>
            <a:ext cx="9144000" cy="32713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4612123"/>
            <a:ext cx="79208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1.8. Повышение холодопроизводительности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термоэлектроэлемента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20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 — выбор оптимального значения силы тока; б — объединение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термоэлектроэлементов</a:t>
            </a:r>
            <a:r>
              <a:rPr lang="ru-RU" sz="200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 батарею.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633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6142" y="1556792"/>
            <a:ext cx="792055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способов снижения значения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является покрытие поверхности полупроводниковых секций сегнетокерамической пленкой (на рис. 1.8, б она показана штрихами). С возрастанием температуры секции возрастает степень поляризации пленки, что приводит к частичному связыванию свободных носителей зарядов полупроводника, переносящих тепло. В то же время действует фононный механизм передачи теплоты за счет колебаний кристал­лической решетки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93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2019" y="1324024"/>
            <a:ext cx="872046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Параметры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термоэлектробатарей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«Микрон» М4,5-27...М40-2 имеют следующие значения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холодопроизводительность 0,03... 10 Вт при ∆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= 30 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buClr>
                <a:schemeClr val="accent1"/>
              </a:buCl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напряжение питания 0,1...3 В; рабочий ток 0,5... 10 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buClr>
                <a:schemeClr val="accent1"/>
              </a:buCl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габаритные размеры 3,2 х 5,6 х 6,5... 34 х 30 х 8,1 мм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buClr>
                <a:schemeClr val="accent1"/>
              </a:buCl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число термо­элементов 2...27; масса 0,2...30 г.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430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5" y="1257431"/>
            <a:ext cx="8136905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1.4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Расчет тепловых режимов РЭС</a:t>
            </a:r>
          </a:p>
          <a:p>
            <a:pPr indent="457200" algn="ctr">
              <a:lnSpc>
                <a:spcPct val="150000"/>
              </a:lnSpc>
              <a:spcAft>
                <a:spcPts val="0"/>
              </a:spcAft>
            </a:pP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Целью расчета тепловых режимов является определение пара­метров теплового поля конструкции РЭС и сравнение их с допус­тимыми значениями. Кроме того, для СОТР рассчитываются их теплофизические и конструктивные параметры, обеспечивающие заданный температурный режим тепловыделяющих ЭРК.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779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0655" y="1028517"/>
            <a:ext cx="8496944" cy="4789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Расчетными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параметрами теплового поля являются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распределение температуры нагретой зоны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= </a:t>
            </a:r>
            <a:r>
              <a:rPr lang="en-US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f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х, у, z, t, Т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, Р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);</a:t>
            </a:r>
            <a:endParaRPr lang="ru-RU" sz="2400" dirty="0">
              <a:solidFill>
                <a:srgbClr val="000000"/>
              </a:solidFill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1200"/>
              </a:spcAft>
              <a:buClr>
                <a:schemeClr val="tx2"/>
              </a:buClr>
              <a:buFont typeface="Symbol"/>
              <a:buChar char=""/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тепловая характеристика корпуса блока РЭС θ3 =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f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) — за­висимость перегрева нагретой зоны от мощности внутренних ис­точников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Для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расчета распределения температуры нагретой зоны можно воспользоваться уравнением теплопроводности, приняв допуще­ния о стационарности теплового режима,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изотропности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среды нагретой зоны и равномерном распределении внутренних источ­ников тепла.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31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265600"/>
            <a:ext cx="8280920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определения тепловой характеристики корпуса блока удо­бен метод последовательных приближений. Рассмотрим основ­ные этапы расчета этим методом. На рис. 1.9 показаны фрагменты блока РЭС и его физическая тепловая модель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>
              <a:lnSpc>
                <a:spcPct val="115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Конструктивными параметрами физической модели являются геометрические размеры корпуса (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 условной нагре­той зоны (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); теплофизическими параметрами модели яв­ляются степени черноты корпуса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нагретой зоны ε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также коэффициенты теплоотдачи конвекцией и излучением корпуса (α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к.кв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α</a:t>
            </a:r>
            <a:r>
              <a:rPr lang="ru-RU" sz="2400" baseline="-25000" dirty="0" err="1">
                <a:latin typeface="Times New Roman" pitchFamily="18" charset="0"/>
                <a:cs typeface="Times New Roman" pitchFamily="18" charset="0"/>
              </a:rPr>
              <a:t>к.л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и нагретой зоны (α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3.кв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,α 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3..л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90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484784"/>
            <a:ext cx="8280920" cy="388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Для тепловой топологической модели блока (рис. 1.10, а) при­няты следующие допущения: режим теплообмена — стационар­ный; среда нагретой зоны — изотропная; мощность источников тепловой энергии равномерно распределена по объему нагретой зоны; теплообмен нагретой зоны с корпусом и корпуса с окружа­ющей средой происходит за счет механизмов естественной кон­векции и излучения; эффективность теплоотдачи с поверхностей корпуса блока зависит от их положения в пространстве.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358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51520" y="1028240"/>
                <a:ext cx="8712968" cy="4529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indent="457200" algn="just">
                  <a:lnSpc>
                    <a:spcPct val="115000"/>
                  </a:lnSpc>
                </a:pP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	Связь между параметрами тепловой модели описывается сле­дующей зависимостью:</a:t>
                </a:r>
              </a:p>
              <a:p>
                <a:pPr lvl="0" indent="457200" algn="just">
                  <a:lnSpc>
                    <a:spcPct val="115000"/>
                  </a:lnSpc>
                </a:pPr>
                <a:endParaRPr lang="ru-RU" sz="2400" dirty="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lvl="0" indent="457200" algn="ctr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𝑇</m:t>
                          </m:r>
                        </m:e>
                        <m:sub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3</m:t>
                          </m:r>
                        </m:sub>
                      </m:sSub>
                      <m:r>
                        <a:rPr lang="ru-RU" sz="2400" i="1">
                          <a:solidFill>
                            <a:srgbClr val="000000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𝑇</m:t>
                          </m:r>
                        </m:e>
                        <m:sub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𝐶</m:t>
                          </m:r>
                        </m:sub>
                      </m:sSub>
                      <m:r>
                        <a:rPr lang="ru-RU" sz="2400" i="1">
                          <a:solidFill>
                            <a:srgbClr val="000000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+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𝑃</m:t>
                          </m:r>
                        </m:e>
                        <m:sub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ϭ</m:t>
                                      </m:r>
                                    </m:e>
                                    <m:sub>
                                      <m: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з.кв</m:t>
                                      </m:r>
                                    </m:sub>
                                  </m:sSub>
                                  <m: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ϭ</m:t>
                                      </m:r>
                                    </m:e>
                                    <m:sub>
                                      <m: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з.л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ru-RU" sz="24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−1</m:t>
                              </m:r>
                            </m:sup>
                          </m:sSup>
                          <m:r>
                            <a:rPr lang="ru-RU" sz="2400" i="1">
                              <a:solidFill>
                                <a:srgbClr val="000000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+</m:t>
                          </m:r>
                          <m:sSup>
                            <m:sSup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ϭ</m:t>
                                      </m:r>
                                    </m:e>
                                    <m:sub>
                                      <m: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к.кв</m:t>
                                      </m:r>
                                    </m:sub>
                                  </m:sSub>
                                  <m: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ϭ</m:t>
                                      </m:r>
                                    </m:e>
                                    <m:sub>
                                      <m:r>
                                        <a:rPr lang="ru-RU" sz="2400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к.л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ru-RU" sz="24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ru-RU" sz="2400" i="1">
                          <a:solidFill>
                            <a:srgbClr val="000000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,</m:t>
                      </m:r>
                      <m:r>
                        <a:rPr lang="ru-RU" sz="2400">
                          <a:solidFill>
                            <a:srgbClr val="000000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   </m:t>
                      </m:r>
                    </m:oMath>
                  </m:oMathPara>
                </a14:m>
                <a:endParaRPr lang="ru-RU" sz="2400" dirty="0" smtClean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</a:endParaRPr>
              </a:p>
              <a:p>
                <a:pPr lvl="0" indent="457200" algn="ctr">
                  <a:lnSpc>
                    <a:spcPct val="115000"/>
                  </a:lnSpc>
                </a:pP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или</a:t>
                </a:r>
                <a:endParaRPr lang="ru-RU" sz="2400" dirty="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lvl="0" indent="457200" algn="ctr">
                  <a:lnSpc>
                    <a:spcPct val="11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з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к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(1+</m:t>
                    </m:r>
                    <m:f>
                      <m:f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ϭ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к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ϭ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з</m:t>
                            </m:r>
                          </m:sub>
                        </m:sSub>
                      </m:den>
                    </m:f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</m:oMath>
                </a14:m>
                <a:r>
                  <a:rPr lang="ru-RU" sz="2400" dirty="0" smtClean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,</a:t>
                </a:r>
              </a:p>
              <a:p>
                <a:pPr lvl="0" indent="457200" algn="ctr">
                  <a:lnSpc>
                    <a:spcPct val="115000"/>
                  </a:lnSpc>
                </a:pPr>
                <a:endParaRPr lang="ru-RU" sz="2400" dirty="0">
                  <a:solidFill>
                    <a:srgbClr val="000000"/>
                  </a:solidFill>
                  <a:latin typeface="Calibri"/>
                  <a:ea typeface="Times New Roman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перегрев корпуса,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ru-RU" sz="2400" i="1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о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тепловая проводимость корпуса,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к.кв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+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к.л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(α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K.KB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+ 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(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площадь поверхности корпуса).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28240"/>
                <a:ext cx="8712968" cy="4529317"/>
              </a:xfrm>
              <a:prstGeom prst="rect">
                <a:avLst/>
              </a:prstGeom>
              <a:blipFill rotWithShape="1">
                <a:blip r:embed="rId3"/>
                <a:stretch>
                  <a:fillRect l="-1049" t="-538" r="-1049" b="-14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61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0"/>
          <a:stretch/>
        </p:blipFill>
        <p:spPr>
          <a:xfrm>
            <a:off x="-12367" y="858982"/>
            <a:ext cx="9144000" cy="42262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5373216"/>
            <a:ext cx="71287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1.9. Фрагмент блока РЭС (а) и его физическая тепловая модель (б).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70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" t="9018" r="3182" b="3476"/>
          <a:stretch/>
        </p:blipFill>
        <p:spPr>
          <a:xfrm>
            <a:off x="0" y="1268760"/>
            <a:ext cx="9144000" cy="32618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22951" y="5075940"/>
            <a:ext cx="8064896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1.10. Топологическая тепловая модель блока РЭС (а) и его тепловая</a:t>
            </a:r>
            <a:r>
              <a:rPr lang="ru-RU" sz="200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характеристика (б): 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81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95535" y="784030"/>
                <a:ext cx="8280921" cy="5613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1 ... 4 — расчетные точки тепловой характеристики;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0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суммарный тепловой поток;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соответственно температура нагретой зоны, корпуса и окру­жающей среды;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ϭ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З.КВ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ϭ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З.Л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тепловые проводимости нагретой зоны соответ­ственно для конвективного и лучистого механизмов теплообмена;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к.кв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к.л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аналогичные тепловые проводимости корпуса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блока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ϭ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тепловая проводимость зоны, ϭ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з.кв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+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ϭ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з.л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(α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З..KB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+ α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з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перегрев нагретой зоны,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𝜃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з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(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400" baseline="-25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— площадь поверхности нагретой зоны). В практических расчетах сле­дует обязательно учитывать различие в эффективности сноса теп­лового потока со стенок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кожу-</a:t>
                </a: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ха,его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крышки и дна.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5" y="784030"/>
                <a:ext cx="8280921" cy="5613845"/>
              </a:xfrm>
              <a:prstGeom prst="rect">
                <a:avLst/>
              </a:prstGeom>
              <a:blipFill rotWithShape="1">
                <a:blip r:embed="rId3"/>
                <a:stretch>
                  <a:fillRect l="-1178" t="-434" r="-1105" b="-9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97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3889" y="702491"/>
            <a:ext cx="8064896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Для построения тепловой характеристики блока (рис. 1.10, б) рассчитывают несколько ее точек (первая точка — начало коор­динат). Для определения второй точки тепловой характеристики в </a:t>
            </a:r>
            <a:r>
              <a:rPr lang="ru-RU" sz="2400" i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первом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приближении задают значение перегрева θ</a:t>
            </a:r>
            <a:r>
              <a:rPr lang="ru-RU" sz="2400" baseline="-25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К2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корпуса. За­тем, по известным значениям геометрических и теплофизических параметров корпуса рассчитывают значение тепловой проводи­мости ϭ</a:t>
            </a:r>
            <a:r>
              <a:rPr lang="ru-RU" sz="2400" baseline="-25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К2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и значение мощности </a:t>
            </a:r>
            <a:r>
              <a:rPr lang="ru-RU" sz="2400" i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0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теплового потока. При этом начальное значение проводимости ϭ</a:t>
            </a:r>
            <a:r>
              <a:rPr lang="ru-RU" sz="2400" baseline="-25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3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нагретой зоны в условиях неопределенности значения ее температуры находят по эмпири­ческой формуле: ϭ</a:t>
            </a:r>
            <a:r>
              <a:rPr lang="ru-RU" sz="2400" baseline="-25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3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0,026 S</a:t>
            </a:r>
            <a:r>
              <a:rPr lang="ru-RU" sz="2400" baseline="-25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3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/δ, где δ — максимальный зазор между поверхностью нагретой </a:t>
            </a:r>
            <a:endParaRPr lang="ru-RU" sz="2400" dirty="0" smtClean="0">
              <a:solidFill>
                <a:srgbClr val="000000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зоны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 корпусом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66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95536" y="1379233"/>
                <a:ext cx="8424936" cy="3761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ru-RU" sz="2400" dirty="0" smtClean="0">
                    <a:solidFill>
                      <a:prstClr val="black"/>
                    </a:solidFill>
                    <a:latin typeface="Calibri"/>
                    <a:ea typeface="Times New Roman"/>
                    <a:cs typeface="Times New Roman"/>
                  </a:rPr>
                  <a:t>	</a:t>
                </a:r>
                <a:r>
                  <a:rPr lang="ru-RU" sz="2400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Определив 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значения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К2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, θ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и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, уточняют параметры на­гретой зоны при определяющей температуре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en-US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m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= 0,5(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+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К2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) и рассчитывают значения θ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и 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во втором приближении. Если в результате окажется, что разность ∆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31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=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–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i="1" baseline="30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2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32ДОП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, то рас­чет ограничивают двумя приближениями. Тогда вторая точка теп­ловой характеристики будет иметь координаты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𝑃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,</m:t>
                        </m:r>
                        <m:sSubSup>
                          <m:sSubSup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Sup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3</m:t>
                                </m:r>
                              </m:e>
                              <m:sub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(2)</m:t>
                            </m:r>
                          </m:sup>
                        </m:sSubSup>
                      </m:e>
                    </m:d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.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	Если ∆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≥ </a:t>
                </a:r>
                <a:r>
                  <a:rPr lang="ru-RU" sz="2400" i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Т</a:t>
                </a:r>
                <a:r>
                  <a:rPr lang="ru-RU" sz="2400" baseline="-250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32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, то рассчитывают параметры нагретой зоны в </a:t>
                </a:r>
                <a:r>
                  <a:rPr lang="ru-RU" sz="2400" dirty="0">
                    <a:solidFill>
                      <a:srgbClr val="C00000"/>
                    </a:solidFill>
                    <a:latin typeface="Times New Roman"/>
                    <a:ea typeface="Times New Roman"/>
                  </a:rPr>
                  <a:t>третьем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приближении при температуре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𝑚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=0,5(</m:t>
                    </m:r>
                    <m:sSubSup>
                      <m:sSubSup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Sup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e>
                      <m:sub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3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sub>
                      <m:sup>
                        <m:d>
                          <m:d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e>
                        </m:d>
                      </m:sup>
                    </m:sSubSup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−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𝑇</m:t>
                        </m:r>
                      </m:e>
                      <m:sub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𝑘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Times New Roman"/>
                      </a:rPr>
                      <m:t>)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. </a:t>
                </a:r>
                <a:endParaRPr lang="ru-RU" sz="2400" dirty="0" smtClean="0">
                  <a:solidFill>
                    <a:srgbClr val="000000"/>
                  </a:solidFill>
                  <a:latin typeface="Times New Roman"/>
                  <a:ea typeface="Times New Roman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379233"/>
                <a:ext cx="8424936" cy="3761992"/>
              </a:xfrm>
              <a:prstGeom prst="rect">
                <a:avLst/>
              </a:prstGeom>
              <a:blipFill rotWithShape="1">
                <a:blip r:embed="rId3"/>
                <a:stretch>
                  <a:fillRect l="-1158" t="-1459" r="-1085" b="-3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783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87770"/>
            <a:ext cx="8626571" cy="5162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Для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получе­ния последующих точек тепловой характеристики задают другие значения перегрева корпуса и находят значения перегрева зоны в том же порядке. По рассчитанным точкам строят аппроксимирую­щую линию тепловой характеристики, которой можно пользо­ваться для определения значения температуры нагретой зоны для произвольных значений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en-US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0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457200" algn="just">
              <a:lnSpc>
                <a:spcPct val="115000"/>
              </a:lnSpc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Дальнейшая детализация анализа теплового режима РЭС со­стоит в определении температур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lang="en-US" sz="2400" baseline="-25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j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корпусов отдельных ЭРК с учетом их расположения на поверхности коммутационного осно­вания и реального распределения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мощностей </a:t>
            </a:r>
            <a:r>
              <a:rPr lang="ru-RU" sz="2400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</a:t>
            </a:r>
            <a:r>
              <a:rPr lang="ru-RU" sz="2400" baseline="-25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j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по 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компонентам.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224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3" y="1124744"/>
            <a:ext cx="7992888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Расчет конструктивных параметров охлаждающего радиатора, например площади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S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его основания, начинают с выбора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типа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радиатора при заданном ориентировочном значении плотности р теплового потока и допустимом значении среднего перегрева (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θ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S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) основания. Поскольку для радиаторов любого типа справедлив за­кон Ньютона—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Рихмана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то для заданных значений (θ</a:t>
            </a:r>
            <a:r>
              <a:rPr lang="en-US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S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) и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пло­щадь основания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S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может быть определена, если для выбранного типа радиатора известно значение эффективного коэффициента теплоотдачи α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эфф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учитывающего действие и конвективного, и лучевого механизмов теплообмена.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0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20746" y="1556792"/>
                <a:ext cx="7757438" cy="3914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На рис. 1.11, а представлено семейство экспериментальных за­висимостей (</a:t>
                </a: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θ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=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f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(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p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для некоторых типов радиаторов в поряд­ке возрастания их эффективности.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В качестве примера на рис. 1.11, б представлено семейство за­висимостей α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эфф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4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ru-RU" sz="2400" baseline="-25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S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для штыревых алюминиевых радиато­ров с диаметром штырей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d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2,5 мм, расположенных на пластине с шагом δ = 7 мм при различной их высоте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h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46" y="1556792"/>
                <a:ext cx="7757438" cy="3914918"/>
              </a:xfrm>
              <a:prstGeom prst="rect">
                <a:avLst/>
              </a:prstGeom>
              <a:blipFill rotWithShape="1">
                <a:blip r:embed="rId3"/>
                <a:stretch>
                  <a:fillRect l="-1178" t="-622" r="-1257" b="-17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00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1"/>
            <a:ext cx="7776863" cy="295015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179512" y="3792545"/>
                <a:ext cx="8712967" cy="2569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Рис. 1.11. Графический метод расчета параметров радиатора:</a:t>
                </a:r>
                <a:endParaRPr lang="ru-RU" sz="20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а — выбора типа радиатора по семейству зависимостей (</a:t>
                </a:r>
                <a:r>
                  <a:rPr lang="ru-RU" sz="2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θ</a:t>
                </a:r>
                <a:r>
                  <a:rPr lang="ru-RU" sz="20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= </a:t>
                </a:r>
                <a:r>
                  <a:rPr lang="ru-RU" sz="20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f</a:t>
                </a: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(</a:t>
                </a:r>
                <a:r>
                  <a:rPr lang="ru-RU" sz="20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p</a:t>
                </a: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(1 — пластин­чатый; 2 — ребристый; 3 — штыревой; 4 — игольчатый; 5 — проволочный; 6 — жалюзийный); б — определение конструктивных параметров радиатора по </a:t>
                </a:r>
                <a:r>
                  <a:rPr lang="ru-RU" sz="2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семей­ству </a:t>
                </a: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зависимостей α</a:t>
                </a:r>
                <a:r>
                  <a:rPr lang="ru-RU" sz="20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эфф</a:t>
                </a: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en-US" sz="20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20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ru-RU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ru-RU" sz="20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ru-RU" sz="2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ru-RU" sz="2000" baseline="-25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S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(1 — h = 32 мм; </a:t>
                </a:r>
                <a:endParaRPr lang="ru-RU" sz="2000" dirty="0" smtClean="0">
                  <a:solidFill>
                    <a:srgbClr val="000000"/>
                  </a:solidFill>
                  <a:effectLst/>
                  <a:latin typeface="Times New Roman"/>
                  <a:ea typeface="Times New Roman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0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2 </a:t>
                </a:r>
                <a:r>
                  <a:rPr lang="ru-RU" sz="20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— h = 20 мм; 3 — h = 12 мм)</a:t>
                </a:r>
                <a:endParaRPr lang="ru-RU" sz="20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792545"/>
                <a:ext cx="8712967" cy="2569934"/>
              </a:xfrm>
              <a:prstGeom prst="rect">
                <a:avLst/>
              </a:prstGeom>
              <a:blipFill rotWithShape="1">
                <a:blip r:embed="rId4"/>
                <a:stretch>
                  <a:fillRect l="-699" t="-474" r="-699" b="-21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19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67543" y="1844824"/>
                <a:ext cx="8280921" cy="2392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6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Для найденного значения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26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ru-RU" sz="2600" baseline="-250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S</m:t>
                        </m:r>
                      </m:sub>
                    </m:sSub>
                  </m:oMath>
                </a14:m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) определяют значение α</a:t>
                </a:r>
                <a:r>
                  <a:rPr lang="ru-RU" sz="26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эфф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после подстановки его в уравнение Ньютона—</a:t>
                </a:r>
                <a:r>
                  <a:rPr lang="ru-RU" sz="26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Рихмана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находят площадь </a:t>
                </a:r>
                <a:r>
                  <a:rPr lang="ru-RU" sz="26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S</a:t>
                </a:r>
                <a:r>
                  <a:rPr lang="ru-RU" sz="26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основания радиатора, а его линейные размеры — дли­ну и ширину — определяют по конструктивным и компоновоч­ным соображениям.</a:t>
                </a:r>
                <a:endParaRPr lang="ru-RU" sz="2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1844824"/>
                <a:ext cx="8280921" cy="2392963"/>
              </a:xfrm>
              <a:prstGeom prst="rect">
                <a:avLst/>
              </a:prstGeom>
              <a:blipFill rotWithShape="1">
                <a:blip r:embed="rId3"/>
                <a:stretch>
                  <a:fillRect l="-1325" t="-1276" r="-1325" b="-40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5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65227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endParaRPr lang="ru-RU" sz="2800" b="1" dirty="0" smtClean="0">
              <a:solidFill>
                <a:schemeClr val="tx2"/>
              </a:solidFill>
              <a:effectLst/>
              <a:latin typeface="Arial"/>
              <a:ea typeface="Times New Roman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1.5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Моделирование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стационарных</a:t>
            </a:r>
            <a:endParaRPr lang="en-US" sz="2800" b="1" dirty="0" smtClean="0">
              <a:solidFill>
                <a:schemeClr val="tx2"/>
              </a:solidFill>
              <a:effectLst/>
              <a:latin typeface="Arial"/>
              <a:ea typeface="Times New Roman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тепловых полей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РЭС</a:t>
            </a:r>
            <a:endParaRPr lang="ru-RU" sz="2800" dirty="0" smtClean="0">
              <a:solidFill>
                <a:schemeClr val="tx2"/>
              </a:solidFill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Знание усредненных параметров тепловых полей иногда ока­зывается недостаточным для анализа температурных режимов от­дельных компонентов РЭС, размещенных на общей теплопрово­дящей подложке. Их взаимовлияние может стать причиной неус­тойчивого функционирования устройств и должно быть выявлено и устранено еще на стадии проектных исследований. К числу та­ких устройств относят мощные аналоговые интегральные схемы, содержащие активные и пассивные тепловыделяющие элементы.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8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340768"/>
            <a:ext cx="80648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	О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сложности расчета значений температуры каждого ЭРК уже упоминалось. Поэтому в практике проектирования конструкций РЭС распространены методы физического и имитационного мо­делирования тепловых полей таких устройств на основе электри­ческих моделирующих сред — сплошных проводящих или диск­ретных электрических сеток. 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Построение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этих моделей возможно на основе принципа электротепловой аналогии, проявляющейся в формальном сходстве математического описания явлений электро- и теплопроводности.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5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95536" y="781263"/>
                <a:ext cx="8449553" cy="5239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	В частности, тепловыми аналогами плотности тока у, проводимости о и электрического потенциала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U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являются плотность теплового потока р, тепловая проводимость λ и температура 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Т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, связи между которыми задают соответствую­щими масштабными коэффициентами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: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𝑗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𝜆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𝜆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ϭ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𝑈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𝑋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𝑌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𝑍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,</m:t>
                      </m:r>
                    </m:oMath>
                  </m:oMathPara>
                </a14:m>
                <a:endParaRPr lang="ru-RU" sz="2400" dirty="0" smtClean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где X, Y, Z, х, у, z— координаты сходственных точек оригинала и модели; при геометрическом подобии оригинала и модели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=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=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K</a:t>
                </a:r>
                <a:r>
                  <a:rPr lang="ru-RU" sz="2400" i="1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l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81263"/>
                <a:ext cx="8449553" cy="5239319"/>
              </a:xfrm>
              <a:prstGeom prst="rect">
                <a:avLst/>
              </a:prstGeom>
              <a:blipFill rotWithShape="1">
                <a:blip r:embed="rId3"/>
                <a:stretch>
                  <a:fillRect l="-1154" t="-465" r="-1082" b="-10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545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39552" y="1340404"/>
                <a:ext cx="8208912" cy="4294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В частности, при реализации сеточных моделей исследуемую область оригинала разделяют на элементарные объемы (рис. 1.12, а), которым ставят в соответствие эквивалентные электрические схемы замещения (рис. 1.12, б).</a:t>
                </a:r>
                <a:endParaRPr lang="ru-RU" sz="2400" dirty="0" smtClean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Параметры данных схем для анизотропного объекта находят по следующим формулам:</a:t>
                </a: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 smtClean="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𝑥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ϭ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𝑥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𝑦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𝑦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ϭ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𝑦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𝑥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; </m:t>
                      </m:r>
                      <m:sSub>
                        <m:sSub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ru-RU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ϭ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ru-RU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𝑦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sz="28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endParaRPr lang="ru-RU" sz="9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404"/>
                <a:ext cx="8208912" cy="4294574"/>
              </a:xfrm>
              <a:prstGeom prst="rect">
                <a:avLst/>
              </a:prstGeom>
              <a:blipFill rotWithShape="1">
                <a:blip r:embed="rId3"/>
                <a:stretch>
                  <a:fillRect l="-1189" t="-568" r="-11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3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41991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3277" y="4950118"/>
            <a:ext cx="7444727" cy="1401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1.12. Сеточные модели: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a — элементарный объем оригинала; 6 — электрическая схема замещения эле­ментарного объема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2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962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7718" y="758393"/>
            <a:ext cx="8280921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Уравнение, связывающее значения температуры 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T</a:t>
            </a:r>
            <a:r>
              <a:rPr lang="en-US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в отдель­ных точках оригинала и электрического потенциала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U</a:t>
            </a:r>
            <a:r>
              <a:rPr lang="en-US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в сход­ственных точках электрической модели и температуру окружаю­щей среды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имеет вид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=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U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t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+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Для определения масштабного коэффициента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Кт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воспользу­емся уравнением Фурье. С учетом обозначений масштабных коэффициентов перепишем уравнение в следующем виде: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=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λ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en-US" sz="2400" i="1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l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ϭUS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/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l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отсюда найдем связь между масштабными коэффициентами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=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λ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en-US" sz="2400" i="1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l</a:t>
            </a:r>
            <a:r>
              <a:rPr lang="en-US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 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=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/(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4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λ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en-US" sz="2400" i="1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l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85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39552" y="1772816"/>
            <a:ext cx="8280920" cy="3313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Подставив в уравнение значение </a:t>
            </a:r>
            <a:r>
              <a:rPr lang="ru-RU" sz="26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600" baseline="-250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можно рассчитать значения температуры T</a:t>
            </a:r>
            <a:r>
              <a:rPr lang="en-US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в каждой </a:t>
            </a:r>
            <a:r>
              <a:rPr lang="en-US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-ой точке модели. Например, для микросхемы (рис. 1.13, а) определим значения параметров электрической сеточной модели (рис. 1.13, б) при заданных кон­структивных и теплофизических параметрах: ∆Х, ∆Y, ∆Z, </a:t>
            </a:r>
            <a:r>
              <a:rPr lang="ru-RU" sz="26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Pi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(X</a:t>
            </a:r>
            <a:r>
              <a:rPr lang="en-US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Yi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), </a:t>
            </a:r>
            <a:r>
              <a:rPr lang="en-US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T</a:t>
            </a:r>
            <a:r>
              <a:rPr lang="en-US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C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α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λ, </a:t>
            </a:r>
            <a:r>
              <a:rPr lang="en-US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S</a:t>
            </a:r>
            <a:r>
              <a:rPr lang="ru-RU" sz="2600" baseline="-25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</a:t>
            </a:r>
            <a:endParaRPr lang="ru-RU" sz="2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33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3" y="839152"/>
            <a:ext cx="9163503" cy="39604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2056" y="4822218"/>
            <a:ext cx="7745590" cy="13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Рис. 1.13. Моделирование теплового режима микросхемы: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 — конструкция микросхемы; б — сеточная модель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244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455356" y="1334577"/>
                <a:ext cx="8280920" cy="4414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Для нахождения значения масштабного коэффициента </a:t>
                </a:r>
                <a:r>
                  <a:rPr lang="ru-RU" sz="2400" i="1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за­дадим значение сопротивления резисторов модели: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Rx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=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Ry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= R; тогда при ∆Х = ∆Y, K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i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1 (∆Х = ∆х, ∆Y= ∆y, ∆Z = ∆z) и, подстав­ляя значение ϭ = λ/</a:t>
                </a:r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ru-RU" sz="2400" i="1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в формулу, получим </a:t>
                </a:r>
                <a:r>
                  <a:rPr lang="ru-RU" sz="2400" i="1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К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λ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=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</a:t>
                </a:r>
                <a:r>
                  <a:rPr lang="ru-RU" sz="2400" baseline="-250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λ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∆Z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 Анало­гично найдем значения сопротивлений резисторов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Rz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и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Rs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. Резис­тор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Rs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  <a:cs typeface="Times New Roman"/>
                  </a:rPr>
                  <a:t> учитывает действие конвективного механизма отвода теп­лоты с поверхности корпуса микросхемы в окружающее простран­ство:</a:t>
                </a:r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indent="457200"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𝑅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𝑍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𝑋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𝑌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        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𝑠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𝑅</m:t>
                      </m:r>
                      <m:f>
                        <m:f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𝜆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𝑍</m:t>
                          </m:r>
                        </m:num>
                        <m:den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56" y="1334577"/>
                <a:ext cx="8280920" cy="4414285"/>
              </a:xfrm>
              <a:prstGeom prst="rect">
                <a:avLst/>
              </a:prstGeom>
              <a:blipFill rotWithShape="1">
                <a:blip r:embed="rId3"/>
                <a:stretch>
                  <a:fillRect l="-1178" t="-552" r="-1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8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02668" y="889185"/>
                <a:ext cx="7776864" cy="5475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>
                  <a:spcAft>
                    <a:spcPts val="0"/>
                  </a:spcAft>
                </a:pP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Значения сопротивлений резисторов </a:t>
                </a:r>
                <a:r>
                  <a:rPr lang="ru-RU" sz="2400" dirty="0" err="1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Rw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i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моделирующих теп­ловые потоки источников теплоты Р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i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, выбирают из условия обес­печения в сеточной модели режима источника тока, т. е.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Rw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i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» R - Тогда значение масштабного коэффициента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𝑝</m:t>
                        </m:r>
                      </m:sub>
                    </m:sSub>
                    <m:r>
                      <a:rPr lang="ru-RU" sz="2400" i="1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𝑃</m:t>
                            </m:r>
                          </m:e>
                          <m:sub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𝑖</m:t>
                            </m:r>
                          </m:sub>
                        </m:sSub>
                      </m:e>
                    </m:nary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𝐸</m:t>
                            </m:r>
                            <m:r>
                              <a:rPr lang="ru-RU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ru-RU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𝑤𝑖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ru-RU" sz="2400" i="1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С учетом полученных значений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e>
                      <m:sub>
                        <m:r>
                          <a:rPr lang="ru-RU" sz="2400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окончательно имеем</a:t>
                </a:r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indent="457200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𝑅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𝜆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∆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𝑍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ru-RU" sz="2400" i="1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dPr>
                            <m:e>
                              <m: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𝐸</m:t>
                              </m:r>
                              <m:r>
                                <a:rPr lang="ru-RU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ru-RU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𝑤𝑖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ru-RU" sz="2400" dirty="0">
                  <a:effectLst/>
                  <a:latin typeface="Times New Roman" pitchFamily="18" charset="0"/>
                  <a:ea typeface="Calibri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Последовательно измеряя вольтметром или рассчитывая мето­дами электрических цепей значения напряжения </a:t>
                </a:r>
                <a:r>
                  <a:rPr lang="ru-RU" sz="2400" dirty="0" err="1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Ut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 в узлах сетки и пересчитывая их по формуле </a:t>
                </a:r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в 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значения 7), получим кар­тину теплового поля подложки </a:t>
                </a:r>
                <a:endParaRPr lang="ru-RU" sz="2400" dirty="0" smtClean="0">
                  <a:solidFill>
                    <a:srgbClr val="000000"/>
                  </a:solidFill>
                  <a:effectLst/>
                  <a:latin typeface="Times New Roman" pitchFamily="18" charset="0"/>
                  <a:ea typeface="Times New Roman"/>
                  <a:cs typeface="Times New Roman" pitchFamily="18" charset="0"/>
                </a:endParaRPr>
              </a:p>
              <a:p>
                <a:pPr algn="just"/>
                <a:r>
                  <a:rPr lang="ru-RU" sz="2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микросхемы</a:t>
                </a:r>
                <a:r>
                  <a:rPr lang="ru-RU" sz="2400" dirty="0">
                    <a:solidFill>
                      <a:srgbClr val="000000"/>
                    </a:solidFill>
                    <a:effectLst/>
                    <a:latin typeface="Times New Roman" pitchFamily="18" charset="0"/>
                    <a:ea typeface="Times New Roman"/>
                    <a:cs typeface="Times New Roman" pitchFamily="18" charset="0"/>
                  </a:rPr>
                  <a:t>.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68" y="889185"/>
                <a:ext cx="7776864" cy="5475730"/>
              </a:xfrm>
              <a:prstGeom prst="rect">
                <a:avLst/>
              </a:prstGeom>
              <a:blipFill rotWithShape="1">
                <a:blip r:embed="rId3"/>
                <a:stretch>
                  <a:fillRect l="-1176" t="-891" r="-1254" b="-16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6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772816"/>
            <a:ext cx="7992562" cy="285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На основании най­денного распределения температуры по поверхности подложки можно оценить взаимное тепловое влияние </a:t>
            </a:r>
            <a:r>
              <a:rPr lang="ru-RU" sz="26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электрорадиокомпо­нентов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и оптимизировать их компоновку на подложке по частно­му критерию минимума этого влияния.</a:t>
            </a:r>
            <a:endParaRPr lang="ru-RU" sz="2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162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48293"/>
            <a:ext cx="8208912" cy="542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tx2"/>
                </a:solidFill>
                <a:effectLst/>
                <a:latin typeface="Arial"/>
                <a:ea typeface="Times New Roman"/>
                <a:cs typeface="Times New Roman"/>
              </a:rPr>
              <a:t>Контрольные вопросы</a:t>
            </a:r>
          </a:p>
          <a:p>
            <a:pPr indent="457200"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Назовите основные механизмы теплообмена.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 какой среде возможен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кондуктивный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механизм теплообмена?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Чем обусловлена сложность расчета параметров конвективного теп­лообмена?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 какой среде возможен теплообмен излучением?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Какие параметры влияют на эффективность теплообмена?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Какие СОТР относят к реверсивным, нереверсивным?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Почему расчет тепловой характеристики корпуса блока проводят с несколькими приближениями?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Что такое электротепловая аналогия?</a:t>
            </a:r>
            <a:endParaRPr lang="ru-RU" sz="2400" dirty="0" smtClean="0">
              <a:solidFill>
                <a:srgbClr val="000000"/>
              </a:solidFill>
              <a:effectLst/>
              <a:latin typeface="Courier New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Calibri"/>
                <a:ea typeface="Calibri"/>
                <a:cs typeface="Times New Roman"/>
              </a:rPr>
              <a:t> 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9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fd09236b78e84861e838a7985e91340465edd69"/>
  <p:tag name="ISPRING_SCORM_RATE_SLIDES" val="1"/>
  <p:tag name="ISPRING_SCORM_RATE_QUIZZES" val="0"/>
  <p:tag name="ISPRING_SCORM_PASSING_SCORE" val="100.0000000000"/>
  <p:tag name="GENSWF_OUTPUT_FILE_NAME" val="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340</TotalTime>
  <Words>3576</Words>
  <Application>Microsoft Office PowerPoint</Application>
  <PresentationFormat>Экран (4:3)</PresentationFormat>
  <Paragraphs>441</Paragraphs>
  <Slides>100</Slides>
  <Notes>100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01" baseType="lpstr">
      <vt:lpstr>Поток</vt:lpstr>
      <vt:lpstr>Презентация PowerPoint</vt:lpstr>
      <vt:lpstr>СОДЕРЖАНИЕ</vt:lpstr>
      <vt:lpstr>ЛИТЕРАТУРА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тепловых режимов радиоэлектронных средств.</dc:title>
  <dc:creator>Света</dc:creator>
  <cp:lastModifiedBy>Belous</cp:lastModifiedBy>
  <cp:revision>43</cp:revision>
  <dcterms:created xsi:type="dcterms:W3CDTF">2014-02-28T14:00:50Z</dcterms:created>
  <dcterms:modified xsi:type="dcterms:W3CDTF">2014-04-27T08:40:15Z</dcterms:modified>
</cp:coreProperties>
</file>