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69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F52"/>
    <a:srgbClr val="BBDBD5"/>
    <a:srgbClr val="C1D5D5"/>
    <a:srgbClr val="C3D1D3"/>
    <a:srgbClr val="BCDAC7"/>
    <a:srgbClr val="558D86"/>
    <a:srgbClr val="297B7F"/>
    <a:srgbClr val="257175"/>
    <a:srgbClr val="55DDFD"/>
    <a:srgbClr val="43B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29FEEE-5C17-4F91-87BD-99F1ED46F5F3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1FDF860A-DA81-4D9F-8726-C9F890382ABB}">
      <dgm:prSet/>
      <dgm:spPr/>
      <dgm:t>
        <a:bodyPr/>
        <a:lstStyle/>
        <a:p>
          <a:r>
            <a:rPr lang="ru-RU" b="1" dirty="0" smtClean="0"/>
            <a:t>сбор информации </a:t>
          </a:r>
          <a:endParaRPr lang="ru-RU" b="1" dirty="0"/>
        </a:p>
      </dgm:t>
    </dgm:pt>
    <dgm:pt modelId="{7813D63F-9F66-4477-8132-EAED36EBB52D}" type="parTrans" cxnId="{5155C615-7C40-4A03-A7D7-A2BCD3E45C47}">
      <dgm:prSet/>
      <dgm:spPr/>
      <dgm:t>
        <a:bodyPr/>
        <a:lstStyle/>
        <a:p>
          <a:endParaRPr lang="ru-RU"/>
        </a:p>
      </dgm:t>
    </dgm:pt>
    <dgm:pt modelId="{21984827-BEC4-4B9D-99CE-55CF411A11F1}" type="sibTrans" cxnId="{5155C615-7C40-4A03-A7D7-A2BCD3E45C47}">
      <dgm:prSet/>
      <dgm:spPr/>
      <dgm:t>
        <a:bodyPr/>
        <a:lstStyle/>
        <a:p>
          <a:endParaRPr lang="ru-RU"/>
        </a:p>
      </dgm:t>
    </dgm:pt>
    <dgm:pt modelId="{A6EE7AC4-96C6-4251-8FF1-FF873CC42C58}">
      <dgm:prSet/>
      <dgm:spPr/>
      <dgm:t>
        <a:bodyPr/>
        <a:lstStyle/>
        <a:p>
          <a:r>
            <a:rPr lang="ru-RU" b="1" dirty="0" smtClean="0"/>
            <a:t>анализ и систематизация информации</a:t>
          </a:r>
          <a:endParaRPr lang="ru-RU" b="1" dirty="0"/>
        </a:p>
      </dgm:t>
    </dgm:pt>
    <dgm:pt modelId="{2631133F-1549-46FF-8A4E-51A8F6031AD0}" type="parTrans" cxnId="{99139F45-54D9-4778-8B5B-676B19412B49}">
      <dgm:prSet/>
      <dgm:spPr/>
      <dgm:t>
        <a:bodyPr/>
        <a:lstStyle/>
        <a:p>
          <a:endParaRPr lang="ru-RU"/>
        </a:p>
      </dgm:t>
    </dgm:pt>
    <dgm:pt modelId="{4EA94A14-6624-41DD-98D1-D1CB3043A409}" type="sibTrans" cxnId="{99139F45-54D9-4778-8B5B-676B19412B49}">
      <dgm:prSet/>
      <dgm:spPr/>
      <dgm:t>
        <a:bodyPr/>
        <a:lstStyle/>
        <a:p>
          <a:endParaRPr lang="ru-RU"/>
        </a:p>
      </dgm:t>
    </dgm:pt>
    <dgm:pt modelId="{DC7A9ADF-2C8F-4372-9BE8-61FE6E91AB71}">
      <dgm:prSet/>
      <dgm:spPr/>
      <dgm:t>
        <a:bodyPr/>
        <a:lstStyle/>
        <a:p>
          <a:r>
            <a:rPr lang="ru-RU" b="1" dirty="0" smtClean="0"/>
            <a:t>передача потребителю (в соответствующие федеральные гос. органы)</a:t>
          </a:r>
          <a:endParaRPr lang="ru-RU" b="1" dirty="0"/>
        </a:p>
      </dgm:t>
    </dgm:pt>
    <dgm:pt modelId="{DE70F310-238D-4AED-AE48-29A159ECB6C0}" type="parTrans" cxnId="{70762B29-110F-4419-8F8E-A3394F554654}">
      <dgm:prSet/>
      <dgm:spPr/>
      <dgm:t>
        <a:bodyPr/>
        <a:lstStyle/>
        <a:p>
          <a:endParaRPr lang="ru-RU"/>
        </a:p>
      </dgm:t>
    </dgm:pt>
    <dgm:pt modelId="{99FEFB32-176A-4E6D-BB53-117012F4B3AD}" type="sibTrans" cxnId="{70762B29-110F-4419-8F8E-A3394F554654}">
      <dgm:prSet/>
      <dgm:spPr/>
      <dgm:t>
        <a:bodyPr/>
        <a:lstStyle/>
        <a:p>
          <a:endParaRPr lang="ru-RU"/>
        </a:p>
      </dgm:t>
    </dgm:pt>
    <dgm:pt modelId="{EF76D56A-D50A-40F6-A888-260A05A4D415}" type="pres">
      <dgm:prSet presAssocID="{A429FEEE-5C17-4F91-87BD-99F1ED46F5F3}" presName="Name0" presStyleCnt="0">
        <dgm:presLayoutVars>
          <dgm:dir/>
          <dgm:animLvl val="lvl"/>
          <dgm:resizeHandles val="exact"/>
        </dgm:presLayoutVars>
      </dgm:prSet>
      <dgm:spPr/>
    </dgm:pt>
    <dgm:pt modelId="{B4F45612-1113-463A-8CDA-B8FAE73FC0AD}" type="pres">
      <dgm:prSet presAssocID="{1FDF860A-DA81-4D9F-8726-C9F890382ABB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44AB1-8F37-4847-8FDD-C4DE447D4A7E}" type="pres">
      <dgm:prSet presAssocID="{21984827-BEC4-4B9D-99CE-55CF411A11F1}" presName="parTxOnlySpace" presStyleCnt="0"/>
      <dgm:spPr/>
    </dgm:pt>
    <dgm:pt modelId="{4AE5233F-0668-4719-8B8A-AA8472E72A50}" type="pres">
      <dgm:prSet presAssocID="{A6EE7AC4-96C6-4251-8FF1-FF873CC42C5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C97F47-5482-418D-9E3B-7D9E531EB4D2}" type="pres">
      <dgm:prSet presAssocID="{4EA94A14-6624-41DD-98D1-D1CB3043A409}" presName="parTxOnlySpace" presStyleCnt="0"/>
      <dgm:spPr/>
    </dgm:pt>
    <dgm:pt modelId="{4C46E213-32DF-407F-B1BB-19B839E9204B}" type="pres">
      <dgm:prSet presAssocID="{DC7A9ADF-2C8F-4372-9BE8-61FE6E91AB7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DBE0FD-AED7-4EBC-975B-496F2C4BD2A2}" type="presOf" srcId="{A429FEEE-5C17-4F91-87BD-99F1ED46F5F3}" destId="{EF76D56A-D50A-40F6-A888-260A05A4D415}" srcOrd="0" destOrd="0" presId="urn:microsoft.com/office/officeart/2005/8/layout/chevron1"/>
    <dgm:cxn modelId="{5C82A49B-D77F-4286-A0E2-F2E7E7E25196}" type="presOf" srcId="{1FDF860A-DA81-4D9F-8726-C9F890382ABB}" destId="{B4F45612-1113-463A-8CDA-B8FAE73FC0AD}" srcOrd="0" destOrd="0" presId="urn:microsoft.com/office/officeart/2005/8/layout/chevron1"/>
    <dgm:cxn modelId="{5155C615-7C40-4A03-A7D7-A2BCD3E45C47}" srcId="{A429FEEE-5C17-4F91-87BD-99F1ED46F5F3}" destId="{1FDF860A-DA81-4D9F-8726-C9F890382ABB}" srcOrd="0" destOrd="0" parTransId="{7813D63F-9F66-4477-8132-EAED36EBB52D}" sibTransId="{21984827-BEC4-4B9D-99CE-55CF411A11F1}"/>
    <dgm:cxn modelId="{81711BCD-465A-4FF7-BE45-4DB2B78D3E9E}" type="presOf" srcId="{DC7A9ADF-2C8F-4372-9BE8-61FE6E91AB71}" destId="{4C46E213-32DF-407F-B1BB-19B839E9204B}" srcOrd="0" destOrd="0" presId="urn:microsoft.com/office/officeart/2005/8/layout/chevron1"/>
    <dgm:cxn modelId="{99139F45-54D9-4778-8B5B-676B19412B49}" srcId="{A429FEEE-5C17-4F91-87BD-99F1ED46F5F3}" destId="{A6EE7AC4-96C6-4251-8FF1-FF873CC42C58}" srcOrd="1" destOrd="0" parTransId="{2631133F-1549-46FF-8A4E-51A8F6031AD0}" sibTransId="{4EA94A14-6624-41DD-98D1-D1CB3043A409}"/>
    <dgm:cxn modelId="{F49172F1-CD76-45DC-B9FF-D826979A11D3}" type="presOf" srcId="{A6EE7AC4-96C6-4251-8FF1-FF873CC42C58}" destId="{4AE5233F-0668-4719-8B8A-AA8472E72A50}" srcOrd="0" destOrd="0" presId="urn:microsoft.com/office/officeart/2005/8/layout/chevron1"/>
    <dgm:cxn modelId="{70762B29-110F-4419-8F8E-A3394F554654}" srcId="{A429FEEE-5C17-4F91-87BD-99F1ED46F5F3}" destId="{DC7A9ADF-2C8F-4372-9BE8-61FE6E91AB71}" srcOrd="2" destOrd="0" parTransId="{DE70F310-238D-4AED-AE48-29A159ECB6C0}" sibTransId="{99FEFB32-176A-4E6D-BB53-117012F4B3AD}"/>
    <dgm:cxn modelId="{42247E83-B3E4-4076-9AB7-B70B4716B43A}" type="presParOf" srcId="{EF76D56A-D50A-40F6-A888-260A05A4D415}" destId="{B4F45612-1113-463A-8CDA-B8FAE73FC0AD}" srcOrd="0" destOrd="0" presId="urn:microsoft.com/office/officeart/2005/8/layout/chevron1"/>
    <dgm:cxn modelId="{C880464B-5716-44CE-81DE-4F24E69DE375}" type="presParOf" srcId="{EF76D56A-D50A-40F6-A888-260A05A4D415}" destId="{69944AB1-8F37-4847-8FDD-C4DE447D4A7E}" srcOrd="1" destOrd="0" presId="urn:microsoft.com/office/officeart/2005/8/layout/chevron1"/>
    <dgm:cxn modelId="{D727FF3E-9112-4261-95A9-2A34D0F9D535}" type="presParOf" srcId="{EF76D56A-D50A-40F6-A888-260A05A4D415}" destId="{4AE5233F-0668-4719-8B8A-AA8472E72A50}" srcOrd="2" destOrd="0" presId="urn:microsoft.com/office/officeart/2005/8/layout/chevron1"/>
    <dgm:cxn modelId="{A6557E45-0C2E-4191-9EF0-85166E5293D1}" type="presParOf" srcId="{EF76D56A-D50A-40F6-A888-260A05A4D415}" destId="{C7C97F47-5482-418D-9E3B-7D9E531EB4D2}" srcOrd="3" destOrd="0" presId="urn:microsoft.com/office/officeart/2005/8/layout/chevron1"/>
    <dgm:cxn modelId="{C89FABC0-52DF-43AC-8FF2-3E8A405DF800}" type="presParOf" srcId="{EF76D56A-D50A-40F6-A888-260A05A4D415}" destId="{4C46E213-32DF-407F-B1BB-19B839E9204B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0EBF9-FFC5-4F23-A908-609292A2004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FE889-5A46-40E1-8176-00E6D6021BBE}">
      <dgm:prSet/>
      <dgm:spPr>
        <a:ln w="28575">
          <a:solidFill>
            <a:srgbClr val="297B7F"/>
          </a:solidFill>
        </a:ln>
      </dgm:spPr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актуальность 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7638671-D6A3-4E15-8A10-79C937E3C907}" type="parTrans" cxnId="{F958BCFA-8DE3-43AF-8327-22E8ED3D610B}">
      <dgm:prSet/>
      <dgm:spPr/>
      <dgm:t>
        <a:bodyPr/>
        <a:lstStyle/>
        <a:p>
          <a:endParaRPr lang="ru-RU"/>
        </a:p>
      </dgm:t>
    </dgm:pt>
    <dgm:pt modelId="{9E40664A-34E2-494A-B5B5-10A5257C662C}" type="sibTrans" cxnId="{F958BCFA-8DE3-43AF-8327-22E8ED3D610B}">
      <dgm:prSet/>
      <dgm:spPr/>
      <dgm:t>
        <a:bodyPr/>
        <a:lstStyle/>
        <a:p>
          <a:endParaRPr lang="ru-RU"/>
        </a:p>
      </dgm:t>
    </dgm:pt>
    <dgm:pt modelId="{68A9BCEE-D873-4298-A35F-8A983ACB5942}">
      <dgm:prSet/>
      <dgm:spPr>
        <a:ln w="28575">
          <a:solidFill>
            <a:srgbClr val="257175"/>
          </a:solidFill>
        </a:ln>
      </dgm:spPr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достоверность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E8DE318-7DB7-48F4-9FC6-2C07149288C5}" type="parTrans" cxnId="{7DF82A8C-9FA4-41B8-B939-3A7F6C735459}">
      <dgm:prSet/>
      <dgm:spPr/>
      <dgm:t>
        <a:bodyPr/>
        <a:lstStyle/>
        <a:p>
          <a:endParaRPr lang="ru-RU"/>
        </a:p>
      </dgm:t>
    </dgm:pt>
    <dgm:pt modelId="{0B670A07-C011-46DB-BEE9-48D5B31CD8EF}" type="sibTrans" cxnId="{7DF82A8C-9FA4-41B8-B939-3A7F6C735459}">
      <dgm:prSet/>
      <dgm:spPr/>
      <dgm:t>
        <a:bodyPr/>
        <a:lstStyle/>
        <a:p>
          <a:endParaRPr lang="ru-RU"/>
        </a:p>
      </dgm:t>
    </dgm:pt>
    <dgm:pt modelId="{3821AEB6-A849-4B40-AA7A-6E50783EE435}">
      <dgm:prSet/>
      <dgm:spPr>
        <a:ln w="28575">
          <a:solidFill>
            <a:srgbClr val="297B7F"/>
          </a:solidFill>
        </a:ln>
      </dgm:spPr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полнота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63B026E-B918-43A3-8E38-12386381164A}" type="parTrans" cxnId="{761306EA-259B-4ECC-9363-2E81777E166C}">
      <dgm:prSet/>
      <dgm:spPr/>
      <dgm:t>
        <a:bodyPr/>
        <a:lstStyle/>
        <a:p>
          <a:endParaRPr lang="ru-RU"/>
        </a:p>
      </dgm:t>
    </dgm:pt>
    <dgm:pt modelId="{21E5FDA7-186B-4A12-8E55-6E02E7BA908A}" type="sibTrans" cxnId="{761306EA-259B-4ECC-9363-2E81777E166C}">
      <dgm:prSet/>
      <dgm:spPr/>
      <dgm:t>
        <a:bodyPr/>
        <a:lstStyle/>
        <a:p>
          <a:endParaRPr lang="ru-RU"/>
        </a:p>
      </dgm:t>
    </dgm:pt>
    <dgm:pt modelId="{CE797173-8573-4095-BF3D-4D9CF5F9C9E9}">
      <dgm:prSet/>
      <dgm:spPr>
        <a:ln w="28575">
          <a:solidFill>
            <a:srgbClr val="297B7F"/>
          </a:solidFill>
        </a:ln>
      </dgm:spPr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новизна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6720D2F-B138-4176-AFC7-B50573979510}" type="parTrans" cxnId="{03FD8FAC-6EBB-4404-8F84-388821CA0C6F}">
      <dgm:prSet/>
      <dgm:spPr/>
      <dgm:t>
        <a:bodyPr/>
        <a:lstStyle/>
        <a:p>
          <a:endParaRPr lang="ru-RU"/>
        </a:p>
      </dgm:t>
    </dgm:pt>
    <dgm:pt modelId="{FC0DFF8C-C935-48F1-972D-CF81E6227A7C}" type="sibTrans" cxnId="{03FD8FAC-6EBB-4404-8F84-388821CA0C6F}">
      <dgm:prSet/>
      <dgm:spPr/>
      <dgm:t>
        <a:bodyPr/>
        <a:lstStyle/>
        <a:p>
          <a:endParaRPr lang="ru-RU"/>
        </a:p>
      </dgm:t>
    </dgm:pt>
    <dgm:pt modelId="{694F5EA9-E255-43EB-8A4B-E4D42A520BB1}">
      <dgm:prSet/>
      <dgm:spPr>
        <a:ln w="28575">
          <a:solidFill>
            <a:srgbClr val="297B7F"/>
          </a:solidFill>
        </a:ln>
      </dgm:spPr>
      <dgm:t>
        <a:bodyPr/>
        <a:lstStyle/>
        <a:p>
          <a:pPr rtl="0"/>
          <a:r>
            <a:rPr lang="ru-RU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прогностичность</a:t>
          </a:r>
          <a:r>
            <a:rPr lang="ru-RU" dirty="0" smtClean="0"/>
            <a:t> </a:t>
          </a:r>
          <a:endParaRPr lang="ru-RU" dirty="0"/>
        </a:p>
      </dgm:t>
    </dgm:pt>
    <dgm:pt modelId="{761EB69F-DB98-4867-BEA3-DE0ADB1D66A7}" type="parTrans" cxnId="{7FB7DA05-0306-416C-8DD0-BCDF4AA2AD66}">
      <dgm:prSet/>
      <dgm:spPr/>
      <dgm:t>
        <a:bodyPr/>
        <a:lstStyle/>
        <a:p>
          <a:endParaRPr lang="ru-RU"/>
        </a:p>
      </dgm:t>
    </dgm:pt>
    <dgm:pt modelId="{EDC5CEE3-C5AD-467A-82C4-81AD4F0CBB0B}" type="sibTrans" cxnId="{7FB7DA05-0306-416C-8DD0-BCDF4AA2AD66}">
      <dgm:prSet/>
      <dgm:spPr/>
      <dgm:t>
        <a:bodyPr/>
        <a:lstStyle/>
        <a:p>
          <a:endParaRPr lang="ru-RU"/>
        </a:p>
      </dgm:t>
    </dgm:pt>
    <dgm:pt modelId="{A09FF044-1627-4710-B0C7-FDD0931B9340}">
      <dgm:prSet/>
      <dgm:spPr>
        <a:ln w="28575">
          <a:solidFill>
            <a:srgbClr val="297B7F"/>
          </a:solidFill>
        </a:ln>
      </dgm:spPr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своевременность</a:t>
          </a:r>
          <a:r>
            <a:rPr lang="ru-RU" dirty="0" smtClean="0"/>
            <a:t> </a:t>
          </a:r>
          <a:endParaRPr lang="ru-RU" dirty="0"/>
        </a:p>
      </dgm:t>
    </dgm:pt>
    <dgm:pt modelId="{2413FB89-B22A-4EF9-9AE5-FB8129582287}" type="parTrans" cxnId="{9724DD75-BD5D-4196-B868-BD80BD3F11F5}">
      <dgm:prSet/>
      <dgm:spPr/>
      <dgm:t>
        <a:bodyPr/>
        <a:lstStyle/>
        <a:p>
          <a:endParaRPr lang="ru-RU"/>
        </a:p>
      </dgm:t>
    </dgm:pt>
    <dgm:pt modelId="{0567E642-12DD-4F7B-905A-DDF50A46627B}" type="sibTrans" cxnId="{9724DD75-BD5D-4196-B868-BD80BD3F11F5}">
      <dgm:prSet/>
      <dgm:spPr/>
      <dgm:t>
        <a:bodyPr/>
        <a:lstStyle/>
        <a:p>
          <a:endParaRPr lang="ru-RU"/>
        </a:p>
      </dgm:t>
    </dgm:pt>
    <dgm:pt modelId="{220C371B-655C-4DE6-BDEE-2697B5AD51C7}">
      <dgm:prSet/>
      <dgm:spPr>
        <a:ln w="28575">
          <a:solidFill>
            <a:srgbClr val="297B7F"/>
          </a:solidFill>
        </a:ln>
      </dgm:spPr>
      <dgm:t>
        <a:bodyPr/>
        <a:lstStyle/>
        <a:p>
          <a:pPr rtl="0"/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конфиденциальность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25D76EE-3B4D-4FD5-B395-4551AED251D9}" type="parTrans" cxnId="{4A0E5702-B0A4-4E3A-86F6-6848AD7A3F36}">
      <dgm:prSet/>
      <dgm:spPr/>
      <dgm:t>
        <a:bodyPr/>
        <a:lstStyle/>
        <a:p>
          <a:endParaRPr lang="ru-RU"/>
        </a:p>
      </dgm:t>
    </dgm:pt>
    <dgm:pt modelId="{23C22F24-DCA6-4BF6-B5DA-11CC7DAC857E}" type="sibTrans" cxnId="{4A0E5702-B0A4-4E3A-86F6-6848AD7A3F36}">
      <dgm:prSet/>
      <dgm:spPr/>
      <dgm:t>
        <a:bodyPr/>
        <a:lstStyle/>
        <a:p>
          <a:endParaRPr lang="ru-RU"/>
        </a:p>
      </dgm:t>
    </dgm:pt>
    <dgm:pt modelId="{FD429270-9976-4AB0-8E7C-B17D99F95A10}" type="pres">
      <dgm:prSet presAssocID="{B590EBF9-FFC5-4F23-A908-609292A2004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8F01A48-EDA8-4C36-A516-26AA0B71EACF}" type="pres">
      <dgm:prSet presAssocID="{B590EBF9-FFC5-4F23-A908-609292A20041}" presName="pyramid" presStyleLbl="node1" presStyleIdx="0" presStyleCnt="1"/>
      <dgm:spPr>
        <a:solidFill>
          <a:srgbClr val="1A4F52"/>
        </a:solidFill>
        <a:ln w="57150">
          <a:solidFill>
            <a:srgbClr val="1A4F52"/>
          </a:solidFill>
        </a:ln>
      </dgm:spPr>
    </dgm:pt>
    <dgm:pt modelId="{80B68C09-677D-43CE-85FE-4136ECD0DF20}" type="pres">
      <dgm:prSet presAssocID="{B590EBF9-FFC5-4F23-A908-609292A20041}" presName="theList" presStyleCnt="0"/>
      <dgm:spPr/>
    </dgm:pt>
    <dgm:pt modelId="{3F213903-9B91-4ABE-916C-BDB5631574D1}" type="pres">
      <dgm:prSet presAssocID="{AC9FE889-5A46-40E1-8176-00E6D6021BBE}" presName="aNode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876411-7B0F-42FE-85BD-07293D70CC35}" type="pres">
      <dgm:prSet presAssocID="{AC9FE889-5A46-40E1-8176-00E6D6021BBE}" presName="aSpace" presStyleCnt="0"/>
      <dgm:spPr/>
    </dgm:pt>
    <dgm:pt modelId="{DC0920C7-258C-40A5-9EEE-0BE0B819D041}" type="pres">
      <dgm:prSet presAssocID="{68A9BCEE-D873-4298-A35F-8A983ACB5942}" presName="aNode" presStyleLbl="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79E579-96BA-4BED-9A11-000E0B1DE3BB}" type="pres">
      <dgm:prSet presAssocID="{68A9BCEE-D873-4298-A35F-8A983ACB5942}" presName="aSpace" presStyleCnt="0"/>
      <dgm:spPr/>
    </dgm:pt>
    <dgm:pt modelId="{9462096B-8D28-4FF7-8187-429EEE63A485}" type="pres">
      <dgm:prSet presAssocID="{3821AEB6-A849-4B40-AA7A-6E50783EE435}" presName="aNode" presStyleLbl="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44863-11AB-4EB4-B534-BA9517352084}" type="pres">
      <dgm:prSet presAssocID="{3821AEB6-A849-4B40-AA7A-6E50783EE435}" presName="aSpace" presStyleCnt="0"/>
      <dgm:spPr/>
    </dgm:pt>
    <dgm:pt modelId="{E01CCD7B-9A6B-4AD8-A229-8319FAC85479}" type="pres">
      <dgm:prSet presAssocID="{CE797173-8573-4095-BF3D-4D9CF5F9C9E9}" presName="aNode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F4877D-A336-4094-9D7C-B53FA4F5654D}" type="pres">
      <dgm:prSet presAssocID="{CE797173-8573-4095-BF3D-4D9CF5F9C9E9}" presName="aSpace" presStyleCnt="0"/>
      <dgm:spPr/>
    </dgm:pt>
    <dgm:pt modelId="{241E0960-9CCE-4B30-8A76-1A30742AA455}" type="pres">
      <dgm:prSet presAssocID="{694F5EA9-E255-43EB-8A4B-E4D42A520BB1}" presName="aNode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DB00D-6BCC-48D1-83E6-F393FC1B07C8}" type="pres">
      <dgm:prSet presAssocID="{694F5EA9-E255-43EB-8A4B-E4D42A520BB1}" presName="aSpace" presStyleCnt="0"/>
      <dgm:spPr/>
    </dgm:pt>
    <dgm:pt modelId="{9DB4311E-D705-457B-A61E-084A031B84F5}" type="pres">
      <dgm:prSet presAssocID="{A09FF044-1627-4710-B0C7-FDD0931B9340}" presName="aNode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0C339-3125-46E4-9D69-04C53E0449FE}" type="pres">
      <dgm:prSet presAssocID="{A09FF044-1627-4710-B0C7-FDD0931B9340}" presName="aSpace" presStyleCnt="0"/>
      <dgm:spPr/>
    </dgm:pt>
    <dgm:pt modelId="{19927B20-BF3D-4D86-A80C-3CB44D0DEA3A}" type="pres">
      <dgm:prSet presAssocID="{220C371B-655C-4DE6-BDEE-2697B5AD51C7}" presName="aNode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D57F7-7EB7-4393-9E0F-501068E6E6CF}" type="pres">
      <dgm:prSet presAssocID="{220C371B-655C-4DE6-BDEE-2697B5AD51C7}" presName="aSpace" presStyleCnt="0"/>
      <dgm:spPr/>
    </dgm:pt>
  </dgm:ptLst>
  <dgm:cxnLst>
    <dgm:cxn modelId="{7DF82A8C-9FA4-41B8-B939-3A7F6C735459}" srcId="{B590EBF9-FFC5-4F23-A908-609292A20041}" destId="{68A9BCEE-D873-4298-A35F-8A983ACB5942}" srcOrd="1" destOrd="0" parTransId="{9E8DE318-7DB7-48F4-9FC6-2C07149288C5}" sibTransId="{0B670A07-C011-46DB-BEE9-48D5B31CD8EF}"/>
    <dgm:cxn modelId="{D2B890D4-DC7A-44E7-B551-3852B832CCA0}" type="presOf" srcId="{A09FF044-1627-4710-B0C7-FDD0931B9340}" destId="{9DB4311E-D705-457B-A61E-084A031B84F5}" srcOrd="0" destOrd="0" presId="urn:microsoft.com/office/officeart/2005/8/layout/pyramid2"/>
    <dgm:cxn modelId="{03FD8FAC-6EBB-4404-8F84-388821CA0C6F}" srcId="{B590EBF9-FFC5-4F23-A908-609292A20041}" destId="{CE797173-8573-4095-BF3D-4D9CF5F9C9E9}" srcOrd="3" destOrd="0" parTransId="{C6720D2F-B138-4176-AFC7-B50573979510}" sibTransId="{FC0DFF8C-C935-48F1-972D-CF81E6227A7C}"/>
    <dgm:cxn modelId="{7FB7DA05-0306-416C-8DD0-BCDF4AA2AD66}" srcId="{B590EBF9-FFC5-4F23-A908-609292A20041}" destId="{694F5EA9-E255-43EB-8A4B-E4D42A520BB1}" srcOrd="4" destOrd="0" parTransId="{761EB69F-DB98-4867-BEA3-DE0ADB1D66A7}" sibTransId="{EDC5CEE3-C5AD-467A-82C4-81AD4F0CBB0B}"/>
    <dgm:cxn modelId="{2C819CFD-81F8-489C-8E4E-744A9EF16D18}" type="presOf" srcId="{CE797173-8573-4095-BF3D-4D9CF5F9C9E9}" destId="{E01CCD7B-9A6B-4AD8-A229-8319FAC85479}" srcOrd="0" destOrd="0" presId="urn:microsoft.com/office/officeart/2005/8/layout/pyramid2"/>
    <dgm:cxn modelId="{4A0E5702-B0A4-4E3A-86F6-6848AD7A3F36}" srcId="{B590EBF9-FFC5-4F23-A908-609292A20041}" destId="{220C371B-655C-4DE6-BDEE-2697B5AD51C7}" srcOrd="6" destOrd="0" parTransId="{225D76EE-3B4D-4FD5-B395-4551AED251D9}" sibTransId="{23C22F24-DCA6-4BF6-B5DA-11CC7DAC857E}"/>
    <dgm:cxn modelId="{2BEEFE8C-4C09-40EB-A5D2-54FD2BD2076E}" type="presOf" srcId="{AC9FE889-5A46-40E1-8176-00E6D6021BBE}" destId="{3F213903-9B91-4ABE-916C-BDB5631574D1}" srcOrd="0" destOrd="0" presId="urn:microsoft.com/office/officeart/2005/8/layout/pyramid2"/>
    <dgm:cxn modelId="{9724DD75-BD5D-4196-B868-BD80BD3F11F5}" srcId="{B590EBF9-FFC5-4F23-A908-609292A20041}" destId="{A09FF044-1627-4710-B0C7-FDD0931B9340}" srcOrd="5" destOrd="0" parTransId="{2413FB89-B22A-4EF9-9AE5-FB8129582287}" sibTransId="{0567E642-12DD-4F7B-905A-DDF50A46627B}"/>
    <dgm:cxn modelId="{F93C0549-20C8-4AAC-A8A2-BE062E6BBDA5}" type="presOf" srcId="{B590EBF9-FFC5-4F23-A908-609292A20041}" destId="{FD429270-9976-4AB0-8E7C-B17D99F95A10}" srcOrd="0" destOrd="0" presId="urn:microsoft.com/office/officeart/2005/8/layout/pyramid2"/>
    <dgm:cxn modelId="{653FC982-F3A7-4D0D-BFE3-F109C6CAE5FC}" type="presOf" srcId="{220C371B-655C-4DE6-BDEE-2697B5AD51C7}" destId="{19927B20-BF3D-4D86-A80C-3CB44D0DEA3A}" srcOrd="0" destOrd="0" presId="urn:microsoft.com/office/officeart/2005/8/layout/pyramid2"/>
    <dgm:cxn modelId="{4AE67C52-605A-41CC-854A-73FAEB62E3D5}" type="presOf" srcId="{3821AEB6-A849-4B40-AA7A-6E50783EE435}" destId="{9462096B-8D28-4FF7-8187-429EEE63A485}" srcOrd="0" destOrd="0" presId="urn:microsoft.com/office/officeart/2005/8/layout/pyramid2"/>
    <dgm:cxn modelId="{5B2D5C25-F6CB-40F9-9FA3-DDE522A79376}" type="presOf" srcId="{68A9BCEE-D873-4298-A35F-8A983ACB5942}" destId="{DC0920C7-258C-40A5-9EEE-0BE0B819D041}" srcOrd="0" destOrd="0" presId="urn:microsoft.com/office/officeart/2005/8/layout/pyramid2"/>
    <dgm:cxn modelId="{F958BCFA-8DE3-43AF-8327-22E8ED3D610B}" srcId="{B590EBF9-FFC5-4F23-A908-609292A20041}" destId="{AC9FE889-5A46-40E1-8176-00E6D6021BBE}" srcOrd="0" destOrd="0" parTransId="{77638671-D6A3-4E15-8A10-79C937E3C907}" sibTransId="{9E40664A-34E2-494A-B5B5-10A5257C662C}"/>
    <dgm:cxn modelId="{90FAC0E9-68AD-4A31-849C-47A8517AF0BB}" type="presOf" srcId="{694F5EA9-E255-43EB-8A4B-E4D42A520BB1}" destId="{241E0960-9CCE-4B30-8A76-1A30742AA455}" srcOrd="0" destOrd="0" presId="urn:microsoft.com/office/officeart/2005/8/layout/pyramid2"/>
    <dgm:cxn modelId="{761306EA-259B-4ECC-9363-2E81777E166C}" srcId="{B590EBF9-FFC5-4F23-A908-609292A20041}" destId="{3821AEB6-A849-4B40-AA7A-6E50783EE435}" srcOrd="2" destOrd="0" parTransId="{563B026E-B918-43A3-8E38-12386381164A}" sibTransId="{21E5FDA7-186B-4A12-8E55-6E02E7BA908A}"/>
    <dgm:cxn modelId="{29967EE0-D980-4CD0-B21B-84A201473E05}" type="presParOf" srcId="{FD429270-9976-4AB0-8E7C-B17D99F95A10}" destId="{88F01A48-EDA8-4C36-A516-26AA0B71EACF}" srcOrd="0" destOrd="0" presId="urn:microsoft.com/office/officeart/2005/8/layout/pyramid2"/>
    <dgm:cxn modelId="{72748FB5-6310-459E-89AE-10F3E71C2520}" type="presParOf" srcId="{FD429270-9976-4AB0-8E7C-B17D99F95A10}" destId="{80B68C09-677D-43CE-85FE-4136ECD0DF20}" srcOrd="1" destOrd="0" presId="urn:microsoft.com/office/officeart/2005/8/layout/pyramid2"/>
    <dgm:cxn modelId="{38956CBA-9FEA-4EC8-874E-465DF211C633}" type="presParOf" srcId="{80B68C09-677D-43CE-85FE-4136ECD0DF20}" destId="{3F213903-9B91-4ABE-916C-BDB5631574D1}" srcOrd="0" destOrd="0" presId="urn:microsoft.com/office/officeart/2005/8/layout/pyramid2"/>
    <dgm:cxn modelId="{294D72E2-E41A-4242-B901-0B872FAD510C}" type="presParOf" srcId="{80B68C09-677D-43CE-85FE-4136ECD0DF20}" destId="{DD876411-7B0F-42FE-85BD-07293D70CC35}" srcOrd="1" destOrd="0" presId="urn:microsoft.com/office/officeart/2005/8/layout/pyramid2"/>
    <dgm:cxn modelId="{C363C8AA-D52F-4FF9-ACA5-C502E6A56827}" type="presParOf" srcId="{80B68C09-677D-43CE-85FE-4136ECD0DF20}" destId="{DC0920C7-258C-40A5-9EEE-0BE0B819D041}" srcOrd="2" destOrd="0" presId="urn:microsoft.com/office/officeart/2005/8/layout/pyramid2"/>
    <dgm:cxn modelId="{C4879949-0D30-41A8-B565-D5FCAB103069}" type="presParOf" srcId="{80B68C09-677D-43CE-85FE-4136ECD0DF20}" destId="{DC79E579-96BA-4BED-9A11-000E0B1DE3BB}" srcOrd="3" destOrd="0" presId="urn:microsoft.com/office/officeart/2005/8/layout/pyramid2"/>
    <dgm:cxn modelId="{A6B60F30-1FD5-4578-8DE3-ED8DE4C9F905}" type="presParOf" srcId="{80B68C09-677D-43CE-85FE-4136ECD0DF20}" destId="{9462096B-8D28-4FF7-8187-429EEE63A485}" srcOrd="4" destOrd="0" presId="urn:microsoft.com/office/officeart/2005/8/layout/pyramid2"/>
    <dgm:cxn modelId="{E555734A-6B3D-45A7-B2EB-F0FA51608D38}" type="presParOf" srcId="{80B68C09-677D-43CE-85FE-4136ECD0DF20}" destId="{C7D44863-11AB-4EB4-B534-BA9517352084}" srcOrd="5" destOrd="0" presId="urn:microsoft.com/office/officeart/2005/8/layout/pyramid2"/>
    <dgm:cxn modelId="{CCBD9B05-6A0C-41CD-B9B0-696086D85B3D}" type="presParOf" srcId="{80B68C09-677D-43CE-85FE-4136ECD0DF20}" destId="{E01CCD7B-9A6B-4AD8-A229-8319FAC85479}" srcOrd="6" destOrd="0" presId="urn:microsoft.com/office/officeart/2005/8/layout/pyramid2"/>
    <dgm:cxn modelId="{9D443652-9684-4EE3-823F-026C211D7773}" type="presParOf" srcId="{80B68C09-677D-43CE-85FE-4136ECD0DF20}" destId="{89F4877D-A336-4094-9D7C-B53FA4F5654D}" srcOrd="7" destOrd="0" presId="urn:microsoft.com/office/officeart/2005/8/layout/pyramid2"/>
    <dgm:cxn modelId="{2FC1146B-54D6-48A9-97F4-2C69A5AF4D80}" type="presParOf" srcId="{80B68C09-677D-43CE-85FE-4136ECD0DF20}" destId="{241E0960-9CCE-4B30-8A76-1A30742AA455}" srcOrd="8" destOrd="0" presId="urn:microsoft.com/office/officeart/2005/8/layout/pyramid2"/>
    <dgm:cxn modelId="{3741F3D7-59C2-438C-9147-2060BD9B2A8A}" type="presParOf" srcId="{80B68C09-677D-43CE-85FE-4136ECD0DF20}" destId="{DC4DB00D-6BCC-48D1-83E6-F393FC1B07C8}" srcOrd="9" destOrd="0" presId="urn:microsoft.com/office/officeart/2005/8/layout/pyramid2"/>
    <dgm:cxn modelId="{68AFD250-C644-4B07-89E5-FF603383F9B7}" type="presParOf" srcId="{80B68C09-677D-43CE-85FE-4136ECD0DF20}" destId="{9DB4311E-D705-457B-A61E-084A031B84F5}" srcOrd="10" destOrd="0" presId="urn:microsoft.com/office/officeart/2005/8/layout/pyramid2"/>
    <dgm:cxn modelId="{F0655030-F79A-4F3C-A66E-93BDAA9F8403}" type="presParOf" srcId="{80B68C09-677D-43CE-85FE-4136ECD0DF20}" destId="{04C0C339-3125-46E4-9D69-04C53E0449FE}" srcOrd="11" destOrd="0" presId="urn:microsoft.com/office/officeart/2005/8/layout/pyramid2"/>
    <dgm:cxn modelId="{FB989E26-3D25-42D8-BB28-CAC4589F9343}" type="presParOf" srcId="{80B68C09-677D-43CE-85FE-4136ECD0DF20}" destId="{19927B20-BF3D-4D86-A80C-3CB44D0DEA3A}" srcOrd="12" destOrd="0" presId="urn:microsoft.com/office/officeart/2005/8/layout/pyramid2"/>
    <dgm:cxn modelId="{A51869BA-C268-4492-B9D4-9BB53AACADE9}" type="presParOf" srcId="{80B68C09-677D-43CE-85FE-4136ECD0DF20}" destId="{9EDD57F7-7EB7-4393-9E0F-501068E6E6CF}" srcOrd="13" destOrd="0" presId="urn:microsoft.com/office/officeart/2005/8/layout/pyramid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5CCDB6-7C6A-4691-A47F-0F9A3A05C7B2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D367F4-A761-466F-B5B2-E0547EE3DBCD}">
      <dgm:prSet phldrT="[Текст]" custT="1"/>
      <dgm:spPr>
        <a:solidFill>
          <a:srgbClr val="1A4F52"/>
        </a:solidFill>
      </dgm:spPr>
      <dgm:t>
        <a:bodyPr/>
        <a:lstStyle/>
        <a:p>
          <a:r>
            <a:rPr lang="ru-RU" sz="1800" b="1" dirty="0" smtClean="0"/>
            <a:t>Информационный </a:t>
          </a:r>
          <a:r>
            <a:rPr lang="ru-RU" sz="1800" b="1" dirty="0" smtClean="0"/>
            <a:t>документ должен содержать :</a:t>
          </a:r>
        </a:p>
        <a:p>
          <a:endParaRPr lang="ru-RU" sz="1600" b="1" dirty="0"/>
        </a:p>
      </dgm:t>
    </dgm:pt>
    <dgm:pt modelId="{EDF0799D-772E-4FAB-8B98-A64DF99241C2}" type="parTrans" cxnId="{B0839D96-C540-4C0D-AE43-DC1680B24406}">
      <dgm:prSet/>
      <dgm:spPr/>
      <dgm:t>
        <a:bodyPr/>
        <a:lstStyle/>
        <a:p>
          <a:endParaRPr lang="ru-RU"/>
        </a:p>
      </dgm:t>
    </dgm:pt>
    <dgm:pt modelId="{448118B0-2862-4904-9546-EC1AA3919174}" type="sibTrans" cxnId="{B0839D96-C540-4C0D-AE43-DC1680B24406}">
      <dgm:prSet/>
      <dgm:spPr/>
      <dgm:t>
        <a:bodyPr/>
        <a:lstStyle/>
        <a:p>
          <a:endParaRPr lang="ru-RU"/>
        </a:p>
      </dgm:t>
    </dgm:pt>
    <dgm:pt modelId="{91582F69-5954-4697-AC11-B849D5C9966C}">
      <dgm:prSet phldrT="[Текст]" custT="1"/>
      <dgm:spPr>
        <a:solidFill>
          <a:srgbClr val="1A4F52"/>
        </a:solidFill>
        <a:ln w="19050"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ru-RU" sz="1600" b="1" dirty="0" smtClean="0"/>
            <a:t>суть проблемы </a:t>
          </a:r>
          <a:endParaRPr lang="ru-RU" sz="1600" b="1" dirty="0" smtClean="0"/>
        </a:p>
        <a:p>
          <a:r>
            <a:rPr lang="ru-RU" sz="1600" b="1" dirty="0" smtClean="0"/>
            <a:t>и </a:t>
          </a:r>
          <a:r>
            <a:rPr lang="ru-RU" sz="1600" b="1" dirty="0" smtClean="0"/>
            <a:t>ее </a:t>
          </a:r>
          <a:r>
            <a:rPr lang="ru-RU" sz="1600" b="1" dirty="0" smtClean="0"/>
            <a:t>состояние </a:t>
          </a:r>
          <a:r>
            <a:rPr lang="ru-RU" sz="1600" b="1" dirty="0" smtClean="0"/>
            <a:t>на </a:t>
          </a:r>
          <a:r>
            <a:rPr lang="ru-RU" sz="1600" b="1" dirty="0" smtClean="0"/>
            <a:t>текущий момент</a:t>
          </a:r>
          <a:endParaRPr lang="ru-RU" sz="1600" b="1" dirty="0"/>
        </a:p>
      </dgm:t>
    </dgm:pt>
    <dgm:pt modelId="{30A25809-DDC2-493C-B39D-0EC4D44B68B6}" type="parTrans" cxnId="{859DE50F-866C-44EA-813D-3C517674570C}">
      <dgm:prSet/>
      <dgm:spPr/>
      <dgm:t>
        <a:bodyPr/>
        <a:lstStyle/>
        <a:p>
          <a:endParaRPr lang="ru-RU"/>
        </a:p>
      </dgm:t>
    </dgm:pt>
    <dgm:pt modelId="{A6D99ABF-23D4-4646-A3B2-9A1E8491F909}" type="sibTrans" cxnId="{859DE50F-866C-44EA-813D-3C517674570C}">
      <dgm:prSet/>
      <dgm:spPr>
        <a:solidFill>
          <a:srgbClr val="558D86"/>
        </a:solidFill>
      </dgm:spPr>
      <dgm:t>
        <a:bodyPr/>
        <a:lstStyle/>
        <a:p>
          <a:endParaRPr lang="ru-RU"/>
        </a:p>
      </dgm:t>
    </dgm:pt>
    <dgm:pt modelId="{94C2537C-D937-42AD-B029-096590D39061}">
      <dgm:prSet phldrT="[Текст]" custT="1"/>
      <dgm:spPr>
        <a:solidFill>
          <a:srgbClr val="1A4F52"/>
        </a:solidFill>
        <a:ln w="19050"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ru-RU" sz="1600" b="1" dirty="0" smtClean="0"/>
            <a:t>прогноз возможного развития событий</a:t>
          </a:r>
          <a:endParaRPr lang="ru-RU" sz="1600" b="1" dirty="0"/>
        </a:p>
      </dgm:t>
    </dgm:pt>
    <dgm:pt modelId="{4892E447-1C99-485D-A5F8-17F01A500F3E}" type="parTrans" cxnId="{34F05A28-6B50-49FF-9D26-C6F544268527}">
      <dgm:prSet/>
      <dgm:spPr/>
      <dgm:t>
        <a:bodyPr/>
        <a:lstStyle/>
        <a:p>
          <a:endParaRPr lang="ru-RU"/>
        </a:p>
      </dgm:t>
    </dgm:pt>
    <dgm:pt modelId="{667FC74B-EE00-4312-81A5-BDE91423736F}" type="sibTrans" cxnId="{34F05A28-6B50-49FF-9D26-C6F544268527}">
      <dgm:prSet/>
      <dgm:spPr>
        <a:solidFill>
          <a:srgbClr val="558D86"/>
        </a:solidFill>
      </dgm:spPr>
      <dgm:t>
        <a:bodyPr/>
        <a:lstStyle/>
        <a:p>
          <a:endParaRPr lang="ru-RU"/>
        </a:p>
      </dgm:t>
    </dgm:pt>
    <dgm:pt modelId="{FFE4890D-E717-4061-B234-BEFAA884E013}">
      <dgm:prSet phldrT="[Текст]" custT="1"/>
      <dgm:spPr>
        <a:solidFill>
          <a:srgbClr val="1A4F52"/>
        </a:solidFill>
        <a:ln w="19050"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ru-RU" sz="1600" b="1" dirty="0" smtClean="0"/>
            <a:t>выводы и </a:t>
          </a:r>
          <a:r>
            <a:rPr lang="ru-RU" sz="1600" b="1" dirty="0" err="1" smtClean="0"/>
            <a:t>предложе</a:t>
          </a:r>
          <a:endParaRPr lang="ru-RU" sz="1600" b="1" dirty="0" smtClean="0"/>
        </a:p>
        <a:p>
          <a:r>
            <a:rPr lang="ru-RU" sz="1600" b="1" dirty="0" err="1" smtClean="0"/>
            <a:t>ния</a:t>
          </a:r>
          <a:endParaRPr lang="ru-RU" sz="1600" b="1" dirty="0"/>
        </a:p>
      </dgm:t>
    </dgm:pt>
    <dgm:pt modelId="{1853147A-F475-4C2C-A55B-736DCD099858}" type="parTrans" cxnId="{740E3C26-9F57-4351-9345-22A072D78B8C}">
      <dgm:prSet/>
      <dgm:spPr/>
      <dgm:t>
        <a:bodyPr/>
        <a:lstStyle/>
        <a:p>
          <a:endParaRPr lang="ru-RU"/>
        </a:p>
      </dgm:t>
    </dgm:pt>
    <dgm:pt modelId="{BF8D138F-0A5B-4DF3-A30C-ECD0225F0A61}" type="sibTrans" cxnId="{740E3C26-9F57-4351-9345-22A072D78B8C}">
      <dgm:prSet/>
      <dgm:spPr>
        <a:solidFill>
          <a:srgbClr val="558D86"/>
        </a:solidFill>
      </dgm:spPr>
      <dgm:t>
        <a:bodyPr/>
        <a:lstStyle/>
        <a:p>
          <a:endParaRPr lang="ru-RU"/>
        </a:p>
      </dgm:t>
    </dgm:pt>
    <dgm:pt modelId="{AC53B7BC-B515-429A-AB05-786D0ACB4AA2}">
      <dgm:prSet phldrT="[Текст]" custT="1"/>
      <dgm:spPr>
        <a:solidFill>
          <a:srgbClr val="1A4F52"/>
        </a:solidFill>
        <a:ln w="19050">
          <a:solidFill>
            <a:schemeClr val="bg1">
              <a:lumMod val="95000"/>
            </a:schemeClr>
          </a:solidFill>
        </a:ln>
      </dgm:spPr>
      <dgm:t>
        <a:bodyPr/>
        <a:lstStyle/>
        <a:p>
          <a:r>
            <a:rPr lang="ru-RU" sz="1600" b="1" dirty="0" smtClean="0"/>
            <a:t>значение проблемы для России</a:t>
          </a:r>
          <a:endParaRPr lang="ru-RU" sz="1600" b="1" dirty="0"/>
        </a:p>
      </dgm:t>
    </dgm:pt>
    <dgm:pt modelId="{E3E515D6-65D9-424B-B087-006F04565DD2}" type="parTrans" cxnId="{D4FFC2B0-F97C-4BF5-8C34-990300C8B687}">
      <dgm:prSet/>
      <dgm:spPr/>
      <dgm:t>
        <a:bodyPr/>
        <a:lstStyle/>
        <a:p>
          <a:endParaRPr lang="ru-RU"/>
        </a:p>
      </dgm:t>
    </dgm:pt>
    <dgm:pt modelId="{FB26FEA2-DD11-4F27-864C-A3FD6103B2C6}" type="sibTrans" cxnId="{D4FFC2B0-F97C-4BF5-8C34-990300C8B687}">
      <dgm:prSet/>
      <dgm:spPr>
        <a:solidFill>
          <a:srgbClr val="558D86"/>
        </a:solidFill>
      </dgm:spPr>
      <dgm:t>
        <a:bodyPr/>
        <a:lstStyle/>
        <a:p>
          <a:endParaRPr lang="ru-RU"/>
        </a:p>
      </dgm:t>
    </dgm:pt>
    <dgm:pt modelId="{EFA64F97-FE67-48D4-9ECE-1F04AD74D8A4}" type="pres">
      <dgm:prSet presAssocID="{135CCDB6-7C6A-4691-A47F-0F9A3A05C7B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828F48-8A3F-4D44-94BB-C9BBDD5F12D6}" type="pres">
      <dgm:prSet presAssocID="{57D367F4-A761-466F-B5B2-E0547EE3DBCD}" presName="centerShape" presStyleLbl="node0" presStyleIdx="0" presStyleCnt="1" custScaleX="105357" custScaleY="104288"/>
      <dgm:spPr/>
      <dgm:t>
        <a:bodyPr/>
        <a:lstStyle/>
        <a:p>
          <a:endParaRPr lang="ru-RU"/>
        </a:p>
      </dgm:t>
    </dgm:pt>
    <dgm:pt modelId="{41C8FDD6-48CB-4816-9254-103C6175DCD1}" type="pres">
      <dgm:prSet presAssocID="{91582F69-5954-4697-AC11-B849D5C9966C}" presName="node" presStyleLbl="node1" presStyleIdx="0" presStyleCnt="4" custScaleX="113694" custScaleY="101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E3C0C1-7D1C-4FB0-A270-3C55F7A8BC43}" type="pres">
      <dgm:prSet presAssocID="{91582F69-5954-4697-AC11-B849D5C9966C}" presName="dummy" presStyleCnt="0"/>
      <dgm:spPr/>
    </dgm:pt>
    <dgm:pt modelId="{E7994C4E-1D60-43E2-BB4C-37C7CA2958E4}" type="pres">
      <dgm:prSet presAssocID="{A6D99ABF-23D4-4646-A3B2-9A1E8491F909}" presName="sibTrans" presStyleLbl="sibTrans2D1" presStyleIdx="0" presStyleCnt="4"/>
      <dgm:spPr/>
      <dgm:t>
        <a:bodyPr/>
        <a:lstStyle/>
        <a:p>
          <a:endParaRPr lang="ru-RU"/>
        </a:p>
      </dgm:t>
    </dgm:pt>
    <dgm:pt modelId="{18401BAC-2DFE-4107-86AA-16EE48385FE4}" type="pres">
      <dgm:prSet presAssocID="{94C2537C-D937-42AD-B029-096590D39061}" presName="node" presStyleLbl="node1" presStyleIdx="1" presStyleCnt="4" custScaleX="108450" custScaleY="108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D331C-5609-42FA-9243-E0DB9FA0B147}" type="pres">
      <dgm:prSet presAssocID="{94C2537C-D937-42AD-B029-096590D39061}" presName="dummy" presStyleCnt="0"/>
      <dgm:spPr/>
    </dgm:pt>
    <dgm:pt modelId="{61727DF8-482A-4665-9BC0-3E00CE29A32C}" type="pres">
      <dgm:prSet presAssocID="{667FC74B-EE00-4312-81A5-BDE91423736F}" presName="sibTrans" presStyleLbl="sibTrans2D1" presStyleIdx="1" presStyleCnt="4"/>
      <dgm:spPr/>
      <dgm:t>
        <a:bodyPr/>
        <a:lstStyle/>
        <a:p>
          <a:endParaRPr lang="ru-RU"/>
        </a:p>
      </dgm:t>
    </dgm:pt>
    <dgm:pt modelId="{C58D8D96-86B1-4C74-8B6F-FF77FA3FE199}" type="pres">
      <dgm:prSet presAssocID="{FFE4890D-E717-4061-B234-BEFAA884E013}" presName="node" presStyleLbl="node1" presStyleIdx="2" presStyleCnt="4" custScaleX="109145" custScaleY="1018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3ED8E-3278-42A9-BB4F-A97EB1510D60}" type="pres">
      <dgm:prSet presAssocID="{FFE4890D-E717-4061-B234-BEFAA884E013}" presName="dummy" presStyleCnt="0"/>
      <dgm:spPr/>
    </dgm:pt>
    <dgm:pt modelId="{5863AF70-3CF8-4219-B8CF-830C0FB8DB43}" type="pres">
      <dgm:prSet presAssocID="{BF8D138F-0A5B-4DF3-A30C-ECD0225F0A61}" presName="sibTrans" presStyleLbl="sibTrans2D1" presStyleIdx="2" presStyleCnt="4" custLinFactNeighborX="2272" custLinFactNeighborY="252"/>
      <dgm:spPr/>
      <dgm:t>
        <a:bodyPr/>
        <a:lstStyle/>
        <a:p>
          <a:endParaRPr lang="ru-RU"/>
        </a:p>
      </dgm:t>
    </dgm:pt>
    <dgm:pt modelId="{F935F73F-44A8-4F23-BB0E-87771B731AA4}" type="pres">
      <dgm:prSet presAssocID="{AC53B7BC-B515-429A-AB05-786D0ACB4AA2}" presName="node" presStyleLbl="node1" presStyleIdx="3" presStyleCnt="4" custScaleX="108597" custScaleY="110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F8E72-E187-4319-A60D-29E7086D6D65}" type="pres">
      <dgm:prSet presAssocID="{AC53B7BC-B515-429A-AB05-786D0ACB4AA2}" presName="dummy" presStyleCnt="0"/>
      <dgm:spPr/>
    </dgm:pt>
    <dgm:pt modelId="{A55F55FA-3D31-4BA4-8B61-B8D441A3551B}" type="pres">
      <dgm:prSet presAssocID="{FB26FEA2-DD11-4F27-864C-A3FD6103B2C6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0315F9DF-8DD6-4810-8B2D-D97BD4004A96}" type="presOf" srcId="{135CCDB6-7C6A-4691-A47F-0F9A3A05C7B2}" destId="{EFA64F97-FE67-48D4-9ECE-1F04AD74D8A4}" srcOrd="0" destOrd="0" presId="urn:microsoft.com/office/officeart/2005/8/layout/radial6"/>
    <dgm:cxn modelId="{D4FFC2B0-F97C-4BF5-8C34-990300C8B687}" srcId="{57D367F4-A761-466F-B5B2-E0547EE3DBCD}" destId="{AC53B7BC-B515-429A-AB05-786D0ACB4AA2}" srcOrd="3" destOrd="0" parTransId="{E3E515D6-65D9-424B-B087-006F04565DD2}" sibTransId="{FB26FEA2-DD11-4F27-864C-A3FD6103B2C6}"/>
    <dgm:cxn modelId="{E1E44A40-A1A1-4389-BF52-E9A5A0F66F69}" type="presOf" srcId="{FB26FEA2-DD11-4F27-864C-A3FD6103B2C6}" destId="{A55F55FA-3D31-4BA4-8B61-B8D441A3551B}" srcOrd="0" destOrd="0" presId="urn:microsoft.com/office/officeart/2005/8/layout/radial6"/>
    <dgm:cxn modelId="{34F05A28-6B50-49FF-9D26-C6F544268527}" srcId="{57D367F4-A761-466F-B5B2-E0547EE3DBCD}" destId="{94C2537C-D937-42AD-B029-096590D39061}" srcOrd="1" destOrd="0" parTransId="{4892E447-1C99-485D-A5F8-17F01A500F3E}" sibTransId="{667FC74B-EE00-4312-81A5-BDE91423736F}"/>
    <dgm:cxn modelId="{D046FE3D-7429-4879-A3D8-DB5F08B5AF55}" type="presOf" srcId="{A6D99ABF-23D4-4646-A3B2-9A1E8491F909}" destId="{E7994C4E-1D60-43E2-BB4C-37C7CA2958E4}" srcOrd="0" destOrd="0" presId="urn:microsoft.com/office/officeart/2005/8/layout/radial6"/>
    <dgm:cxn modelId="{6FF38C56-4555-4455-95C3-2FB692DF7ED4}" type="presOf" srcId="{94C2537C-D937-42AD-B029-096590D39061}" destId="{18401BAC-2DFE-4107-86AA-16EE48385FE4}" srcOrd="0" destOrd="0" presId="urn:microsoft.com/office/officeart/2005/8/layout/radial6"/>
    <dgm:cxn modelId="{DA98BEA0-E107-4302-B6E6-3EB028B47061}" type="presOf" srcId="{667FC74B-EE00-4312-81A5-BDE91423736F}" destId="{61727DF8-482A-4665-9BC0-3E00CE29A32C}" srcOrd="0" destOrd="0" presId="urn:microsoft.com/office/officeart/2005/8/layout/radial6"/>
    <dgm:cxn modelId="{859DE50F-866C-44EA-813D-3C517674570C}" srcId="{57D367F4-A761-466F-B5B2-E0547EE3DBCD}" destId="{91582F69-5954-4697-AC11-B849D5C9966C}" srcOrd="0" destOrd="0" parTransId="{30A25809-DDC2-493C-B39D-0EC4D44B68B6}" sibTransId="{A6D99ABF-23D4-4646-A3B2-9A1E8491F909}"/>
    <dgm:cxn modelId="{B0839D96-C540-4C0D-AE43-DC1680B24406}" srcId="{135CCDB6-7C6A-4691-A47F-0F9A3A05C7B2}" destId="{57D367F4-A761-466F-B5B2-E0547EE3DBCD}" srcOrd="0" destOrd="0" parTransId="{EDF0799D-772E-4FAB-8B98-A64DF99241C2}" sibTransId="{448118B0-2862-4904-9546-EC1AA3919174}"/>
    <dgm:cxn modelId="{896D37F3-310C-4D01-877A-5386B96EB663}" type="presOf" srcId="{FFE4890D-E717-4061-B234-BEFAA884E013}" destId="{C58D8D96-86B1-4C74-8B6F-FF77FA3FE199}" srcOrd="0" destOrd="0" presId="urn:microsoft.com/office/officeart/2005/8/layout/radial6"/>
    <dgm:cxn modelId="{D8FC2A14-9381-4092-BABD-04EF2DDB49AB}" type="presOf" srcId="{57D367F4-A761-466F-B5B2-E0547EE3DBCD}" destId="{BE828F48-8A3F-4D44-94BB-C9BBDD5F12D6}" srcOrd="0" destOrd="0" presId="urn:microsoft.com/office/officeart/2005/8/layout/radial6"/>
    <dgm:cxn modelId="{740E3C26-9F57-4351-9345-22A072D78B8C}" srcId="{57D367F4-A761-466F-B5B2-E0547EE3DBCD}" destId="{FFE4890D-E717-4061-B234-BEFAA884E013}" srcOrd="2" destOrd="0" parTransId="{1853147A-F475-4C2C-A55B-736DCD099858}" sibTransId="{BF8D138F-0A5B-4DF3-A30C-ECD0225F0A61}"/>
    <dgm:cxn modelId="{90D3FB72-DE29-4118-AE2D-A099D22D92A5}" type="presOf" srcId="{BF8D138F-0A5B-4DF3-A30C-ECD0225F0A61}" destId="{5863AF70-3CF8-4219-B8CF-830C0FB8DB43}" srcOrd="0" destOrd="0" presId="urn:microsoft.com/office/officeart/2005/8/layout/radial6"/>
    <dgm:cxn modelId="{7CB9EA45-53DC-46B1-91DD-3174747D271C}" type="presOf" srcId="{AC53B7BC-B515-429A-AB05-786D0ACB4AA2}" destId="{F935F73F-44A8-4F23-BB0E-87771B731AA4}" srcOrd="0" destOrd="0" presId="urn:microsoft.com/office/officeart/2005/8/layout/radial6"/>
    <dgm:cxn modelId="{3A88083C-B959-46F9-B913-1BD430189172}" type="presOf" srcId="{91582F69-5954-4697-AC11-B849D5C9966C}" destId="{41C8FDD6-48CB-4816-9254-103C6175DCD1}" srcOrd="0" destOrd="0" presId="urn:microsoft.com/office/officeart/2005/8/layout/radial6"/>
    <dgm:cxn modelId="{AB4806EE-9942-4723-9418-6A3FBCD2F6A8}" type="presParOf" srcId="{EFA64F97-FE67-48D4-9ECE-1F04AD74D8A4}" destId="{BE828F48-8A3F-4D44-94BB-C9BBDD5F12D6}" srcOrd="0" destOrd="0" presId="urn:microsoft.com/office/officeart/2005/8/layout/radial6"/>
    <dgm:cxn modelId="{F26E6224-1F77-4BFB-A163-4B5CEF07B79F}" type="presParOf" srcId="{EFA64F97-FE67-48D4-9ECE-1F04AD74D8A4}" destId="{41C8FDD6-48CB-4816-9254-103C6175DCD1}" srcOrd="1" destOrd="0" presId="urn:microsoft.com/office/officeart/2005/8/layout/radial6"/>
    <dgm:cxn modelId="{E31CC4B0-3976-4646-A91F-CF3835942C96}" type="presParOf" srcId="{EFA64F97-FE67-48D4-9ECE-1F04AD74D8A4}" destId="{0EE3C0C1-7D1C-4FB0-A270-3C55F7A8BC43}" srcOrd="2" destOrd="0" presId="urn:microsoft.com/office/officeart/2005/8/layout/radial6"/>
    <dgm:cxn modelId="{DA68A83C-C898-48B7-B75A-6796A533EA2D}" type="presParOf" srcId="{EFA64F97-FE67-48D4-9ECE-1F04AD74D8A4}" destId="{E7994C4E-1D60-43E2-BB4C-37C7CA2958E4}" srcOrd="3" destOrd="0" presId="urn:microsoft.com/office/officeart/2005/8/layout/radial6"/>
    <dgm:cxn modelId="{F19AD9F3-47FE-4F16-A41E-D27CFC3FE327}" type="presParOf" srcId="{EFA64F97-FE67-48D4-9ECE-1F04AD74D8A4}" destId="{18401BAC-2DFE-4107-86AA-16EE48385FE4}" srcOrd="4" destOrd="0" presId="urn:microsoft.com/office/officeart/2005/8/layout/radial6"/>
    <dgm:cxn modelId="{67F67086-BA06-488D-8B18-7A9BAA675E3E}" type="presParOf" srcId="{EFA64F97-FE67-48D4-9ECE-1F04AD74D8A4}" destId="{9A9D331C-5609-42FA-9243-E0DB9FA0B147}" srcOrd="5" destOrd="0" presId="urn:microsoft.com/office/officeart/2005/8/layout/radial6"/>
    <dgm:cxn modelId="{2583724B-2818-44F3-9EE4-84AA77F9C75E}" type="presParOf" srcId="{EFA64F97-FE67-48D4-9ECE-1F04AD74D8A4}" destId="{61727DF8-482A-4665-9BC0-3E00CE29A32C}" srcOrd="6" destOrd="0" presId="urn:microsoft.com/office/officeart/2005/8/layout/radial6"/>
    <dgm:cxn modelId="{A4BFE4BD-6CA5-4177-B4A1-536B4C56982D}" type="presParOf" srcId="{EFA64F97-FE67-48D4-9ECE-1F04AD74D8A4}" destId="{C58D8D96-86B1-4C74-8B6F-FF77FA3FE199}" srcOrd="7" destOrd="0" presId="urn:microsoft.com/office/officeart/2005/8/layout/radial6"/>
    <dgm:cxn modelId="{9C5BE3F9-755D-417E-A9A7-7BEF22395FA3}" type="presParOf" srcId="{EFA64F97-FE67-48D4-9ECE-1F04AD74D8A4}" destId="{14A3ED8E-3278-42A9-BB4F-A97EB1510D60}" srcOrd="8" destOrd="0" presId="urn:microsoft.com/office/officeart/2005/8/layout/radial6"/>
    <dgm:cxn modelId="{81DE2C35-3A3B-47DA-9AB9-4073C48BB2EF}" type="presParOf" srcId="{EFA64F97-FE67-48D4-9ECE-1F04AD74D8A4}" destId="{5863AF70-3CF8-4219-B8CF-830C0FB8DB43}" srcOrd="9" destOrd="0" presId="urn:microsoft.com/office/officeart/2005/8/layout/radial6"/>
    <dgm:cxn modelId="{95374D3E-18B5-45B4-9ED7-C975DF0543E7}" type="presParOf" srcId="{EFA64F97-FE67-48D4-9ECE-1F04AD74D8A4}" destId="{F935F73F-44A8-4F23-BB0E-87771B731AA4}" srcOrd="10" destOrd="0" presId="urn:microsoft.com/office/officeart/2005/8/layout/radial6"/>
    <dgm:cxn modelId="{B2C3E488-5A8E-4717-839B-1231FD2AB768}" type="presParOf" srcId="{EFA64F97-FE67-48D4-9ECE-1F04AD74D8A4}" destId="{696F8E72-E187-4319-A60D-29E7086D6D65}" srcOrd="11" destOrd="0" presId="urn:microsoft.com/office/officeart/2005/8/layout/radial6"/>
    <dgm:cxn modelId="{9A673098-A4BD-48DB-BD0E-D025F7A6419D}" type="presParOf" srcId="{EFA64F97-FE67-48D4-9ECE-1F04AD74D8A4}" destId="{A55F55FA-3D31-4BA4-8B61-B8D441A3551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8639EE-165C-4521-88D4-59CB8EE357B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1C5506-04B8-4680-8CBF-F915419DB298}">
      <dgm:prSet/>
      <dgm:spPr/>
      <dgm:t>
        <a:bodyPr/>
        <a:lstStyle/>
        <a:p>
          <a:pPr rtl="0"/>
          <a:r>
            <a:rPr lang="ru-RU" b="1" dirty="0" smtClean="0"/>
            <a:t>официальная информация; </a:t>
          </a:r>
          <a:endParaRPr lang="ru-RU" b="1" dirty="0"/>
        </a:p>
      </dgm:t>
    </dgm:pt>
    <dgm:pt modelId="{22596F79-0762-4E61-B327-CC753FA6DBE0}" type="parTrans" cxnId="{ECB7CB42-5502-43EB-86FC-1CB9FF932EB7}">
      <dgm:prSet/>
      <dgm:spPr/>
      <dgm:t>
        <a:bodyPr/>
        <a:lstStyle/>
        <a:p>
          <a:endParaRPr lang="ru-RU"/>
        </a:p>
      </dgm:t>
    </dgm:pt>
    <dgm:pt modelId="{6AE066D7-A981-46A9-B166-27F56F64D02E}" type="sibTrans" cxnId="{ECB7CB42-5502-43EB-86FC-1CB9FF932EB7}">
      <dgm:prSet/>
      <dgm:spPr/>
      <dgm:t>
        <a:bodyPr/>
        <a:lstStyle/>
        <a:p>
          <a:endParaRPr lang="ru-RU"/>
        </a:p>
      </dgm:t>
    </dgm:pt>
    <dgm:pt modelId="{20F29BA6-9444-46BA-ABEF-005BE8913D5D}">
      <dgm:prSet/>
      <dgm:spPr/>
      <dgm:t>
        <a:bodyPr/>
        <a:lstStyle/>
        <a:p>
          <a:pPr rtl="0"/>
          <a:r>
            <a:rPr lang="ru-RU" b="1" dirty="0" smtClean="0"/>
            <a:t>информация, исходящая от оппозиции; </a:t>
          </a:r>
          <a:endParaRPr lang="ru-RU" b="1" dirty="0"/>
        </a:p>
      </dgm:t>
    </dgm:pt>
    <dgm:pt modelId="{61402A55-0919-4323-9A61-2290D7EDA35F}" type="parTrans" cxnId="{E169D658-AEDF-478B-A4E0-833247398F4C}">
      <dgm:prSet/>
      <dgm:spPr/>
      <dgm:t>
        <a:bodyPr/>
        <a:lstStyle/>
        <a:p>
          <a:endParaRPr lang="ru-RU"/>
        </a:p>
      </dgm:t>
    </dgm:pt>
    <dgm:pt modelId="{80B8E5F0-29CF-4617-8261-478C694E414F}" type="sibTrans" cxnId="{E169D658-AEDF-478B-A4E0-833247398F4C}">
      <dgm:prSet/>
      <dgm:spPr/>
      <dgm:t>
        <a:bodyPr/>
        <a:lstStyle/>
        <a:p>
          <a:endParaRPr lang="ru-RU"/>
        </a:p>
      </dgm:t>
    </dgm:pt>
    <dgm:pt modelId="{96D07550-2918-4B4B-933B-71733570CCF3}">
      <dgm:prSet/>
      <dgm:spPr/>
      <dgm:t>
        <a:bodyPr/>
        <a:lstStyle/>
        <a:p>
          <a:pPr rtl="0"/>
          <a:r>
            <a:rPr lang="ru-RU" b="1" dirty="0" smtClean="0"/>
            <a:t>информация, распространяемая электронными и другими СМИ; </a:t>
          </a:r>
          <a:endParaRPr lang="ru-RU" b="1" dirty="0"/>
        </a:p>
      </dgm:t>
    </dgm:pt>
    <dgm:pt modelId="{20DD5C4F-B947-46FB-B5ED-B97A05372D3E}" type="parTrans" cxnId="{41D08DDC-6B21-4A11-B650-0ABE513E8C28}">
      <dgm:prSet/>
      <dgm:spPr/>
      <dgm:t>
        <a:bodyPr/>
        <a:lstStyle/>
        <a:p>
          <a:endParaRPr lang="ru-RU"/>
        </a:p>
      </dgm:t>
    </dgm:pt>
    <dgm:pt modelId="{2DA60B04-2EA1-446D-93F7-F2696FD184AB}" type="sibTrans" cxnId="{41D08DDC-6B21-4A11-B650-0ABE513E8C28}">
      <dgm:prSet/>
      <dgm:spPr/>
      <dgm:t>
        <a:bodyPr/>
        <a:lstStyle/>
        <a:p>
          <a:endParaRPr lang="ru-RU"/>
        </a:p>
      </dgm:t>
    </dgm:pt>
    <dgm:pt modelId="{43A43643-3B83-493F-8B7B-B905732A09CC}">
      <dgm:prSet/>
      <dgm:spPr/>
      <dgm:t>
        <a:bodyPr/>
        <a:lstStyle/>
        <a:p>
          <a:pPr rtl="0"/>
          <a:r>
            <a:rPr lang="ru-RU" b="1" dirty="0" smtClean="0"/>
            <a:t>информация, исходящая от научно-исследовательских центров, центров изучения общественного мнения, политологов; </a:t>
          </a:r>
          <a:endParaRPr lang="ru-RU" b="1" dirty="0"/>
        </a:p>
      </dgm:t>
    </dgm:pt>
    <dgm:pt modelId="{ED5BE719-7A93-4583-8F96-D0F302668ED9}" type="parTrans" cxnId="{4113FCB9-475F-46BB-85E7-DC0246110446}">
      <dgm:prSet/>
      <dgm:spPr/>
      <dgm:t>
        <a:bodyPr/>
        <a:lstStyle/>
        <a:p>
          <a:endParaRPr lang="ru-RU"/>
        </a:p>
      </dgm:t>
    </dgm:pt>
    <dgm:pt modelId="{78478140-0A6B-4FFA-9907-3ED34DCB4FA1}" type="sibTrans" cxnId="{4113FCB9-475F-46BB-85E7-DC0246110446}">
      <dgm:prSet/>
      <dgm:spPr/>
      <dgm:t>
        <a:bodyPr/>
        <a:lstStyle/>
        <a:p>
          <a:endParaRPr lang="ru-RU"/>
        </a:p>
      </dgm:t>
    </dgm:pt>
    <dgm:pt modelId="{9BAE393A-D2E7-44F3-8010-BF855D531746}">
      <dgm:prSet/>
      <dgm:spPr/>
      <dgm:t>
        <a:bodyPr/>
        <a:lstStyle/>
        <a:p>
          <a:pPr rtl="0"/>
          <a:r>
            <a:rPr lang="ru-RU" b="1" dirty="0" smtClean="0"/>
            <a:t>личное участие в событиях; </a:t>
          </a:r>
          <a:endParaRPr lang="ru-RU" b="1" dirty="0"/>
        </a:p>
      </dgm:t>
    </dgm:pt>
    <dgm:pt modelId="{D3B4731C-CE22-43BC-86EA-76BC4E67E8F5}" type="parTrans" cxnId="{27215994-DC55-4268-AE6C-9DFF472EB954}">
      <dgm:prSet/>
      <dgm:spPr/>
      <dgm:t>
        <a:bodyPr/>
        <a:lstStyle/>
        <a:p>
          <a:endParaRPr lang="ru-RU"/>
        </a:p>
      </dgm:t>
    </dgm:pt>
    <dgm:pt modelId="{F73CF156-F514-4386-B372-33FDAC7622F8}" type="sibTrans" cxnId="{27215994-DC55-4268-AE6C-9DFF472EB954}">
      <dgm:prSet/>
      <dgm:spPr/>
      <dgm:t>
        <a:bodyPr/>
        <a:lstStyle/>
        <a:p>
          <a:endParaRPr lang="ru-RU"/>
        </a:p>
      </dgm:t>
    </dgm:pt>
    <dgm:pt modelId="{0B295F31-7259-48F3-9BC9-14F0F360A8EA}">
      <dgm:prSet/>
      <dgm:spPr/>
      <dgm:t>
        <a:bodyPr/>
        <a:lstStyle/>
        <a:p>
          <a:pPr rtl="0"/>
          <a:r>
            <a:rPr lang="ru-RU" b="1" dirty="0" smtClean="0"/>
            <a:t>мемуарная литература</a:t>
          </a:r>
          <a:endParaRPr lang="ru-RU" b="1" dirty="0"/>
        </a:p>
      </dgm:t>
    </dgm:pt>
    <dgm:pt modelId="{E13656C8-BC43-47A2-AAD3-A7E1AB2E56DF}" type="parTrans" cxnId="{FE661ED4-2544-408C-B0AC-FA21F3D83E83}">
      <dgm:prSet/>
      <dgm:spPr/>
      <dgm:t>
        <a:bodyPr/>
        <a:lstStyle/>
        <a:p>
          <a:endParaRPr lang="ru-RU"/>
        </a:p>
      </dgm:t>
    </dgm:pt>
    <dgm:pt modelId="{3C476D25-54D8-4E6F-A1A0-9A8563453054}" type="sibTrans" cxnId="{FE661ED4-2544-408C-B0AC-FA21F3D83E83}">
      <dgm:prSet/>
      <dgm:spPr/>
      <dgm:t>
        <a:bodyPr/>
        <a:lstStyle/>
        <a:p>
          <a:endParaRPr lang="ru-RU"/>
        </a:p>
      </dgm:t>
    </dgm:pt>
    <dgm:pt modelId="{C3D9D45B-F3F6-4D3E-B174-8C9BABABA334}" type="pres">
      <dgm:prSet presAssocID="{098639EE-165C-4521-88D4-59CB8EE357BD}" presName="linearFlow" presStyleCnt="0">
        <dgm:presLayoutVars>
          <dgm:dir/>
          <dgm:resizeHandles val="exact"/>
        </dgm:presLayoutVars>
      </dgm:prSet>
      <dgm:spPr/>
    </dgm:pt>
    <dgm:pt modelId="{17608468-135D-4B9B-AD6A-091210519DA8}" type="pres">
      <dgm:prSet presAssocID="{F21C5506-04B8-4680-8CBF-F915419DB298}" presName="composite" presStyleCnt="0"/>
      <dgm:spPr/>
    </dgm:pt>
    <dgm:pt modelId="{9B1361A5-3BAC-47F6-B18E-91E35841ECF2}" type="pres">
      <dgm:prSet presAssocID="{F21C5506-04B8-4680-8CBF-F915419DB298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90AB52D-0924-4DDB-8295-B1D6822FA31D}" type="pres">
      <dgm:prSet presAssocID="{F21C5506-04B8-4680-8CBF-F915419DB298}" presName="txShp" presStyleLbl="node1" presStyleIdx="0" presStyleCnt="6" custLinFactNeighborX="172" custLinFactNeighborY="-3446">
        <dgm:presLayoutVars>
          <dgm:bulletEnabled val="1"/>
        </dgm:presLayoutVars>
      </dgm:prSet>
      <dgm:spPr/>
    </dgm:pt>
    <dgm:pt modelId="{83263E70-AECB-402E-A192-AC05C818F750}" type="pres">
      <dgm:prSet presAssocID="{6AE066D7-A981-46A9-B166-27F56F64D02E}" presName="spacing" presStyleCnt="0"/>
      <dgm:spPr/>
    </dgm:pt>
    <dgm:pt modelId="{93B1F260-72DA-4887-8A11-C34DD9E772D2}" type="pres">
      <dgm:prSet presAssocID="{20F29BA6-9444-46BA-ABEF-005BE8913D5D}" presName="composite" presStyleCnt="0"/>
      <dgm:spPr/>
    </dgm:pt>
    <dgm:pt modelId="{6B8FB5FE-9A38-437F-9BB5-EEBBF9E226DF}" type="pres">
      <dgm:prSet presAssocID="{20F29BA6-9444-46BA-ABEF-005BE8913D5D}" presName="imgShp" presStyleLbl="fgImgPlace1" presStyleIdx="1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D78457-F247-4FFE-A8F9-FCB9476D0D68}" type="pres">
      <dgm:prSet presAssocID="{20F29BA6-9444-46BA-ABEF-005BE8913D5D}" presName="txShp" presStyleLbl="node1" presStyleIdx="1" presStyleCnt="6">
        <dgm:presLayoutVars>
          <dgm:bulletEnabled val="1"/>
        </dgm:presLayoutVars>
      </dgm:prSet>
      <dgm:spPr/>
    </dgm:pt>
    <dgm:pt modelId="{4D737C9C-8C7B-405C-8452-FF183FE5B58E}" type="pres">
      <dgm:prSet presAssocID="{80B8E5F0-29CF-4617-8261-478C694E414F}" presName="spacing" presStyleCnt="0"/>
      <dgm:spPr/>
    </dgm:pt>
    <dgm:pt modelId="{BD7BC7A3-6EF9-4B16-A2BC-8BC7C1CA4F33}" type="pres">
      <dgm:prSet presAssocID="{96D07550-2918-4B4B-933B-71733570CCF3}" presName="composite" presStyleCnt="0"/>
      <dgm:spPr/>
    </dgm:pt>
    <dgm:pt modelId="{76F4D42E-F9E9-49D5-B249-6F875ED5CB3E}" type="pres">
      <dgm:prSet presAssocID="{96D07550-2918-4B4B-933B-71733570CCF3}" presName="imgShp" presStyleLbl="fgImgPlace1" presStyleIdx="2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B383876-FCB8-4863-8D37-096C536BC4A4}" type="pres">
      <dgm:prSet presAssocID="{96D07550-2918-4B4B-933B-71733570CCF3}" presName="txShp" presStyleLbl="node1" presStyleIdx="2" presStyleCnt="6">
        <dgm:presLayoutVars>
          <dgm:bulletEnabled val="1"/>
        </dgm:presLayoutVars>
      </dgm:prSet>
      <dgm:spPr/>
    </dgm:pt>
    <dgm:pt modelId="{874BA532-33A1-45E0-89F0-C56581B3891F}" type="pres">
      <dgm:prSet presAssocID="{2DA60B04-2EA1-446D-93F7-F2696FD184AB}" presName="spacing" presStyleCnt="0"/>
      <dgm:spPr/>
    </dgm:pt>
    <dgm:pt modelId="{5198C9AE-6AC8-4110-A18A-D54719D8A339}" type="pres">
      <dgm:prSet presAssocID="{43A43643-3B83-493F-8B7B-B905732A09CC}" presName="composite" presStyleCnt="0"/>
      <dgm:spPr/>
    </dgm:pt>
    <dgm:pt modelId="{7898261F-12D9-4228-9E13-EF4814880EB6}" type="pres">
      <dgm:prSet presAssocID="{43A43643-3B83-493F-8B7B-B905732A09CC}" presName="imgShp" presStyleLbl="fgImgPlace1" presStyleIdx="3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5EB1467-1F5F-454B-BE8F-ABC9847E36FE}" type="pres">
      <dgm:prSet presAssocID="{43A43643-3B83-493F-8B7B-B905732A09CC}" presName="txShp" presStyleLbl="node1" presStyleIdx="3" presStyleCnt="6">
        <dgm:presLayoutVars>
          <dgm:bulletEnabled val="1"/>
        </dgm:presLayoutVars>
      </dgm:prSet>
      <dgm:spPr/>
    </dgm:pt>
    <dgm:pt modelId="{205261A1-64EA-48E8-8FCA-70F735025C74}" type="pres">
      <dgm:prSet presAssocID="{78478140-0A6B-4FFA-9907-3ED34DCB4FA1}" presName="spacing" presStyleCnt="0"/>
      <dgm:spPr/>
    </dgm:pt>
    <dgm:pt modelId="{54E921AB-5EEA-4288-841A-FE3D284E5B1B}" type="pres">
      <dgm:prSet presAssocID="{9BAE393A-D2E7-44F3-8010-BF855D531746}" presName="composite" presStyleCnt="0"/>
      <dgm:spPr/>
    </dgm:pt>
    <dgm:pt modelId="{BEECB3FD-B223-4898-B309-1A53C875B39E}" type="pres">
      <dgm:prSet presAssocID="{9BAE393A-D2E7-44F3-8010-BF855D531746}" presName="imgShp" presStyleLbl="fgImgPlace1" presStyleIdx="4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44A0774-3CE2-48F7-909D-11CF4036AE90}" type="pres">
      <dgm:prSet presAssocID="{9BAE393A-D2E7-44F3-8010-BF855D531746}" presName="txShp" presStyleLbl="node1" presStyleIdx="4" presStyleCnt="6">
        <dgm:presLayoutVars>
          <dgm:bulletEnabled val="1"/>
        </dgm:presLayoutVars>
      </dgm:prSet>
      <dgm:spPr/>
    </dgm:pt>
    <dgm:pt modelId="{43C9A17D-833C-45CA-AB91-FE33C59D1ED0}" type="pres">
      <dgm:prSet presAssocID="{F73CF156-F514-4386-B372-33FDAC7622F8}" presName="spacing" presStyleCnt="0"/>
      <dgm:spPr/>
    </dgm:pt>
    <dgm:pt modelId="{F5FFE49C-9A74-4691-8F8A-61287F146D9D}" type="pres">
      <dgm:prSet presAssocID="{0B295F31-7259-48F3-9BC9-14F0F360A8EA}" presName="composite" presStyleCnt="0"/>
      <dgm:spPr/>
    </dgm:pt>
    <dgm:pt modelId="{7F5E4A8D-14E0-480B-A218-15AB38984AB5}" type="pres">
      <dgm:prSet presAssocID="{0B295F31-7259-48F3-9BC9-14F0F360A8EA}" presName="imgShp" presStyleLbl="fgImgPlace1" presStyleIdx="5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733547A-432C-4DAB-AEAC-9A4687E55E12}" type="pres">
      <dgm:prSet presAssocID="{0B295F31-7259-48F3-9BC9-14F0F360A8EA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BD2E61-1A1F-424F-B847-E6A2DB7E48B6}" type="presOf" srcId="{20F29BA6-9444-46BA-ABEF-005BE8913D5D}" destId="{99D78457-F247-4FFE-A8F9-FCB9476D0D68}" srcOrd="0" destOrd="0" presId="urn:microsoft.com/office/officeart/2005/8/layout/vList3"/>
    <dgm:cxn modelId="{E169D658-AEDF-478B-A4E0-833247398F4C}" srcId="{098639EE-165C-4521-88D4-59CB8EE357BD}" destId="{20F29BA6-9444-46BA-ABEF-005BE8913D5D}" srcOrd="1" destOrd="0" parTransId="{61402A55-0919-4323-9A61-2290D7EDA35F}" sibTransId="{80B8E5F0-29CF-4617-8261-478C694E414F}"/>
    <dgm:cxn modelId="{57DF2BFC-8318-45DE-986D-7C70C4A8624B}" type="presOf" srcId="{0B295F31-7259-48F3-9BC9-14F0F360A8EA}" destId="{2733547A-432C-4DAB-AEAC-9A4687E55E12}" srcOrd="0" destOrd="0" presId="urn:microsoft.com/office/officeart/2005/8/layout/vList3"/>
    <dgm:cxn modelId="{4113FCB9-475F-46BB-85E7-DC0246110446}" srcId="{098639EE-165C-4521-88D4-59CB8EE357BD}" destId="{43A43643-3B83-493F-8B7B-B905732A09CC}" srcOrd="3" destOrd="0" parTransId="{ED5BE719-7A93-4583-8F96-D0F302668ED9}" sibTransId="{78478140-0A6B-4FFA-9907-3ED34DCB4FA1}"/>
    <dgm:cxn modelId="{69FF6902-D70D-4EB3-842D-1A9AFDEE0B12}" type="presOf" srcId="{43A43643-3B83-493F-8B7B-B905732A09CC}" destId="{35EB1467-1F5F-454B-BE8F-ABC9847E36FE}" srcOrd="0" destOrd="0" presId="urn:microsoft.com/office/officeart/2005/8/layout/vList3"/>
    <dgm:cxn modelId="{27215994-DC55-4268-AE6C-9DFF472EB954}" srcId="{098639EE-165C-4521-88D4-59CB8EE357BD}" destId="{9BAE393A-D2E7-44F3-8010-BF855D531746}" srcOrd="4" destOrd="0" parTransId="{D3B4731C-CE22-43BC-86EA-76BC4E67E8F5}" sibTransId="{F73CF156-F514-4386-B372-33FDAC7622F8}"/>
    <dgm:cxn modelId="{41D08DDC-6B21-4A11-B650-0ABE513E8C28}" srcId="{098639EE-165C-4521-88D4-59CB8EE357BD}" destId="{96D07550-2918-4B4B-933B-71733570CCF3}" srcOrd="2" destOrd="0" parTransId="{20DD5C4F-B947-46FB-B5ED-B97A05372D3E}" sibTransId="{2DA60B04-2EA1-446D-93F7-F2696FD184AB}"/>
    <dgm:cxn modelId="{FA6B45CA-04C0-4327-86A4-6756F051E9BB}" type="presOf" srcId="{098639EE-165C-4521-88D4-59CB8EE357BD}" destId="{C3D9D45B-F3F6-4D3E-B174-8C9BABABA334}" srcOrd="0" destOrd="0" presId="urn:microsoft.com/office/officeart/2005/8/layout/vList3"/>
    <dgm:cxn modelId="{ECB7CB42-5502-43EB-86FC-1CB9FF932EB7}" srcId="{098639EE-165C-4521-88D4-59CB8EE357BD}" destId="{F21C5506-04B8-4680-8CBF-F915419DB298}" srcOrd="0" destOrd="0" parTransId="{22596F79-0762-4E61-B327-CC753FA6DBE0}" sibTransId="{6AE066D7-A981-46A9-B166-27F56F64D02E}"/>
    <dgm:cxn modelId="{7CDFFCA1-A3FB-468A-BDAA-60487FD756C4}" type="presOf" srcId="{F21C5506-04B8-4680-8CBF-F915419DB298}" destId="{C90AB52D-0924-4DDB-8295-B1D6822FA31D}" srcOrd="0" destOrd="0" presId="urn:microsoft.com/office/officeart/2005/8/layout/vList3"/>
    <dgm:cxn modelId="{ACC9A034-E2C2-4DBA-939E-DC906338B4F4}" type="presOf" srcId="{9BAE393A-D2E7-44F3-8010-BF855D531746}" destId="{344A0774-3CE2-48F7-909D-11CF4036AE90}" srcOrd="0" destOrd="0" presId="urn:microsoft.com/office/officeart/2005/8/layout/vList3"/>
    <dgm:cxn modelId="{FBC84F26-A42C-47C0-ABD4-6AA80414A4EE}" type="presOf" srcId="{96D07550-2918-4B4B-933B-71733570CCF3}" destId="{0B383876-FCB8-4863-8D37-096C536BC4A4}" srcOrd="0" destOrd="0" presId="urn:microsoft.com/office/officeart/2005/8/layout/vList3"/>
    <dgm:cxn modelId="{FE661ED4-2544-408C-B0AC-FA21F3D83E83}" srcId="{098639EE-165C-4521-88D4-59CB8EE357BD}" destId="{0B295F31-7259-48F3-9BC9-14F0F360A8EA}" srcOrd="5" destOrd="0" parTransId="{E13656C8-BC43-47A2-AAD3-A7E1AB2E56DF}" sibTransId="{3C476D25-54D8-4E6F-A1A0-9A8563453054}"/>
    <dgm:cxn modelId="{B3AEED22-F0DD-442E-97FC-71B8CC183BE3}" type="presParOf" srcId="{C3D9D45B-F3F6-4D3E-B174-8C9BABABA334}" destId="{17608468-135D-4B9B-AD6A-091210519DA8}" srcOrd="0" destOrd="0" presId="urn:microsoft.com/office/officeart/2005/8/layout/vList3"/>
    <dgm:cxn modelId="{C9136091-6C2E-4AAB-903C-F2C1298B8ADB}" type="presParOf" srcId="{17608468-135D-4B9B-AD6A-091210519DA8}" destId="{9B1361A5-3BAC-47F6-B18E-91E35841ECF2}" srcOrd="0" destOrd="0" presId="urn:microsoft.com/office/officeart/2005/8/layout/vList3"/>
    <dgm:cxn modelId="{E7796439-3735-43F5-8127-6AAF15E0E4B5}" type="presParOf" srcId="{17608468-135D-4B9B-AD6A-091210519DA8}" destId="{C90AB52D-0924-4DDB-8295-B1D6822FA31D}" srcOrd="1" destOrd="0" presId="urn:microsoft.com/office/officeart/2005/8/layout/vList3"/>
    <dgm:cxn modelId="{3E362E2C-60A5-4137-844F-40721A4BACE2}" type="presParOf" srcId="{C3D9D45B-F3F6-4D3E-B174-8C9BABABA334}" destId="{83263E70-AECB-402E-A192-AC05C818F750}" srcOrd="1" destOrd="0" presId="urn:microsoft.com/office/officeart/2005/8/layout/vList3"/>
    <dgm:cxn modelId="{78D7DF6B-3485-479A-9764-B976E7F20677}" type="presParOf" srcId="{C3D9D45B-F3F6-4D3E-B174-8C9BABABA334}" destId="{93B1F260-72DA-4887-8A11-C34DD9E772D2}" srcOrd="2" destOrd="0" presId="urn:microsoft.com/office/officeart/2005/8/layout/vList3"/>
    <dgm:cxn modelId="{859B7775-F813-4834-8A84-CC9A86A9F23D}" type="presParOf" srcId="{93B1F260-72DA-4887-8A11-C34DD9E772D2}" destId="{6B8FB5FE-9A38-437F-9BB5-EEBBF9E226DF}" srcOrd="0" destOrd="0" presId="urn:microsoft.com/office/officeart/2005/8/layout/vList3"/>
    <dgm:cxn modelId="{FABD7AA6-AFF7-4C21-BDCB-2771B8117EB8}" type="presParOf" srcId="{93B1F260-72DA-4887-8A11-C34DD9E772D2}" destId="{99D78457-F247-4FFE-A8F9-FCB9476D0D68}" srcOrd="1" destOrd="0" presId="urn:microsoft.com/office/officeart/2005/8/layout/vList3"/>
    <dgm:cxn modelId="{75D64558-AC8D-48D6-BF36-B5F6B8F2DBE2}" type="presParOf" srcId="{C3D9D45B-F3F6-4D3E-B174-8C9BABABA334}" destId="{4D737C9C-8C7B-405C-8452-FF183FE5B58E}" srcOrd="3" destOrd="0" presId="urn:microsoft.com/office/officeart/2005/8/layout/vList3"/>
    <dgm:cxn modelId="{8D992798-5AA8-4434-AD53-91C91C461F4C}" type="presParOf" srcId="{C3D9D45B-F3F6-4D3E-B174-8C9BABABA334}" destId="{BD7BC7A3-6EF9-4B16-A2BC-8BC7C1CA4F33}" srcOrd="4" destOrd="0" presId="urn:microsoft.com/office/officeart/2005/8/layout/vList3"/>
    <dgm:cxn modelId="{5291E286-966E-429A-A8B8-F4435026674A}" type="presParOf" srcId="{BD7BC7A3-6EF9-4B16-A2BC-8BC7C1CA4F33}" destId="{76F4D42E-F9E9-49D5-B249-6F875ED5CB3E}" srcOrd="0" destOrd="0" presId="urn:microsoft.com/office/officeart/2005/8/layout/vList3"/>
    <dgm:cxn modelId="{FE99A148-2CCE-4F82-8C7D-46BE542CEAB7}" type="presParOf" srcId="{BD7BC7A3-6EF9-4B16-A2BC-8BC7C1CA4F33}" destId="{0B383876-FCB8-4863-8D37-096C536BC4A4}" srcOrd="1" destOrd="0" presId="urn:microsoft.com/office/officeart/2005/8/layout/vList3"/>
    <dgm:cxn modelId="{AF5A3BD4-8251-4398-9CED-0130560AAF9D}" type="presParOf" srcId="{C3D9D45B-F3F6-4D3E-B174-8C9BABABA334}" destId="{874BA532-33A1-45E0-89F0-C56581B3891F}" srcOrd="5" destOrd="0" presId="urn:microsoft.com/office/officeart/2005/8/layout/vList3"/>
    <dgm:cxn modelId="{71114FF4-C99D-4688-86CE-2E5A277870C2}" type="presParOf" srcId="{C3D9D45B-F3F6-4D3E-B174-8C9BABABA334}" destId="{5198C9AE-6AC8-4110-A18A-D54719D8A339}" srcOrd="6" destOrd="0" presId="urn:microsoft.com/office/officeart/2005/8/layout/vList3"/>
    <dgm:cxn modelId="{E40FCACD-5B90-45C7-808E-0D0B3795E9D0}" type="presParOf" srcId="{5198C9AE-6AC8-4110-A18A-D54719D8A339}" destId="{7898261F-12D9-4228-9E13-EF4814880EB6}" srcOrd="0" destOrd="0" presId="urn:microsoft.com/office/officeart/2005/8/layout/vList3"/>
    <dgm:cxn modelId="{2A392FF6-5B61-46D3-8597-DF56BCE5B0C1}" type="presParOf" srcId="{5198C9AE-6AC8-4110-A18A-D54719D8A339}" destId="{35EB1467-1F5F-454B-BE8F-ABC9847E36FE}" srcOrd="1" destOrd="0" presId="urn:microsoft.com/office/officeart/2005/8/layout/vList3"/>
    <dgm:cxn modelId="{4465E6BF-9BE2-4131-BC65-6FE78F127A13}" type="presParOf" srcId="{C3D9D45B-F3F6-4D3E-B174-8C9BABABA334}" destId="{205261A1-64EA-48E8-8FCA-70F735025C74}" srcOrd="7" destOrd="0" presId="urn:microsoft.com/office/officeart/2005/8/layout/vList3"/>
    <dgm:cxn modelId="{E18D36E8-2C60-499D-8E4C-C41D903624B4}" type="presParOf" srcId="{C3D9D45B-F3F6-4D3E-B174-8C9BABABA334}" destId="{54E921AB-5EEA-4288-841A-FE3D284E5B1B}" srcOrd="8" destOrd="0" presId="urn:microsoft.com/office/officeart/2005/8/layout/vList3"/>
    <dgm:cxn modelId="{5B305E7A-40BD-40BA-9C04-B06CCF446B00}" type="presParOf" srcId="{54E921AB-5EEA-4288-841A-FE3D284E5B1B}" destId="{BEECB3FD-B223-4898-B309-1A53C875B39E}" srcOrd="0" destOrd="0" presId="urn:microsoft.com/office/officeart/2005/8/layout/vList3"/>
    <dgm:cxn modelId="{146F4F2E-79FB-4551-9AF0-2413E2955429}" type="presParOf" srcId="{54E921AB-5EEA-4288-841A-FE3D284E5B1B}" destId="{344A0774-3CE2-48F7-909D-11CF4036AE90}" srcOrd="1" destOrd="0" presId="urn:microsoft.com/office/officeart/2005/8/layout/vList3"/>
    <dgm:cxn modelId="{58EC98C9-C3BB-430C-AF05-FACC7CCD725F}" type="presParOf" srcId="{C3D9D45B-F3F6-4D3E-B174-8C9BABABA334}" destId="{43C9A17D-833C-45CA-AB91-FE33C59D1ED0}" srcOrd="9" destOrd="0" presId="urn:microsoft.com/office/officeart/2005/8/layout/vList3"/>
    <dgm:cxn modelId="{3E273236-402B-41FC-9E11-016B910F81FB}" type="presParOf" srcId="{C3D9D45B-F3F6-4D3E-B174-8C9BABABA334}" destId="{F5FFE49C-9A74-4691-8F8A-61287F146D9D}" srcOrd="10" destOrd="0" presId="urn:microsoft.com/office/officeart/2005/8/layout/vList3"/>
    <dgm:cxn modelId="{9F903CDC-2C6F-4B76-8157-198FCD0AF3F1}" type="presParOf" srcId="{F5FFE49C-9A74-4691-8F8A-61287F146D9D}" destId="{7F5E4A8D-14E0-480B-A218-15AB38984AB5}" srcOrd="0" destOrd="0" presId="urn:microsoft.com/office/officeart/2005/8/layout/vList3"/>
    <dgm:cxn modelId="{B8639AA5-5CCC-41C7-AE7C-B8E2DF9CE873}" type="presParOf" srcId="{F5FFE49C-9A74-4691-8F8A-61287F146D9D}" destId="{2733547A-432C-4DAB-AEAC-9A4687E55E1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CEEA67-DF53-4CE6-AC90-D863790551EB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F3F284-8D80-45DA-8F26-2325F9FCECA6}">
      <dgm:prSet/>
      <dgm:spPr>
        <a:solidFill>
          <a:schemeClr val="tx2">
            <a:lumMod val="10000"/>
            <a:lumOff val="90000"/>
          </a:schemeClr>
        </a:solidFill>
        <a:effectLst>
          <a:innerShdw blurRad="114300">
            <a:prstClr val="black"/>
          </a:innerShdw>
        </a:effectLst>
      </dgm:spPr>
      <dgm:t>
        <a:bodyPr/>
        <a:lstStyle/>
        <a:p>
          <a:pPr rtl="0"/>
          <a:r>
            <a:rPr lang="ru-RU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внешнеполитические программы, концепции внешней политики и безопасности, доктрины внешнеполитической и внешнеэкономической деятельности, установки для деятельности внешнеполитических служб, обращения руководителей государств к нации, материалы совещаний руководителей страны с послами и постоянными представителями при международных организациях</a:t>
          </a:r>
          <a:r>
            <a:rPr lang="ru-RU" dirty="0" smtClean="0"/>
            <a:t>;</a:t>
          </a:r>
          <a:endParaRPr lang="ru-RU" dirty="0"/>
        </a:p>
      </dgm:t>
    </dgm:pt>
    <dgm:pt modelId="{A296B1FA-29C9-4424-A2B5-590241FE78AB}" type="parTrans" cxnId="{8ACD9FDB-6835-4A88-B8B9-7889627B4123}">
      <dgm:prSet/>
      <dgm:spPr/>
      <dgm:t>
        <a:bodyPr/>
        <a:lstStyle/>
        <a:p>
          <a:endParaRPr lang="ru-RU"/>
        </a:p>
      </dgm:t>
    </dgm:pt>
    <dgm:pt modelId="{A53A3C5D-925B-4640-91EB-24E19CC10D5B}" type="sibTrans" cxnId="{8ACD9FDB-6835-4A88-B8B9-7889627B4123}">
      <dgm:prSet/>
      <dgm:spPr/>
      <dgm:t>
        <a:bodyPr/>
        <a:lstStyle/>
        <a:p>
          <a:endParaRPr lang="ru-RU"/>
        </a:p>
      </dgm:t>
    </dgm:pt>
    <dgm:pt modelId="{5BE0F6F0-34FC-42B3-ABEE-E89B9ACACF8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ru-RU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бюджет страны со специальным вниманием на размеры и динамику ассигнований на внешнеполитическую, оборонную и пропагандистскую деятельность;</a:t>
          </a:r>
          <a:endParaRPr lang="ru-RU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62CFD0E-7360-40CC-92A5-BC62D5442FF3}" type="parTrans" cxnId="{0F4A9E93-2B3A-4DFF-AC9A-27DA221BB319}">
      <dgm:prSet/>
      <dgm:spPr/>
      <dgm:t>
        <a:bodyPr/>
        <a:lstStyle/>
        <a:p>
          <a:endParaRPr lang="ru-RU"/>
        </a:p>
      </dgm:t>
    </dgm:pt>
    <dgm:pt modelId="{7D52BF3E-29EA-4450-80B7-B9CE00DAEBE7}" type="sibTrans" cxnId="{0F4A9E93-2B3A-4DFF-AC9A-27DA221BB319}">
      <dgm:prSet/>
      <dgm:spPr/>
      <dgm:t>
        <a:bodyPr/>
        <a:lstStyle/>
        <a:p>
          <a:endParaRPr lang="ru-RU"/>
        </a:p>
      </dgm:t>
    </dgm:pt>
    <dgm:pt modelId="{14D9D2B2-6FEB-4D20-906B-CC100164B434}">
      <dgm:prSet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pPr rtl="0"/>
          <a:r>
            <a:rPr lang="ru-RU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отчеты внешнеполитических и военных ведомств перед представительными органами власти;</a:t>
          </a:r>
          <a:endParaRPr lang="ru-RU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17D909E-A9E6-4DCC-AC33-90C3E17C9135}" type="parTrans" cxnId="{88D30548-620B-46DE-BF76-9C98F214ECF9}">
      <dgm:prSet/>
      <dgm:spPr/>
      <dgm:t>
        <a:bodyPr/>
        <a:lstStyle/>
        <a:p>
          <a:endParaRPr lang="ru-RU"/>
        </a:p>
      </dgm:t>
    </dgm:pt>
    <dgm:pt modelId="{E780EEBC-A4E4-4B97-96ED-5C1E5CD2799D}" type="sibTrans" cxnId="{88D30548-620B-46DE-BF76-9C98F214ECF9}">
      <dgm:prSet/>
      <dgm:spPr/>
      <dgm:t>
        <a:bodyPr/>
        <a:lstStyle/>
        <a:p>
          <a:endParaRPr lang="ru-RU"/>
        </a:p>
      </dgm:t>
    </dgm:pt>
    <dgm:pt modelId="{EB514B45-DA23-450F-A90A-10AA38C659D5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pPr rtl="0"/>
          <a:r>
            <a:rPr lang="ru-RU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заявления руководителей страны, внешнеполитических и оборонных ведомств, других официальных представителей;</a:t>
          </a:r>
          <a:endParaRPr lang="ru-RU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57F4885-AFC8-4516-97DA-584AE7C2BD58}" type="parTrans" cxnId="{ACECAEAF-1AB6-4FDE-A145-90C8B70E4C03}">
      <dgm:prSet/>
      <dgm:spPr/>
      <dgm:t>
        <a:bodyPr/>
        <a:lstStyle/>
        <a:p>
          <a:endParaRPr lang="ru-RU"/>
        </a:p>
      </dgm:t>
    </dgm:pt>
    <dgm:pt modelId="{29386965-985A-400D-A103-010B5C1594F1}" type="sibTrans" cxnId="{ACECAEAF-1AB6-4FDE-A145-90C8B70E4C03}">
      <dgm:prSet/>
      <dgm:spPr/>
      <dgm:t>
        <a:bodyPr/>
        <a:lstStyle/>
        <a:p>
          <a:endParaRPr lang="ru-RU"/>
        </a:p>
      </dgm:t>
    </dgm:pt>
    <dgm:pt modelId="{73087BDE-3709-420F-B0EE-F4594A3D6879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pPr rtl="0"/>
          <a:r>
            <a:rPr lang="ru-RU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официальные документы по итогам внешнеполитических акций (договора, соглашения, коммюнике, заявления на пресс-конференциях, пресс-релизы и т.д.).</a:t>
          </a:r>
          <a:endParaRPr lang="ru-RU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FF847B5-4CB5-4D2C-9646-DE9E48D6DC86}" type="parTrans" cxnId="{F6809ED9-C450-4C35-A399-AE4F4236430F}">
      <dgm:prSet/>
      <dgm:spPr/>
      <dgm:t>
        <a:bodyPr/>
        <a:lstStyle/>
        <a:p>
          <a:endParaRPr lang="ru-RU"/>
        </a:p>
      </dgm:t>
    </dgm:pt>
    <dgm:pt modelId="{3EEBA848-EFB1-4051-AD5E-B5A8812EBFAC}" type="sibTrans" cxnId="{F6809ED9-C450-4C35-A399-AE4F4236430F}">
      <dgm:prSet/>
      <dgm:spPr/>
      <dgm:t>
        <a:bodyPr/>
        <a:lstStyle/>
        <a:p>
          <a:endParaRPr lang="ru-RU"/>
        </a:p>
      </dgm:t>
    </dgm:pt>
    <dgm:pt modelId="{A8AE03B4-A526-4761-9FDE-E954A6698734}" type="pres">
      <dgm:prSet presAssocID="{0BCEEA67-DF53-4CE6-AC90-D863790551E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D006B93-59AB-466E-9DE6-FC082669529C}" type="pres">
      <dgm:prSet presAssocID="{B4F3F284-8D80-45DA-8F26-2325F9FCECA6}" presName="circle1" presStyleLbl="node1" presStyleIdx="0" presStyleCnt="5" custLinFactNeighborX="187" custLinFactNeighborY="0"/>
      <dgm:spPr/>
    </dgm:pt>
    <dgm:pt modelId="{576AD98B-3064-4FC7-8400-8221CEC16812}" type="pres">
      <dgm:prSet presAssocID="{B4F3F284-8D80-45DA-8F26-2325F9FCECA6}" presName="space" presStyleCnt="0"/>
      <dgm:spPr/>
    </dgm:pt>
    <dgm:pt modelId="{C0C94471-2AC2-4309-86E0-DE36C92F9B70}" type="pres">
      <dgm:prSet presAssocID="{B4F3F284-8D80-45DA-8F26-2325F9FCECA6}" presName="rect1" presStyleLbl="alignAcc1" presStyleIdx="0" presStyleCnt="5"/>
      <dgm:spPr/>
    </dgm:pt>
    <dgm:pt modelId="{49E8D14D-DE4E-44AC-AD0C-324F0EF01CC3}" type="pres">
      <dgm:prSet presAssocID="{5BE0F6F0-34FC-42B3-ABEE-E89B9ACACF89}" presName="vertSpace2" presStyleLbl="node1" presStyleIdx="0" presStyleCnt="5"/>
      <dgm:spPr/>
    </dgm:pt>
    <dgm:pt modelId="{3F5CE1B6-CF14-405C-A346-5E231933D857}" type="pres">
      <dgm:prSet presAssocID="{5BE0F6F0-34FC-42B3-ABEE-E89B9ACACF89}" presName="circle2" presStyleLbl="node1" presStyleIdx="1" presStyleCnt="5"/>
      <dgm:spPr/>
    </dgm:pt>
    <dgm:pt modelId="{3A816DDB-68AD-4BE5-945B-722C84644E3E}" type="pres">
      <dgm:prSet presAssocID="{5BE0F6F0-34FC-42B3-ABEE-E89B9ACACF89}" presName="rect2" presStyleLbl="alignAcc1" presStyleIdx="1" presStyleCnt="5"/>
      <dgm:spPr/>
    </dgm:pt>
    <dgm:pt modelId="{943C88BE-EC46-4085-BF3D-BC33FB1BF1A6}" type="pres">
      <dgm:prSet presAssocID="{14D9D2B2-6FEB-4D20-906B-CC100164B434}" presName="vertSpace3" presStyleLbl="node1" presStyleIdx="1" presStyleCnt="5"/>
      <dgm:spPr/>
    </dgm:pt>
    <dgm:pt modelId="{7383AEC5-416F-47B1-B1EB-C934C42AC5B5}" type="pres">
      <dgm:prSet presAssocID="{14D9D2B2-6FEB-4D20-906B-CC100164B434}" presName="circle3" presStyleLbl="node1" presStyleIdx="2" presStyleCnt="5"/>
      <dgm:spPr/>
    </dgm:pt>
    <dgm:pt modelId="{A817E868-C69E-4198-839C-3B95C8716D1A}" type="pres">
      <dgm:prSet presAssocID="{14D9D2B2-6FEB-4D20-906B-CC100164B434}" presName="rect3" presStyleLbl="alignAcc1" presStyleIdx="2" presStyleCnt="5"/>
      <dgm:spPr/>
    </dgm:pt>
    <dgm:pt modelId="{A52FB271-39FE-409C-9E3C-9615090F6050}" type="pres">
      <dgm:prSet presAssocID="{EB514B45-DA23-450F-A90A-10AA38C659D5}" presName="vertSpace4" presStyleLbl="node1" presStyleIdx="2" presStyleCnt="5"/>
      <dgm:spPr/>
    </dgm:pt>
    <dgm:pt modelId="{A2D1EA0A-6416-41DA-A9C3-8DDB5D18CAA8}" type="pres">
      <dgm:prSet presAssocID="{EB514B45-DA23-450F-A90A-10AA38C659D5}" presName="circle4" presStyleLbl="node1" presStyleIdx="3" presStyleCnt="5"/>
      <dgm:spPr/>
    </dgm:pt>
    <dgm:pt modelId="{3F403B51-22C6-4038-BB2F-B7F3BAB88D43}" type="pres">
      <dgm:prSet presAssocID="{EB514B45-DA23-450F-A90A-10AA38C659D5}" presName="rect4" presStyleLbl="alignAcc1" presStyleIdx="3" presStyleCnt="5"/>
      <dgm:spPr/>
    </dgm:pt>
    <dgm:pt modelId="{8541E2AE-2D37-4EEC-A27E-DBEA3A174152}" type="pres">
      <dgm:prSet presAssocID="{73087BDE-3709-420F-B0EE-F4594A3D6879}" presName="vertSpace5" presStyleLbl="node1" presStyleIdx="3" presStyleCnt="5"/>
      <dgm:spPr/>
    </dgm:pt>
    <dgm:pt modelId="{164B53D5-4921-4DA7-96F5-C3CA34A77350}" type="pres">
      <dgm:prSet presAssocID="{73087BDE-3709-420F-B0EE-F4594A3D6879}" presName="circle5" presStyleLbl="node1" presStyleIdx="4" presStyleCnt="5"/>
      <dgm:spPr/>
    </dgm:pt>
    <dgm:pt modelId="{86D39918-8906-4360-8A8F-015FB3F5AA91}" type="pres">
      <dgm:prSet presAssocID="{73087BDE-3709-420F-B0EE-F4594A3D6879}" presName="rect5" presStyleLbl="alignAcc1" presStyleIdx="4" presStyleCnt="5"/>
      <dgm:spPr/>
    </dgm:pt>
    <dgm:pt modelId="{DCE0D3C2-AD6A-4218-BBF9-61A39E9D01FE}" type="pres">
      <dgm:prSet presAssocID="{B4F3F284-8D80-45DA-8F26-2325F9FCECA6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777B6515-81D6-4CE1-AD12-5348E76FBB69}" type="pres">
      <dgm:prSet presAssocID="{5BE0F6F0-34FC-42B3-ABEE-E89B9ACACF89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D6860D7B-B612-4AC2-ADE3-0890FF5B6008}" type="pres">
      <dgm:prSet presAssocID="{14D9D2B2-6FEB-4D20-906B-CC100164B434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83093F09-C018-48CF-8516-268ADCE7FB13}" type="pres">
      <dgm:prSet presAssocID="{EB514B45-DA23-450F-A90A-10AA38C659D5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C6671104-EDE2-45A8-A8A1-A48570508A58}" type="pres">
      <dgm:prSet presAssocID="{73087BDE-3709-420F-B0EE-F4594A3D6879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8ACD9FDB-6835-4A88-B8B9-7889627B4123}" srcId="{0BCEEA67-DF53-4CE6-AC90-D863790551EB}" destId="{B4F3F284-8D80-45DA-8F26-2325F9FCECA6}" srcOrd="0" destOrd="0" parTransId="{A296B1FA-29C9-4424-A2B5-590241FE78AB}" sibTransId="{A53A3C5D-925B-4640-91EB-24E19CC10D5B}"/>
    <dgm:cxn modelId="{F1CA1DEC-947E-4453-B699-1EF108127F47}" type="presOf" srcId="{B4F3F284-8D80-45DA-8F26-2325F9FCECA6}" destId="{DCE0D3C2-AD6A-4218-BBF9-61A39E9D01FE}" srcOrd="1" destOrd="0" presId="urn:microsoft.com/office/officeart/2005/8/layout/target3"/>
    <dgm:cxn modelId="{55B78559-7000-4FC5-A7F3-DB150E8BB655}" type="presOf" srcId="{B4F3F284-8D80-45DA-8F26-2325F9FCECA6}" destId="{C0C94471-2AC2-4309-86E0-DE36C92F9B70}" srcOrd="0" destOrd="0" presId="urn:microsoft.com/office/officeart/2005/8/layout/target3"/>
    <dgm:cxn modelId="{0F4A9E93-2B3A-4DFF-AC9A-27DA221BB319}" srcId="{0BCEEA67-DF53-4CE6-AC90-D863790551EB}" destId="{5BE0F6F0-34FC-42B3-ABEE-E89B9ACACF89}" srcOrd="1" destOrd="0" parTransId="{362CFD0E-7360-40CC-92A5-BC62D5442FF3}" sibTransId="{7D52BF3E-29EA-4450-80B7-B9CE00DAEBE7}"/>
    <dgm:cxn modelId="{25C3D221-3352-4645-8298-EA2FCFB66D48}" type="presOf" srcId="{5BE0F6F0-34FC-42B3-ABEE-E89B9ACACF89}" destId="{777B6515-81D6-4CE1-AD12-5348E76FBB69}" srcOrd="1" destOrd="0" presId="urn:microsoft.com/office/officeart/2005/8/layout/target3"/>
    <dgm:cxn modelId="{75010159-DEAD-4836-806C-FED5F929FD98}" type="presOf" srcId="{EB514B45-DA23-450F-A90A-10AA38C659D5}" destId="{83093F09-C018-48CF-8516-268ADCE7FB13}" srcOrd="1" destOrd="0" presId="urn:microsoft.com/office/officeart/2005/8/layout/target3"/>
    <dgm:cxn modelId="{74C607D0-686A-4DCD-837C-D6535256991C}" type="presOf" srcId="{0BCEEA67-DF53-4CE6-AC90-D863790551EB}" destId="{A8AE03B4-A526-4761-9FDE-E954A6698734}" srcOrd="0" destOrd="0" presId="urn:microsoft.com/office/officeart/2005/8/layout/target3"/>
    <dgm:cxn modelId="{402280B2-D7F8-411C-AA99-F033FC5512A0}" type="presOf" srcId="{EB514B45-DA23-450F-A90A-10AA38C659D5}" destId="{3F403B51-22C6-4038-BB2F-B7F3BAB88D43}" srcOrd="0" destOrd="0" presId="urn:microsoft.com/office/officeart/2005/8/layout/target3"/>
    <dgm:cxn modelId="{036659C9-AAD1-4249-8F7D-2CF35D7EB335}" type="presOf" srcId="{73087BDE-3709-420F-B0EE-F4594A3D6879}" destId="{C6671104-EDE2-45A8-A8A1-A48570508A58}" srcOrd="1" destOrd="0" presId="urn:microsoft.com/office/officeart/2005/8/layout/target3"/>
    <dgm:cxn modelId="{52B639EC-966E-49E5-BEC4-6934436EB9E1}" type="presOf" srcId="{73087BDE-3709-420F-B0EE-F4594A3D6879}" destId="{86D39918-8906-4360-8A8F-015FB3F5AA91}" srcOrd="0" destOrd="0" presId="urn:microsoft.com/office/officeart/2005/8/layout/target3"/>
    <dgm:cxn modelId="{927E0205-15B4-4237-9A28-30B50D8FE59E}" type="presOf" srcId="{5BE0F6F0-34FC-42B3-ABEE-E89B9ACACF89}" destId="{3A816DDB-68AD-4BE5-945B-722C84644E3E}" srcOrd="0" destOrd="0" presId="urn:microsoft.com/office/officeart/2005/8/layout/target3"/>
    <dgm:cxn modelId="{88D30548-620B-46DE-BF76-9C98F214ECF9}" srcId="{0BCEEA67-DF53-4CE6-AC90-D863790551EB}" destId="{14D9D2B2-6FEB-4D20-906B-CC100164B434}" srcOrd="2" destOrd="0" parTransId="{B17D909E-A9E6-4DCC-AC33-90C3E17C9135}" sibTransId="{E780EEBC-A4E4-4B97-96ED-5C1E5CD2799D}"/>
    <dgm:cxn modelId="{8BD24030-D933-4F4D-8FDA-087F0520B584}" type="presOf" srcId="{14D9D2B2-6FEB-4D20-906B-CC100164B434}" destId="{D6860D7B-B612-4AC2-ADE3-0890FF5B6008}" srcOrd="1" destOrd="0" presId="urn:microsoft.com/office/officeart/2005/8/layout/target3"/>
    <dgm:cxn modelId="{F6809ED9-C450-4C35-A399-AE4F4236430F}" srcId="{0BCEEA67-DF53-4CE6-AC90-D863790551EB}" destId="{73087BDE-3709-420F-B0EE-F4594A3D6879}" srcOrd="4" destOrd="0" parTransId="{4FF847B5-4CB5-4D2C-9646-DE9E48D6DC86}" sibTransId="{3EEBA848-EFB1-4051-AD5E-B5A8812EBFAC}"/>
    <dgm:cxn modelId="{ACECAEAF-1AB6-4FDE-A145-90C8B70E4C03}" srcId="{0BCEEA67-DF53-4CE6-AC90-D863790551EB}" destId="{EB514B45-DA23-450F-A90A-10AA38C659D5}" srcOrd="3" destOrd="0" parTransId="{757F4885-AFC8-4516-97DA-584AE7C2BD58}" sibTransId="{29386965-985A-400D-A103-010B5C1594F1}"/>
    <dgm:cxn modelId="{3EA57AA3-98CF-49FD-92B2-02CBE128A8A6}" type="presOf" srcId="{14D9D2B2-6FEB-4D20-906B-CC100164B434}" destId="{A817E868-C69E-4198-839C-3B95C8716D1A}" srcOrd="0" destOrd="0" presId="urn:microsoft.com/office/officeart/2005/8/layout/target3"/>
    <dgm:cxn modelId="{2030ECFC-AB2B-43E3-84D8-75CFE9EAA36C}" type="presParOf" srcId="{A8AE03B4-A526-4761-9FDE-E954A6698734}" destId="{1D006B93-59AB-466E-9DE6-FC082669529C}" srcOrd="0" destOrd="0" presId="urn:microsoft.com/office/officeart/2005/8/layout/target3"/>
    <dgm:cxn modelId="{99E8FAAB-9A12-408B-BB13-85E6BF4101E7}" type="presParOf" srcId="{A8AE03B4-A526-4761-9FDE-E954A6698734}" destId="{576AD98B-3064-4FC7-8400-8221CEC16812}" srcOrd="1" destOrd="0" presId="urn:microsoft.com/office/officeart/2005/8/layout/target3"/>
    <dgm:cxn modelId="{DBB45171-E8B2-4306-92C3-62D17AAF13C1}" type="presParOf" srcId="{A8AE03B4-A526-4761-9FDE-E954A6698734}" destId="{C0C94471-2AC2-4309-86E0-DE36C92F9B70}" srcOrd="2" destOrd="0" presId="urn:microsoft.com/office/officeart/2005/8/layout/target3"/>
    <dgm:cxn modelId="{BE9BED7E-D2EA-4537-9EA8-067498AE12E0}" type="presParOf" srcId="{A8AE03B4-A526-4761-9FDE-E954A6698734}" destId="{49E8D14D-DE4E-44AC-AD0C-324F0EF01CC3}" srcOrd="3" destOrd="0" presId="urn:microsoft.com/office/officeart/2005/8/layout/target3"/>
    <dgm:cxn modelId="{3BD92E49-1238-44D8-A343-654D387935E0}" type="presParOf" srcId="{A8AE03B4-A526-4761-9FDE-E954A6698734}" destId="{3F5CE1B6-CF14-405C-A346-5E231933D857}" srcOrd="4" destOrd="0" presId="urn:microsoft.com/office/officeart/2005/8/layout/target3"/>
    <dgm:cxn modelId="{1154A939-68EF-4469-B337-AACBAF42A760}" type="presParOf" srcId="{A8AE03B4-A526-4761-9FDE-E954A6698734}" destId="{3A816DDB-68AD-4BE5-945B-722C84644E3E}" srcOrd="5" destOrd="0" presId="urn:microsoft.com/office/officeart/2005/8/layout/target3"/>
    <dgm:cxn modelId="{8E5ABE59-94B4-4763-BDA4-749EB2E7C46B}" type="presParOf" srcId="{A8AE03B4-A526-4761-9FDE-E954A6698734}" destId="{943C88BE-EC46-4085-BF3D-BC33FB1BF1A6}" srcOrd="6" destOrd="0" presId="urn:microsoft.com/office/officeart/2005/8/layout/target3"/>
    <dgm:cxn modelId="{D1E3E3B7-9766-4E47-8615-DD2C577A0A0F}" type="presParOf" srcId="{A8AE03B4-A526-4761-9FDE-E954A6698734}" destId="{7383AEC5-416F-47B1-B1EB-C934C42AC5B5}" srcOrd="7" destOrd="0" presId="urn:microsoft.com/office/officeart/2005/8/layout/target3"/>
    <dgm:cxn modelId="{F58DE7B9-2630-4F22-B98F-6BB71441C063}" type="presParOf" srcId="{A8AE03B4-A526-4761-9FDE-E954A6698734}" destId="{A817E868-C69E-4198-839C-3B95C8716D1A}" srcOrd="8" destOrd="0" presId="urn:microsoft.com/office/officeart/2005/8/layout/target3"/>
    <dgm:cxn modelId="{6F16B2B0-DC33-4909-9932-B9D908CFA4DB}" type="presParOf" srcId="{A8AE03B4-A526-4761-9FDE-E954A6698734}" destId="{A52FB271-39FE-409C-9E3C-9615090F6050}" srcOrd="9" destOrd="0" presId="urn:microsoft.com/office/officeart/2005/8/layout/target3"/>
    <dgm:cxn modelId="{00F6B585-2876-4DC3-8EAB-211E30791332}" type="presParOf" srcId="{A8AE03B4-A526-4761-9FDE-E954A6698734}" destId="{A2D1EA0A-6416-41DA-A9C3-8DDB5D18CAA8}" srcOrd="10" destOrd="0" presId="urn:microsoft.com/office/officeart/2005/8/layout/target3"/>
    <dgm:cxn modelId="{143316D2-D255-47FC-8D69-76705A54592D}" type="presParOf" srcId="{A8AE03B4-A526-4761-9FDE-E954A6698734}" destId="{3F403B51-22C6-4038-BB2F-B7F3BAB88D43}" srcOrd="11" destOrd="0" presId="urn:microsoft.com/office/officeart/2005/8/layout/target3"/>
    <dgm:cxn modelId="{E15BCAFB-0C1A-4152-A1F3-488EE9CA1CDB}" type="presParOf" srcId="{A8AE03B4-A526-4761-9FDE-E954A6698734}" destId="{8541E2AE-2D37-4EEC-A27E-DBEA3A174152}" srcOrd="12" destOrd="0" presId="urn:microsoft.com/office/officeart/2005/8/layout/target3"/>
    <dgm:cxn modelId="{266E27EF-C0DD-42D8-9775-0EEB18F9ABE2}" type="presParOf" srcId="{A8AE03B4-A526-4761-9FDE-E954A6698734}" destId="{164B53D5-4921-4DA7-96F5-C3CA34A77350}" srcOrd="13" destOrd="0" presId="urn:microsoft.com/office/officeart/2005/8/layout/target3"/>
    <dgm:cxn modelId="{C173AD14-6D51-4C78-B24A-1F6AADDD3136}" type="presParOf" srcId="{A8AE03B4-A526-4761-9FDE-E954A6698734}" destId="{86D39918-8906-4360-8A8F-015FB3F5AA91}" srcOrd="14" destOrd="0" presId="urn:microsoft.com/office/officeart/2005/8/layout/target3"/>
    <dgm:cxn modelId="{B8ACCEAD-D7BA-436D-A4DA-142A827A484E}" type="presParOf" srcId="{A8AE03B4-A526-4761-9FDE-E954A6698734}" destId="{DCE0D3C2-AD6A-4218-BBF9-61A39E9D01FE}" srcOrd="15" destOrd="0" presId="urn:microsoft.com/office/officeart/2005/8/layout/target3"/>
    <dgm:cxn modelId="{29B3D9CD-A12F-466A-A628-2B3D09B9F2D3}" type="presParOf" srcId="{A8AE03B4-A526-4761-9FDE-E954A6698734}" destId="{777B6515-81D6-4CE1-AD12-5348E76FBB69}" srcOrd="16" destOrd="0" presId="urn:microsoft.com/office/officeart/2005/8/layout/target3"/>
    <dgm:cxn modelId="{80FA1446-0660-466F-90C4-E505B5B8BB78}" type="presParOf" srcId="{A8AE03B4-A526-4761-9FDE-E954A6698734}" destId="{D6860D7B-B612-4AC2-ADE3-0890FF5B6008}" srcOrd="17" destOrd="0" presId="urn:microsoft.com/office/officeart/2005/8/layout/target3"/>
    <dgm:cxn modelId="{B202A0EC-B6EE-4E57-82B6-4CE5624665DC}" type="presParOf" srcId="{A8AE03B4-A526-4761-9FDE-E954A6698734}" destId="{83093F09-C018-48CF-8516-268ADCE7FB13}" srcOrd="18" destOrd="0" presId="urn:microsoft.com/office/officeart/2005/8/layout/target3"/>
    <dgm:cxn modelId="{7783BA96-A55E-4DCB-B7A0-F07329F8F484}" type="presParOf" srcId="{A8AE03B4-A526-4761-9FDE-E954A6698734}" destId="{C6671104-EDE2-45A8-A8A1-A48570508A58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45612-1113-463A-8CDA-B8FAE73FC0AD}">
      <dsp:nvSpPr>
        <dsp:cNvPr id="0" name=""/>
        <dsp:cNvSpPr/>
      </dsp:nvSpPr>
      <dsp:spPr>
        <a:xfrm>
          <a:off x="2937" y="1993656"/>
          <a:ext cx="3578383" cy="14313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сбор информации </a:t>
          </a:r>
          <a:endParaRPr lang="ru-RU" sz="1900" b="1" kern="1200" dirty="0"/>
        </a:p>
      </dsp:txBody>
      <dsp:txXfrm>
        <a:off x="718614" y="1993656"/>
        <a:ext cx="2147030" cy="1431353"/>
      </dsp:txXfrm>
    </dsp:sp>
    <dsp:sp modelId="{4AE5233F-0668-4719-8B8A-AA8472E72A50}">
      <dsp:nvSpPr>
        <dsp:cNvPr id="0" name=""/>
        <dsp:cNvSpPr/>
      </dsp:nvSpPr>
      <dsp:spPr>
        <a:xfrm>
          <a:off x="3223482" y="1993656"/>
          <a:ext cx="3578383" cy="14313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анализ и систематизация информации</a:t>
          </a:r>
          <a:endParaRPr lang="ru-RU" sz="1900" b="1" kern="1200" dirty="0"/>
        </a:p>
      </dsp:txBody>
      <dsp:txXfrm>
        <a:off x="3939159" y="1993656"/>
        <a:ext cx="2147030" cy="1431353"/>
      </dsp:txXfrm>
    </dsp:sp>
    <dsp:sp modelId="{4C46E213-32DF-407F-B1BB-19B839E9204B}">
      <dsp:nvSpPr>
        <dsp:cNvPr id="0" name=""/>
        <dsp:cNvSpPr/>
      </dsp:nvSpPr>
      <dsp:spPr>
        <a:xfrm>
          <a:off x="6444028" y="1993656"/>
          <a:ext cx="3578383" cy="14313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передача потребителю (в соответствующие федеральные гос. органы)</a:t>
          </a:r>
          <a:endParaRPr lang="ru-RU" sz="1900" b="1" kern="1200" dirty="0"/>
        </a:p>
      </dsp:txBody>
      <dsp:txXfrm>
        <a:off x="7159705" y="1993656"/>
        <a:ext cx="2147030" cy="14313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01A48-EDA8-4C36-A516-26AA0B71EACF}">
      <dsp:nvSpPr>
        <dsp:cNvPr id="0" name=""/>
        <dsp:cNvSpPr/>
      </dsp:nvSpPr>
      <dsp:spPr>
        <a:xfrm>
          <a:off x="1261016" y="0"/>
          <a:ext cx="4284332" cy="4284332"/>
        </a:xfrm>
        <a:prstGeom prst="triangle">
          <a:avLst/>
        </a:prstGeom>
        <a:solidFill>
          <a:srgbClr val="1A4F52"/>
        </a:solidFill>
        <a:ln w="57150" cap="rnd" cmpd="sng" algn="ctr">
          <a:solidFill>
            <a:srgbClr val="1A4F5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13903-9B91-4ABE-916C-BDB5631574D1}">
      <dsp:nvSpPr>
        <dsp:cNvPr id="0" name=""/>
        <dsp:cNvSpPr/>
      </dsp:nvSpPr>
      <dsp:spPr>
        <a:xfrm>
          <a:off x="3403182" y="428851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97B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актуальность </a:t>
          </a:r>
          <a:endParaRPr lang="ru-RU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424423" y="450092"/>
        <a:ext cx="2742333" cy="392645"/>
      </dsp:txXfrm>
    </dsp:sp>
    <dsp:sp modelId="{DC0920C7-258C-40A5-9EEE-0BE0B819D041}">
      <dsp:nvSpPr>
        <dsp:cNvPr id="0" name=""/>
        <dsp:cNvSpPr/>
      </dsp:nvSpPr>
      <dsp:spPr>
        <a:xfrm>
          <a:off x="3403182" y="918369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5717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достоверность</a:t>
          </a:r>
          <a:endParaRPr lang="ru-RU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424423" y="939610"/>
        <a:ext cx="2742333" cy="392645"/>
      </dsp:txXfrm>
    </dsp:sp>
    <dsp:sp modelId="{9462096B-8D28-4FF7-8187-429EEE63A485}">
      <dsp:nvSpPr>
        <dsp:cNvPr id="0" name=""/>
        <dsp:cNvSpPr/>
      </dsp:nvSpPr>
      <dsp:spPr>
        <a:xfrm>
          <a:off x="3403182" y="1407888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97B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полнота</a:t>
          </a:r>
          <a:endParaRPr lang="ru-RU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424423" y="1429129"/>
        <a:ext cx="2742333" cy="392645"/>
      </dsp:txXfrm>
    </dsp:sp>
    <dsp:sp modelId="{E01CCD7B-9A6B-4AD8-A229-8319FAC85479}">
      <dsp:nvSpPr>
        <dsp:cNvPr id="0" name=""/>
        <dsp:cNvSpPr/>
      </dsp:nvSpPr>
      <dsp:spPr>
        <a:xfrm>
          <a:off x="3403182" y="1897406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97B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новизна</a:t>
          </a:r>
          <a:endParaRPr lang="ru-RU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424423" y="1918647"/>
        <a:ext cx="2742333" cy="392645"/>
      </dsp:txXfrm>
    </dsp:sp>
    <dsp:sp modelId="{241E0960-9CCE-4B30-8A76-1A30742AA455}">
      <dsp:nvSpPr>
        <dsp:cNvPr id="0" name=""/>
        <dsp:cNvSpPr/>
      </dsp:nvSpPr>
      <dsp:spPr>
        <a:xfrm>
          <a:off x="3403182" y="2386925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97B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прогностичность</a:t>
          </a: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3424423" y="2408166"/>
        <a:ext cx="2742333" cy="392645"/>
      </dsp:txXfrm>
    </dsp:sp>
    <dsp:sp modelId="{9DB4311E-D705-457B-A61E-084A031B84F5}">
      <dsp:nvSpPr>
        <dsp:cNvPr id="0" name=""/>
        <dsp:cNvSpPr/>
      </dsp:nvSpPr>
      <dsp:spPr>
        <a:xfrm>
          <a:off x="3403182" y="2876443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97B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своевременность</a:t>
          </a: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3424423" y="2897684"/>
        <a:ext cx="2742333" cy="392645"/>
      </dsp:txXfrm>
    </dsp:sp>
    <dsp:sp modelId="{19927B20-BF3D-4D86-A80C-3CB44D0DEA3A}">
      <dsp:nvSpPr>
        <dsp:cNvPr id="0" name=""/>
        <dsp:cNvSpPr/>
      </dsp:nvSpPr>
      <dsp:spPr>
        <a:xfrm>
          <a:off x="3403182" y="3365962"/>
          <a:ext cx="2784815" cy="4351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rgbClr val="297B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конфиденциальность</a:t>
          </a:r>
          <a:endParaRPr lang="ru-RU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424423" y="3387203"/>
        <a:ext cx="2742333" cy="3926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5F55FA-3D31-4BA4-8B61-B8D441A3551B}">
      <dsp:nvSpPr>
        <dsp:cNvPr id="0" name=""/>
        <dsp:cNvSpPr/>
      </dsp:nvSpPr>
      <dsp:spPr>
        <a:xfrm>
          <a:off x="1516850" y="676842"/>
          <a:ext cx="4527897" cy="4527897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rgbClr val="558D8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3AF70-3CF8-4219-B8CF-830C0FB8DB43}">
      <dsp:nvSpPr>
        <dsp:cNvPr id="0" name=""/>
        <dsp:cNvSpPr/>
      </dsp:nvSpPr>
      <dsp:spPr>
        <a:xfrm>
          <a:off x="1619724" y="688252"/>
          <a:ext cx="4527897" cy="4527897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rgbClr val="558D8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27DF8-482A-4665-9BC0-3E00CE29A32C}">
      <dsp:nvSpPr>
        <dsp:cNvPr id="0" name=""/>
        <dsp:cNvSpPr/>
      </dsp:nvSpPr>
      <dsp:spPr>
        <a:xfrm>
          <a:off x="1516850" y="676842"/>
          <a:ext cx="4527897" cy="4527897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rgbClr val="558D8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94C4E-1D60-43E2-BB4C-37C7CA2958E4}">
      <dsp:nvSpPr>
        <dsp:cNvPr id="0" name=""/>
        <dsp:cNvSpPr/>
      </dsp:nvSpPr>
      <dsp:spPr>
        <a:xfrm>
          <a:off x="1516850" y="676842"/>
          <a:ext cx="4527897" cy="4527897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rgbClr val="558D8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28F48-8A3F-4D44-94BB-C9BBDD5F12D6}">
      <dsp:nvSpPr>
        <dsp:cNvPr id="0" name=""/>
        <dsp:cNvSpPr/>
      </dsp:nvSpPr>
      <dsp:spPr>
        <a:xfrm>
          <a:off x="2683980" y="1855101"/>
          <a:ext cx="2193636" cy="2171378"/>
        </a:xfrm>
        <a:prstGeom prst="ellipse">
          <a:avLst/>
        </a:prstGeom>
        <a:solidFill>
          <a:srgbClr val="1A4F5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Информационный </a:t>
          </a:r>
          <a:r>
            <a:rPr lang="ru-RU" sz="1800" b="1" kern="1200" dirty="0" smtClean="0"/>
            <a:t>документ должен содержать 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3005231" y="2173092"/>
        <a:ext cx="1551134" cy="1535396"/>
      </dsp:txXfrm>
    </dsp:sp>
    <dsp:sp modelId="{41C8FDD6-48CB-4816-9254-103C6175DCD1}">
      <dsp:nvSpPr>
        <dsp:cNvPr id="0" name=""/>
        <dsp:cNvSpPr/>
      </dsp:nvSpPr>
      <dsp:spPr>
        <a:xfrm>
          <a:off x="2952271" y="-11870"/>
          <a:ext cx="1657054" cy="1482362"/>
        </a:xfrm>
        <a:prstGeom prst="ellipse">
          <a:avLst/>
        </a:prstGeom>
        <a:solidFill>
          <a:srgbClr val="1A4F52"/>
        </a:solidFill>
        <a:ln w="19050" cap="rnd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суть проблемы </a:t>
          </a:r>
          <a:endParaRPr lang="ru-RU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 </a:t>
          </a:r>
          <a:r>
            <a:rPr lang="ru-RU" sz="1600" b="1" kern="1200" dirty="0" smtClean="0"/>
            <a:t>ее </a:t>
          </a:r>
          <a:r>
            <a:rPr lang="ru-RU" sz="1600" b="1" kern="1200" dirty="0" smtClean="0"/>
            <a:t>состояние </a:t>
          </a:r>
          <a:r>
            <a:rPr lang="ru-RU" sz="1600" b="1" kern="1200" dirty="0" smtClean="0"/>
            <a:t>на </a:t>
          </a:r>
          <a:r>
            <a:rPr lang="ru-RU" sz="1600" b="1" kern="1200" dirty="0" smtClean="0"/>
            <a:t>текущий момент</a:t>
          </a:r>
          <a:endParaRPr lang="ru-RU" sz="1600" b="1" kern="1200" dirty="0"/>
        </a:p>
      </dsp:txBody>
      <dsp:txXfrm>
        <a:off x="3194941" y="205217"/>
        <a:ext cx="1171714" cy="1048188"/>
      </dsp:txXfrm>
    </dsp:sp>
    <dsp:sp modelId="{18401BAC-2DFE-4107-86AA-16EE48385FE4}">
      <dsp:nvSpPr>
        <dsp:cNvPr id="0" name=""/>
        <dsp:cNvSpPr/>
      </dsp:nvSpPr>
      <dsp:spPr>
        <a:xfrm>
          <a:off x="5201966" y="2152431"/>
          <a:ext cx="1580624" cy="1576718"/>
        </a:xfrm>
        <a:prstGeom prst="ellipse">
          <a:avLst/>
        </a:prstGeom>
        <a:solidFill>
          <a:srgbClr val="1A4F52"/>
        </a:solidFill>
        <a:ln w="19050" cap="rnd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прогноз возможного развития событий</a:t>
          </a:r>
          <a:endParaRPr lang="ru-RU" sz="1600" b="1" kern="1200" dirty="0"/>
        </a:p>
      </dsp:txBody>
      <dsp:txXfrm>
        <a:off x="5433443" y="2383336"/>
        <a:ext cx="1117670" cy="1114908"/>
      </dsp:txXfrm>
    </dsp:sp>
    <dsp:sp modelId="{C58D8D96-86B1-4C74-8B6F-FF77FA3FE199}">
      <dsp:nvSpPr>
        <dsp:cNvPr id="0" name=""/>
        <dsp:cNvSpPr/>
      </dsp:nvSpPr>
      <dsp:spPr>
        <a:xfrm>
          <a:off x="2985421" y="4410295"/>
          <a:ext cx="1590754" cy="1483950"/>
        </a:xfrm>
        <a:prstGeom prst="ellipse">
          <a:avLst/>
        </a:prstGeom>
        <a:solidFill>
          <a:srgbClr val="1A4F52"/>
        </a:solidFill>
        <a:ln w="19050" cap="rnd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выводы и </a:t>
          </a:r>
          <a:r>
            <a:rPr lang="ru-RU" sz="1600" b="1" kern="1200" dirty="0" err="1" smtClean="0"/>
            <a:t>предложе</a:t>
          </a:r>
          <a:endParaRPr lang="ru-RU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ния</a:t>
          </a:r>
          <a:endParaRPr lang="ru-RU" sz="1600" b="1" kern="1200" dirty="0"/>
        </a:p>
      </dsp:txBody>
      <dsp:txXfrm>
        <a:off x="3218382" y="4627614"/>
        <a:ext cx="1124832" cy="1049312"/>
      </dsp:txXfrm>
    </dsp:sp>
    <dsp:sp modelId="{F935F73F-44A8-4F23-BB0E-87771B731AA4}">
      <dsp:nvSpPr>
        <dsp:cNvPr id="0" name=""/>
        <dsp:cNvSpPr/>
      </dsp:nvSpPr>
      <dsp:spPr>
        <a:xfrm>
          <a:off x="777935" y="2135276"/>
          <a:ext cx="1582767" cy="1611027"/>
        </a:xfrm>
        <a:prstGeom prst="ellipse">
          <a:avLst/>
        </a:prstGeom>
        <a:solidFill>
          <a:srgbClr val="1A4F52"/>
        </a:solidFill>
        <a:ln w="19050" cap="rnd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значение проблемы для России</a:t>
          </a:r>
          <a:endParaRPr lang="ru-RU" sz="1600" b="1" kern="1200" dirty="0"/>
        </a:p>
      </dsp:txBody>
      <dsp:txXfrm>
        <a:off x="1009726" y="2371205"/>
        <a:ext cx="1119185" cy="11391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AB52D-0924-4DDB-8295-B1D6822FA31D}">
      <dsp:nvSpPr>
        <dsp:cNvPr id="0" name=""/>
        <dsp:cNvSpPr/>
      </dsp:nvSpPr>
      <dsp:spPr>
        <a:xfrm rot="10800000">
          <a:off x="1890905" y="0"/>
          <a:ext cx="6764845" cy="7013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286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официальная информация; </a:t>
          </a:r>
          <a:endParaRPr lang="ru-RU" sz="1600" b="1" kern="1200" dirty="0"/>
        </a:p>
      </dsp:txBody>
      <dsp:txXfrm rot="10800000">
        <a:off x="2066248" y="0"/>
        <a:ext cx="6589502" cy="701372"/>
      </dsp:txXfrm>
    </dsp:sp>
    <dsp:sp modelId="{9B1361A5-3BAC-47F6-B18E-91E35841ECF2}">
      <dsp:nvSpPr>
        <dsp:cNvPr id="0" name=""/>
        <dsp:cNvSpPr/>
      </dsp:nvSpPr>
      <dsp:spPr>
        <a:xfrm>
          <a:off x="1528584" y="876"/>
          <a:ext cx="701372" cy="7013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78457-F247-4FFE-A8F9-FCB9476D0D68}">
      <dsp:nvSpPr>
        <dsp:cNvPr id="0" name=""/>
        <dsp:cNvSpPr/>
      </dsp:nvSpPr>
      <dsp:spPr>
        <a:xfrm rot="10800000">
          <a:off x="1879270" y="993893"/>
          <a:ext cx="6764845" cy="7013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286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информация, исходящая от оппозиции; </a:t>
          </a:r>
          <a:endParaRPr lang="ru-RU" sz="1600" b="1" kern="1200" dirty="0"/>
        </a:p>
      </dsp:txBody>
      <dsp:txXfrm rot="10800000">
        <a:off x="2054613" y="993893"/>
        <a:ext cx="6589502" cy="701372"/>
      </dsp:txXfrm>
    </dsp:sp>
    <dsp:sp modelId="{6B8FB5FE-9A38-437F-9BB5-EEBBF9E226DF}">
      <dsp:nvSpPr>
        <dsp:cNvPr id="0" name=""/>
        <dsp:cNvSpPr/>
      </dsp:nvSpPr>
      <dsp:spPr>
        <a:xfrm>
          <a:off x="1528584" y="993893"/>
          <a:ext cx="701372" cy="7013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383876-FCB8-4863-8D37-096C536BC4A4}">
      <dsp:nvSpPr>
        <dsp:cNvPr id="0" name=""/>
        <dsp:cNvSpPr/>
      </dsp:nvSpPr>
      <dsp:spPr>
        <a:xfrm rot="10800000">
          <a:off x="1879270" y="1986909"/>
          <a:ext cx="6764845" cy="7013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286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информация, распространяемая электронными и другими СМИ; </a:t>
          </a:r>
          <a:endParaRPr lang="ru-RU" sz="1600" b="1" kern="1200" dirty="0"/>
        </a:p>
      </dsp:txBody>
      <dsp:txXfrm rot="10800000">
        <a:off x="2054613" y="1986909"/>
        <a:ext cx="6589502" cy="701372"/>
      </dsp:txXfrm>
    </dsp:sp>
    <dsp:sp modelId="{76F4D42E-F9E9-49D5-B249-6F875ED5CB3E}">
      <dsp:nvSpPr>
        <dsp:cNvPr id="0" name=""/>
        <dsp:cNvSpPr/>
      </dsp:nvSpPr>
      <dsp:spPr>
        <a:xfrm>
          <a:off x="1528584" y="1986909"/>
          <a:ext cx="701372" cy="7013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EB1467-1F5F-454B-BE8F-ABC9847E36FE}">
      <dsp:nvSpPr>
        <dsp:cNvPr id="0" name=""/>
        <dsp:cNvSpPr/>
      </dsp:nvSpPr>
      <dsp:spPr>
        <a:xfrm rot="10800000">
          <a:off x="1879270" y="2979926"/>
          <a:ext cx="6764845" cy="7013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286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информация, исходящая от научно-исследовательских центров, центров изучения общественного мнения, политологов; </a:t>
          </a:r>
          <a:endParaRPr lang="ru-RU" sz="1600" b="1" kern="1200" dirty="0"/>
        </a:p>
      </dsp:txBody>
      <dsp:txXfrm rot="10800000">
        <a:off x="2054613" y="2979926"/>
        <a:ext cx="6589502" cy="701372"/>
      </dsp:txXfrm>
    </dsp:sp>
    <dsp:sp modelId="{7898261F-12D9-4228-9E13-EF4814880EB6}">
      <dsp:nvSpPr>
        <dsp:cNvPr id="0" name=""/>
        <dsp:cNvSpPr/>
      </dsp:nvSpPr>
      <dsp:spPr>
        <a:xfrm>
          <a:off x="1528584" y="2979926"/>
          <a:ext cx="701372" cy="7013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4A0774-3CE2-48F7-909D-11CF4036AE90}">
      <dsp:nvSpPr>
        <dsp:cNvPr id="0" name=""/>
        <dsp:cNvSpPr/>
      </dsp:nvSpPr>
      <dsp:spPr>
        <a:xfrm rot="10800000">
          <a:off x="1879270" y="3972943"/>
          <a:ext cx="6764845" cy="7013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286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личное участие в событиях; </a:t>
          </a:r>
          <a:endParaRPr lang="ru-RU" sz="1600" b="1" kern="1200" dirty="0"/>
        </a:p>
      </dsp:txBody>
      <dsp:txXfrm rot="10800000">
        <a:off x="2054613" y="3972943"/>
        <a:ext cx="6589502" cy="701372"/>
      </dsp:txXfrm>
    </dsp:sp>
    <dsp:sp modelId="{BEECB3FD-B223-4898-B309-1A53C875B39E}">
      <dsp:nvSpPr>
        <dsp:cNvPr id="0" name=""/>
        <dsp:cNvSpPr/>
      </dsp:nvSpPr>
      <dsp:spPr>
        <a:xfrm>
          <a:off x="1528584" y="3972943"/>
          <a:ext cx="701372" cy="7013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33547A-432C-4DAB-AEAC-9A4687E55E12}">
      <dsp:nvSpPr>
        <dsp:cNvPr id="0" name=""/>
        <dsp:cNvSpPr/>
      </dsp:nvSpPr>
      <dsp:spPr>
        <a:xfrm rot="10800000">
          <a:off x="1879270" y="4965960"/>
          <a:ext cx="6764845" cy="7013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286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мемуарная литература</a:t>
          </a:r>
          <a:endParaRPr lang="ru-RU" sz="1600" b="1" kern="1200" dirty="0"/>
        </a:p>
      </dsp:txBody>
      <dsp:txXfrm rot="10800000">
        <a:off x="2054613" y="4965960"/>
        <a:ext cx="6589502" cy="701372"/>
      </dsp:txXfrm>
    </dsp:sp>
    <dsp:sp modelId="{7F5E4A8D-14E0-480B-A218-15AB38984AB5}">
      <dsp:nvSpPr>
        <dsp:cNvPr id="0" name=""/>
        <dsp:cNvSpPr/>
      </dsp:nvSpPr>
      <dsp:spPr>
        <a:xfrm>
          <a:off x="1528584" y="4965960"/>
          <a:ext cx="701372" cy="70137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06B93-59AB-466E-9DE6-FC082669529C}">
      <dsp:nvSpPr>
        <dsp:cNvPr id="0" name=""/>
        <dsp:cNvSpPr/>
      </dsp:nvSpPr>
      <dsp:spPr>
        <a:xfrm>
          <a:off x="11171" y="0"/>
          <a:ext cx="5974145" cy="597414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C94471-2AC2-4309-86E0-DE36C92F9B70}">
      <dsp:nvSpPr>
        <dsp:cNvPr id="0" name=""/>
        <dsp:cNvSpPr/>
      </dsp:nvSpPr>
      <dsp:spPr>
        <a:xfrm>
          <a:off x="2987072" y="0"/>
          <a:ext cx="9204927" cy="5974145"/>
        </a:xfrm>
        <a:prstGeom prst="rect">
          <a:avLst/>
        </a:prstGeom>
        <a:solidFill>
          <a:schemeClr val="tx2">
            <a:lumMod val="10000"/>
            <a:lumOff val="9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внешнеполитические программы, концепции внешней политики и безопасности, доктрины внешнеполитической и внешнеэкономической деятельности, установки для деятельности внешнеполитических служб, обращения руководителей государств к нации, материалы совещаний руководителей страны с послами и постоянными представителями при международных организациях</a:t>
          </a:r>
          <a:r>
            <a:rPr lang="ru-RU" sz="1500" kern="1200" dirty="0" smtClean="0"/>
            <a:t>;</a:t>
          </a:r>
          <a:endParaRPr lang="ru-RU" sz="1500" kern="1200" dirty="0"/>
        </a:p>
      </dsp:txBody>
      <dsp:txXfrm>
        <a:off x="2987072" y="0"/>
        <a:ext cx="9204927" cy="955863"/>
      </dsp:txXfrm>
    </dsp:sp>
    <dsp:sp modelId="{3F5CE1B6-CF14-405C-A346-5E231933D857}">
      <dsp:nvSpPr>
        <dsp:cNvPr id="0" name=""/>
        <dsp:cNvSpPr/>
      </dsp:nvSpPr>
      <dsp:spPr>
        <a:xfrm>
          <a:off x="627285" y="955863"/>
          <a:ext cx="4719574" cy="471957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816DDB-68AD-4BE5-945B-722C84644E3E}">
      <dsp:nvSpPr>
        <dsp:cNvPr id="0" name=""/>
        <dsp:cNvSpPr/>
      </dsp:nvSpPr>
      <dsp:spPr>
        <a:xfrm>
          <a:off x="2987072" y="955863"/>
          <a:ext cx="9204927" cy="4719574"/>
        </a:xfrm>
        <a:prstGeom prst="rect">
          <a:avLst/>
        </a:prstGeom>
        <a:solidFill>
          <a:schemeClr val="bg1">
            <a:lumMod val="8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бюджет страны со специальным вниманием на размеры и динамику ассигнований на внешнеполитическую, оборонную и пропагандистскую деятельность;</a:t>
          </a:r>
          <a:endParaRPr lang="ru-RU" sz="15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87072" y="955863"/>
        <a:ext cx="9204927" cy="955863"/>
      </dsp:txXfrm>
    </dsp:sp>
    <dsp:sp modelId="{7383AEC5-416F-47B1-B1EB-C934C42AC5B5}">
      <dsp:nvSpPr>
        <dsp:cNvPr id="0" name=""/>
        <dsp:cNvSpPr/>
      </dsp:nvSpPr>
      <dsp:spPr>
        <a:xfrm>
          <a:off x="1254570" y="1911726"/>
          <a:ext cx="3465004" cy="346500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17E868-C69E-4198-839C-3B95C8716D1A}">
      <dsp:nvSpPr>
        <dsp:cNvPr id="0" name=""/>
        <dsp:cNvSpPr/>
      </dsp:nvSpPr>
      <dsp:spPr>
        <a:xfrm>
          <a:off x="2987072" y="1911726"/>
          <a:ext cx="9204927" cy="3465004"/>
        </a:xfrm>
        <a:prstGeom prst="rect">
          <a:avLst/>
        </a:prstGeom>
        <a:solidFill>
          <a:schemeClr val="bg1">
            <a:lumMod val="75000"/>
            <a:alpha val="9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отчеты внешнеполитических и военных ведомств перед представительными органами власти;</a:t>
          </a:r>
          <a:endParaRPr lang="ru-RU" sz="15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87072" y="1911726"/>
        <a:ext cx="9204927" cy="955863"/>
      </dsp:txXfrm>
    </dsp:sp>
    <dsp:sp modelId="{A2D1EA0A-6416-41DA-A9C3-8DDB5D18CAA8}">
      <dsp:nvSpPr>
        <dsp:cNvPr id="0" name=""/>
        <dsp:cNvSpPr/>
      </dsp:nvSpPr>
      <dsp:spPr>
        <a:xfrm>
          <a:off x="1881855" y="2867589"/>
          <a:ext cx="2210433" cy="221043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403B51-22C6-4038-BB2F-B7F3BAB88D43}">
      <dsp:nvSpPr>
        <dsp:cNvPr id="0" name=""/>
        <dsp:cNvSpPr/>
      </dsp:nvSpPr>
      <dsp:spPr>
        <a:xfrm>
          <a:off x="2987072" y="2867589"/>
          <a:ext cx="9204927" cy="2210433"/>
        </a:xfrm>
        <a:prstGeom prst="rect">
          <a:avLst/>
        </a:prstGeom>
        <a:solidFill>
          <a:schemeClr val="bg1">
            <a:lumMod val="6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заявления руководителей страны, внешнеполитических и оборонных ведомств, других официальных представителей;</a:t>
          </a:r>
          <a:endParaRPr lang="ru-RU" sz="15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87072" y="2867589"/>
        <a:ext cx="9204927" cy="955863"/>
      </dsp:txXfrm>
    </dsp:sp>
    <dsp:sp modelId="{164B53D5-4921-4DA7-96F5-C3CA34A77350}">
      <dsp:nvSpPr>
        <dsp:cNvPr id="0" name=""/>
        <dsp:cNvSpPr/>
      </dsp:nvSpPr>
      <dsp:spPr>
        <a:xfrm>
          <a:off x="2509140" y="3823452"/>
          <a:ext cx="955863" cy="9558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D39918-8906-4360-8A8F-015FB3F5AA91}">
      <dsp:nvSpPr>
        <dsp:cNvPr id="0" name=""/>
        <dsp:cNvSpPr/>
      </dsp:nvSpPr>
      <dsp:spPr>
        <a:xfrm>
          <a:off x="2987072" y="3823452"/>
          <a:ext cx="9204927" cy="955863"/>
        </a:xfrm>
        <a:prstGeom prst="rect">
          <a:avLst/>
        </a:prstGeom>
        <a:solidFill>
          <a:schemeClr val="bg1">
            <a:lumMod val="50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официальные документы по итогам внешнеполитических акций (договора, соглашения, коммюнике, заявления на пресс-конференциях, пресс-релизы и т.д.).</a:t>
          </a:r>
          <a:endParaRPr lang="ru-RU" sz="15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87072" y="3823452"/>
        <a:ext cx="9204927" cy="955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19D9C-9396-4E82-A15A-95FACD854A34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9E4C4-8543-4468-92A9-198B44585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31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9E4C4-8543-4468-92A9-198B445854B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8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94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60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98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85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34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5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85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099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490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276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765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206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43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862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5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0F4442-B969-480D-ADE5-3CD9BE342038}" type="datetimeFigureOut">
              <a:rPr lang="ru-RU" smtClean="0"/>
              <a:t>09.05.2020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56B7FE-26C6-4299-A816-83625FF690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1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15377" y="366516"/>
            <a:ext cx="7360681" cy="2616199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Институт права ВГУЭС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Кафедра международных отношений и права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700" dirty="0"/>
              <a:t>Презентация лекции по курсу «Дипломатическая и консульская служба</a:t>
            </a:r>
            <a:r>
              <a:rPr lang="ru-RU" sz="2800" dirty="0"/>
              <a:t>»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1149" y="3682286"/>
            <a:ext cx="6987645" cy="3175714"/>
          </a:xfrm>
        </p:spPr>
        <p:txBody>
          <a:bodyPr>
            <a:normAutofit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Информационная работа в дипломатической службе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1800" dirty="0" smtClean="0"/>
              <a:t>Сост. Абашева Е.А., 2020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7878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5772" y="249895"/>
            <a:ext cx="743380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Наиболее важной функцией дипломатических представительств является всемерное развитие максимально широкого и разностороннего сотрудничества со страной пребывания в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политической,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торгово-экономической,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инвестиционной,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культурной,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образовательной 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других сферах. </a:t>
            </a:r>
          </a:p>
          <a:p>
            <a:r>
              <a:rPr lang="ru-RU" dirty="0" smtClean="0"/>
              <a:t>Именно </a:t>
            </a:r>
            <a:r>
              <a:rPr lang="ru-RU" i="1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этими вопросами занимаются большинство дипломатов</a:t>
            </a:r>
            <a:r>
              <a:rPr lang="ru-RU" dirty="0" smtClean="0"/>
              <a:t>, находясь в служебной командировке.  </a:t>
            </a:r>
          </a:p>
          <a:p>
            <a:endParaRPr lang="ru-RU" dirty="0" smtClean="0"/>
          </a:p>
          <a:p>
            <a:r>
              <a:rPr lang="ru-RU" dirty="0" smtClean="0"/>
              <a:t>Но еще одной не менее важной и ответственной сферой деятельности дипломатических и консульских  представительств , в которых </a:t>
            </a:r>
            <a:r>
              <a:rPr lang="ru-RU" i="1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участвуют все без исключения дипломатические работники, является информационная работа</a:t>
            </a:r>
            <a:r>
              <a:rPr lang="ru-RU" dirty="0" smtClean="0"/>
              <a:t>. Она имеет разнообразный характер и заключается: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в сборе всеми доступными законными методами информации о стране пребывания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/>
              <a:t>в</a:t>
            </a:r>
            <a:r>
              <a:rPr lang="ru-RU" dirty="0" smtClean="0"/>
              <a:t> распространении правдивой информации о своей собственной стране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577" y="825999"/>
            <a:ext cx="2682044" cy="17545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39578" y="2580582"/>
            <a:ext cx="2682044" cy="3139321"/>
          </a:xfrm>
          <a:prstGeom prst="rect">
            <a:avLst/>
          </a:prstGeom>
          <a:solidFill>
            <a:srgbClr val="0C87CF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нформация – это совокупность сведений о внутреннем и внешнем  состоянии управляемой системы, используемых для оценки ситуации</a:t>
            </a:r>
          </a:p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выработке управленческих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6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52488567"/>
              </p:ext>
            </p:extLst>
          </p:nvPr>
        </p:nvGraphicFramePr>
        <p:xfrm>
          <a:off x="1410159" y="-150666"/>
          <a:ext cx="1002534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87524" y="462197"/>
            <a:ext cx="9161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Информационно– аналитическая составляющая в дипломатической деятельности включает несколько взаимосвязанных функций: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99115" y="4252338"/>
            <a:ext cx="95363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Международно–правовая основа деятельности дипломатического представительства в работе по сбору информации определена в Венской Конвенции о дипломатических сношениях 1961 года. </a:t>
            </a:r>
          </a:p>
          <a:p>
            <a:r>
              <a:rPr lang="ru-RU" dirty="0" smtClean="0"/>
              <a:t>В этом документе при перечислении основных функций дипломатического представительства сказано, что они состоят, в частности, «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выяснении всеми законными средствами условий и событий в государстве пребывания и сообщении о них правительству аккредитующего государства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48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52482" y="79191"/>
            <a:ext cx="3613532" cy="6678751"/>
          </a:xfrm>
          <a:prstGeom prst="rect">
            <a:avLst/>
          </a:prstGeom>
          <a:solidFill>
            <a:srgbClr val="BCDAC7"/>
          </a:solidFill>
          <a:ln w="57150">
            <a:solidFill>
              <a:srgbClr val="1A4F52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176743"/>
                  </a:solidFill>
                </a:ln>
                <a:solidFill>
                  <a:srgbClr val="228055"/>
                </a:solidFill>
              </a:rPr>
              <a:t>В соответствии с Конвенцией 1961 года задачи загранучреждений Российской Федерации в информационно – аналитической деятельности изложены в таких, в частности, нормативных документах как </a:t>
            </a:r>
          </a:p>
          <a:p>
            <a:endParaRPr lang="ru-RU" dirty="0" smtClean="0">
              <a:ln>
                <a:solidFill>
                  <a:srgbClr val="176743"/>
                </a:solidFill>
              </a:ln>
              <a:solidFill>
                <a:srgbClr val="228055"/>
              </a:solidFill>
            </a:endParaRPr>
          </a:p>
          <a:p>
            <a:pPr marL="285750" indent="-285750">
              <a:buClr>
                <a:srgbClr val="184A4C"/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 smtClean="0">
                <a:ln>
                  <a:solidFill>
                    <a:srgbClr val="176743"/>
                  </a:solidFill>
                </a:ln>
                <a:solidFill>
                  <a:srgbClr val="228055"/>
                </a:solidFill>
              </a:rPr>
              <a:t>Положение о Посольстве Российской Федерации 1996 года,</a:t>
            </a:r>
          </a:p>
          <a:p>
            <a:pPr marL="285750" indent="-285750">
              <a:buClr>
                <a:srgbClr val="184A4C"/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 smtClean="0">
                <a:ln>
                  <a:solidFill>
                    <a:srgbClr val="176743"/>
                  </a:solidFill>
                </a:ln>
                <a:solidFill>
                  <a:srgbClr val="228055"/>
                </a:solidFill>
              </a:rPr>
              <a:t> Положение о Чрезвычайном и Полномочном После Российской Федерации в иностранном государстве 1999 года, </a:t>
            </a:r>
          </a:p>
          <a:p>
            <a:pPr marL="285750" indent="-285750">
              <a:buClr>
                <a:srgbClr val="184A4C"/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sz="1600" dirty="0" smtClean="0">
                <a:ln>
                  <a:solidFill>
                    <a:srgbClr val="176743"/>
                  </a:solidFill>
                </a:ln>
                <a:solidFill>
                  <a:srgbClr val="228055"/>
                </a:solidFill>
              </a:rPr>
              <a:t>Положение о Постоянном представительстве Российской Федерации при международной организации 1999 года.</a:t>
            </a:r>
          </a:p>
          <a:p>
            <a:pPr marL="285750" indent="-285750">
              <a:buClr>
                <a:srgbClr val="257175"/>
              </a:buClr>
              <a:buSzPct val="115000"/>
              <a:buFont typeface="Wingdings" panose="05000000000000000000" pitchFamily="2" charset="2"/>
              <a:buChar char="§"/>
            </a:pPr>
            <a:endParaRPr lang="ru-RU" sz="1600" dirty="0">
              <a:ln>
                <a:solidFill>
                  <a:srgbClr val="176743"/>
                </a:solidFill>
              </a:ln>
            </a:endParaRPr>
          </a:p>
          <a:p>
            <a:pPr marL="285750" indent="-285750">
              <a:buClr>
                <a:srgbClr val="39876F"/>
              </a:buClr>
              <a:buSzPct val="115000"/>
              <a:buFont typeface="Wingdings" panose="05000000000000000000" pitchFamily="2" charset="2"/>
              <a:buChar char="§"/>
            </a:pPr>
            <a:endParaRPr lang="ru-RU" sz="1600" dirty="0" smtClean="0">
              <a:ln>
                <a:solidFill>
                  <a:srgbClr val="176743"/>
                </a:solidFill>
              </a:ln>
            </a:endParaRPr>
          </a:p>
          <a:p>
            <a:pPr marL="285750" indent="-285750">
              <a:buClr>
                <a:srgbClr val="39876F"/>
              </a:buClr>
              <a:buSzPct val="115000"/>
              <a:buFont typeface="Wingdings" panose="05000000000000000000" pitchFamily="2" charset="2"/>
              <a:buChar char="§"/>
            </a:pPr>
            <a:endParaRPr lang="ru-RU" sz="1600" dirty="0" smtClean="0">
              <a:ln>
                <a:solidFill>
                  <a:srgbClr val="176743"/>
                </a:solidFill>
              </a:ln>
            </a:endParaRPr>
          </a:p>
          <a:p>
            <a:pPr marL="285750" indent="-285750">
              <a:buClr>
                <a:srgbClr val="39876F"/>
              </a:buClr>
              <a:buSzPct val="115000"/>
              <a:buFont typeface="Wingdings" panose="05000000000000000000" pitchFamily="2" charset="2"/>
              <a:buChar char="§"/>
            </a:pPr>
            <a:endParaRPr lang="ru-RU" dirty="0">
              <a:ln>
                <a:solidFill>
                  <a:srgbClr val="176743"/>
                </a:solidFill>
              </a:ln>
            </a:endParaRPr>
          </a:p>
          <a:p>
            <a:pPr marL="285750" indent="-285750">
              <a:buClr>
                <a:srgbClr val="39876F"/>
              </a:buClr>
              <a:buSzPct val="115000"/>
              <a:buFont typeface="Wingdings" panose="05000000000000000000" pitchFamily="2" charset="2"/>
              <a:buChar char="§"/>
            </a:pPr>
            <a:endParaRPr lang="ru-RU" dirty="0" smtClean="0">
              <a:ln>
                <a:solidFill>
                  <a:srgbClr val="176743"/>
                </a:solidFill>
              </a:ln>
            </a:endParaRPr>
          </a:p>
          <a:p>
            <a:pPr marL="285750" indent="-285750">
              <a:buClr>
                <a:srgbClr val="39876F"/>
              </a:buClr>
              <a:buSzPct val="115000"/>
              <a:buFont typeface="Wingdings" panose="05000000000000000000" pitchFamily="2" charset="2"/>
              <a:buChar char="§"/>
            </a:pPr>
            <a:endParaRPr lang="ru-RU" dirty="0">
              <a:ln>
                <a:solidFill>
                  <a:srgbClr val="176743"/>
                </a:solidFill>
              </a:ln>
            </a:endParaRPr>
          </a:p>
          <a:p>
            <a:pPr marL="285750" indent="-285750">
              <a:buClr>
                <a:srgbClr val="39876F"/>
              </a:buClr>
              <a:buSzPct val="115000"/>
              <a:buFont typeface="Wingdings" panose="05000000000000000000" pitchFamily="2" charset="2"/>
              <a:buChar char="§"/>
            </a:pPr>
            <a:endParaRPr lang="ru-RU" dirty="0" smtClean="0">
              <a:ln>
                <a:solidFill>
                  <a:srgbClr val="176743"/>
                </a:solidFill>
              </a:ln>
            </a:endParaRPr>
          </a:p>
          <a:p>
            <a:pPr>
              <a:buClr>
                <a:srgbClr val="2C6246"/>
              </a:buClr>
            </a:pPr>
            <a:endParaRPr lang="ru-RU" dirty="0">
              <a:ln>
                <a:solidFill>
                  <a:srgbClr val="176743"/>
                </a:solidFill>
              </a:ln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480" y="114315"/>
            <a:ext cx="642936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2E6008"/>
                </a:solidFill>
              </a:rPr>
              <a:t>Посольство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r>
              <a:rPr lang="ru-RU" dirty="0" smtClean="0"/>
              <a:t>В его основные задачи входит: </a:t>
            </a:r>
          </a:p>
          <a:p>
            <a:endParaRPr lang="ru-RU" dirty="0"/>
          </a:p>
          <a:p>
            <a:pPr marL="285750" indent="-285750">
              <a:buClr>
                <a:srgbClr val="15695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сбор информации о государстве пребывания,</a:t>
            </a:r>
          </a:p>
          <a:p>
            <a:pPr marL="285750" indent="-285750">
              <a:buClr>
                <a:srgbClr val="15695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анализ отношений Российской Федерации с государством пребывания, его внешней и внутренней политики, положения в системе международных отношений, </a:t>
            </a:r>
          </a:p>
          <a:p>
            <a:pPr marL="285750" indent="-285750">
              <a:buClr>
                <a:srgbClr val="156953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изучение деятельности других государств, международных организаций и союзов в регионе, в котором расположено государство пребывания.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766" y="4946573"/>
            <a:ext cx="3198964" cy="1724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4734" y="4012749"/>
            <a:ext cx="6160464" cy="230832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Цель этой деятельности состоит в «информировании в установленном порядке Президента РФ, Правительства РФ, МИД России, других федеральных органов государственной власти по вопросам внешней и внутренней политики государства пребывания…» Таким образом, указываются адресаты, которым должна направляться информация. Это - самые высокие инстанции государственной власти, прежде всего Президент РФ как глава государства, который определяет принципы и основные направления внешней политики государства</a:t>
            </a:r>
            <a:r>
              <a:rPr lang="ru-RU" sz="16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243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1508" y="406604"/>
            <a:ext cx="2831335" cy="31393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 обязанности посольства</a:t>
            </a:r>
          </a:p>
          <a:p>
            <a:r>
              <a:rPr lang="ru-RU" dirty="0" smtClean="0"/>
              <a:t>входит внесение в установленном</a:t>
            </a:r>
          </a:p>
          <a:p>
            <a:r>
              <a:rPr lang="ru-RU" dirty="0" smtClean="0"/>
              <a:t>порядке предложений по развитию отношений Российской Федерации со страной пребывания, обеспечению интересов России в соответствующем регионе и в мире в целом.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291508" y="3485919"/>
            <a:ext cx="9298236" cy="31393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Таким образом, сбор и направление в центр информации увязывается с внесением руководству страны предложений о действиях нашей дипломатии. Это принципиально важный момент. Посольство не просто поставщик информации, как скажем, телеграфное агентство, и даже не центр по обобщению и анализу этой информации. Как бы эти функции ни были важны сами по себе, они для деятельности посольства недостаточны. </a:t>
            </a:r>
          </a:p>
          <a:p>
            <a:endParaRPr lang="ru-RU" dirty="0"/>
          </a:p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Посольство – это государственный орган внешних сношений, действующий за рубежом, главное предназначение которого состоит в том, чтобы представлять на основании обобщения и выводов из информации предложения о действиях нашего государства, активно участвовать в разработке и осуществлении внешнеполитического курса России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843" y="406604"/>
            <a:ext cx="6466901" cy="319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43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74982" y="4868517"/>
            <a:ext cx="8538072" cy="164077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883883" y="408898"/>
            <a:ext cx="932027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000" b="1" dirty="0" smtClean="0">
                <a:ln>
                  <a:solidFill>
                    <a:srgbClr val="257175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Представительство Российской Федерации при международной организации</a:t>
            </a:r>
            <a:r>
              <a:rPr lang="ru-RU" b="1" dirty="0" smtClean="0">
                <a:ln>
                  <a:solidFill>
                    <a:srgbClr val="257175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ru-RU" dirty="0"/>
          </a:p>
          <a:p>
            <a:r>
              <a:rPr lang="ru-RU" dirty="0" smtClean="0"/>
              <a:t>Его основными задачами в информационно-аналитической работе являются: 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выяснение и анализ деятельности международной организации,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выяснение и анализ состояния и основных тенденций развития сотрудничества в рамках международной организации государств – членов международной организации и наблюдателей при ней;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информирование Президента РФ, Правительства РФ, МИД России, других федеральных органов исполнительной власти по вопросам деятельности международной организации,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внесение предложений по обеспечению участия Российской Федерации в деятельности этой организации.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662" y="5020093"/>
            <a:ext cx="3216926" cy="1337617"/>
          </a:xfrm>
          <a:prstGeom prst="rect">
            <a:avLst/>
          </a:prstGeom>
          <a:effectLst>
            <a:outerShdw blurRad="152400" dist="1905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74982" y="4937469"/>
            <a:ext cx="4783871" cy="147732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n w="0">
                  <a:solidFill>
                    <a:srgbClr val="1A4F52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Отметим, что когда речь идет о</a:t>
            </a:r>
          </a:p>
          <a:p>
            <a:pPr algn="r"/>
            <a:r>
              <a:rPr lang="ru-RU" dirty="0" smtClean="0">
                <a:ln w="0">
                  <a:solidFill>
                    <a:srgbClr val="1A4F52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такой универсальной международной организации как Организация Объединенных Наций, то имеется в виду фактически вся мировая политика</a:t>
            </a:r>
            <a:r>
              <a:rPr lang="ru-RU" sz="1600" dirty="0" smtClean="0">
                <a:ln w="0">
                  <a:solidFill>
                    <a:srgbClr val="1A4F52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145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6085" y="266597"/>
            <a:ext cx="79541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посольстве или представительстве информационно–аналитической работой занимаются в той или иной мере все оперативно–дипломатические сотрудники, однако, отдельные его подразделения, </a:t>
            </a:r>
          </a:p>
          <a:p>
            <a:r>
              <a:rPr lang="ru-RU" dirty="0" smtClean="0"/>
              <a:t>скажем, служба печати, посвящают этой работе </a:t>
            </a:r>
          </a:p>
          <a:p>
            <a:r>
              <a:rPr lang="ru-RU" dirty="0" smtClean="0"/>
              <a:t>основное свое  внимание. </a:t>
            </a:r>
          </a:p>
          <a:p>
            <a:endParaRPr lang="ru-RU" dirty="0" smtClean="0"/>
          </a:p>
          <a:p>
            <a:r>
              <a:rPr lang="ru-RU" dirty="0" smtClean="0"/>
              <a:t>Ответственность за эту работу несет лично </a:t>
            </a:r>
          </a:p>
          <a:p>
            <a:r>
              <a:rPr lang="ru-RU" dirty="0"/>
              <a:t>р</a:t>
            </a:r>
            <a:r>
              <a:rPr lang="ru-RU" dirty="0" smtClean="0"/>
              <a:t>уководитель загранучреждения - посол или </a:t>
            </a:r>
          </a:p>
          <a:p>
            <a:r>
              <a:rPr lang="ru-RU" dirty="0" smtClean="0"/>
              <a:t>постоянный представитель.  Именно он, за своей </a:t>
            </a:r>
          </a:p>
          <a:p>
            <a:r>
              <a:rPr lang="ru-RU" dirty="0" smtClean="0"/>
              <a:t>подписью направляет в центр важные результаты </a:t>
            </a:r>
          </a:p>
          <a:p>
            <a:r>
              <a:rPr lang="ru-RU" dirty="0" smtClean="0"/>
              <a:t>работы загранучреждения в этой сфере. Не говоря уже о предложениях.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186410" y="3701668"/>
            <a:ext cx="73372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Министерство иностранных дел докладывает наиболее важную поступающую к нему информацию Президенту, сопровождая ее в случае необходимости соответствующими комментариями или предложениями.</a:t>
            </a:r>
          </a:p>
          <a:p>
            <a:endParaRPr lang="ru-RU" dirty="0" smtClean="0"/>
          </a:p>
          <a:p>
            <a:r>
              <a:rPr lang="ru-RU" dirty="0" smtClean="0"/>
              <a:t>К Президенту стекается информация и из других министерств и ведомств, занимающихся информационно–аналитической деятельностью. Это дает возможность принимать государственные решения действительно на основе всесторонней и максимально объективной оценки ситуации.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778" y="925416"/>
            <a:ext cx="3403836" cy="20271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39" y="3798003"/>
            <a:ext cx="1883885" cy="2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4447034"/>
              </p:ext>
            </p:extLst>
          </p:nvPr>
        </p:nvGraphicFramePr>
        <p:xfrm>
          <a:off x="2988526" y="1661533"/>
          <a:ext cx="7449014" cy="4284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74130" y="172008"/>
            <a:ext cx="8063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0673" y="639771"/>
            <a:ext cx="9653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Наука и практика разработали ряд критериев, своего рода лекал предназначенных для того, чтобы помочь в оценке информации тем, в чью задачу входит информационное обеспечение государства.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6604" y="2853162"/>
            <a:ext cx="16280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rgbClr val="1A4F52"/>
                </a:solidFill>
              </a:rPr>
              <a:t>Речь идет </a:t>
            </a:r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о</a:t>
            </a:r>
            <a:r>
              <a:rPr lang="ru-RU" dirty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b="1" dirty="0" smtClean="0">
                <a:ln>
                  <a:solidFill>
                    <a:srgbClr val="297B7F"/>
                  </a:solidFill>
                </a:ln>
                <a:solidFill>
                  <a:srgbClr val="1A4F52"/>
                </a:solidFill>
              </a:rPr>
              <a:t>таких</a:t>
            </a:r>
            <a:r>
              <a:rPr lang="ru-RU" dirty="0" smtClean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rgbClr val="1A4F52"/>
                </a:solidFill>
              </a:rPr>
              <a:t>качест</a:t>
            </a:r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вах</a:t>
            </a:r>
            <a:r>
              <a:rPr lang="ru-RU" dirty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rgbClr val="1A4F52"/>
                </a:solidFill>
              </a:rPr>
              <a:t>инфо</a:t>
            </a:r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рмации</a:t>
            </a:r>
            <a:r>
              <a:rPr lang="ru-RU" dirty="0">
                <a:ln>
                  <a:solidFill>
                    <a:srgbClr val="297B7F"/>
                  </a:solidFill>
                </a:ln>
              </a:rPr>
              <a:t> </a:t>
            </a:r>
            <a:r>
              <a:rPr lang="ru-RU" b="1" dirty="0">
                <a:ln>
                  <a:solidFill>
                    <a:srgbClr val="297B7F"/>
                  </a:solidFill>
                </a:ln>
                <a:solidFill>
                  <a:srgbClr val="1A4F52"/>
                </a:solidFill>
              </a:rPr>
              <a:t>как</a:t>
            </a:r>
            <a:r>
              <a:rPr lang="ru-RU" dirty="0">
                <a:ln>
                  <a:solidFill>
                    <a:srgbClr val="297B7F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62252" y="6107221"/>
            <a:ext cx="10240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Также информация должна содержать выводы и предложения о действиях российской дипломатии.  </a:t>
            </a:r>
          </a:p>
          <a:p>
            <a:r>
              <a:rPr lang="ru-RU" dirty="0" smtClean="0"/>
              <a:t>                                                                                                                                                                           </a:t>
            </a:r>
            <a:r>
              <a:rPr lang="ru-RU" sz="1600" b="1" dirty="0" smtClean="0"/>
              <a:t>Далее детально  </a:t>
            </a:r>
            <a:endParaRPr lang="ru-RU" sz="1600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11296185" y="6512312"/>
            <a:ext cx="224994" cy="15225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554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9821" y="2022606"/>
            <a:ext cx="93202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 smtClean="0"/>
              <a:t>В свете этого постоянно актуально все, что касается </a:t>
            </a:r>
          </a:p>
          <a:p>
            <a:endParaRPr lang="ru-RU" dirty="0" smtClean="0"/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обеспечения безопасности нашей страны, </a:t>
            </a: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проведения в жизнь ее внешнеполитического курса, </a:t>
            </a: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отношения к ее инициативам, </a:t>
            </a: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оценки ее политики в целом, </a:t>
            </a:r>
            <a:endParaRPr lang="en-US" dirty="0" smtClean="0"/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крупные международные </a:t>
            </a:r>
            <a:r>
              <a:rPr lang="ru-RU" dirty="0" smtClean="0"/>
              <a:t>события, затрагивающие Россию </a:t>
            </a:r>
            <a:endParaRPr lang="en-US" dirty="0" smtClean="0"/>
          </a:p>
          <a:p>
            <a:pPr>
              <a:buClr>
                <a:srgbClr val="1A4F52"/>
              </a:buClr>
              <a:buSzPct val="120000"/>
            </a:pPr>
            <a:r>
              <a:rPr lang="ru-RU" dirty="0" smtClean="0"/>
              <a:t>или </a:t>
            </a:r>
            <a:r>
              <a:rPr lang="ru-RU" dirty="0" smtClean="0"/>
              <a:t>положение в мире в целом.</a:t>
            </a:r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Актуальны и важные события в иностранных государствах, особенно, когда они ведут к смене режима или политической власти, влияют на подход страны к отношениям с Россией и вообще к международным делам. Таким образом, </a:t>
            </a:r>
            <a:r>
              <a:rPr lang="ru-RU" b="1" dirty="0" smtClean="0">
                <a:solidFill>
                  <a:srgbClr val="1A4F52"/>
                </a:solidFill>
              </a:rPr>
              <a:t>актуальность это прежде всего понятие не календарное, а политическое.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793" y="1800798"/>
            <a:ext cx="2733065" cy="2733065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1740666" y="110169"/>
            <a:ext cx="10322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1A4F52"/>
                </a:solidFill>
              </a:rPr>
              <a:t> </a:t>
            </a:r>
            <a:r>
              <a:rPr lang="ru-RU" b="1" dirty="0" smtClean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39821" y="631247"/>
            <a:ext cx="101244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Актуальность</a:t>
            </a:r>
            <a:r>
              <a:rPr lang="ru-RU" b="1" dirty="0"/>
              <a:t> </a:t>
            </a:r>
            <a:r>
              <a:rPr lang="ru-RU" dirty="0"/>
              <a:t>информации предполагает ее значимость с точки зрения интересов России. На все, что происходит в стране пребывания и в мире в целом, дипломату следует смотреть прежде всего сквозь призму интересов России.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56964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9985" y="943737"/>
            <a:ext cx="54643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Достоверность</a:t>
            </a:r>
            <a:r>
              <a:rPr lang="ru-RU" dirty="0" smtClean="0"/>
              <a:t> </a:t>
            </a:r>
            <a:r>
              <a:rPr lang="ru-RU" dirty="0"/>
              <a:t>информации предполагает, с одной стороны, надежность сведений, которые составляют ее основу. Это требует тщательную их перепроверку по различным источникам.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 другой – </a:t>
            </a:r>
            <a:r>
              <a:rPr lang="ru-RU" dirty="0"/>
              <a:t>объективный подход к оценке собранных сведений. Это значит, что аналитик должен быть свободен от предвзятых мнений или сложившихся </a:t>
            </a:r>
            <a:r>
              <a:rPr lang="ru-RU" dirty="0" smtClean="0"/>
              <a:t>стереотипов. Его </a:t>
            </a:r>
            <a:r>
              <a:rPr lang="ru-RU" dirty="0"/>
              <a:t>девизом должно быть правило: «писать правду, только правду, всю правду</a:t>
            </a:r>
            <a:r>
              <a:rPr lang="ru-RU" dirty="0" smtClean="0"/>
              <a:t>».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44047" y="244558"/>
            <a:ext cx="857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772" y="943737"/>
            <a:ext cx="2786522" cy="2786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335575" y="4759286"/>
            <a:ext cx="9188067" cy="1477328"/>
          </a:xfrm>
          <a:prstGeom prst="rect">
            <a:avLst/>
          </a:prstGeom>
          <a:solidFill>
            <a:schemeClr val="bg2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Вообще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профессия дипломата требует самостоятельности суждений и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смелост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выдвижении предложений, даже идущих вразрез со сложившейся практикой, если этого требует реально складывающаяся ситуация. На первый взгляд эти качества могут показаться противоречивыми, однако, творческое их применение составляет достоинство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профессии.</a:t>
            </a:r>
          </a:p>
        </p:txBody>
      </p:sp>
    </p:spTree>
    <p:extLst>
      <p:ext uri="{BB962C8B-B14F-4D97-AF65-F5344CB8AC3E}">
        <p14:creationId xmlns:p14="http://schemas.microsoft.com/office/powerpoint/2010/main" val="1831901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6774" y="855595"/>
            <a:ext cx="3842153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b="1" dirty="0" smtClean="0">
                <a:solidFill>
                  <a:srgbClr val="1A4F52"/>
                </a:solidFill>
              </a:rPr>
              <a:t>«</a:t>
            </a:r>
            <a:r>
              <a:rPr lang="ru-RU" b="1" dirty="0" smtClean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Полнота</a:t>
            </a:r>
            <a:r>
              <a:rPr lang="ru-RU" b="1" dirty="0">
                <a:solidFill>
                  <a:srgbClr val="1A4F52"/>
                </a:solidFill>
              </a:rPr>
              <a:t>» </a:t>
            </a:r>
            <a:r>
              <a:rPr lang="ru-RU" dirty="0"/>
              <a:t>информации предполагает, что информационно аналитический документ должен давать ясное представление о проблеме, которой он посвящен. Полноту информации не следует путать с многословием. Тема должна раскрываться за счет включения в документ самого главного, того, без чего обойтись нельзя.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64780" y="5073806"/>
            <a:ext cx="8753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Информация должна быть составлена так, чтобы при ознакомлении с нею не возникало вопросов, откуда взят тот или иной факт или что за организация скрывается за замысловатым сокращением.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562" y="1142260"/>
            <a:ext cx="3798137" cy="5041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31198" y="209264"/>
            <a:ext cx="7986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1A4F52"/>
                </a:solidFill>
              </a:rPr>
              <a:t>Основные </a:t>
            </a:r>
            <a:r>
              <a:rPr lang="ru-RU" b="1" dirty="0">
                <a:solidFill>
                  <a:srgbClr val="1A4F52"/>
                </a:solidFill>
              </a:rPr>
              <a:t>требования, предъявляемые к внешнеполитической информации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215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9" y="552098"/>
            <a:ext cx="720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pPr>
              <a:buClr>
                <a:srgbClr val="1A4F52"/>
              </a:buClr>
              <a:buSzPct val="120000"/>
            </a:pPr>
            <a:endParaRPr lang="ru-RU" dirty="0" smtClean="0"/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25229" y="228932"/>
            <a:ext cx="8006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  <a:p>
            <a:pPr algn="r"/>
            <a:r>
              <a:rPr lang="ru-RU" b="1" dirty="0">
                <a:solidFill>
                  <a:srgbClr val="1A4F52"/>
                </a:solidFill>
              </a:rPr>
              <a:t>«Полнота»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4293023"/>
              </p:ext>
            </p:extLst>
          </p:nvPr>
        </p:nvGraphicFramePr>
        <p:xfrm>
          <a:off x="3378819" y="875264"/>
          <a:ext cx="7560527" cy="5882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310503" y="2342899"/>
            <a:ext cx="1200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84169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2233" y="591953"/>
            <a:ext cx="10151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Новизна </a:t>
            </a:r>
            <a:r>
              <a:rPr lang="ru-RU" dirty="0"/>
              <a:t>информации предполагает, что информационный материал должен касаться </a:t>
            </a:r>
            <a:r>
              <a:rPr lang="ru-RU" dirty="0" smtClean="0"/>
              <a:t>возникновения какого–то </a:t>
            </a:r>
            <a:r>
              <a:rPr lang="ru-RU" dirty="0"/>
              <a:t>нового события или появления в представляющей </a:t>
            </a:r>
            <a:r>
              <a:rPr lang="ru-RU" dirty="0" smtClean="0"/>
              <a:t>интерес для </a:t>
            </a:r>
            <a:r>
              <a:rPr lang="ru-RU" dirty="0"/>
              <a:t>России проблеме какого-то нового существенного поворота, неизвестного Центру. </a:t>
            </a:r>
            <a:r>
              <a:rPr lang="en-US" dirty="0"/>
              <a:t> </a:t>
            </a:r>
            <a:r>
              <a:rPr lang="ru-RU" dirty="0" smtClean="0"/>
              <a:t>Это </a:t>
            </a:r>
            <a:r>
              <a:rPr lang="ru-RU" dirty="0"/>
              <a:t>– своего </a:t>
            </a:r>
            <a:r>
              <a:rPr lang="ru-RU" dirty="0" smtClean="0"/>
              <a:t>рода</a:t>
            </a:r>
            <a:r>
              <a:rPr lang="en-US" dirty="0" smtClean="0"/>
              <a:t> </a:t>
            </a:r>
            <a:r>
              <a:rPr lang="ru-RU" dirty="0" smtClean="0"/>
              <a:t>первоисточник </a:t>
            </a:r>
            <a:r>
              <a:rPr lang="ru-RU" dirty="0"/>
              <a:t>и главный побудительный сигнал для </a:t>
            </a:r>
            <a:r>
              <a:rPr lang="ru-RU" dirty="0" smtClean="0"/>
              <a:t>направления</a:t>
            </a:r>
            <a:r>
              <a:rPr lang="en-US" dirty="0" smtClean="0"/>
              <a:t> </a:t>
            </a:r>
            <a:r>
              <a:rPr lang="ru-RU" dirty="0" smtClean="0"/>
              <a:t>информации </a:t>
            </a:r>
            <a:r>
              <a:rPr lang="ru-RU" dirty="0"/>
              <a:t>в Центр. </a:t>
            </a:r>
            <a:r>
              <a:rPr lang="ru-RU" dirty="0" smtClean="0"/>
              <a:t>Действовать в </a:t>
            </a:r>
            <a:r>
              <a:rPr lang="ru-RU" dirty="0"/>
              <a:t>таких случаях следует инициативно, не дожидаясь каких-то </a:t>
            </a:r>
            <a:r>
              <a:rPr lang="ru-RU" dirty="0" smtClean="0"/>
              <a:t>особых запросов </a:t>
            </a:r>
            <a:r>
              <a:rPr lang="ru-RU" dirty="0"/>
              <a:t>сверху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02233" y="3363620"/>
            <a:ext cx="10028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Высший пилотаж информационно–аналитической работы </a:t>
            </a:r>
            <a:r>
              <a:rPr lang="ru-RU" dirty="0" smtClean="0"/>
              <a:t>– </a:t>
            </a:r>
            <a:r>
              <a:rPr lang="ru-RU" b="1" dirty="0" smtClean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прогноз</a:t>
            </a:r>
            <a:r>
              <a:rPr lang="en-US" b="1" dirty="0" smtClean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 </a:t>
            </a:r>
            <a:r>
              <a:rPr lang="ru-RU" b="1" dirty="0" smtClean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развития </a:t>
            </a:r>
            <a:r>
              <a:rPr lang="ru-RU" b="1" dirty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событий</a:t>
            </a:r>
            <a:r>
              <a:rPr lang="ru-RU" dirty="0"/>
              <a:t>. Это один из важнейших ориентиров при </a:t>
            </a:r>
            <a:r>
              <a:rPr lang="ru-RU" dirty="0" smtClean="0"/>
              <a:t>выработке</a:t>
            </a:r>
            <a:r>
              <a:rPr lang="en-US" dirty="0" smtClean="0"/>
              <a:t> </a:t>
            </a:r>
            <a:r>
              <a:rPr lang="ru-RU" dirty="0" smtClean="0"/>
              <a:t>внешней </a:t>
            </a:r>
            <a:r>
              <a:rPr lang="ru-RU" dirty="0"/>
              <a:t>политики и дипломатических акций. В шкале </a:t>
            </a:r>
            <a:r>
              <a:rPr lang="ru-RU" dirty="0" smtClean="0"/>
              <a:t>требований,</a:t>
            </a:r>
            <a:r>
              <a:rPr lang="en-US" dirty="0" smtClean="0"/>
              <a:t> </a:t>
            </a:r>
            <a:r>
              <a:rPr lang="ru-RU" dirty="0" smtClean="0"/>
              <a:t>предъявляемых </a:t>
            </a:r>
            <a:r>
              <a:rPr lang="ru-RU" dirty="0"/>
              <a:t>к </a:t>
            </a:r>
            <a:r>
              <a:rPr lang="ru-RU" dirty="0" smtClean="0"/>
              <a:t>информационно–</a:t>
            </a:r>
            <a:r>
              <a:rPr lang="en-US" dirty="0" smtClean="0"/>
              <a:t> </a:t>
            </a:r>
            <a:r>
              <a:rPr lang="ru-RU" dirty="0" smtClean="0"/>
              <a:t>аналитической </a:t>
            </a:r>
            <a:r>
              <a:rPr lang="ru-RU" dirty="0"/>
              <a:t>деятельности загранучреждения - предвидение событий, упреждающая </a:t>
            </a:r>
            <a:r>
              <a:rPr lang="ru-RU" dirty="0" smtClean="0"/>
              <a:t>информация</a:t>
            </a:r>
            <a:r>
              <a:rPr lang="ru-RU" dirty="0" smtClean="0"/>
              <a:t>, т.е</a:t>
            </a:r>
            <a:r>
              <a:rPr lang="ru-RU" dirty="0"/>
              <a:t>. информация, правильно предсказывающая то, что еще не произошло, но произойдет неминуемо, стоит на самом высоком месте, а </a:t>
            </a:r>
            <a:r>
              <a:rPr lang="ru-RU" dirty="0" smtClean="0"/>
              <a:t>успехи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/>
              <a:t>этой сфере становятся порой частью дипломатической летописи</a:t>
            </a:r>
            <a:r>
              <a:rPr lang="ru-RU" dirty="0" smtClean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2" t="11939" r="10270" b="7900"/>
          <a:stretch/>
        </p:blipFill>
        <p:spPr>
          <a:xfrm>
            <a:off x="2560880" y="2397512"/>
            <a:ext cx="9021337" cy="667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170849" y="5306851"/>
            <a:ext cx="8560234" cy="1323439"/>
          </a:xfrm>
          <a:prstGeom prst="rect">
            <a:avLst/>
          </a:prstGeom>
          <a:solidFill>
            <a:srgbClr val="C3D1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Загранучреждениям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приходится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заниматься прогностической работой всякий раз, когда от них ждут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предвидения результатов крупных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событий в стране пребывания - президентских или парламентских выборов, референдумов и т. д. Правильное предсказание их исхода может быть большой удачей. В неясных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ситуациях разумным поведением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является направление объективной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информации о развитии борьбы вокруг таких проблем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9872" y="128169"/>
            <a:ext cx="8063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186166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216" y="3915230"/>
            <a:ext cx="11143784" cy="1569660"/>
          </a:xfrm>
          <a:prstGeom prst="rect">
            <a:avLst/>
          </a:prstGeom>
          <a:solidFill>
            <a:srgbClr val="BBDBD5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 закрытой информации относится </a:t>
            </a:r>
            <a:r>
              <a:rPr lang="ru-RU" sz="1600" b="1" dirty="0"/>
              <a:t>вся «чувствительная» информация, используемая в </a:t>
            </a:r>
            <a:r>
              <a:rPr lang="ru-RU" sz="1600" b="1" dirty="0" smtClean="0"/>
              <a:t>работе государственного аппарата. </a:t>
            </a:r>
            <a:r>
              <a:rPr lang="ru-RU" sz="1600" b="1" dirty="0"/>
              <a:t>Подобная информация закрывается ограничительными </a:t>
            </a:r>
            <a:r>
              <a:rPr lang="ru-RU" sz="1600" b="1" dirty="0" smtClean="0"/>
              <a:t>грифами различной </a:t>
            </a:r>
            <a:r>
              <a:rPr lang="ru-RU" sz="1600" b="1" dirty="0"/>
              <a:t>степени </a:t>
            </a:r>
            <a:r>
              <a:rPr lang="ru-RU" sz="1600" b="1" dirty="0" smtClean="0"/>
              <a:t>строгости: </a:t>
            </a: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служебного пользования», </a:t>
            </a:r>
            <a:endParaRPr lang="ru-RU" sz="1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секретно», </a:t>
            </a:r>
            <a:endParaRPr lang="ru-RU" sz="1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сов. секретно</a:t>
            </a: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», </a:t>
            </a: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сов. секретно. особой важности</a:t>
            </a: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6205" y="628934"/>
            <a:ext cx="103762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Информационно–аналитические </a:t>
            </a:r>
            <a:r>
              <a:rPr lang="ru-RU" dirty="0"/>
              <a:t>документы загранучреждения, особенно выводы и предложения, должны носить </a:t>
            </a:r>
            <a:r>
              <a:rPr lang="ru-RU" b="1" dirty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конфиденциальный, секретный характер</a:t>
            </a:r>
            <a:r>
              <a:rPr lang="ru-RU" dirty="0"/>
              <a:t>. Переписка загранучреждения с Центром защищается строгими оградительными </a:t>
            </a:r>
            <a:r>
              <a:rPr lang="ru-RU" dirty="0" smtClean="0"/>
              <a:t>мерами:</a:t>
            </a: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почта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 загранучреждениями и Центром доставляется дипкурьерами,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телеграфные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сообщения шифруются,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телефонные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разговоры кодируются, </a:t>
            </a: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1A4F5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ограждается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использование электронных сообщений</a:t>
            </a:r>
            <a:r>
              <a:rPr lang="ru-RU" dirty="0"/>
              <a:t>. </a:t>
            </a:r>
          </a:p>
          <a:p>
            <a:r>
              <a:rPr lang="ru-RU" dirty="0"/>
              <a:t>Иными словами речь идет о </a:t>
            </a:r>
            <a:r>
              <a:rPr lang="ru-RU" b="1" dirty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закрытой информации </a:t>
            </a:r>
            <a:r>
              <a:rPr lang="ru-RU" dirty="0"/>
              <a:t>– то есть об информации, оберегаемой государством или отдельными политическими или экономическими структурами, информации, предназначенной для ограниченного круга лиц в отличие от информации, распространяемой СМИ, или «информации для всех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17288" y="5631865"/>
            <a:ext cx="103483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этой информацией во всех государствах организована таким образом, чтобы она попадала только в руки тех госслужащих, кому разрешен доступ к ней, а сами эти сотрудники связаны вытекающими из закона или других нормативных актов обязательствами не разглашать засекреченную информацию вне их служебной деятельности.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нарушение этих обязательств виновные несут соответствующую юридическую ответственность</a:t>
            </a:r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5230" y="81626"/>
            <a:ext cx="825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A4F52"/>
                </a:solidFill>
              </a:rPr>
              <a:t>Основные требования, предъявляемые к внешнеполитической </a:t>
            </a:r>
            <a:r>
              <a:rPr lang="ru-RU" b="1" dirty="0" smtClean="0">
                <a:solidFill>
                  <a:srgbClr val="1A4F52"/>
                </a:solidFill>
              </a:rPr>
              <a:t>информации</a:t>
            </a:r>
            <a:endParaRPr lang="ru-RU" b="1" dirty="0">
              <a:solidFill>
                <a:srgbClr val="1A4F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33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5571" y="801082"/>
            <a:ext cx="931572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Существуют и такие виды «чувствительной» информации,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которые не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носят ограничительных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грифов, но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тщательно оберегаются от широкого распространения. Речь идет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 информации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 взаимоотношениях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правящих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кругах страны, в том числе личностных отношениях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 наиболее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видными государственными и политическими деятелями.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 этому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виду информации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относятся 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сведения о взаимосвязях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 политическими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партиями и группировками, с одной стороны, и экономическими структурами, - с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другой: 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финансировании избирательных</a:t>
            </a:r>
          </a:p>
          <a:p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кампаний, о связях госаппарата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финансовыми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промышленными кругами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о состоянии здоровья высших руководителей государств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тому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подобные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данные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Вместе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 сведения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такого рода имеют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немалое значение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понимания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глубинных процессов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происходящих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стране 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её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политике. В эпоху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глобализации, растущей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роли  транснациональных компаний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укрупнения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банковского капитала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такая информация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может иметь 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значение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для 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того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чтобы лучше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видеть суть тех или иных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важных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явлений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международной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жизни 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целом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64780" y="5209379"/>
            <a:ext cx="9226519" cy="110799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1600" b="1" dirty="0"/>
              <a:t>Длительное накопление </a:t>
            </a:r>
            <a:r>
              <a:rPr lang="ru-RU" sz="1600" b="1" dirty="0" smtClean="0"/>
              <a:t>фактов,</a:t>
            </a:r>
            <a:r>
              <a:rPr lang="en-US" sz="1600" b="1" dirty="0" smtClean="0"/>
              <a:t> </a:t>
            </a:r>
            <a:r>
              <a:rPr lang="ru-RU" sz="1600" b="1" dirty="0" smtClean="0"/>
              <a:t>их </a:t>
            </a:r>
            <a:r>
              <a:rPr lang="ru-RU" sz="1600" b="1" dirty="0"/>
              <a:t>обобщение и анализ при </a:t>
            </a:r>
            <a:r>
              <a:rPr lang="ru-RU" sz="1600" b="1" dirty="0" smtClean="0"/>
              <a:t>высоком профессиональном </a:t>
            </a:r>
            <a:r>
              <a:rPr lang="ru-RU" sz="1600" b="1" dirty="0"/>
              <a:t>уровне сотрудников загранучреждения – вот некоторые из важнейших </a:t>
            </a:r>
            <a:r>
              <a:rPr lang="ru-RU" sz="1600" b="1" dirty="0" smtClean="0"/>
              <a:t>составляющих, которые </a:t>
            </a:r>
            <a:r>
              <a:rPr lang="ru-RU" sz="1600" b="1" dirty="0"/>
              <a:t>могут способствовать правильным выводам в отношении </a:t>
            </a:r>
            <a:r>
              <a:rPr lang="ru-RU" sz="1600" b="1" dirty="0" smtClean="0"/>
              <a:t>этой чувствительной </a:t>
            </a:r>
            <a:r>
              <a:rPr lang="ru-RU" sz="1600" b="1" dirty="0"/>
              <a:t>сферы </a:t>
            </a:r>
            <a:r>
              <a:rPr lang="ru-RU" sz="1600" b="1" dirty="0" smtClean="0"/>
              <a:t>общественно-политической </a:t>
            </a:r>
            <a:r>
              <a:rPr lang="ru-RU" sz="1600" b="1" dirty="0"/>
              <a:t>жизни государства.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001" y="2790254"/>
            <a:ext cx="3635298" cy="2419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63340" y="148590"/>
            <a:ext cx="8063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581934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562" y="1908095"/>
            <a:ext cx="38199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Информация должна быть </a:t>
            </a:r>
            <a:r>
              <a:rPr lang="ru-RU" b="1" dirty="0">
                <a:ln>
                  <a:solidFill>
                    <a:srgbClr val="1A4F52"/>
                  </a:solidFill>
                </a:ln>
                <a:solidFill>
                  <a:srgbClr val="1A4F52"/>
                </a:solidFill>
              </a:rPr>
              <a:t>своевременной</a:t>
            </a:r>
            <a:r>
              <a:rPr lang="ru-RU" dirty="0"/>
              <a:t>, т.е. она должна вовремя, </a:t>
            </a:r>
            <a:r>
              <a:rPr lang="ru-RU" dirty="0" smtClean="0"/>
              <a:t>с точки </a:t>
            </a:r>
            <a:r>
              <a:rPr lang="ru-RU" dirty="0"/>
              <a:t>зрения деловой целесообразности, попадать в центр, на столы </a:t>
            </a:r>
            <a:r>
              <a:rPr lang="ru-RU" dirty="0" smtClean="0"/>
              <a:t>тех, кому </a:t>
            </a:r>
            <a:r>
              <a:rPr lang="ru-RU" dirty="0"/>
              <a:t>она предназначена.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Опоздание с </a:t>
            </a:r>
            <a:r>
              <a:rPr lang="ru-RU" dirty="0"/>
              <a:t>информацией может обернуться </a:t>
            </a:r>
            <a:r>
              <a:rPr lang="ru-RU" dirty="0" smtClean="0"/>
              <a:t>серьезным</a:t>
            </a:r>
          </a:p>
          <a:p>
            <a:r>
              <a:rPr lang="ru-RU" dirty="0" smtClean="0"/>
              <a:t>издержками </a:t>
            </a:r>
            <a:r>
              <a:rPr lang="ru-RU" dirty="0"/>
              <a:t>для </a:t>
            </a:r>
            <a:r>
              <a:rPr lang="ru-RU" dirty="0" smtClean="0"/>
              <a:t>государства и </a:t>
            </a:r>
            <a:r>
              <a:rPr lang="ru-RU" dirty="0"/>
              <a:t>его политики, особенно в кризисных ситуациях.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09799" y="322549"/>
            <a:ext cx="8063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A4F52"/>
                </a:solidFill>
              </a:rPr>
              <a:t>Основные требования, предъявляемые к внешнеполитической информации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112" y="1930397"/>
            <a:ext cx="5118561" cy="345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71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3043" y="770270"/>
            <a:ext cx="904363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Источник </a:t>
            </a:r>
            <a:r>
              <a:rPr lang="ru-RU" dirty="0"/>
              <a:t>информации – это носитель фактов, сведений, оценок событий, суждений об их развитии </a:t>
            </a:r>
            <a:r>
              <a:rPr lang="ru-RU" dirty="0" smtClean="0"/>
              <a:t>– всего того</a:t>
            </a:r>
            <a:r>
              <a:rPr lang="ru-RU" dirty="0"/>
              <a:t>, что составляет исходный материал для информационно – аналитической работы.</a:t>
            </a:r>
          </a:p>
          <a:p>
            <a:endParaRPr lang="ru-RU" dirty="0" smtClean="0"/>
          </a:p>
          <a:p>
            <a:r>
              <a:rPr lang="ru-RU" dirty="0" smtClean="0"/>
              <a:t>Важно </a:t>
            </a:r>
            <a:r>
              <a:rPr lang="ru-RU" dirty="0"/>
              <a:t>уметь выделять основные</a:t>
            </a:r>
          </a:p>
          <a:p>
            <a:r>
              <a:rPr lang="ru-RU" dirty="0"/>
              <a:t>категории источников информации,</a:t>
            </a:r>
          </a:p>
          <a:p>
            <a:r>
              <a:rPr lang="ru-RU" dirty="0"/>
              <a:t>определять их значение для </a:t>
            </a:r>
            <a:endParaRPr lang="ru-RU" dirty="0" smtClean="0"/>
          </a:p>
          <a:p>
            <a:r>
              <a:rPr lang="ru-RU" dirty="0" smtClean="0"/>
              <a:t>информационно </a:t>
            </a:r>
            <a:r>
              <a:rPr lang="ru-RU" dirty="0"/>
              <a:t>– аналитической </a:t>
            </a:r>
            <a:r>
              <a:rPr lang="ru-RU" dirty="0" smtClean="0"/>
              <a:t>работы</a:t>
            </a:r>
          </a:p>
          <a:p>
            <a:r>
              <a:rPr lang="ru-RU" dirty="0" smtClean="0"/>
              <a:t> и владеть </a:t>
            </a:r>
            <a:r>
              <a:rPr lang="ru-RU" dirty="0"/>
              <a:t>методами использования </a:t>
            </a:r>
            <a:endParaRPr lang="ru-RU" dirty="0" smtClean="0"/>
          </a:p>
          <a:p>
            <a:r>
              <a:rPr lang="ru-RU" dirty="0" smtClean="0"/>
              <a:t>каждого </a:t>
            </a:r>
            <a:r>
              <a:rPr lang="ru-RU" dirty="0"/>
              <a:t>из них. Если говорить </a:t>
            </a:r>
            <a:r>
              <a:rPr lang="ru-RU" dirty="0" smtClean="0"/>
              <a:t>коротко, </a:t>
            </a:r>
            <a:endParaRPr lang="ru-RU" dirty="0" smtClean="0"/>
          </a:p>
          <a:p>
            <a:r>
              <a:rPr lang="ru-RU" dirty="0" smtClean="0"/>
              <a:t>необходимо </a:t>
            </a:r>
            <a:r>
              <a:rPr lang="ru-RU" dirty="0"/>
              <a:t>знать, что, где и как следует </a:t>
            </a:r>
            <a:endParaRPr lang="ru-RU" dirty="0" smtClean="0"/>
          </a:p>
          <a:p>
            <a:r>
              <a:rPr lang="ru-RU" dirty="0" smtClean="0"/>
              <a:t>искать </a:t>
            </a:r>
            <a:r>
              <a:rPr lang="ru-RU" dirty="0"/>
              <a:t>и можно найти.</a:t>
            </a:r>
          </a:p>
          <a:p>
            <a:endParaRPr lang="ru-RU" dirty="0" smtClean="0"/>
          </a:p>
          <a:p>
            <a:r>
              <a:rPr lang="ru-RU" dirty="0" smtClean="0"/>
              <a:t>Информационное </a:t>
            </a:r>
            <a:r>
              <a:rPr lang="ru-RU" dirty="0" smtClean="0"/>
              <a:t>пространство – </a:t>
            </a:r>
            <a:r>
              <a:rPr lang="ru-RU" dirty="0"/>
              <a:t>арена интенсивной борьбы за продвижение интересов государств и различных политических и общественных сил, за общественное мнение отдельных стран и всего международного сообщества. С учетом этого важно</a:t>
            </a:r>
          </a:p>
          <a:p>
            <a:r>
              <a:rPr lang="ru-RU" dirty="0"/>
              <a:t>уметь вычленять в </a:t>
            </a:r>
            <a:r>
              <a:rPr lang="ru-RU" dirty="0" smtClean="0"/>
              <a:t>информационных потоках </a:t>
            </a:r>
            <a:r>
              <a:rPr lang="ru-RU" dirty="0"/>
              <a:t>такие их специфические </a:t>
            </a:r>
            <a:r>
              <a:rPr lang="ru-RU" dirty="0" smtClean="0"/>
              <a:t>составляющие.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820615" y="234176"/>
            <a:ext cx="2955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Источники информации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265" y="1685692"/>
            <a:ext cx="2361271" cy="23612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7984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2322" y="1148574"/>
            <a:ext cx="1003609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направленная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информация</a:t>
            </a:r>
            <a:r>
              <a:rPr lang="ru-RU" dirty="0"/>
              <a:t>, или распространение сведений</a:t>
            </a:r>
            <a:r>
              <a:rPr lang="ru-RU" dirty="0" smtClean="0"/>
              <a:t>,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       предназначенных </a:t>
            </a:r>
            <a:r>
              <a:rPr lang="ru-RU" dirty="0"/>
              <a:t>для того, чтобы </a:t>
            </a:r>
            <a:r>
              <a:rPr lang="ru-RU" dirty="0" smtClean="0"/>
              <a:t>подталкивать общественное 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       мнение государства или </a:t>
            </a:r>
            <a:r>
              <a:rPr lang="ru-RU" dirty="0"/>
              <a:t>международного сообщества </a:t>
            </a:r>
            <a:r>
              <a:rPr lang="ru-RU" dirty="0" smtClean="0"/>
              <a:t>к такому 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       восприятию </a:t>
            </a:r>
            <a:r>
              <a:rPr lang="ru-RU" dirty="0"/>
              <a:t>или </a:t>
            </a:r>
            <a:r>
              <a:rPr lang="ru-RU" dirty="0" smtClean="0"/>
              <a:t>толкованию событий</a:t>
            </a:r>
            <a:r>
              <a:rPr lang="ru-RU" dirty="0"/>
              <a:t>, которые выгодны </a:t>
            </a:r>
            <a:r>
              <a:rPr lang="ru-RU" dirty="0" smtClean="0"/>
              <a:t>авторам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       подобной </a:t>
            </a:r>
            <a:r>
              <a:rPr lang="ru-RU" dirty="0"/>
              <a:t>информации. Речь идет </a:t>
            </a:r>
            <a:r>
              <a:rPr lang="ru-RU" dirty="0" smtClean="0"/>
              <a:t>об одном </a:t>
            </a:r>
            <a:r>
              <a:rPr lang="ru-RU" dirty="0"/>
              <a:t>из приемов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       манипуляции </a:t>
            </a:r>
            <a:r>
              <a:rPr lang="ru-RU" dirty="0"/>
              <a:t>общественным мнением. В крайних своих формах </a:t>
            </a:r>
            <a:r>
              <a:rPr lang="ru-RU" dirty="0" smtClean="0"/>
              <a:t>это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dirty="0"/>
              <a:t>может превращаться </a:t>
            </a:r>
            <a:r>
              <a:rPr lang="ru-RU" dirty="0" smtClean="0"/>
              <a:t>в блеф;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блеф </a:t>
            </a:r>
            <a:r>
              <a:rPr lang="ru-RU" dirty="0"/>
              <a:t>- это внушение тому, от </a:t>
            </a:r>
            <a:r>
              <a:rPr lang="ru-RU" dirty="0" smtClean="0"/>
              <a:t>кого хотят </a:t>
            </a:r>
            <a:r>
              <a:rPr lang="ru-RU" dirty="0"/>
              <a:t>добиться уступок, преувеличенного представления о своих возможностях или намерениях, как </a:t>
            </a:r>
            <a:r>
              <a:rPr lang="ru-RU" dirty="0" smtClean="0"/>
              <a:t>правило, угрожающего </a:t>
            </a:r>
            <a:r>
              <a:rPr lang="ru-RU" dirty="0"/>
              <a:t>характера;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дезинформация</a:t>
            </a:r>
            <a:r>
              <a:rPr lang="ru-RU" dirty="0"/>
              <a:t>, или распространение ложных сведений с целью введения в заблуждение. Это антипод информации;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пропаганда</a:t>
            </a:r>
            <a:r>
              <a:rPr lang="ru-RU" dirty="0" smtClean="0"/>
              <a:t> </a:t>
            </a:r>
            <a:r>
              <a:rPr lang="ru-RU" dirty="0"/>
              <a:t>– обработка общественного мнения с определенными целями. Зачастую пропагандистские кампании предшествуют </a:t>
            </a:r>
            <a:r>
              <a:rPr lang="ru-RU" dirty="0" smtClean="0"/>
              <a:t>масштабным международным </a:t>
            </a:r>
            <a:r>
              <a:rPr lang="ru-RU" dirty="0"/>
              <a:t>акциям. </a:t>
            </a:r>
            <a:r>
              <a:rPr lang="ru-RU" dirty="0" smtClean="0"/>
              <a:t>Пропаганда всегда </a:t>
            </a:r>
            <a:r>
              <a:rPr lang="ru-RU" dirty="0"/>
              <a:t>идет впереди внешней политики. Примером крупных пропагандистских мероприятий были компании перед ударом НАТО по Югославии или перед интервенцией Соединенных Штатов Америки в Ираке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486078" y="181095"/>
            <a:ext cx="2955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Источники информации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9590" y="581205"/>
            <a:ext cx="453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Составляющие информационного потока: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784" y="950537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4845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08741" y="200722"/>
            <a:ext cx="2955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Источники информации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8062" y="1621386"/>
            <a:ext cx="98861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 </a:t>
            </a:r>
            <a:r>
              <a:rPr lang="ru-RU" dirty="0"/>
              <a:t>такой </a:t>
            </a:r>
            <a:r>
              <a:rPr lang="ru-RU" dirty="0" smtClean="0"/>
              <a:t>информацией понимаются </a:t>
            </a:r>
            <a:r>
              <a:rPr lang="ru-RU" dirty="0"/>
              <a:t>сведения, получаемые </a:t>
            </a:r>
            <a:r>
              <a:rPr lang="ru-RU" dirty="0" smtClean="0"/>
              <a:t>в ходе </a:t>
            </a:r>
            <a:r>
              <a:rPr lang="ru-RU" dirty="0"/>
              <a:t>контактов с носителями информации, то есть с людьми, </a:t>
            </a:r>
            <a:r>
              <a:rPr lang="ru-RU" dirty="0" smtClean="0"/>
              <a:t>имеющими непосредственное </a:t>
            </a:r>
            <a:r>
              <a:rPr lang="ru-RU" dirty="0"/>
              <a:t>отношение </a:t>
            </a:r>
            <a:r>
              <a:rPr lang="ru-RU" dirty="0" smtClean="0"/>
              <a:t>к формулированию </a:t>
            </a:r>
            <a:r>
              <a:rPr lang="ru-RU" dirty="0"/>
              <a:t>и </a:t>
            </a:r>
            <a:r>
              <a:rPr lang="ru-RU" dirty="0" smtClean="0"/>
              <a:t>осуществлению внутренней </a:t>
            </a:r>
            <a:r>
              <a:rPr lang="ru-RU" dirty="0"/>
              <a:t>и внешней </a:t>
            </a:r>
            <a:r>
              <a:rPr lang="ru-RU" dirty="0" smtClean="0"/>
              <a:t>политики, к </a:t>
            </a:r>
            <a:r>
              <a:rPr lang="ru-RU" dirty="0"/>
              <a:t>подготовке и проведению дипломатических акций, или располагающих высокой компетентностью </a:t>
            </a:r>
            <a:r>
              <a:rPr lang="ru-RU" dirty="0" smtClean="0"/>
              <a:t>по тому </a:t>
            </a:r>
            <a:r>
              <a:rPr lang="ru-RU" dirty="0"/>
              <a:t>или иному </a:t>
            </a:r>
            <a:r>
              <a:rPr lang="ru-RU" dirty="0" smtClean="0"/>
              <a:t>представляющему интерес </a:t>
            </a:r>
            <a:r>
              <a:rPr lang="ru-RU" dirty="0"/>
              <a:t>вопросу. Работа по получению «живой» информации </a:t>
            </a:r>
            <a:r>
              <a:rPr lang="ru-RU" dirty="0" smtClean="0"/>
              <a:t>требует мастерства </a:t>
            </a:r>
            <a:r>
              <a:rPr lang="ru-RU" dirty="0"/>
              <a:t>в установлении и поддержании контактов, ведении беседы и оценке получаемых сведений.</a:t>
            </a:r>
          </a:p>
          <a:p>
            <a:endParaRPr lang="ru-RU" dirty="0" smtClean="0"/>
          </a:p>
          <a:p>
            <a:r>
              <a:rPr lang="ru-RU" dirty="0" smtClean="0"/>
              <a:t>Эта </a:t>
            </a:r>
            <a:r>
              <a:rPr lang="ru-RU" dirty="0"/>
              <a:t>информация, особенно </a:t>
            </a:r>
            <a:r>
              <a:rPr lang="ru-RU" dirty="0" smtClean="0"/>
              <a:t>когда она </a:t>
            </a:r>
            <a:r>
              <a:rPr lang="ru-RU" dirty="0"/>
              <a:t>носит </a:t>
            </a:r>
            <a:endParaRPr lang="ru-RU" dirty="0" smtClean="0"/>
          </a:p>
          <a:p>
            <a:r>
              <a:rPr lang="ru-RU" dirty="0" smtClean="0"/>
              <a:t>доверительный характер, представляет </a:t>
            </a:r>
          </a:p>
          <a:p>
            <a:r>
              <a:rPr lang="ru-RU" dirty="0" smtClean="0"/>
              <a:t>исключительную </a:t>
            </a:r>
            <a:r>
              <a:rPr lang="ru-RU" dirty="0"/>
              <a:t>ценность.  </a:t>
            </a:r>
            <a:r>
              <a:rPr lang="ru-RU" dirty="0" smtClean="0"/>
              <a:t>Речь </a:t>
            </a:r>
            <a:r>
              <a:rPr lang="ru-RU" dirty="0"/>
              <a:t>идет о </a:t>
            </a:r>
            <a:endParaRPr lang="ru-RU" dirty="0" smtClean="0"/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квинтэссенции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дипломатической деятельности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Суть же </a:t>
            </a:r>
            <a:r>
              <a:rPr lang="ru-RU" dirty="0"/>
              <a:t>ее состоит в обмене </a:t>
            </a:r>
            <a:r>
              <a:rPr lang="ru-RU" dirty="0" smtClean="0"/>
              <a:t>сведениями и </a:t>
            </a:r>
          </a:p>
          <a:p>
            <a:r>
              <a:rPr lang="ru-RU" dirty="0" smtClean="0"/>
              <a:t>соображениями о </a:t>
            </a:r>
            <a:r>
              <a:rPr lang="ru-RU" dirty="0"/>
              <a:t>политике и позициях своей </a:t>
            </a:r>
            <a:endParaRPr lang="ru-RU" dirty="0" smtClean="0"/>
          </a:p>
          <a:p>
            <a:r>
              <a:rPr lang="ru-RU" dirty="0" smtClean="0"/>
              <a:t>страны </a:t>
            </a:r>
            <a:r>
              <a:rPr lang="ru-RU" dirty="0"/>
              <a:t>и страны пребывания, выявлении в них </a:t>
            </a:r>
            <a:endParaRPr lang="ru-RU" dirty="0" smtClean="0"/>
          </a:p>
          <a:p>
            <a:r>
              <a:rPr lang="ru-RU" dirty="0" smtClean="0"/>
              <a:t>сходных или </a:t>
            </a:r>
            <a:r>
              <a:rPr lang="ru-RU" dirty="0"/>
              <a:t>совпадающих </a:t>
            </a:r>
            <a:r>
              <a:rPr lang="ru-RU" dirty="0" smtClean="0"/>
              <a:t>составляющих и </a:t>
            </a:r>
          </a:p>
          <a:p>
            <a:r>
              <a:rPr lang="ru-RU" dirty="0" smtClean="0"/>
              <a:t>формировании </a:t>
            </a:r>
            <a:r>
              <a:rPr lang="ru-RU" dirty="0"/>
              <a:t>общих подходов.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8063" y="828982"/>
            <a:ext cx="9786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Особую </a:t>
            </a:r>
            <a:r>
              <a:rPr lang="ru-RU" dirty="0"/>
              <a:t>ценность представляет так называемая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«живая», или дипломатическая информация</a:t>
            </a:r>
            <a:r>
              <a:rPr lang="ru-RU" dirty="0"/>
              <a:t>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11" b="35384"/>
          <a:stretch/>
        </p:blipFill>
        <p:spPr>
          <a:xfrm>
            <a:off x="7616005" y="3695079"/>
            <a:ext cx="3178376" cy="235963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747369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68868777"/>
              </p:ext>
            </p:extLst>
          </p:nvPr>
        </p:nvGraphicFramePr>
        <p:xfrm>
          <a:off x="1314450" y="933688"/>
          <a:ext cx="10172700" cy="566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23110" y="178802"/>
            <a:ext cx="918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информационном поле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могут быть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выделены следующие категории информации:</a:t>
            </a:r>
          </a:p>
        </p:txBody>
      </p:sp>
    </p:spTree>
    <p:extLst>
      <p:ext uri="{BB962C8B-B14F-4D97-AF65-F5344CB8AC3E}">
        <p14:creationId xmlns:p14="http://schemas.microsoft.com/office/powerpoint/2010/main" val="2636142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35620"/>
            <a:ext cx="86533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Официальная информация </a:t>
            </a:r>
            <a:r>
              <a:rPr lang="ru-RU" dirty="0"/>
              <a:t>– непреложный компонент для формирования исходной </a:t>
            </a:r>
            <a:r>
              <a:rPr lang="ru-RU" dirty="0" smtClean="0"/>
              <a:t>платформы информационно-аналитической </a:t>
            </a:r>
            <a:r>
              <a:rPr lang="ru-RU" dirty="0"/>
              <a:t>работы.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Знание </a:t>
            </a:r>
            <a:r>
              <a:rPr lang="ru-RU" dirty="0"/>
              <a:t>конституции </a:t>
            </a:r>
            <a:r>
              <a:rPr lang="ru-RU" dirty="0" smtClean="0"/>
              <a:t>страны пребывания</a:t>
            </a:r>
            <a:r>
              <a:rPr lang="ru-RU" dirty="0"/>
              <a:t>, законодательных и нормативных актов, относящихся к формированию и осуществлению ее политики, необходимо для </a:t>
            </a:r>
            <a:r>
              <a:rPr lang="ru-RU" dirty="0" smtClean="0"/>
              <a:t>понимания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где находится </a:t>
            </a:r>
            <a:r>
              <a:rPr lang="ru-RU" dirty="0"/>
              <a:t>в стране центр </a:t>
            </a:r>
            <a:r>
              <a:rPr lang="ru-RU" dirty="0" smtClean="0"/>
              <a:t>принятия решений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как </a:t>
            </a:r>
            <a:r>
              <a:rPr lang="ru-RU" dirty="0"/>
              <a:t>взаимодействуют различные звенья государственного механизма и, таким образом,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оценки происходящего в стране, </a:t>
            </a:r>
            <a:r>
              <a:rPr lang="ru-RU" dirty="0" smtClean="0"/>
              <a:t>стоящих перед </a:t>
            </a:r>
            <a:r>
              <a:rPr lang="ru-RU" dirty="0"/>
              <a:t>ней проблем и </a:t>
            </a:r>
            <a:r>
              <a:rPr lang="ru-RU" dirty="0" smtClean="0"/>
              <a:t>выстраивания отношений </a:t>
            </a:r>
            <a:r>
              <a:rPr lang="ru-RU" dirty="0"/>
              <a:t>с ее представителями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Официальная информация </a:t>
            </a:r>
            <a:r>
              <a:rPr lang="ru-RU" dirty="0" smtClean="0"/>
              <a:t>– это базовый </a:t>
            </a:r>
            <a:r>
              <a:rPr lang="ru-RU" dirty="0"/>
              <a:t>материал для </a:t>
            </a:r>
            <a:r>
              <a:rPr lang="ru-RU" dirty="0" smtClean="0"/>
              <a:t>оценки</a:t>
            </a:r>
          </a:p>
          <a:p>
            <a:r>
              <a:rPr lang="ru-RU" dirty="0" smtClean="0"/>
              <a:t> </a:t>
            </a:r>
            <a:r>
              <a:rPr lang="ru-RU" dirty="0"/>
              <a:t>политики страны пребывания. Важен </a:t>
            </a:r>
            <a:r>
              <a:rPr lang="ru-RU" dirty="0" smtClean="0"/>
              <a:t>он, в </a:t>
            </a:r>
            <a:r>
              <a:rPr lang="ru-RU" dirty="0"/>
              <a:t>частности, потому,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дипломатия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это, прежде всего, средство сношений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между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государствами по официальной линии, </a:t>
            </a:r>
            <a:r>
              <a:rPr lang="ru-RU" dirty="0"/>
              <a:t>в силу чего </a:t>
            </a:r>
            <a:r>
              <a:rPr lang="ru-RU" dirty="0" smtClean="0"/>
              <a:t>требуется</a:t>
            </a:r>
          </a:p>
          <a:p>
            <a:r>
              <a:rPr lang="ru-RU" dirty="0" smtClean="0"/>
              <a:t> тщательный </a:t>
            </a:r>
            <a:r>
              <a:rPr lang="ru-RU" dirty="0"/>
              <a:t>анализ </a:t>
            </a:r>
            <a:r>
              <a:rPr lang="ru-RU" dirty="0" smtClean="0"/>
              <a:t>официальных действий </a:t>
            </a:r>
            <a:r>
              <a:rPr lang="ru-RU" dirty="0"/>
              <a:t>государства </a:t>
            </a:r>
            <a:endParaRPr lang="ru-RU" dirty="0" smtClean="0"/>
          </a:p>
          <a:p>
            <a:r>
              <a:rPr lang="ru-RU" dirty="0" smtClean="0"/>
              <a:t>пребывания. В </a:t>
            </a:r>
            <a:r>
              <a:rPr lang="ru-RU" dirty="0"/>
              <a:t>первую очередь, под углом </a:t>
            </a:r>
            <a:r>
              <a:rPr lang="ru-RU" dirty="0" smtClean="0"/>
              <a:t>зрения интересов </a:t>
            </a:r>
          </a:p>
          <a:p>
            <a:r>
              <a:rPr lang="ru-RU" dirty="0" smtClean="0"/>
              <a:t>нашей </a:t>
            </a:r>
            <a:r>
              <a:rPr lang="ru-RU" dirty="0"/>
              <a:t>страны с рассмотрением вопроса о нашей реакции </a:t>
            </a:r>
            <a:r>
              <a:rPr lang="ru-RU" dirty="0" smtClean="0"/>
              <a:t>на них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всегда</a:t>
            </a:r>
            <a:r>
              <a:rPr lang="ru-RU" dirty="0"/>
              <a:t>, когда это может представиться целесообразным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142" y="3870180"/>
            <a:ext cx="2438400" cy="21061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0929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76585545"/>
              </p:ext>
            </p:extLst>
          </p:nvPr>
        </p:nvGraphicFramePr>
        <p:xfrm>
          <a:off x="0" y="114421"/>
          <a:ext cx="12192000" cy="5974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854724"/>
            <a:ext cx="20741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 конкретном плане в этой сфере речь может идти о таких источниках, как: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301327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ln w="0">
                  <a:solidFill>
                    <a:schemeClr val="accent1">
                      <a:lumMod val="50000"/>
                    </a:schemeClr>
                  </a:solidFill>
                </a:ln>
              </a:rPr>
              <a:t>Это не более чем индикативный перечень, и в разных странах набор источников, выражающих официальную точку зрения в политике, естественно, различен и варьируется в достаточно широких </a:t>
            </a:r>
            <a:r>
              <a:rPr lang="ru-RU" sz="1400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</a:rPr>
              <a:t>пределах</a:t>
            </a:r>
          </a:p>
        </p:txBody>
      </p:sp>
    </p:spTree>
    <p:extLst>
      <p:ext uri="{BB962C8B-B14F-4D97-AF65-F5344CB8AC3E}">
        <p14:creationId xmlns:p14="http://schemas.microsoft.com/office/powerpoint/2010/main" val="3670905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0019" y="1070517"/>
            <a:ext cx="101030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</a:t>
            </a:r>
            <a:r>
              <a:rPr lang="ru-RU" dirty="0" smtClean="0"/>
              <a:t>различных </a:t>
            </a:r>
            <a:r>
              <a:rPr lang="ru-RU" dirty="0"/>
              <a:t>странах </a:t>
            </a:r>
            <a:r>
              <a:rPr lang="ru-RU" dirty="0" smtClean="0"/>
              <a:t>трудно составить </a:t>
            </a:r>
            <a:r>
              <a:rPr lang="ru-RU" dirty="0"/>
              <a:t>объективную картину происходящего без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информации от оппозиции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/>
              <a:t>При этом в первую очередь </a:t>
            </a:r>
            <a:r>
              <a:rPr lang="ru-RU" dirty="0" smtClean="0"/>
              <a:t>могут представлять </a:t>
            </a:r>
            <a:r>
              <a:rPr lang="ru-RU" dirty="0"/>
              <a:t>интерес </a:t>
            </a:r>
            <a:endParaRPr lang="ru-RU" dirty="0" smtClean="0"/>
          </a:p>
          <a:p>
            <a:r>
              <a:rPr lang="ru-RU" dirty="0" smtClean="0"/>
              <a:t>такие </a:t>
            </a:r>
            <a:r>
              <a:rPr lang="ru-RU" dirty="0"/>
              <a:t>материалы, </a:t>
            </a:r>
            <a:r>
              <a:rPr lang="ru-RU" dirty="0" smtClean="0"/>
              <a:t>как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программные </a:t>
            </a:r>
            <a:r>
              <a:rPr lang="ru-RU" dirty="0"/>
              <a:t>документы оппозиционных сил;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содержание </a:t>
            </a:r>
            <a:r>
              <a:rPr lang="ru-RU" dirty="0"/>
              <a:t>критики политики руководства </a:t>
            </a:r>
            <a:r>
              <a:rPr lang="ru-RU" dirty="0" smtClean="0"/>
              <a:t>страны;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отношение </a:t>
            </a:r>
            <a:r>
              <a:rPr lang="ru-RU" dirty="0"/>
              <a:t>к России и ее </a:t>
            </a:r>
            <a:r>
              <a:rPr lang="ru-RU" dirty="0" smtClean="0"/>
              <a:t>политике;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прогноз </a:t>
            </a:r>
            <a:r>
              <a:rPr lang="ru-RU" dirty="0"/>
              <a:t>внутриполитического развития страны;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5000"/>
              <a:buFont typeface="Wingdings" panose="05000000000000000000" pitchFamily="2" charset="2"/>
              <a:buChar char="§"/>
            </a:pPr>
            <a:r>
              <a:rPr lang="ru-RU" dirty="0" smtClean="0"/>
              <a:t>оценка находящихся у </a:t>
            </a:r>
            <a:r>
              <a:rPr lang="ru-RU" dirty="0"/>
              <a:t>власти </a:t>
            </a:r>
            <a:r>
              <a:rPr lang="ru-RU" dirty="0" smtClean="0"/>
              <a:t>государственных</a:t>
            </a:r>
          </a:p>
          <a:p>
            <a:pPr>
              <a:buClr>
                <a:schemeClr val="accent1">
                  <a:lumMod val="50000"/>
                </a:schemeClr>
              </a:buClr>
              <a:buSzPct val="115000"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/>
              <a:t>деятелей </a:t>
            </a:r>
            <a:r>
              <a:rPr lang="ru-RU" dirty="0" smtClean="0"/>
              <a:t>и отношений </a:t>
            </a:r>
            <a:r>
              <a:rPr lang="ru-RU" dirty="0"/>
              <a:t>между ними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/>
              <a:t>Важно иметь в виду, что сегодняшняя оппозиция завтра </a:t>
            </a:r>
            <a:endParaRPr lang="ru-RU" dirty="0" smtClean="0"/>
          </a:p>
          <a:p>
            <a:r>
              <a:rPr lang="ru-RU" dirty="0" smtClean="0"/>
              <a:t>может стать правящей </a:t>
            </a:r>
            <a:r>
              <a:rPr lang="ru-RU" dirty="0"/>
              <a:t>силой.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013" y="1947043"/>
            <a:ext cx="3819401" cy="2970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1966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8867" y="535258"/>
            <a:ext cx="1028142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Информация, </a:t>
            </a:r>
            <a:r>
              <a:rPr lang="ru-RU" dirty="0" smtClean="0"/>
              <a:t>распространяемая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электронными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 другими СМИ</a:t>
            </a:r>
            <a:r>
              <a:rPr lang="ru-RU" dirty="0"/>
              <a:t>, </a:t>
            </a:r>
            <a:r>
              <a:rPr lang="ru-RU" dirty="0" smtClean="0"/>
              <a:t>прежде всего</a:t>
            </a:r>
            <a:r>
              <a:rPr lang="ru-RU" dirty="0"/>
              <a:t>, т.н. новостная лента, </a:t>
            </a:r>
            <a:r>
              <a:rPr lang="ru-RU" dirty="0" smtClean="0"/>
              <a:t>является постоянным </a:t>
            </a:r>
            <a:r>
              <a:rPr lang="ru-RU" dirty="0"/>
              <a:t>спутником дипломата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Она важна для формирования </a:t>
            </a:r>
            <a:endParaRPr lang="ru-RU" dirty="0" smtClean="0"/>
          </a:p>
          <a:p>
            <a:r>
              <a:rPr lang="ru-RU" dirty="0" smtClean="0"/>
              <a:t>представления о </a:t>
            </a:r>
            <a:r>
              <a:rPr lang="ru-RU" dirty="0"/>
              <a:t>развитии событий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Родине и в мире, </a:t>
            </a:r>
            <a:r>
              <a:rPr lang="ru-RU" dirty="0" smtClean="0"/>
              <a:t>выявления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 основных тенденций </a:t>
            </a:r>
            <a:r>
              <a:rPr lang="ru-RU" dirty="0"/>
              <a:t>в общественном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/>
              <a:t>м</a:t>
            </a:r>
            <a:r>
              <a:rPr lang="ru-RU" dirty="0" smtClean="0"/>
              <a:t>нении в </a:t>
            </a:r>
            <a:r>
              <a:rPr lang="ru-RU" dirty="0"/>
              <a:t>области внутренней и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внешней </a:t>
            </a:r>
            <a:r>
              <a:rPr lang="ru-RU" dirty="0"/>
              <a:t>политики,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отношения </a:t>
            </a:r>
            <a:r>
              <a:rPr lang="ru-RU" dirty="0"/>
              <a:t>к </a:t>
            </a:r>
            <a:r>
              <a:rPr lang="ru-RU" dirty="0" smtClean="0"/>
              <a:t>России</a:t>
            </a:r>
            <a:r>
              <a:rPr lang="ru-RU" dirty="0"/>
              <a:t>, ее политике, </a:t>
            </a: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ее </a:t>
            </a:r>
            <a:r>
              <a:rPr lang="ru-RU" dirty="0"/>
              <a:t>курсу в </a:t>
            </a:r>
            <a:r>
              <a:rPr lang="ru-RU" dirty="0" smtClean="0"/>
              <a:t>международных делах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Здесь важны </a:t>
            </a:r>
            <a:r>
              <a:rPr lang="ru-RU" dirty="0"/>
              <a:t>всякого </a:t>
            </a:r>
            <a:r>
              <a:rPr lang="ru-RU" dirty="0" smtClean="0"/>
              <a:t>рода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/>
              <a:t>политические  комментарии,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/>
              <a:t>м</a:t>
            </a:r>
            <a:r>
              <a:rPr lang="ru-RU" dirty="0" smtClean="0"/>
              <a:t>атериалы для </a:t>
            </a:r>
            <a:r>
              <a:rPr lang="ru-RU" dirty="0"/>
              <a:t>политических и </a:t>
            </a:r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сихологических портретов </a:t>
            </a:r>
          </a:p>
          <a:p>
            <a:r>
              <a:rPr lang="ru-RU" dirty="0" smtClean="0"/>
              <a:t>государственных </a:t>
            </a:r>
            <a:r>
              <a:rPr lang="ru-RU" dirty="0"/>
              <a:t>и </a:t>
            </a:r>
            <a:r>
              <a:rPr lang="ru-RU" dirty="0" smtClean="0"/>
              <a:t>политических </a:t>
            </a:r>
          </a:p>
          <a:p>
            <a:r>
              <a:rPr lang="ru-RU" dirty="0" smtClean="0"/>
              <a:t>деятелей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091" y="1662770"/>
            <a:ext cx="5928201" cy="414974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83577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3766" y="847491"/>
            <a:ext cx="61666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Информация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исходящая от дипломатического корпуса </a:t>
            </a:r>
            <a:r>
              <a:rPr lang="ru-RU" dirty="0"/>
              <a:t>позволяет предметнее представить, как строятся отношения страны пребывания с той или</a:t>
            </a:r>
          </a:p>
          <a:p>
            <a:r>
              <a:rPr lang="ru-RU" dirty="0"/>
              <a:t>иной страной.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Помимо </a:t>
            </a:r>
            <a:r>
              <a:rPr lang="ru-RU" dirty="0"/>
              <a:t>этого, дипломатический корпус, являясь в стране пребывания как бы слепком </a:t>
            </a:r>
            <a:r>
              <a:rPr lang="ru-RU" dirty="0" smtClean="0"/>
              <a:t>всего мира</a:t>
            </a:r>
            <a:r>
              <a:rPr lang="ru-RU" dirty="0"/>
              <a:t>, несет полезную информацию </a:t>
            </a:r>
            <a:r>
              <a:rPr lang="ru-RU" dirty="0" smtClean="0"/>
              <a:t>о подходе </a:t>
            </a:r>
            <a:r>
              <a:rPr lang="ru-RU" dirty="0"/>
              <a:t>различных стран к крупным</a:t>
            </a:r>
          </a:p>
          <a:p>
            <a:r>
              <a:rPr lang="ru-RU" dirty="0"/>
              <a:t>международным проблемам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Наибольшую ценность при работе с дипломатическим </a:t>
            </a:r>
            <a:r>
              <a:rPr lang="ru-RU" dirty="0" smtClean="0"/>
              <a:t>корпусом представляют </a:t>
            </a:r>
            <a:r>
              <a:rPr lang="ru-RU" dirty="0"/>
              <a:t>такие материалы, как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информационные </a:t>
            </a:r>
            <a:r>
              <a:rPr lang="ru-RU" dirty="0"/>
              <a:t>материалы посольства;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итоги </a:t>
            </a:r>
            <a:r>
              <a:rPr lang="ru-RU" dirty="0"/>
              <a:t>крупных </a:t>
            </a:r>
            <a:r>
              <a:rPr lang="ru-RU" dirty="0" smtClean="0"/>
              <a:t>двусторонних мероприятий </a:t>
            </a:r>
            <a:r>
              <a:rPr lang="ru-RU" dirty="0"/>
              <a:t>соответствующей страны со страной пребывания;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оценки соответствующего </a:t>
            </a:r>
            <a:r>
              <a:rPr lang="ru-RU" dirty="0"/>
              <a:t>посольства на развитие внутренней и внешней политики страны пребывания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134" y="3133493"/>
            <a:ext cx="3236952" cy="211873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BottomDown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28299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2974" y="802889"/>
            <a:ext cx="90547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Информация от научно – исследовательских центров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Помимо </a:t>
            </a:r>
            <a:r>
              <a:rPr lang="ru-RU" dirty="0" err="1"/>
              <a:t>фактологического</a:t>
            </a:r>
            <a:r>
              <a:rPr lang="ru-RU" dirty="0"/>
              <a:t> материала (так </a:t>
            </a:r>
            <a:r>
              <a:rPr lang="ru-RU" dirty="0" smtClean="0"/>
              <a:t>называемой первичной </a:t>
            </a:r>
            <a:r>
              <a:rPr lang="ru-RU" dirty="0"/>
              <a:t>информации) этот информационный пласт несет </a:t>
            </a:r>
            <a:r>
              <a:rPr lang="ru-RU" dirty="0" smtClean="0"/>
              <a:t>комментарии и </a:t>
            </a:r>
            <a:r>
              <a:rPr lang="ru-RU" dirty="0"/>
              <a:t>обобщения происходящего, так называемую вторичную информацию,</a:t>
            </a:r>
          </a:p>
          <a:p>
            <a:r>
              <a:rPr lang="ru-RU" dirty="0"/>
              <a:t>помогающую формированию понимания </a:t>
            </a:r>
            <a:endParaRPr lang="ru-RU" dirty="0" smtClean="0"/>
          </a:p>
          <a:p>
            <a:r>
              <a:rPr lang="ru-RU" dirty="0" smtClean="0"/>
              <a:t>происходящего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 частности, речь </a:t>
            </a:r>
            <a:r>
              <a:rPr lang="ru-RU" dirty="0"/>
              <a:t>идет об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- оценке </a:t>
            </a:r>
            <a:r>
              <a:rPr lang="ru-RU" dirty="0"/>
              <a:t>состояния </a:t>
            </a:r>
            <a:r>
              <a:rPr lang="ru-RU" dirty="0" smtClean="0"/>
              <a:t>и </a:t>
            </a:r>
            <a:r>
              <a:rPr lang="ru-RU" dirty="0"/>
              <a:t>перспектив развития страны,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- оценке состояния </a:t>
            </a:r>
            <a:r>
              <a:rPr lang="ru-RU" dirty="0"/>
              <a:t>и прогнозе развития </a:t>
            </a:r>
            <a:r>
              <a:rPr lang="ru-RU" dirty="0" smtClean="0"/>
              <a:t>международной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обстановки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- оценке </a:t>
            </a:r>
            <a:r>
              <a:rPr lang="ru-RU" dirty="0"/>
              <a:t>настроений общественного </a:t>
            </a:r>
            <a:r>
              <a:rPr lang="ru-RU" dirty="0" smtClean="0"/>
              <a:t>мнения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- оценке положения </a:t>
            </a:r>
            <a:r>
              <a:rPr lang="ru-RU" dirty="0"/>
              <a:t>в России, перспектив ее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/>
              <a:t>развития, ее внешней и </a:t>
            </a:r>
            <a:r>
              <a:rPr lang="ru-RU" dirty="0" smtClean="0"/>
              <a:t>внутренней политики</a:t>
            </a:r>
            <a:r>
              <a:rPr lang="ru-RU" dirty="0"/>
              <a:t>, 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развития </a:t>
            </a:r>
            <a:r>
              <a:rPr lang="ru-RU" dirty="0"/>
              <a:t>отношений </a:t>
            </a:r>
            <a:r>
              <a:rPr lang="ru-RU" dirty="0" smtClean="0"/>
              <a:t>с Россией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 smtClean="0"/>
              <a:t>- оценке </a:t>
            </a:r>
            <a:r>
              <a:rPr lang="ru-RU" dirty="0"/>
              <a:t>истории </a:t>
            </a:r>
            <a:r>
              <a:rPr lang="ru-RU" dirty="0" smtClean="0"/>
              <a:t>отношений страны </a:t>
            </a:r>
            <a:r>
              <a:rPr lang="ru-RU" dirty="0"/>
              <a:t>пребывания с нашей страной,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dirty="0"/>
              <a:t>подаче образа нашей страны, в </a:t>
            </a:r>
            <a:r>
              <a:rPr lang="ru-RU" dirty="0" smtClean="0"/>
              <a:t>том числе </a:t>
            </a:r>
            <a:r>
              <a:rPr lang="ru-RU" dirty="0"/>
              <a:t>в школьном </a:t>
            </a:r>
            <a:r>
              <a:rPr lang="ru-RU" dirty="0" smtClean="0"/>
              <a:t>и</a:t>
            </a:r>
          </a:p>
          <a:p>
            <a:pPr>
              <a:buClr>
                <a:schemeClr val="accent1">
                  <a:lumMod val="50000"/>
                </a:schemeClr>
              </a:buClr>
              <a:buSzPct val="110000"/>
            </a:pPr>
            <a:r>
              <a:rPr lang="ru-RU" dirty="0" smtClean="0"/>
              <a:t> университетском преподавании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768" y="2373892"/>
            <a:ext cx="2538520" cy="243363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6740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799" y="312233"/>
            <a:ext cx="973501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Личное участие в событиях. </a:t>
            </a:r>
            <a:r>
              <a:rPr lang="ru-RU" dirty="0"/>
              <a:t>Примером могут быть </a:t>
            </a:r>
            <a:r>
              <a:rPr lang="ru-RU" dirty="0" err="1"/>
              <a:t>майско</a:t>
            </a:r>
            <a:r>
              <a:rPr lang="ru-RU" dirty="0"/>
              <a:t>–июньские события 1968 года во Франции. Тогда </a:t>
            </a:r>
            <a:r>
              <a:rPr lang="ru-RU" dirty="0" smtClean="0"/>
              <a:t>во Франции </a:t>
            </a:r>
            <a:r>
              <a:rPr lang="ru-RU" dirty="0"/>
              <a:t>произошел </a:t>
            </a:r>
            <a:r>
              <a:rPr lang="ru-RU" dirty="0" smtClean="0"/>
              <a:t>социально-политический </a:t>
            </a:r>
            <a:r>
              <a:rPr lang="ru-RU" dirty="0"/>
              <a:t>взрыв такой силы, что</a:t>
            </a:r>
          </a:p>
          <a:p>
            <a:r>
              <a:rPr lang="ru-RU" dirty="0"/>
              <a:t>возник </a:t>
            </a:r>
            <a:r>
              <a:rPr lang="ru-RU" dirty="0" smtClean="0"/>
              <a:t>вопрос - не </a:t>
            </a:r>
            <a:r>
              <a:rPr lang="ru-RU" dirty="0"/>
              <a:t>сметет ли он сам режим </a:t>
            </a:r>
            <a:r>
              <a:rPr lang="ru-RU" dirty="0" smtClean="0"/>
              <a:t>Пятой республики</a:t>
            </a:r>
            <a:r>
              <a:rPr lang="ru-RU" dirty="0"/>
              <a:t>, созданный после возвращения де Голля к власти в 1958 году.</a:t>
            </a:r>
          </a:p>
          <a:p>
            <a:r>
              <a:rPr lang="ru-RU" dirty="0" smtClean="0"/>
              <a:t>События </a:t>
            </a:r>
            <a:r>
              <a:rPr lang="ru-RU" dirty="0"/>
              <a:t>оказались полной неожиданностью для французского правительства. Они нарастали стремительно. Кризис быстро приобрел </a:t>
            </a:r>
            <a:r>
              <a:rPr lang="ru-RU" dirty="0" smtClean="0"/>
              <a:t>остро политический </a:t>
            </a:r>
            <a:r>
              <a:rPr lang="ru-RU" dirty="0"/>
              <a:t>характер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Вместе с тем в бурном потоке заполнившей </a:t>
            </a:r>
            <a:endParaRPr lang="ru-RU" dirty="0" smtClean="0"/>
          </a:p>
          <a:p>
            <a:r>
              <a:rPr lang="ru-RU" dirty="0" smtClean="0"/>
              <a:t>телеэкраны</a:t>
            </a:r>
            <a:r>
              <a:rPr lang="ru-RU" dirty="0"/>
              <a:t>, </a:t>
            </a:r>
            <a:r>
              <a:rPr lang="ru-RU" dirty="0" smtClean="0"/>
              <a:t>радиоволны и </a:t>
            </a:r>
            <a:r>
              <a:rPr lang="ru-RU" dirty="0"/>
              <a:t>газетные полосы </a:t>
            </a:r>
            <a:endParaRPr lang="ru-RU" dirty="0" smtClean="0"/>
          </a:p>
          <a:p>
            <a:r>
              <a:rPr lang="ru-RU" dirty="0" smtClean="0"/>
              <a:t>информации было трудно </a:t>
            </a:r>
            <a:r>
              <a:rPr lang="ru-RU" dirty="0"/>
              <a:t>вычленить то, что </a:t>
            </a:r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омогло бы </a:t>
            </a:r>
            <a:r>
              <a:rPr lang="ru-RU" dirty="0"/>
              <a:t>понять природу происходящего,</a:t>
            </a:r>
          </a:p>
          <a:p>
            <a:r>
              <a:rPr lang="ru-RU" dirty="0"/>
              <a:t>а тем более спрогнозировать дальнейшее </a:t>
            </a:r>
            <a:endParaRPr lang="ru-RU" dirty="0" smtClean="0"/>
          </a:p>
          <a:p>
            <a:r>
              <a:rPr lang="ru-RU" dirty="0" smtClean="0"/>
              <a:t>развитие </a:t>
            </a:r>
            <a:r>
              <a:rPr lang="ru-RU" dirty="0"/>
              <a:t>событий. </a:t>
            </a:r>
            <a:endParaRPr lang="ru-RU" dirty="0" smtClean="0"/>
          </a:p>
          <a:p>
            <a:r>
              <a:rPr lang="ru-RU" dirty="0" smtClean="0"/>
              <a:t>Для того, чтобы </a:t>
            </a:r>
            <a:r>
              <a:rPr lang="ru-RU" dirty="0"/>
              <a:t>правильно ориентировать </a:t>
            </a:r>
            <a:endParaRPr lang="ru-RU" dirty="0" smtClean="0"/>
          </a:p>
          <a:p>
            <a:r>
              <a:rPr lang="ru-RU" dirty="0" smtClean="0"/>
              <a:t>Москву</a:t>
            </a:r>
            <a:r>
              <a:rPr lang="ru-RU" dirty="0"/>
              <a:t>, посольству в значительной мере</a:t>
            </a:r>
          </a:p>
          <a:p>
            <a:r>
              <a:rPr lang="ru-RU" dirty="0"/>
              <a:t>приходилось опираться на непосредственные </a:t>
            </a:r>
            <a:endParaRPr lang="ru-RU" dirty="0" smtClean="0"/>
          </a:p>
          <a:p>
            <a:r>
              <a:rPr lang="ru-RU" dirty="0" smtClean="0"/>
              <a:t>наблюдения </a:t>
            </a:r>
            <a:r>
              <a:rPr lang="ru-RU" dirty="0"/>
              <a:t>за происходящим (см. Ю. </a:t>
            </a:r>
            <a:r>
              <a:rPr lang="ru-RU" dirty="0" smtClean="0"/>
              <a:t>Дубинин</a:t>
            </a:r>
          </a:p>
          <a:p>
            <a:r>
              <a:rPr lang="ru-RU" dirty="0" smtClean="0"/>
              <a:t> </a:t>
            </a:r>
            <a:r>
              <a:rPr lang="ru-RU" dirty="0"/>
              <a:t>«Дипломатическая быль. Записки посла во Франции»).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551" y="2230244"/>
            <a:ext cx="2951548" cy="28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66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2968" y="1022846"/>
            <a:ext cx="878688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Мемуарная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литература</a:t>
            </a:r>
            <a:r>
              <a:rPr lang="ru-RU" dirty="0" smtClean="0"/>
              <a:t> </a:t>
            </a:r>
            <a:r>
              <a:rPr lang="ru-RU" dirty="0"/>
              <a:t>способна существенно сокращать усилия исследователей.</a:t>
            </a:r>
          </a:p>
          <a:p>
            <a:r>
              <a:rPr lang="ru-RU" dirty="0" smtClean="0"/>
              <a:t>В </a:t>
            </a:r>
            <a:r>
              <a:rPr lang="ru-RU" dirty="0"/>
              <a:t>наши дни мемуарная </a:t>
            </a:r>
            <a:r>
              <a:rPr lang="ru-RU" dirty="0" smtClean="0"/>
              <a:t>литература имеет </a:t>
            </a:r>
            <a:r>
              <a:rPr lang="ru-RU" dirty="0"/>
              <a:t>тенденцию все теснее смыкаться с текущей политической и государственной жизнью. Мемуары помогают</a:t>
            </a:r>
          </a:p>
          <a:p>
            <a:r>
              <a:rPr lang="ru-RU" dirty="0"/>
              <a:t>лучше понять внутренние пружины формирования и </a:t>
            </a:r>
            <a:endParaRPr lang="ru-RU" dirty="0" smtClean="0"/>
          </a:p>
          <a:p>
            <a:r>
              <a:rPr lang="ru-RU" dirty="0" smtClean="0"/>
              <a:t>осуществления </a:t>
            </a:r>
            <a:r>
              <a:rPr lang="ru-RU" dirty="0"/>
              <a:t>внутренней и внешней </a:t>
            </a:r>
            <a:r>
              <a:rPr lang="ru-RU" dirty="0" smtClean="0"/>
              <a:t>политики, </a:t>
            </a:r>
          </a:p>
          <a:p>
            <a:r>
              <a:rPr lang="ru-RU" dirty="0" smtClean="0"/>
              <a:t>отношений </a:t>
            </a:r>
            <a:r>
              <a:rPr lang="ru-RU" dirty="0"/>
              <a:t>между участниками </a:t>
            </a:r>
            <a:r>
              <a:rPr lang="ru-RU" dirty="0" smtClean="0"/>
              <a:t>этих процессов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вскрывает </a:t>
            </a:r>
            <a:r>
              <a:rPr lang="ru-RU" dirty="0" err="1" smtClean="0"/>
              <a:t>мотивацию,скрытые</a:t>
            </a:r>
            <a:r>
              <a:rPr lang="ru-RU" dirty="0" smtClean="0"/>
              <a:t> </a:t>
            </a:r>
            <a:r>
              <a:rPr lang="ru-RU" dirty="0"/>
              <a:t>пружины того, в </a:t>
            </a:r>
            <a:endParaRPr lang="ru-RU" dirty="0" smtClean="0"/>
          </a:p>
          <a:p>
            <a:r>
              <a:rPr lang="ru-RU" dirty="0" smtClean="0"/>
              <a:t>силу каких причин </a:t>
            </a:r>
            <a:r>
              <a:rPr lang="ru-RU" dirty="0"/>
              <a:t>и с какими целями </a:t>
            </a:r>
            <a:endParaRPr lang="ru-RU" dirty="0" smtClean="0"/>
          </a:p>
          <a:p>
            <a:r>
              <a:rPr lang="ru-RU" dirty="0" smtClean="0"/>
              <a:t>предпринимались </a:t>
            </a:r>
            <a:r>
              <a:rPr lang="ru-RU" dirty="0"/>
              <a:t>те или иные действия. Причем </a:t>
            </a:r>
            <a:endParaRPr lang="ru-RU" dirty="0" smtClean="0"/>
          </a:p>
          <a:p>
            <a:r>
              <a:rPr lang="ru-RU" dirty="0" smtClean="0"/>
              <a:t>делается </a:t>
            </a:r>
            <a:r>
              <a:rPr lang="ru-RU" dirty="0"/>
              <a:t>это с большей глубиной</a:t>
            </a:r>
          </a:p>
          <a:p>
            <a:r>
              <a:rPr lang="ru-RU" dirty="0"/>
              <a:t>и откровенностью, чем те </a:t>
            </a:r>
            <a:r>
              <a:rPr lang="ru-RU" dirty="0" smtClean="0"/>
              <a:t>пояснения и </a:t>
            </a:r>
            <a:r>
              <a:rPr lang="ru-RU" dirty="0"/>
              <a:t>аргументация, </a:t>
            </a:r>
            <a:endParaRPr lang="ru-RU" dirty="0" smtClean="0"/>
          </a:p>
          <a:p>
            <a:r>
              <a:rPr lang="ru-RU" dirty="0" smtClean="0"/>
              <a:t>которые </a:t>
            </a:r>
            <a:r>
              <a:rPr lang="ru-RU" dirty="0"/>
              <a:t>употребляются в то время, когда эти </a:t>
            </a:r>
            <a:r>
              <a:rPr lang="ru-RU" dirty="0" smtClean="0"/>
              <a:t>действия </a:t>
            </a:r>
          </a:p>
          <a:p>
            <a:r>
              <a:rPr lang="ru-RU" dirty="0" smtClean="0"/>
              <a:t>предпринимаются</a:t>
            </a:r>
            <a:r>
              <a:rPr lang="ru-RU" dirty="0"/>
              <a:t>. Интересны бывают и уточнения </a:t>
            </a:r>
            <a:endParaRPr lang="ru-RU" dirty="0" smtClean="0"/>
          </a:p>
          <a:p>
            <a:r>
              <a:rPr lang="ru-RU" dirty="0" smtClean="0"/>
              <a:t>иностранных авторов по </a:t>
            </a:r>
            <a:r>
              <a:rPr lang="ru-RU" dirty="0"/>
              <a:t>отношению к процессам, </a:t>
            </a:r>
            <a:endParaRPr lang="ru-RU" dirty="0" smtClean="0"/>
          </a:p>
          <a:p>
            <a:r>
              <a:rPr lang="ru-RU" dirty="0" smtClean="0"/>
              <a:t>происходящим </a:t>
            </a:r>
            <a:r>
              <a:rPr lang="ru-RU" dirty="0"/>
              <a:t>в нашей стране, взгляд на нашу</a:t>
            </a:r>
          </a:p>
          <a:p>
            <a:r>
              <a:rPr lang="ru-RU" dirty="0"/>
              <a:t>страну в долгосрочной перспективе.</a:t>
            </a:r>
          </a:p>
          <a:p>
            <a:r>
              <a:rPr lang="ru-RU" dirty="0"/>
              <a:t>Иными словами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мемуары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наполняют историю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жизнью</a:t>
            </a:r>
            <a:r>
              <a:rPr lang="ru-RU" dirty="0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11" y="2463175"/>
            <a:ext cx="2978889" cy="2846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4816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2650</TotalTime>
  <Words>3210</Words>
  <Application>Microsoft Office PowerPoint</Application>
  <PresentationFormat>Широкоэкранный</PresentationFormat>
  <Paragraphs>327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Corbel</vt:lpstr>
      <vt:lpstr>Wingdings</vt:lpstr>
      <vt:lpstr>Параллакс</vt:lpstr>
      <vt:lpstr>Институт права ВГУЭС Кафедра международных отношений и права  Презентация лекции по курсу «Дипломатическая и консульская служба»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 Презентация лекции по курсу «Дипломатическая и консульская служба»  </dc:title>
  <dc:creator>Elena Abasheva</dc:creator>
  <cp:lastModifiedBy>Elena Abasheva</cp:lastModifiedBy>
  <cp:revision>94</cp:revision>
  <dcterms:created xsi:type="dcterms:W3CDTF">2020-05-05T22:39:18Z</dcterms:created>
  <dcterms:modified xsi:type="dcterms:W3CDTF">2020-05-09T07:01:22Z</dcterms:modified>
</cp:coreProperties>
</file>