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7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5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82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13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49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7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22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8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93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41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88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0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8FFF1-A9DF-4911-AEA3-C947BFA9286F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F7B918F-EA7A-4626-9168-03F02BF44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88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/>
              <a:t>ОСОБЕННОСТИ РЕФОРМИРОВАНИЯ</a:t>
            </a:r>
            <a:br>
              <a:rPr lang="ru-RU" sz="4800" dirty="0"/>
            </a:br>
            <a:r>
              <a:rPr lang="ru-RU" sz="4800" dirty="0"/>
              <a:t>ДЕЙСТВУЮЩЕГО ПРЕДПРИЯТИЯ</a:t>
            </a:r>
            <a:endParaRPr lang="en-US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9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ЦЕЛЕЙ И СТРАТЕГИЯ ОРГАНИЗАЦИИ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6720" y="1853754"/>
            <a:ext cx="6372991" cy="407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4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Миссия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Миссия </a:t>
            </a:r>
            <a:r>
              <a:rPr lang="ru-RU" dirty="0"/>
              <a:t> — основная цель организации, смысл её существования. Миссия — одно из основополагающих понятий стратегического управления. </a:t>
            </a:r>
          </a:p>
          <a:p>
            <a:r>
              <a:rPr lang="ru-RU" dirty="0"/>
              <a:t>«Миссия — смысл существования компании с позиции удовлетворения потребностей клиентов, реализации конкурентных преимуществ, мотивации сотрудников фирмы»</a:t>
            </a:r>
          </a:p>
          <a:p>
            <a:r>
              <a:rPr lang="ru-RU" dirty="0"/>
              <a:t>«Миссия — это основная общая цель организации — четко выраженная причина её существования. Цели вырабатываются для осуществления этой миссии»</a:t>
            </a:r>
          </a:p>
          <a:p>
            <a:r>
              <a:rPr lang="ru-RU" dirty="0"/>
              <a:t>«Миссия — это философия и предназначение, смысл существования организации»</a:t>
            </a:r>
          </a:p>
        </p:txBody>
      </p:sp>
    </p:spTree>
    <p:extLst>
      <p:ext uri="{BB962C8B-B14F-4D97-AF65-F5344CB8AC3E}">
        <p14:creationId xmlns:p14="http://schemas.microsoft.com/office/powerpoint/2010/main" val="39325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и недостатки в работе с миссией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1. Миссия не является общей целью организации, по сути он представляет собой функциональную цель. </a:t>
            </a:r>
          </a:p>
          <a:p>
            <a:r>
              <a:rPr lang="ru-RU" dirty="0"/>
              <a:t>2. Миссия организации представлена заужено с акцентом на предмет. </a:t>
            </a:r>
          </a:p>
          <a:p>
            <a:r>
              <a:rPr lang="ru-RU" dirty="0"/>
              <a:t>3. Миссия слабо осознается и поддерживается большинством сотрудников организации.</a:t>
            </a:r>
          </a:p>
          <a:p>
            <a:r>
              <a:rPr lang="ru-RU" dirty="0"/>
              <a:t>4. Миссия ориентирована на внутренние потребности организации без привязки к внешним причинам ее существования.</a:t>
            </a:r>
          </a:p>
          <a:p>
            <a:r>
              <a:rPr lang="ru-RU" dirty="0"/>
              <a:t>5. Миссия не поддерживается совокупностью целей и стратегий организации и другими составляющими системы управления.</a:t>
            </a:r>
          </a:p>
          <a:p>
            <a:r>
              <a:rPr lang="ru-RU" dirty="0"/>
              <a:t>6. Миссия должна адекватно отражать перспективы развития внешней среды и ориентироваться на будущее, представление о котором в условиях неопределенности рыночной среды выражает взгляд на настоящее из будущего.</a:t>
            </a:r>
          </a:p>
        </p:txBody>
      </p:sp>
    </p:spTree>
    <p:extLst>
      <p:ext uri="{BB962C8B-B14F-4D97-AF65-F5344CB8AC3E}">
        <p14:creationId xmlns:p14="http://schemas.microsoft.com/office/powerpoint/2010/main" val="32240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Цели.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Система целей представляет реализацию миссии. На практике реализацию миссии осуществляют через формулирование целей организации.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3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15908"/>
          </a:xfrm>
        </p:spPr>
        <p:txBody>
          <a:bodyPr/>
          <a:lstStyle/>
          <a:p>
            <a:r>
              <a:rPr lang="ru-RU" dirty="0"/>
              <a:t>правила построения дерева целей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5240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ясность и четкость формулировки каждой цели, не допускающей произвольных толкований и неоднозначностей;</a:t>
            </a:r>
          </a:p>
          <a:p>
            <a:r>
              <a:rPr lang="ru-RU" b="1" dirty="0"/>
              <a:t>цели каждого уровня должны быть сопоставимы по своему масштабу и значению;</a:t>
            </a:r>
          </a:p>
          <a:p>
            <a:r>
              <a:rPr lang="ru-RU" b="1" dirty="0"/>
              <a:t>формулировка целей должна обеспечить возможность количественной или порядковой оценки степени ее достижения;</a:t>
            </a:r>
          </a:p>
          <a:p>
            <a:r>
              <a:rPr lang="ru-RU" b="1" dirty="0"/>
              <a:t>полнота декомпозиции: каждая цель верхнего уровня должна быть представлена в виде подцелей следующего уровня таким образом, что достижение всех целей нижнего уровня означало бы достижение целей верхнего уровня;</a:t>
            </a:r>
          </a:p>
          <a:p>
            <a:r>
              <a:rPr lang="ru-RU" b="1" dirty="0"/>
              <a:t>цель вышестоящего уровня не является простой суммой целей нижнего уровня;</a:t>
            </a:r>
          </a:p>
          <a:p>
            <a:r>
              <a:rPr lang="ru-RU" b="1" dirty="0"/>
              <a:t>цель нижестоящего уровня определяется вышестоящими;</a:t>
            </a:r>
          </a:p>
          <a:p>
            <a:r>
              <a:rPr lang="ru-RU" b="1" dirty="0"/>
              <a:t>цель нижестоящего уровня является средством для достижения вышестоящей цели;</a:t>
            </a:r>
          </a:p>
          <a:p>
            <a:r>
              <a:rPr lang="ru-RU" b="1" dirty="0"/>
              <a:t>при переходе к низшим уровням цели все более конкретизируются;</a:t>
            </a:r>
          </a:p>
          <a:p>
            <a:r>
              <a:rPr lang="ru-RU" b="1" dirty="0"/>
              <a:t>дерево целей — это единая, но детализированная цель.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095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совокупность укрупненных направлений деятельности — программ, проектов, </a:t>
            </a:r>
            <a:r>
              <a:rPr lang="ru-RU" dirty="0" err="1"/>
              <a:t>мегапроцессов</a:t>
            </a:r>
            <a:r>
              <a:rPr lang="ru-RU" dirty="0"/>
              <a:t>, мероприятий;</a:t>
            </a:r>
          </a:p>
          <a:p>
            <a:r>
              <a:rPr lang="ru-RU" dirty="0"/>
              <a:t>набор функциональных стратегий; стратегий по уровням управления, по регионам;</a:t>
            </a:r>
          </a:p>
          <a:p>
            <a:r>
              <a:rPr lang="ru-RU" dirty="0"/>
              <a:t>общие для деятельности всей фирмы принципы, выполнение которых обеспечит достижение поставленных целей;</a:t>
            </a:r>
          </a:p>
          <a:p>
            <a:r>
              <a:rPr lang="ru-RU" dirty="0"/>
              <a:t>совокупность ключевых факторов успеха;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4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396" y="581890"/>
            <a:ext cx="10273458" cy="52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важности целей организации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884137"/>
              </p:ext>
            </p:extLst>
          </p:nvPr>
        </p:nvGraphicFramePr>
        <p:xfrm>
          <a:off x="1562100" y="2016125"/>
          <a:ext cx="9493251" cy="312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1063">
                  <a:extLst>
                    <a:ext uri="{9D8B030D-6E8A-4147-A177-3AD203B41FA5}">
                      <a16:colId xmlns="" xmlns:a16="http://schemas.microsoft.com/office/drawing/2014/main" val="835623301"/>
                    </a:ext>
                  </a:extLst>
                </a:gridCol>
                <a:gridCol w="4802188">
                  <a:extLst>
                    <a:ext uri="{9D8B030D-6E8A-4147-A177-3AD203B41FA5}">
                      <a16:colId xmlns="" xmlns:a16="http://schemas.microsoft.com/office/drawing/2014/main" val="2458409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6922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Уровень прибыльности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baseline="0" dirty="0">
                          <a:latin typeface="EuropeCond"/>
                        </a:rPr>
                        <a:t>0,2427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5794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Рост оборота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baseline="0" dirty="0">
                          <a:latin typeface="EuropeCond"/>
                        </a:rPr>
                        <a:t>0,1814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6821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Доля рынка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baseline="0" dirty="0">
                          <a:latin typeface="EuropeCond"/>
                        </a:rPr>
                        <a:t>0,2192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8979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Деловая репутация (оценка на базе социологических исследований)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baseline="0" dirty="0">
                          <a:latin typeface="EuropeCond"/>
                        </a:rPr>
                        <a:t>0,2578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398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Стабильность (совокупный показатель стабильности роста оборота, ценовых показателей продукции</a:t>
                      </a:r>
                    </a:p>
                    <a:p>
                      <a:pPr algn="l"/>
                      <a:r>
                        <a:rPr lang="ru-RU" sz="1600" b="0" i="0" u="none" strike="noStrike" baseline="0" dirty="0">
                          <a:latin typeface="EuropeCond"/>
                        </a:rPr>
                        <a:t>и пр.)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baseline="0" dirty="0">
                          <a:latin typeface="EuropeCond"/>
                        </a:rPr>
                        <a:t>0,1169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0445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05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качественное описание полученной системы </a:t>
            </a:r>
            <a:r>
              <a:rPr lang="ru-RU" dirty="0" smtClean="0"/>
              <a:t>целей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какие цели конфликтуют друг с другом — т.е. максимизация достижения одних целей приводит к минимизации достижения других. (зоны антагонизма);</a:t>
            </a:r>
          </a:p>
          <a:p>
            <a:r>
              <a:rPr lang="ru-RU" dirty="0"/>
              <a:t>какие цели не могут быть максимизированы одновременно. (зоны несогласованности). В этих зонах достижение одних целей никак не влияет на достижение других, даже если они являются взаимоподчиненными; здесь цели не противоречат друг другу до определенного уровня, после которого антагонизм возможен;</a:t>
            </a:r>
          </a:p>
          <a:p>
            <a:r>
              <a:rPr lang="ru-RU" dirty="0"/>
              <a:t>какие цели не имеют деятельностного обеспечения — т.е. цели не имеют конкретных мероприятий по их достижению; какие цели нечетко сформулированы;</a:t>
            </a:r>
          </a:p>
          <a:p>
            <a:r>
              <a:rPr lang="ru-RU" dirty="0"/>
              <a:t>какие цели не понимаются и не разделяются лицами, осуществляющими действия по их достижению;</a:t>
            </a:r>
          </a:p>
          <a:p>
            <a:r>
              <a:rPr lang="ru-RU" dirty="0"/>
              <a:t>какие цели организационно не обеспечены.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СИСТЕМЫ ОТВЕТСТВЕННОСТИ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Матрица распределения ответственности:</a:t>
            </a:r>
          </a:p>
          <a:p>
            <a:r>
              <a:rPr lang="ru-RU" dirty="0"/>
              <a:t>полноту целей и мероприятий, направленных на их достижение, а также полноту списка ответственных исполнителей;</a:t>
            </a:r>
          </a:p>
          <a:p>
            <a:r>
              <a:rPr lang="ru-RU" dirty="0"/>
              <a:t>достаточность исполнителей, закрепленных за целями и задачами;</a:t>
            </a:r>
          </a:p>
          <a:p>
            <a:r>
              <a:rPr lang="ru-RU" dirty="0"/>
              <a:t>наличие системы контроля и отчетности за исполнением.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6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матрицы ответственности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016124"/>
            <a:ext cx="9603275" cy="369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8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Последовательность Анализа организационной структуры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Графическое моделирование организационной структуры управления.</a:t>
            </a:r>
          </a:p>
          <a:p>
            <a:r>
              <a:rPr lang="ru-RU" dirty="0"/>
              <a:t>Выявление первичных количественных характеристик: количество уровней управления, численность, номенклатура должностей, количество структурных единиц.</a:t>
            </a:r>
          </a:p>
          <a:p>
            <a:r>
              <a:rPr lang="ru-RU" dirty="0"/>
              <a:t>Определение некоторых количественных оценок.</a:t>
            </a:r>
          </a:p>
          <a:p>
            <a:r>
              <a:rPr lang="ru-RU" dirty="0"/>
              <a:t>Определение качественных характеристик с использованием экспертных оценок.</a:t>
            </a:r>
          </a:p>
          <a:p>
            <a:r>
              <a:rPr lang="ru-RU" dirty="0"/>
              <a:t>Оценка соответствия организационной структуры системе целей, технологии, размерам компании, </a:t>
            </a:r>
            <a:r>
              <a:rPr lang="ru-RU"/>
              <a:t>состоянию внешней среды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90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Первичные количественные характеристики</a:t>
            </a:r>
            <a:br>
              <a:rPr lang="ru-RU" sz="2800" dirty="0"/>
            </a:br>
            <a:r>
              <a:rPr lang="ru-RU" sz="2800" dirty="0"/>
              <a:t>организационной структуры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1. Общее количество уровней управления.</a:t>
            </a:r>
          </a:p>
          <a:p>
            <a:pPr marL="0" indent="0">
              <a:buNone/>
            </a:pPr>
            <a:r>
              <a:rPr lang="ru-RU" dirty="0"/>
              <a:t>2. Количество уровней управления различных </a:t>
            </a:r>
            <a:r>
              <a:rPr lang="ru-RU" dirty="0" smtClean="0"/>
              <a:t>подразделений организации</a:t>
            </a:r>
            <a:r>
              <a:rPr lang="ru-RU" dirty="0"/>
              <a:t>, разность между максимальным и минимальным </a:t>
            </a:r>
            <a:r>
              <a:rPr lang="ru-RU" dirty="0" smtClean="0"/>
              <a:t>количеством </a:t>
            </a:r>
            <a:r>
              <a:rPr lang="ru-RU" dirty="0"/>
              <a:t>уровней управления, среднее по подразделениям </a:t>
            </a:r>
            <a:r>
              <a:rPr lang="ru-RU" dirty="0" smtClean="0"/>
              <a:t>количество </a:t>
            </a:r>
            <a:r>
              <a:rPr lang="ru-RU" dirty="0"/>
              <a:t>уровней управления.</a:t>
            </a:r>
          </a:p>
          <a:p>
            <a:pPr marL="0" indent="0">
              <a:buNone/>
            </a:pPr>
            <a:r>
              <a:rPr lang="ru-RU" dirty="0"/>
              <a:t>3. Существующая средняя норма управляемости (среднее </a:t>
            </a:r>
            <a:r>
              <a:rPr lang="ru-RU" dirty="0" smtClean="0"/>
              <a:t>количество </a:t>
            </a:r>
            <a:r>
              <a:rPr lang="ru-RU" dirty="0"/>
              <a:t>подчиненных у одного руководителя).</a:t>
            </a:r>
          </a:p>
          <a:p>
            <a:pPr marL="0" indent="0">
              <a:buNone/>
            </a:pPr>
            <a:r>
              <a:rPr lang="ru-RU" dirty="0"/>
              <a:t>4. Количество подразделений с указанием их </a:t>
            </a:r>
            <a:r>
              <a:rPr lang="ru-RU" dirty="0" smtClean="0"/>
              <a:t>территориальной </a:t>
            </a:r>
            <a:r>
              <a:rPr lang="ru-RU" dirty="0" err="1" smtClean="0"/>
              <a:t>распределенности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 Численность работников управления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42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Фрагмент матрицы распределения ответственности с </a:t>
            </a:r>
            <a:r>
              <a:rPr lang="ru-RU" sz="2000" b="1" dirty="0" smtClean="0"/>
              <a:t>некоторыми дополнительными </a:t>
            </a:r>
            <a:r>
              <a:rPr lang="ru-RU" sz="2000" b="1" dirty="0"/>
              <a:t>информационными связями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1" y="1924275"/>
            <a:ext cx="8036242" cy="33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количественных оценок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1. Уровень формализации отношений подчиненности и </a:t>
            </a:r>
            <a:r>
              <a:rPr lang="ru-RU" dirty="0" smtClean="0"/>
              <a:t>процессов </a:t>
            </a:r>
            <a:r>
              <a:rPr lang="ru-RU" dirty="0"/>
              <a:t>делегирования </a:t>
            </a:r>
            <a:r>
              <a:rPr lang="ru-RU" dirty="0" smtClean="0"/>
              <a:t>полномочий:</a:t>
            </a:r>
            <a:endParaRPr lang="ru-RU" dirty="0"/>
          </a:p>
          <a:p>
            <a:r>
              <a:rPr lang="ru-RU" dirty="0" err="1"/>
              <a:t>Кф</a:t>
            </a:r>
            <a:r>
              <a:rPr lang="ru-RU" dirty="0"/>
              <a:t> = </a:t>
            </a:r>
            <a:r>
              <a:rPr lang="ru-RU" dirty="0" err="1"/>
              <a:t>Чдо</a:t>
            </a:r>
            <a:r>
              <a:rPr lang="ru-RU" dirty="0"/>
              <a:t> /</a:t>
            </a:r>
            <a:r>
              <a:rPr lang="ru-RU" dirty="0" err="1"/>
              <a:t>Чо</a:t>
            </a:r>
            <a:r>
              <a:rPr lang="ru-RU" dirty="0"/>
              <a:t>,</a:t>
            </a:r>
          </a:p>
          <a:p>
            <a:r>
              <a:rPr lang="ru-RU" dirty="0"/>
              <a:t>где </a:t>
            </a:r>
            <a:r>
              <a:rPr lang="ru-RU" dirty="0" err="1"/>
              <a:t>Чдо</a:t>
            </a:r>
            <a:r>
              <a:rPr lang="ru-RU" dirty="0"/>
              <a:t> — количество формализованных должностей (</a:t>
            </a:r>
            <a:r>
              <a:rPr lang="ru-RU" dirty="0" smtClean="0"/>
              <a:t>существуют актуальные </a:t>
            </a:r>
            <a:r>
              <a:rPr lang="ru-RU" dirty="0"/>
              <a:t>должностные обязанности, регламентирующие </a:t>
            </a:r>
            <a:r>
              <a:rPr lang="ru-RU" dirty="0" smtClean="0"/>
              <a:t>вопросы подчиненности</a:t>
            </a:r>
            <a:r>
              <a:rPr lang="ru-RU" dirty="0"/>
              <a:t>, распределения прав и обязанностей); </a:t>
            </a:r>
            <a:endParaRPr lang="ru-RU" dirty="0" smtClean="0"/>
          </a:p>
          <a:p>
            <a:r>
              <a:rPr lang="ru-RU" dirty="0" err="1" smtClean="0"/>
              <a:t>Чо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общее количество </a:t>
            </a:r>
            <a:r>
              <a:rPr lang="ru-RU" dirty="0"/>
              <a:t>должностей (берется из штатного расписания).</a:t>
            </a:r>
          </a:p>
          <a:p>
            <a:r>
              <a:rPr lang="ru-RU" dirty="0"/>
              <a:t>2. Сложность управления </a:t>
            </a:r>
            <a:r>
              <a:rPr lang="ru-RU" dirty="0" err="1" smtClean="0"/>
              <a:t>оргструктурой</a:t>
            </a:r>
            <a:r>
              <a:rPr lang="ru-RU" dirty="0"/>
              <a:t>:</a:t>
            </a:r>
            <a:endParaRPr lang="ru-RU" dirty="0"/>
          </a:p>
          <a:p>
            <a:r>
              <a:rPr lang="ru-RU" dirty="0" err="1"/>
              <a:t>Ксл</a:t>
            </a:r>
            <a:r>
              <a:rPr lang="ru-RU" dirty="0"/>
              <a:t> = </a:t>
            </a:r>
            <a:r>
              <a:rPr lang="ru-RU" dirty="0" err="1"/>
              <a:t>Чд</a:t>
            </a:r>
            <a:r>
              <a:rPr lang="ru-RU" dirty="0"/>
              <a:t> /Ч,</a:t>
            </a:r>
          </a:p>
          <a:p>
            <a:r>
              <a:rPr lang="ru-RU" dirty="0"/>
              <a:t>где </a:t>
            </a:r>
            <a:r>
              <a:rPr lang="ru-RU" dirty="0" err="1"/>
              <a:t>Чд</a:t>
            </a:r>
            <a:r>
              <a:rPr lang="ru-RU" dirty="0"/>
              <a:t> — количество должностей; </a:t>
            </a:r>
            <a:endParaRPr lang="ru-RU" dirty="0" smtClean="0"/>
          </a:p>
          <a:p>
            <a:r>
              <a:rPr lang="ru-RU" dirty="0" smtClean="0"/>
              <a:t>Ч </a:t>
            </a:r>
            <a:r>
              <a:rPr lang="ru-RU" dirty="0"/>
              <a:t>— общая численность </a:t>
            </a:r>
            <a:r>
              <a:rPr lang="ru-RU" dirty="0" smtClean="0"/>
              <a:t>работников </a:t>
            </a:r>
            <a:r>
              <a:rPr lang="ru-RU" dirty="0"/>
              <a:t>предприятия.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2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ОЦЕНКА СООТВЕТСТВИЯ ОРГСТРУКТУРЫ ДИНАМИКЕ</a:t>
            </a:r>
            <a:br>
              <a:rPr lang="ru-RU" sz="2400" dirty="0"/>
            </a:br>
            <a:r>
              <a:rPr lang="ru-RU" sz="2400" dirty="0"/>
              <a:t>ВНЕШНЕЙ СРЕДЫ, ТЕХНОЛОГИИ И РАЗМЕРАМ КОМПАНИИ</a:t>
            </a:r>
            <a:endParaRPr lang="ru-R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7" y="1722991"/>
            <a:ext cx="10124902" cy="493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5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70" y="1562793"/>
            <a:ext cx="11416230" cy="287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3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45" y="1163782"/>
            <a:ext cx="11186755" cy="31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4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классов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Фирмы с </a:t>
            </a:r>
            <a:r>
              <a:rPr lang="ru-RU" i="1" dirty="0"/>
              <a:t>рутинной организацией </a:t>
            </a:r>
            <a:r>
              <a:rPr lang="ru-RU" dirty="0"/>
              <a:t>должны обладать:</a:t>
            </a:r>
          </a:p>
          <a:p>
            <a:r>
              <a:rPr lang="ru-RU" dirty="0" smtClean="0"/>
              <a:t>централизованной </a:t>
            </a:r>
            <a:r>
              <a:rPr lang="ru-RU" dirty="0"/>
              <a:t>системой управления, </a:t>
            </a:r>
            <a:endParaRPr lang="ru-RU" dirty="0" smtClean="0"/>
          </a:p>
          <a:p>
            <a:r>
              <a:rPr lang="ru-RU" dirty="0" smtClean="0"/>
              <a:t>целями</a:t>
            </a:r>
            <a:r>
              <a:rPr lang="ru-RU" dirty="0"/>
              <a:t>, ориентирующими на стабильность и высокую </a:t>
            </a:r>
            <a:r>
              <a:rPr lang="ru-RU" dirty="0" smtClean="0"/>
              <a:t>эффективность </a:t>
            </a:r>
            <a:r>
              <a:rPr lang="ru-RU" dirty="0"/>
              <a:t>(прибыль и объем выпуска продукции</a:t>
            </a:r>
            <a:r>
              <a:rPr lang="ru-RU" dirty="0" smtClean="0"/>
              <a:t>);</a:t>
            </a:r>
          </a:p>
          <a:p>
            <a:r>
              <a:rPr lang="ru-RU" dirty="0"/>
              <a:t>социальной структурой, в которой основное внимание </a:t>
            </a:r>
            <a:r>
              <a:rPr lang="ru-RU" dirty="0" smtClean="0"/>
              <a:t>уделяется </a:t>
            </a:r>
            <a:r>
              <a:rPr lang="ru-RU" dirty="0"/>
              <a:t>оплате труда, гарантиям занятости и защите от </a:t>
            </a:r>
            <a:r>
              <a:rPr lang="ru-RU" dirty="0" smtClean="0"/>
              <a:t>произвольных </a:t>
            </a:r>
            <a:r>
              <a:rPr lang="ru-RU" dirty="0"/>
              <a:t>действий руководителей;</a:t>
            </a:r>
          </a:p>
          <a:p>
            <a:r>
              <a:rPr lang="ru-RU" dirty="0" smtClean="0"/>
              <a:t>склонностью </a:t>
            </a:r>
            <a:r>
              <a:rPr lang="ru-RU" dirty="0"/>
              <a:t>противиться нововведениям.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71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5465" y="606697"/>
            <a:ext cx="9603275" cy="491770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Предприятия с </a:t>
            </a:r>
            <a:r>
              <a:rPr lang="ru-RU" i="1" dirty="0"/>
              <a:t>проектной организацией </a:t>
            </a:r>
            <a:r>
              <a:rPr lang="ru-RU" dirty="0"/>
              <a:t>характеризуются:</a:t>
            </a:r>
          </a:p>
          <a:p>
            <a:r>
              <a:rPr lang="ru-RU" dirty="0" smtClean="0"/>
              <a:t> </a:t>
            </a:r>
            <a:r>
              <a:rPr lang="ru-RU" dirty="0"/>
              <a:t>меньшей </a:t>
            </a:r>
            <a:r>
              <a:rPr lang="ru-RU" dirty="0" err="1" smtClean="0"/>
              <a:t>централизованностью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сотрудники должны получать удовлетворение от </a:t>
            </a:r>
            <a:r>
              <a:rPr lang="ru-RU" dirty="0" smtClean="0"/>
              <a:t>содержания трудового </a:t>
            </a:r>
            <a:r>
              <a:rPr lang="ru-RU" dirty="0"/>
              <a:t>процесса;</a:t>
            </a:r>
          </a:p>
          <a:p>
            <a:r>
              <a:rPr lang="ru-RU" dirty="0" smtClean="0"/>
              <a:t>цели </a:t>
            </a:r>
            <a:r>
              <a:rPr lang="ru-RU" dirty="0"/>
              <a:t>включают увеличение объема выпуска продукции, </a:t>
            </a:r>
            <a:r>
              <a:rPr lang="ru-RU" dirty="0" smtClean="0"/>
              <a:t>но, кроме </a:t>
            </a:r>
            <a:r>
              <a:rPr lang="ru-RU" dirty="0"/>
              <a:t>того, предполагают риск, нововведения и рост</a:t>
            </a:r>
            <a:r>
              <a:rPr lang="ru-RU" dirty="0" smtClean="0"/>
              <a:t>.</a:t>
            </a:r>
          </a:p>
          <a:p>
            <a:r>
              <a:rPr lang="ru-RU" dirty="0"/>
              <a:t>Фирмы с </a:t>
            </a:r>
            <a:r>
              <a:rPr lang="ru-RU" i="1" dirty="0" err="1"/>
              <a:t>нерутинной</a:t>
            </a:r>
            <a:r>
              <a:rPr lang="ru-RU" i="1" dirty="0"/>
              <a:t> организацией </a:t>
            </a:r>
            <a:r>
              <a:rPr lang="ru-RU" dirty="0"/>
              <a:t>отличаются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децентрализованной </a:t>
            </a:r>
            <a:r>
              <a:rPr lang="ru-RU" dirty="0"/>
              <a:t>органической системой </a:t>
            </a:r>
            <a:r>
              <a:rPr lang="ru-RU" dirty="0" smtClean="0"/>
              <a:t>управления;</a:t>
            </a:r>
            <a:endParaRPr lang="ru-RU" dirty="0"/>
          </a:p>
          <a:p>
            <a:r>
              <a:rPr lang="ru-RU" dirty="0" smtClean="0"/>
              <a:t>системой </a:t>
            </a:r>
            <a:r>
              <a:rPr lang="ru-RU" dirty="0"/>
              <a:t>координации, основанной на обратной связи, а не </a:t>
            </a:r>
            <a:r>
              <a:rPr lang="ru-RU" dirty="0" smtClean="0"/>
              <a:t>на перспективном </a:t>
            </a:r>
            <a:r>
              <a:rPr lang="ru-RU" dirty="0"/>
              <a:t>планировании;</a:t>
            </a:r>
          </a:p>
          <a:p>
            <a:r>
              <a:rPr lang="ru-RU" dirty="0" smtClean="0"/>
              <a:t>целями</a:t>
            </a:r>
            <a:r>
              <a:rPr lang="ru-RU" dirty="0"/>
              <a:t>, подчеркивающими риск, нововведения и рост;</a:t>
            </a:r>
          </a:p>
          <a:p>
            <a:r>
              <a:rPr lang="ru-RU" dirty="0" smtClean="0"/>
              <a:t>социальной </a:t>
            </a:r>
            <a:r>
              <a:rPr lang="ru-RU" dirty="0"/>
              <a:t>структурой, ориентированной на цели </a:t>
            </a:r>
            <a:r>
              <a:rPr lang="ru-RU" dirty="0" smtClean="0"/>
              <a:t>организации и </a:t>
            </a:r>
            <a:r>
              <a:rPr lang="ru-RU" dirty="0"/>
              <a:t>успех в конкуренции.</a:t>
            </a:r>
          </a:p>
          <a:p>
            <a:r>
              <a:rPr lang="ru-RU" dirty="0"/>
              <a:t>Фирмы с </a:t>
            </a:r>
            <a:r>
              <a:rPr lang="ru-RU" i="1" dirty="0"/>
              <a:t>производственной организацией </a:t>
            </a:r>
            <a:r>
              <a:rPr lang="ru-RU" dirty="0"/>
              <a:t>имеют следующие </a:t>
            </a:r>
            <a:r>
              <a:rPr lang="ru-RU" dirty="0" smtClean="0"/>
              <a:t>характеристики</a:t>
            </a:r>
            <a:r>
              <a:rPr lang="ru-RU" dirty="0"/>
              <a:t>:</a:t>
            </a:r>
          </a:p>
          <a:p>
            <a:r>
              <a:rPr lang="ru-RU" dirty="0" smtClean="0"/>
              <a:t>менее </a:t>
            </a:r>
            <a:r>
              <a:rPr lang="ru-RU" dirty="0"/>
              <a:t>децентрализованы, чем фирмы с </a:t>
            </a:r>
            <a:r>
              <a:rPr lang="ru-RU" dirty="0" err="1"/>
              <a:t>нерутинной</a:t>
            </a:r>
            <a:r>
              <a:rPr lang="ru-RU" dirty="0"/>
              <a:t> </a:t>
            </a:r>
            <a:r>
              <a:rPr lang="ru-RU" dirty="0" smtClean="0"/>
              <a:t>организацией</a:t>
            </a:r>
            <a:r>
              <a:rPr lang="ru-RU" dirty="0"/>
              <a:t>;</a:t>
            </a:r>
          </a:p>
          <a:p>
            <a:r>
              <a:rPr lang="ru-RU" dirty="0" smtClean="0"/>
              <a:t>имеют </a:t>
            </a:r>
            <a:r>
              <a:rPr lang="ru-RU" dirty="0"/>
              <a:t>цели, ориентирующие на стабильность и высокую </a:t>
            </a:r>
            <a:r>
              <a:rPr lang="ru-RU" dirty="0" smtClean="0"/>
              <a:t>продуктивность </a:t>
            </a:r>
            <a:r>
              <a:rPr lang="ru-RU" dirty="0"/>
              <a:t>(высокие доходы, количество и качество </a:t>
            </a:r>
            <a:r>
              <a:rPr lang="ru-RU" dirty="0" smtClean="0"/>
              <a:t>выпускаемой </a:t>
            </a:r>
            <a:r>
              <a:rPr lang="ru-RU" dirty="0"/>
              <a:t>продукции);</a:t>
            </a:r>
          </a:p>
          <a:p>
            <a:r>
              <a:rPr lang="ru-RU" dirty="0" smtClean="0"/>
              <a:t>имеют </a:t>
            </a:r>
            <a:r>
              <a:rPr lang="ru-RU" dirty="0"/>
              <a:t>социальную структуру, поощряющую дружелюбные </a:t>
            </a:r>
            <a:r>
              <a:rPr lang="ru-RU" dirty="0" smtClean="0"/>
              <a:t>отношения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2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анализа соответствия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5" y="1376102"/>
            <a:ext cx="8012112" cy="446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12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закономерности функционирования </a:t>
            </a:r>
            <a:r>
              <a:rPr lang="ru-RU" dirty="0" smtClean="0"/>
              <a:t>организационных структур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Чем больше уровней управления, тем жестче структура</a:t>
            </a:r>
            <a:r>
              <a:rPr lang="ru-RU" dirty="0" smtClean="0"/>
              <a:t>. Чем меньше </a:t>
            </a:r>
            <a:r>
              <a:rPr lang="ru-RU" dirty="0"/>
              <a:t>уровней управления, тем организация </a:t>
            </a:r>
            <a:r>
              <a:rPr lang="ru-RU" dirty="0" err="1"/>
              <a:t>адаптивней</a:t>
            </a:r>
            <a:r>
              <a:rPr lang="ru-RU" dirty="0"/>
              <a:t>, </a:t>
            </a:r>
            <a:r>
              <a:rPr lang="ru-RU" dirty="0" smtClean="0"/>
              <a:t>гибче</a:t>
            </a:r>
          </a:p>
          <a:p>
            <a:r>
              <a:rPr lang="ru-RU" dirty="0"/>
              <a:t>2. Организационная структура должна отражать систему </a:t>
            </a:r>
            <a:r>
              <a:rPr lang="ru-RU" dirty="0" smtClean="0"/>
              <a:t>целей организации</a:t>
            </a:r>
            <a:r>
              <a:rPr lang="ru-RU" dirty="0"/>
              <a:t>. Уровни дерева целей должны </a:t>
            </a:r>
            <a:r>
              <a:rPr lang="ru-RU" dirty="0" smtClean="0"/>
              <a:t>соответствовать уровням </a:t>
            </a:r>
            <a:r>
              <a:rPr lang="ru-RU" dirty="0"/>
              <a:t>организационной структуры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Тип организационной структуры должен соответствовать </a:t>
            </a:r>
            <a:r>
              <a:rPr lang="ru-RU" dirty="0" smtClean="0"/>
              <a:t>общим </a:t>
            </a:r>
            <a:r>
              <a:rPr lang="ru-RU" dirty="0"/>
              <a:t>принципам технологии основной </a:t>
            </a:r>
            <a:r>
              <a:rPr lang="ru-RU" dirty="0" smtClean="0"/>
              <a:t>производственно-хозяйственной </a:t>
            </a:r>
            <a:r>
              <a:rPr lang="ru-RU" dirty="0"/>
              <a:t>деятельности фирмы.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18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200</TotalTime>
  <Words>959</Words>
  <Application>Microsoft Office PowerPoint</Application>
  <PresentationFormat>Произвольный</PresentationFormat>
  <Paragraphs>102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Галерея</vt:lpstr>
      <vt:lpstr>ОСОБЕННОСТИ РЕФОРМИРОВАНИЯ ДЕЙСТВУЮЩЕГО ПРЕДПРИЯТИЯ</vt:lpstr>
      <vt:lpstr>СИСТЕМА ЦЕЛЕЙ И СТРАТЕГИЯ ОРГАНИЗАЦИИ</vt:lpstr>
      <vt:lpstr>Миссия</vt:lpstr>
      <vt:lpstr>Ошибки и недостатки в работе с миссией</vt:lpstr>
      <vt:lpstr>Цели.</vt:lpstr>
      <vt:lpstr>правила построения дерева целей</vt:lpstr>
      <vt:lpstr>Стратегия</vt:lpstr>
      <vt:lpstr>Презентация PowerPoint</vt:lpstr>
      <vt:lpstr>Оценка важности целей организации</vt:lpstr>
      <vt:lpstr>качественное описание полученной системы целей</vt:lpstr>
      <vt:lpstr>АНАЛИЗ СИСТЕМЫ ОТВЕТСТВЕННОСТИ</vt:lpstr>
      <vt:lpstr>Пример матрицы ответственности</vt:lpstr>
      <vt:lpstr>Последовательность Анализа организационной структуры</vt:lpstr>
      <vt:lpstr>Первичные количественные характеристики организационной структуры</vt:lpstr>
      <vt:lpstr>Фрагмент матрицы распределения ответственности с некоторыми дополнительными информационными связями</vt:lpstr>
      <vt:lpstr>Определение количественных оценок</vt:lpstr>
      <vt:lpstr>ОЦЕНКА СООТВЕТСТВИЯ ОРГСТРУКТУРЫ ДИНАМИКЕ ВНЕШНЕЙ СРЕДЫ, ТЕХНОЛОГИИ И РАЗМЕРАМ КОМПАНИИ</vt:lpstr>
      <vt:lpstr>Презентация PowerPoint</vt:lpstr>
      <vt:lpstr>Презентация PowerPoint</vt:lpstr>
      <vt:lpstr>Особенности классов организации</vt:lpstr>
      <vt:lpstr>Презентация PowerPoint</vt:lpstr>
      <vt:lpstr>Пример анализа соответствия</vt:lpstr>
      <vt:lpstr>закономерности функционирования организационных структур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РЕФОРМИРОВАНИЯ ДЕЙСТВУЮЩЕГО ПРЕДПРИЯТИЯ</dc:title>
  <dc:creator>Katerina Shumik</dc:creator>
  <cp:lastModifiedBy>Шумик Екатерина</cp:lastModifiedBy>
  <cp:revision>9</cp:revision>
  <dcterms:created xsi:type="dcterms:W3CDTF">2017-02-06T10:37:53Z</dcterms:created>
  <dcterms:modified xsi:type="dcterms:W3CDTF">2017-02-14T09:47:22Z</dcterms:modified>
</cp:coreProperties>
</file>