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Lst>
  <p:notesMasterIdLst>
    <p:notesMasterId r:id="rId31"/>
  </p:notesMasterIdLst>
  <p:sldIdLst>
    <p:sldId id="286" r:id="rId2"/>
    <p:sldId id="287" r:id="rId3"/>
    <p:sldId id="278" r:id="rId4"/>
    <p:sldId id="257" r:id="rId5"/>
    <p:sldId id="259" r:id="rId6"/>
    <p:sldId id="260" r:id="rId7"/>
    <p:sldId id="261" r:id="rId8"/>
    <p:sldId id="262" r:id="rId9"/>
    <p:sldId id="263" r:id="rId10"/>
    <p:sldId id="264" r:id="rId11"/>
    <p:sldId id="265" r:id="rId12"/>
    <p:sldId id="266" r:id="rId13"/>
    <p:sldId id="288" r:id="rId14"/>
    <p:sldId id="267" r:id="rId15"/>
    <p:sldId id="268" r:id="rId16"/>
    <p:sldId id="269" r:id="rId17"/>
    <p:sldId id="276" r:id="rId18"/>
    <p:sldId id="270" r:id="rId19"/>
    <p:sldId id="271" r:id="rId20"/>
    <p:sldId id="272" r:id="rId21"/>
    <p:sldId id="273" r:id="rId22"/>
    <p:sldId id="289" r:id="rId23"/>
    <p:sldId id="274" r:id="rId24"/>
    <p:sldId id="275" r:id="rId25"/>
    <p:sldId id="277" r:id="rId26"/>
    <p:sldId id="279" r:id="rId27"/>
    <p:sldId id="280" r:id="rId28"/>
    <p:sldId id="282" r:id="rId29"/>
    <p:sldId id="283" r:id="rId30"/>
  </p:sldIdLst>
  <p:sldSz cx="9144000" cy="6858000" type="screen4x3"/>
  <p:notesSz cx="6858000" cy="9144000"/>
  <p:custDataLst>
    <p:tags r:id="rId32"/>
  </p:custDataLst>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96" y="-107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200"/>
            </a:lvl1pPr>
          </a:lstStyle>
          <a:p>
            <a:endParaRPr lang="ru-RU" altLang="ru-RU"/>
          </a:p>
        </p:txBody>
      </p:sp>
      <p:sp>
        <p:nvSpPr>
          <p:cNvPr id="32771"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a:lvl1pPr>
          </a:lstStyle>
          <a:p>
            <a:fld id="{59A16A48-652F-4C33-91B5-32295892AA92}" type="datetimeFigureOut">
              <a:rPr lang="ru-RU" altLang="ru-RU"/>
              <a:pPr/>
              <a:t>07.05.2014</a:t>
            </a:fld>
            <a:endParaRPr lang="ru-RU" altLang="ru-RU"/>
          </a:p>
        </p:txBody>
      </p:sp>
      <p:sp>
        <p:nvSpPr>
          <p:cNvPr id="32772"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2773"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32774"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defRPr sz="1200"/>
            </a:lvl1pPr>
          </a:lstStyle>
          <a:p>
            <a:endParaRPr lang="ru-RU" altLang="ru-RU"/>
          </a:p>
        </p:txBody>
      </p:sp>
      <p:sp>
        <p:nvSpPr>
          <p:cNvPr id="32775"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lvl1pPr>
          </a:lstStyle>
          <a:p>
            <a:fld id="{77985E59-B1AE-4EAB-8BE3-760E47E34E9A}" type="slidenum">
              <a:rPr lang="ru-RU" altLang="ru-RU"/>
              <a:pPr/>
              <a:t>‹#›</a:t>
            </a:fld>
            <a:endParaRPr lang="ru-RU" altLang="ru-RU"/>
          </a:p>
        </p:txBody>
      </p:sp>
    </p:spTree>
    <p:extLst>
      <p:ext uri="{BB962C8B-B14F-4D97-AF65-F5344CB8AC3E}">
        <p14:creationId xmlns:p14="http://schemas.microsoft.com/office/powerpoint/2010/main" val="418662532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Calibri" pitchFamily="34" charset="0"/>
        <a:ea typeface="+mn-ea"/>
        <a:cs typeface="+mn-cs"/>
      </a:defRPr>
    </a:lvl1pPr>
    <a:lvl2pPr marL="457200" algn="l" rtl="0" fontAlgn="base">
      <a:spcBef>
        <a:spcPct val="30000"/>
      </a:spcBef>
      <a:spcAft>
        <a:spcPct val="0"/>
      </a:spcAft>
      <a:defRPr sz="1200" kern="1200">
        <a:solidFill>
          <a:schemeClr val="tx1"/>
        </a:solidFill>
        <a:latin typeface="Calibri" pitchFamily="34" charset="0"/>
        <a:ea typeface="+mn-ea"/>
        <a:cs typeface="+mn-cs"/>
      </a:defRPr>
    </a:lvl2pPr>
    <a:lvl3pPr marL="914400" algn="l" rtl="0" fontAlgn="base">
      <a:spcBef>
        <a:spcPct val="30000"/>
      </a:spcBef>
      <a:spcAft>
        <a:spcPct val="0"/>
      </a:spcAft>
      <a:defRPr sz="1200" kern="1200">
        <a:solidFill>
          <a:schemeClr val="tx1"/>
        </a:solidFill>
        <a:latin typeface="Calibri" pitchFamily="34" charset="0"/>
        <a:ea typeface="+mn-ea"/>
        <a:cs typeface="+mn-cs"/>
      </a:defRPr>
    </a:lvl3pPr>
    <a:lvl4pPr marL="1371600" algn="l" rtl="0" fontAlgn="base">
      <a:spcBef>
        <a:spcPct val="30000"/>
      </a:spcBef>
      <a:spcAft>
        <a:spcPct val="0"/>
      </a:spcAft>
      <a:defRPr sz="1200" kern="1200">
        <a:solidFill>
          <a:schemeClr val="tx1"/>
        </a:solidFill>
        <a:latin typeface="Calibri" pitchFamily="34" charset="0"/>
        <a:ea typeface="+mn-ea"/>
        <a:cs typeface="+mn-cs"/>
      </a:defRPr>
    </a:lvl4pPr>
    <a:lvl5pPr marL="1828800" algn="l" rtl="0" fontAlgn="base">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65F089FF-B874-4C20-B6E6-B61D56CE71FE}" type="slidenum">
              <a:rPr lang="ru-RU" smtClean="0"/>
              <a:t>1</a:t>
            </a:fld>
            <a:endParaRPr lang="ru-RU"/>
          </a:p>
        </p:txBody>
      </p:sp>
    </p:spTree>
    <p:extLst>
      <p:ext uri="{BB962C8B-B14F-4D97-AF65-F5344CB8AC3E}">
        <p14:creationId xmlns:p14="http://schemas.microsoft.com/office/powerpoint/2010/main" val="13156118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878A2B3F-62B0-486B-A3FC-84CC0E4E18BE}" type="slidenum">
              <a:rPr lang="ru-RU" smtClean="0"/>
              <a:t>2</a:t>
            </a:fld>
            <a:endParaRPr lang="ru-RU"/>
          </a:p>
        </p:txBody>
      </p:sp>
    </p:spTree>
    <p:extLst>
      <p:ext uri="{BB962C8B-B14F-4D97-AF65-F5344CB8AC3E}">
        <p14:creationId xmlns:p14="http://schemas.microsoft.com/office/powerpoint/2010/main" val="31454448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Rot="1" noChangeArrowheads="1" noTextEdit="1"/>
          </p:cNvSpPr>
          <p:nvPr>
            <p:ph type="sldImg"/>
          </p:nvPr>
        </p:nvSpPr>
        <p:spPr>
          <a:ln/>
        </p:spPr>
      </p:sp>
      <p:sp>
        <p:nvSpPr>
          <p:cNvPr id="34819"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Rot="1" noChangeArrowheads="1" noTextEdit="1"/>
          </p:cNvSpPr>
          <p:nvPr>
            <p:ph type="sldImg"/>
          </p:nvPr>
        </p:nvSpPr>
        <p:spPr>
          <a:ln/>
        </p:spPr>
      </p:sp>
      <p:sp>
        <p:nvSpPr>
          <p:cNvPr id="35843"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Rot="1" noChangeArrowheads="1" noTextEdit="1"/>
          </p:cNvSpPr>
          <p:nvPr>
            <p:ph type="sldImg"/>
          </p:nvPr>
        </p:nvSpPr>
        <p:spPr>
          <a:ln/>
        </p:spPr>
      </p:sp>
      <p:sp>
        <p:nvSpPr>
          <p:cNvPr id="36867"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Rot="1" noChangeArrowheads="1" noTextEdit="1"/>
          </p:cNvSpPr>
          <p:nvPr>
            <p:ph type="sldImg"/>
          </p:nvPr>
        </p:nvSpPr>
        <p:spPr>
          <a:ln/>
        </p:spPr>
      </p:sp>
      <p:sp>
        <p:nvSpPr>
          <p:cNvPr id="37891"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Rot="1" noChangeArrowheads="1" noTextEdit="1"/>
          </p:cNvSpPr>
          <p:nvPr>
            <p:ph type="sldImg"/>
          </p:nvPr>
        </p:nvSpPr>
        <p:spPr>
          <a:ln/>
        </p:spPr>
      </p:sp>
      <p:sp>
        <p:nvSpPr>
          <p:cNvPr id="38915"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Rot="1" noChangeArrowheads="1" noTextEdit="1"/>
          </p:cNvSpPr>
          <p:nvPr>
            <p:ph type="sldImg"/>
          </p:nvPr>
        </p:nvSpPr>
        <p:spPr>
          <a:ln/>
        </p:spPr>
      </p:sp>
      <p:sp>
        <p:nvSpPr>
          <p:cNvPr id="39939"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Rot="1" noChangeArrowheads="1" noTextEdit="1"/>
          </p:cNvSpPr>
          <p:nvPr>
            <p:ph type="sldImg"/>
          </p:nvPr>
        </p:nvSpPr>
        <p:spPr>
          <a:ln/>
        </p:spPr>
      </p:sp>
      <p:sp>
        <p:nvSpPr>
          <p:cNvPr id="40963"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Rot="1" noChangeArrowheads="1" noTextEdit="1"/>
          </p:cNvSpPr>
          <p:nvPr>
            <p:ph type="sldImg"/>
          </p:nvPr>
        </p:nvSpPr>
        <p:spPr>
          <a:ln/>
        </p:spPr>
      </p:sp>
      <p:sp>
        <p:nvSpPr>
          <p:cNvPr id="41987"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Rot="1" noChangeArrowheads="1" noTextEdit="1"/>
          </p:cNvSpPr>
          <p:nvPr>
            <p:ph type="sldImg"/>
          </p:nvPr>
        </p:nvSpPr>
        <p:spPr>
          <a:ln/>
        </p:spPr>
      </p:sp>
      <p:sp>
        <p:nvSpPr>
          <p:cNvPr id="43011"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Rot="1" noChangeArrowheads="1" noTextEdit="1"/>
          </p:cNvSpPr>
          <p:nvPr>
            <p:ph type="sldImg"/>
          </p:nvPr>
        </p:nvSpPr>
        <p:spPr>
          <a:ln/>
        </p:spPr>
      </p:sp>
      <p:sp>
        <p:nvSpPr>
          <p:cNvPr id="44035"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77985E59-B1AE-4EAB-8BE3-760E47E34E9A}" type="slidenum">
              <a:rPr lang="ru-RU" altLang="ru-RU" smtClean="0"/>
              <a:pPr/>
              <a:t>13</a:t>
            </a:fld>
            <a:endParaRPr lang="ru-RU" altLang="ru-RU"/>
          </a:p>
        </p:txBody>
      </p:sp>
    </p:spTree>
    <p:extLst>
      <p:ext uri="{BB962C8B-B14F-4D97-AF65-F5344CB8AC3E}">
        <p14:creationId xmlns:p14="http://schemas.microsoft.com/office/powerpoint/2010/main" val="2706347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Rot="1" noChangeArrowheads="1" noTextEdit="1"/>
          </p:cNvSpPr>
          <p:nvPr>
            <p:ph type="sldImg"/>
          </p:nvPr>
        </p:nvSpPr>
        <p:spPr>
          <a:ln/>
        </p:spPr>
      </p:sp>
      <p:sp>
        <p:nvSpPr>
          <p:cNvPr id="45059"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Rot="1" noChangeArrowheads="1" noTextEdit="1"/>
          </p:cNvSpPr>
          <p:nvPr>
            <p:ph type="sldImg"/>
          </p:nvPr>
        </p:nvSpPr>
        <p:spPr>
          <a:ln/>
        </p:spPr>
      </p:sp>
      <p:sp>
        <p:nvSpPr>
          <p:cNvPr id="46083"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Rot="1" noChangeArrowheads="1" noTextEdit="1"/>
          </p:cNvSpPr>
          <p:nvPr>
            <p:ph type="sldImg"/>
          </p:nvPr>
        </p:nvSpPr>
        <p:spPr>
          <a:ln/>
        </p:spPr>
      </p:sp>
      <p:sp>
        <p:nvSpPr>
          <p:cNvPr id="47107"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Rot="1" noChangeArrowheads="1" noTextEdit="1"/>
          </p:cNvSpPr>
          <p:nvPr>
            <p:ph type="sldImg"/>
          </p:nvPr>
        </p:nvSpPr>
        <p:spPr>
          <a:ln/>
        </p:spPr>
      </p:sp>
      <p:sp>
        <p:nvSpPr>
          <p:cNvPr id="48131"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Rot="1" noChangeArrowheads="1" noTextEdit="1"/>
          </p:cNvSpPr>
          <p:nvPr>
            <p:ph type="sldImg"/>
          </p:nvPr>
        </p:nvSpPr>
        <p:spPr>
          <a:ln/>
        </p:spPr>
      </p:sp>
      <p:sp>
        <p:nvSpPr>
          <p:cNvPr id="49155"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Rot="1" noChangeArrowheads="1" noTextEdit="1"/>
          </p:cNvSpPr>
          <p:nvPr>
            <p:ph type="sldImg"/>
          </p:nvPr>
        </p:nvSpPr>
        <p:spPr>
          <a:ln/>
        </p:spPr>
      </p:sp>
      <p:sp>
        <p:nvSpPr>
          <p:cNvPr id="50179"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Rot="1" noChangeArrowheads="1" noTextEdit="1"/>
          </p:cNvSpPr>
          <p:nvPr>
            <p:ph type="sldImg"/>
          </p:nvPr>
        </p:nvSpPr>
        <p:spPr>
          <a:ln/>
        </p:spPr>
      </p:sp>
      <p:sp>
        <p:nvSpPr>
          <p:cNvPr id="51203"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Rot="1" noChangeArrowheads="1" noTextEdit="1"/>
          </p:cNvSpPr>
          <p:nvPr>
            <p:ph type="sldImg"/>
          </p:nvPr>
        </p:nvSpPr>
        <p:spPr>
          <a:ln/>
        </p:spPr>
      </p:sp>
      <p:sp>
        <p:nvSpPr>
          <p:cNvPr id="52227"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77985E59-B1AE-4EAB-8BE3-760E47E34E9A}" type="slidenum">
              <a:rPr lang="ru-RU" altLang="ru-RU" smtClean="0"/>
              <a:pPr/>
              <a:t>22</a:t>
            </a:fld>
            <a:endParaRPr lang="ru-RU" altLang="ru-RU"/>
          </a:p>
        </p:txBody>
      </p:sp>
    </p:spTree>
    <p:extLst>
      <p:ext uri="{BB962C8B-B14F-4D97-AF65-F5344CB8AC3E}">
        <p14:creationId xmlns:p14="http://schemas.microsoft.com/office/powerpoint/2010/main" val="38528677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Rot="1" noChangeArrowheads="1" noTextEdit="1"/>
          </p:cNvSpPr>
          <p:nvPr>
            <p:ph type="sldImg"/>
          </p:nvPr>
        </p:nvSpPr>
        <p:spPr>
          <a:ln/>
        </p:spPr>
      </p:sp>
      <p:sp>
        <p:nvSpPr>
          <p:cNvPr id="53251"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Rot="1" noChangeArrowheads="1" noTextEdit="1"/>
          </p:cNvSpPr>
          <p:nvPr>
            <p:ph type="sldImg"/>
          </p:nvPr>
        </p:nvSpPr>
        <p:spPr>
          <a:ln/>
        </p:spPr>
      </p:sp>
      <p:sp>
        <p:nvSpPr>
          <p:cNvPr id="54275"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Rot="1" noChangeArrowheads="1" noTextEdit="1"/>
          </p:cNvSpPr>
          <p:nvPr>
            <p:ph type="sldImg"/>
          </p:nvPr>
        </p:nvSpPr>
        <p:spPr>
          <a:ln/>
        </p:spPr>
      </p:sp>
      <p:sp>
        <p:nvSpPr>
          <p:cNvPr id="55299"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Rot="1" noChangeArrowheads="1" noTextEdit="1"/>
          </p:cNvSpPr>
          <p:nvPr>
            <p:ph type="sldImg"/>
          </p:nvPr>
        </p:nvSpPr>
        <p:spPr>
          <a:ln/>
        </p:spPr>
      </p:sp>
      <p:sp>
        <p:nvSpPr>
          <p:cNvPr id="56323"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Rot="1" noChangeArrowheads="1" noTextEdit="1"/>
          </p:cNvSpPr>
          <p:nvPr>
            <p:ph type="sldImg"/>
          </p:nvPr>
        </p:nvSpPr>
        <p:spPr>
          <a:ln/>
        </p:spPr>
      </p:sp>
      <p:sp>
        <p:nvSpPr>
          <p:cNvPr id="57347"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Rot="1" noChangeArrowheads="1" noTextEdit="1"/>
          </p:cNvSpPr>
          <p:nvPr>
            <p:ph type="sldImg"/>
          </p:nvPr>
        </p:nvSpPr>
        <p:spPr>
          <a:ln/>
        </p:spPr>
      </p:sp>
      <p:sp>
        <p:nvSpPr>
          <p:cNvPr id="59395"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Rot="1" noChangeArrowheads="1" noTextEdit="1"/>
          </p:cNvSpPr>
          <p:nvPr>
            <p:ph type="sldImg"/>
          </p:nvPr>
        </p:nvSpPr>
        <p:spPr>
          <a:ln/>
        </p:spPr>
      </p:sp>
      <p:sp>
        <p:nvSpPr>
          <p:cNvPr id="60419" name="Rectangle 3"/>
          <p:cNvSpPr>
            <a:spLocks noGrp="1" noChangeArrowheads="1"/>
          </p:cNvSpPr>
          <p:nvPr>
            <p:ph type="body" idx="1"/>
          </p:nvPr>
        </p:nvSpPr>
        <p:spPr/>
        <p:txBody>
          <a:bodyPr/>
          <a:lstStyle/>
          <a:p>
            <a:endParaRPr lang="ru-RU" alt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Date Placeholder 29"/>
          <p:cNvSpPr>
            <a:spLocks noGrp="1"/>
          </p:cNvSpPr>
          <p:nvPr>
            <p:ph type="dt" sz="half" idx="10"/>
          </p:nvPr>
        </p:nvSpPr>
        <p:spPr/>
        <p:txBody>
          <a:bodyPr/>
          <a:lstStyle/>
          <a:p>
            <a:pPr>
              <a:defRPr/>
            </a:pPr>
            <a:endParaRPr lang="ru-RU" altLang="ru-RU"/>
          </a:p>
        </p:txBody>
      </p:sp>
      <p:sp>
        <p:nvSpPr>
          <p:cNvPr id="19" name="Footer Placeholder 18"/>
          <p:cNvSpPr>
            <a:spLocks noGrp="1"/>
          </p:cNvSpPr>
          <p:nvPr>
            <p:ph type="ftr" sz="quarter" idx="11"/>
          </p:nvPr>
        </p:nvSpPr>
        <p:spPr/>
        <p:txBody>
          <a:bodyPr/>
          <a:lstStyle/>
          <a:p>
            <a:pPr>
              <a:defRPr/>
            </a:pPr>
            <a:endParaRPr lang="ru-RU" altLang="ru-RU"/>
          </a:p>
        </p:txBody>
      </p:sp>
      <p:sp>
        <p:nvSpPr>
          <p:cNvPr id="27" name="Slide Number Placeholder 26"/>
          <p:cNvSpPr>
            <a:spLocks noGrp="1"/>
          </p:cNvSpPr>
          <p:nvPr>
            <p:ph type="sldNum" sz="quarter" idx="12"/>
          </p:nvPr>
        </p:nvSpPr>
        <p:spPr/>
        <p:txBody>
          <a:bodyPr/>
          <a:lstStyle/>
          <a:p>
            <a:pPr>
              <a:defRPr/>
            </a:pPr>
            <a:fld id="{48D09E05-F7FE-4CEF-930C-8F80DB7227BF}" type="slidenum">
              <a:rPr lang="ru-RU" altLang="ru-RU" smtClean="0"/>
              <a:pPr>
                <a:defRPr/>
              </a:pPr>
              <a:t>‹#›</a:t>
            </a:fld>
            <a:endParaRPr lang="ru-RU" altLang="ru-RU"/>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ru-RU" smtClean="0"/>
              <a:t>Образец заголовка</a:t>
            </a:r>
            <a:endParaRPr kumimoji="0" lang="en-US"/>
          </a:p>
        </p:txBody>
      </p:sp>
      <p:sp>
        <p:nvSpPr>
          <p:cNvPr id="3" name="Content Placeholder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pPr>
              <a:defRPr/>
            </a:pPr>
            <a:endParaRPr lang="ru-RU" altLang="ru-RU"/>
          </a:p>
        </p:txBody>
      </p:sp>
      <p:sp>
        <p:nvSpPr>
          <p:cNvPr id="5" name="Footer Placeholder 4"/>
          <p:cNvSpPr>
            <a:spLocks noGrp="1"/>
          </p:cNvSpPr>
          <p:nvPr>
            <p:ph type="ftr" sz="quarter" idx="11"/>
          </p:nvPr>
        </p:nvSpPr>
        <p:spPr/>
        <p:txBody>
          <a:bodyPr/>
          <a:lstStyle/>
          <a:p>
            <a:pPr>
              <a:defRPr/>
            </a:pPr>
            <a:endParaRPr lang="ru-RU" altLang="ru-RU"/>
          </a:p>
        </p:txBody>
      </p:sp>
      <p:sp>
        <p:nvSpPr>
          <p:cNvPr id="6" name="Slide Number Placeholder 5"/>
          <p:cNvSpPr>
            <a:spLocks noGrp="1"/>
          </p:cNvSpPr>
          <p:nvPr>
            <p:ph type="sldNum" sz="quarter" idx="12"/>
          </p:nvPr>
        </p:nvSpPr>
        <p:spPr/>
        <p:txBody>
          <a:bodyPr/>
          <a:lstStyle/>
          <a:p>
            <a:pPr>
              <a:defRPr/>
            </a:pPr>
            <a:fld id="{92CECABD-5732-40FA-8B15-75DB6A08C72F}" type="slidenum">
              <a:rPr lang="ru-RU" altLang="ru-RU" smtClean="0"/>
              <a:pPr>
                <a:defRPr/>
              </a:pPr>
              <a:t>‹#›</a:t>
            </a:fld>
            <a:endParaRPr lang="ru-RU" altLang="ru-RU"/>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Date Placeholder 3"/>
          <p:cNvSpPr>
            <a:spLocks noGrp="1"/>
          </p:cNvSpPr>
          <p:nvPr>
            <p:ph type="dt" sz="half" idx="10"/>
          </p:nvPr>
        </p:nvSpPr>
        <p:spPr/>
        <p:txBody>
          <a:bodyPr/>
          <a:lstStyle/>
          <a:p>
            <a:pPr>
              <a:defRPr/>
            </a:pPr>
            <a:endParaRPr lang="ru-RU" altLang="ru-RU"/>
          </a:p>
        </p:txBody>
      </p:sp>
      <p:sp>
        <p:nvSpPr>
          <p:cNvPr id="5" name="Footer Placeholder 4"/>
          <p:cNvSpPr>
            <a:spLocks noGrp="1"/>
          </p:cNvSpPr>
          <p:nvPr>
            <p:ph type="ftr" sz="quarter" idx="11"/>
          </p:nvPr>
        </p:nvSpPr>
        <p:spPr/>
        <p:txBody>
          <a:bodyPr/>
          <a:lstStyle/>
          <a:p>
            <a:pPr>
              <a:defRPr/>
            </a:pPr>
            <a:endParaRPr lang="ru-RU" altLang="ru-RU"/>
          </a:p>
        </p:txBody>
      </p:sp>
      <p:sp>
        <p:nvSpPr>
          <p:cNvPr id="6" name="Slide Number Placeholder 5"/>
          <p:cNvSpPr>
            <a:spLocks noGrp="1"/>
          </p:cNvSpPr>
          <p:nvPr>
            <p:ph type="sldNum" sz="quarter" idx="12"/>
          </p:nvPr>
        </p:nvSpPr>
        <p:spPr/>
        <p:txBody>
          <a:bodyPr/>
          <a:lstStyle/>
          <a:p>
            <a:pPr>
              <a:defRPr/>
            </a:pPr>
            <a:fld id="{74E70931-B4A3-4F55-822B-6685A18A3CE6}" type="slidenum">
              <a:rPr lang="ru-RU" altLang="ru-RU" smtClean="0"/>
              <a:pPr>
                <a:defRPr/>
              </a:pPr>
              <a:t>‹#›</a:t>
            </a:fld>
            <a:endParaRPr lang="ru-RU" alt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Date Placeholder 4"/>
          <p:cNvSpPr>
            <a:spLocks noGrp="1"/>
          </p:cNvSpPr>
          <p:nvPr>
            <p:ph type="dt" sz="half" idx="10"/>
          </p:nvPr>
        </p:nvSpPr>
        <p:spPr/>
        <p:txBody>
          <a:bodyPr/>
          <a:lstStyle/>
          <a:p>
            <a:pPr>
              <a:defRPr/>
            </a:pPr>
            <a:endParaRPr lang="ru-RU" altLang="ru-RU"/>
          </a:p>
        </p:txBody>
      </p:sp>
      <p:sp>
        <p:nvSpPr>
          <p:cNvPr id="6" name="Footer Placeholder 5"/>
          <p:cNvSpPr>
            <a:spLocks noGrp="1"/>
          </p:cNvSpPr>
          <p:nvPr>
            <p:ph type="ftr" sz="quarter" idx="11"/>
          </p:nvPr>
        </p:nvSpPr>
        <p:spPr/>
        <p:txBody>
          <a:bodyPr/>
          <a:lstStyle/>
          <a:p>
            <a:pPr>
              <a:defRPr/>
            </a:pPr>
            <a:endParaRPr lang="ru-RU" altLang="ru-RU"/>
          </a:p>
        </p:txBody>
      </p:sp>
      <p:sp>
        <p:nvSpPr>
          <p:cNvPr id="7" name="Slide Number Placeholder 6"/>
          <p:cNvSpPr>
            <a:spLocks noGrp="1"/>
          </p:cNvSpPr>
          <p:nvPr>
            <p:ph type="sldNum" sz="quarter" idx="12"/>
          </p:nvPr>
        </p:nvSpPr>
        <p:spPr/>
        <p:txBody>
          <a:bodyPr/>
          <a:lstStyle/>
          <a:p>
            <a:pPr>
              <a:defRPr/>
            </a:pPr>
            <a:fld id="{81882660-FBDB-4D5A-8A3F-49CCCE1587A8}" type="slidenum">
              <a:rPr lang="ru-RU" altLang="ru-RU" smtClean="0"/>
              <a:pPr>
                <a:defRPr/>
              </a:pPr>
              <a:t>‹#›</a:t>
            </a:fld>
            <a:endParaRPr lang="ru-RU" alt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Date Placeholder 6"/>
          <p:cNvSpPr>
            <a:spLocks noGrp="1"/>
          </p:cNvSpPr>
          <p:nvPr>
            <p:ph type="dt" sz="half" idx="10"/>
          </p:nvPr>
        </p:nvSpPr>
        <p:spPr/>
        <p:txBody>
          <a:bodyPr/>
          <a:lstStyle/>
          <a:p>
            <a:pPr>
              <a:defRPr/>
            </a:pPr>
            <a:endParaRPr lang="ru-RU" altLang="ru-RU"/>
          </a:p>
        </p:txBody>
      </p:sp>
      <p:sp>
        <p:nvSpPr>
          <p:cNvPr id="8" name="Footer Placeholder 7"/>
          <p:cNvSpPr>
            <a:spLocks noGrp="1"/>
          </p:cNvSpPr>
          <p:nvPr>
            <p:ph type="ftr" sz="quarter" idx="11"/>
          </p:nvPr>
        </p:nvSpPr>
        <p:spPr/>
        <p:txBody>
          <a:bodyPr/>
          <a:lstStyle/>
          <a:p>
            <a:pPr>
              <a:defRPr/>
            </a:pPr>
            <a:endParaRPr lang="ru-RU" altLang="ru-RU"/>
          </a:p>
        </p:txBody>
      </p:sp>
      <p:sp>
        <p:nvSpPr>
          <p:cNvPr id="9" name="Slide Number Placeholder 8"/>
          <p:cNvSpPr>
            <a:spLocks noGrp="1"/>
          </p:cNvSpPr>
          <p:nvPr>
            <p:ph type="sldNum" sz="quarter" idx="12"/>
          </p:nvPr>
        </p:nvSpPr>
        <p:spPr/>
        <p:txBody>
          <a:bodyPr/>
          <a:lstStyle/>
          <a:p>
            <a:pPr>
              <a:defRPr/>
            </a:pPr>
            <a:fld id="{F33178BC-2D4F-4F8E-8873-1F1D64474BDE}" type="slidenum">
              <a:rPr lang="ru-RU" altLang="ru-RU" smtClean="0"/>
              <a:pPr>
                <a:defRPr/>
              </a:pPr>
              <a:t>‹#›</a:t>
            </a:fld>
            <a:endParaRPr lang="ru-RU" alt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Date Placeholder 2"/>
          <p:cNvSpPr>
            <a:spLocks noGrp="1"/>
          </p:cNvSpPr>
          <p:nvPr>
            <p:ph type="dt" sz="half" idx="10"/>
          </p:nvPr>
        </p:nvSpPr>
        <p:spPr/>
        <p:txBody>
          <a:bodyPr/>
          <a:lstStyle/>
          <a:p>
            <a:pPr>
              <a:defRPr/>
            </a:pPr>
            <a:endParaRPr lang="ru-RU" altLang="ru-RU"/>
          </a:p>
        </p:txBody>
      </p:sp>
      <p:sp>
        <p:nvSpPr>
          <p:cNvPr id="4" name="Footer Placeholder 3"/>
          <p:cNvSpPr>
            <a:spLocks noGrp="1"/>
          </p:cNvSpPr>
          <p:nvPr>
            <p:ph type="ftr" sz="quarter" idx="11"/>
          </p:nvPr>
        </p:nvSpPr>
        <p:spPr/>
        <p:txBody>
          <a:bodyPr/>
          <a:lstStyle/>
          <a:p>
            <a:pPr>
              <a:defRPr/>
            </a:pPr>
            <a:endParaRPr lang="ru-RU" altLang="ru-RU"/>
          </a:p>
        </p:txBody>
      </p:sp>
      <p:sp>
        <p:nvSpPr>
          <p:cNvPr id="5" name="Slide Number Placeholder 4"/>
          <p:cNvSpPr>
            <a:spLocks noGrp="1"/>
          </p:cNvSpPr>
          <p:nvPr>
            <p:ph type="sldNum" sz="quarter" idx="12"/>
          </p:nvPr>
        </p:nvSpPr>
        <p:spPr/>
        <p:txBody>
          <a:bodyPr/>
          <a:lstStyle/>
          <a:p>
            <a:pPr>
              <a:defRPr/>
            </a:pPr>
            <a:fld id="{7B0DAAA5-B3B1-4AEC-94E5-A45AABD4F3D2}" type="slidenum">
              <a:rPr lang="ru-RU" altLang="ru-RU" smtClean="0"/>
              <a:pPr>
                <a:defRPr/>
              </a:pPr>
              <a:t>‹#›</a:t>
            </a:fld>
            <a:endParaRPr lang="ru-RU" alt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ru-RU" altLang="ru-RU"/>
          </a:p>
        </p:txBody>
      </p:sp>
      <p:sp>
        <p:nvSpPr>
          <p:cNvPr id="3" name="Footer Placeholder 2"/>
          <p:cNvSpPr>
            <a:spLocks noGrp="1"/>
          </p:cNvSpPr>
          <p:nvPr>
            <p:ph type="ftr" sz="quarter" idx="11"/>
          </p:nvPr>
        </p:nvSpPr>
        <p:spPr/>
        <p:txBody>
          <a:bodyPr/>
          <a:lstStyle/>
          <a:p>
            <a:pPr>
              <a:defRPr/>
            </a:pPr>
            <a:endParaRPr lang="ru-RU" altLang="ru-RU"/>
          </a:p>
        </p:txBody>
      </p:sp>
      <p:sp>
        <p:nvSpPr>
          <p:cNvPr id="4" name="Slide Number Placeholder 3"/>
          <p:cNvSpPr>
            <a:spLocks noGrp="1"/>
          </p:cNvSpPr>
          <p:nvPr>
            <p:ph type="sldNum" sz="quarter" idx="12"/>
          </p:nvPr>
        </p:nvSpPr>
        <p:spPr/>
        <p:txBody>
          <a:bodyPr/>
          <a:lstStyle/>
          <a:p>
            <a:pPr>
              <a:defRPr/>
            </a:pPr>
            <a:fld id="{AE418449-C7BB-48E2-AC84-6BF85438AB3E}" type="slidenum">
              <a:rPr lang="ru-RU" altLang="ru-RU" smtClean="0"/>
              <a:pPr>
                <a:defRPr/>
              </a:pPr>
              <a:t>‹#›</a:t>
            </a:fld>
            <a:endParaRPr lang="ru-RU" alt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Date Placeholder 4"/>
          <p:cNvSpPr>
            <a:spLocks noGrp="1"/>
          </p:cNvSpPr>
          <p:nvPr>
            <p:ph type="dt" sz="half" idx="10"/>
          </p:nvPr>
        </p:nvSpPr>
        <p:spPr/>
        <p:txBody>
          <a:bodyPr/>
          <a:lstStyle/>
          <a:p>
            <a:pPr>
              <a:defRPr/>
            </a:pPr>
            <a:endParaRPr lang="ru-RU" altLang="ru-RU"/>
          </a:p>
        </p:txBody>
      </p:sp>
      <p:sp>
        <p:nvSpPr>
          <p:cNvPr id="6" name="Footer Placeholder 5"/>
          <p:cNvSpPr>
            <a:spLocks noGrp="1"/>
          </p:cNvSpPr>
          <p:nvPr>
            <p:ph type="ftr" sz="quarter" idx="11"/>
          </p:nvPr>
        </p:nvSpPr>
        <p:spPr/>
        <p:txBody>
          <a:bodyPr/>
          <a:lstStyle/>
          <a:p>
            <a:pPr>
              <a:defRPr/>
            </a:pPr>
            <a:endParaRPr lang="ru-RU" altLang="ru-RU"/>
          </a:p>
        </p:txBody>
      </p:sp>
      <p:sp>
        <p:nvSpPr>
          <p:cNvPr id="7" name="Slide Number Placeholder 6"/>
          <p:cNvSpPr>
            <a:spLocks noGrp="1"/>
          </p:cNvSpPr>
          <p:nvPr>
            <p:ph type="sldNum" sz="quarter" idx="12"/>
          </p:nvPr>
        </p:nvSpPr>
        <p:spPr/>
        <p:txBody>
          <a:bodyPr/>
          <a:lstStyle/>
          <a:p>
            <a:pPr>
              <a:defRPr/>
            </a:pPr>
            <a:fld id="{355B187A-95AA-4176-9BFC-98A941A845B6}" type="slidenum">
              <a:rPr lang="ru-RU" altLang="ru-RU" smtClean="0"/>
              <a:pPr>
                <a:defRPr/>
              </a:pPr>
              <a:t>‹#›</a:t>
            </a:fld>
            <a:endParaRPr lang="ru-RU" alt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Date Placeholder 4"/>
          <p:cNvSpPr>
            <a:spLocks noGrp="1"/>
          </p:cNvSpPr>
          <p:nvPr>
            <p:ph type="dt" sz="half" idx="10"/>
          </p:nvPr>
        </p:nvSpPr>
        <p:spPr/>
        <p:txBody>
          <a:bodyPr/>
          <a:lstStyle/>
          <a:p>
            <a:pPr>
              <a:defRPr/>
            </a:pPr>
            <a:endParaRPr lang="ru-RU" altLang="ru-RU"/>
          </a:p>
        </p:txBody>
      </p:sp>
      <p:sp>
        <p:nvSpPr>
          <p:cNvPr id="6" name="Footer Placeholder 5"/>
          <p:cNvSpPr>
            <a:spLocks noGrp="1"/>
          </p:cNvSpPr>
          <p:nvPr>
            <p:ph type="ftr" sz="quarter" idx="11"/>
          </p:nvPr>
        </p:nvSpPr>
        <p:spPr/>
        <p:txBody>
          <a:bodyPr/>
          <a:lstStyle/>
          <a:p>
            <a:pPr>
              <a:defRPr/>
            </a:pPr>
            <a:endParaRPr lang="ru-RU" altLang="ru-RU"/>
          </a:p>
        </p:txBody>
      </p:sp>
      <p:sp>
        <p:nvSpPr>
          <p:cNvPr id="7" name="Slide Number Placeholder 6"/>
          <p:cNvSpPr>
            <a:spLocks noGrp="1"/>
          </p:cNvSpPr>
          <p:nvPr>
            <p:ph type="sldNum" sz="quarter" idx="12"/>
          </p:nvPr>
        </p:nvSpPr>
        <p:spPr>
          <a:xfrm>
            <a:off x="8077200" y="6356350"/>
            <a:ext cx="609600" cy="365125"/>
          </a:xfrm>
        </p:spPr>
        <p:txBody>
          <a:bodyPr/>
          <a:lstStyle/>
          <a:p>
            <a:pPr>
              <a:defRPr/>
            </a:pPr>
            <a:fld id="{E5A6EDE3-4B21-4853-A09F-90BF979ABAA4}" type="slidenum">
              <a:rPr lang="ru-RU" altLang="ru-RU" smtClean="0"/>
              <a:pPr>
                <a:defRPr/>
              </a:pPr>
              <a:t>‹#›</a:t>
            </a:fld>
            <a:endParaRPr lang="ru-RU" altLang="ru-RU"/>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ru-RU" smtClean="0"/>
              <a:t>Образец заголовка</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pPr>
              <a:defRPr/>
            </a:pPr>
            <a:endParaRPr lang="ru-RU" altLang="ru-RU"/>
          </a:p>
        </p:txBody>
      </p:sp>
      <p:sp>
        <p:nvSpPr>
          <p:cNvPr id="5" name="Footer Placeholder 4"/>
          <p:cNvSpPr>
            <a:spLocks noGrp="1"/>
          </p:cNvSpPr>
          <p:nvPr>
            <p:ph type="ftr" sz="quarter" idx="11"/>
          </p:nvPr>
        </p:nvSpPr>
        <p:spPr/>
        <p:txBody>
          <a:bodyPr/>
          <a:lstStyle/>
          <a:p>
            <a:pPr>
              <a:defRPr/>
            </a:pPr>
            <a:endParaRPr lang="ru-RU" altLang="ru-RU"/>
          </a:p>
        </p:txBody>
      </p:sp>
      <p:sp>
        <p:nvSpPr>
          <p:cNvPr id="6" name="Slide Number Placeholder 5"/>
          <p:cNvSpPr>
            <a:spLocks noGrp="1"/>
          </p:cNvSpPr>
          <p:nvPr>
            <p:ph type="sldNum" sz="quarter" idx="12"/>
          </p:nvPr>
        </p:nvSpPr>
        <p:spPr/>
        <p:txBody>
          <a:bodyPr/>
          <a:lstStyle/>
          <a:p>
            <a:pPr>
              <a:defRPr/>
            </a:pPr>
            <a:fld id="{2906FCDD-FA82-4B47-8548-F1C869DF6063}" type="slidenum">
              <a:rPr lang="ru-RU" altLang="ru-RU" smtClean="0"/>
              <a:pPr>
                <a:defRPr/>
              </a:pPr>
              <a:t>‹#›</a:t>
            </a:fld>
            <a:endParaRPr lang="ru-RU" alt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pPr>
              <a:defRPr/>
            </a:pPr>
            <a:endParaRPr lang="ru-RU" altLang="ru-RU"/>
          </a:p>
        </p:txBody>
      </p:sp>
      <p:sp>
        <p:nvSpPr>
          <p:cNvPr id="5" name="Footer Placeholder 4"/>
          <p:cNvSpPr>
            <a:spLocks noGrp="1"/>
          </p:cNvSpPr>
          <p:nvPr>
            <p:ph type="ftr" sz="quarter" idx="11"/>
          </p:nvPr>
        </p:nvSpPr>
        <p:spPr/>
        <p:txBody>
          <a:bodyPr/>
          <a:lstStyle/>
          <a:p>
            <a:pPr>
              <a:defRPr/>
            </a:pPr>
            <a:endParaRPr lang="ru-RU" altLang="ru-RU"/>
          </a:p>
        </p:txBody>
      </p:sp>
      <p:sp>
        <p:nvSpPr>
          <p:cNvPr id="6" name="Slide Number Placeholder 5"/>
          <p:cNvSpPr>
            <a:spLocks noGrp="1"/>
          </p:cNvSpPr>
          <p:nvPr>
            <p:ph type="sldNum" sz="quarter" idx="12"/>
          </p:nvPr>
        </p:nvSpPr>
        <p:spPr/>
        <p:txBody>
          <a:bodyPr/>
          <a:lstStyle/>
          <a:p>
            <a:pPr>
              <a:defRPr/>
            </a:pPr>
            <a:fld id="{2AE155CA-E9F5-418F-9056-7E17D40127D2}" type="slidenum">
              <a:rPr lang="ru-RU" altLang="ru-RU" smtClean="0"/>
              <a:pPr>
                <a:defRPr/>
              </a:pPr>
              <a:t>‹#›</a:t>
            </a:fld>
            <a:endParaRPr lang="ru-RU" alt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ru-RU" altLang="ru-RU"/>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ru-RU" altLang="ru-RU"/>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defRPr/>
            </a:pPr>
            <a:fld id="{910683E7-83B0-4B6B-AD9D-A1A1E66C6976}" type="slidenum">
              <a:rPr lang="ru-RU" altLang="ru-RU" smtClean="0"/>
              <a:pPr>
                <a:defRPr/>
              </a:pPr>
              <a:t>‹#›</a:t>
            </a:fld>
            <a:endParaRPr lang="ru-RU" altLang="ru-RU"/>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iming>
    <p:tnLst>
      <p:par>
        <p:cTn id="1" dur="indefinite" restart="never" nodeType="tmRoot"/>
      </p:par>
    </p:tnLst>
  </p:timing>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image" Target="../media/image3.png"/><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gif"/><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gif"/><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1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1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1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2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2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2.gif"/><Relationship Id="rId5" Type="http://schemas.openxmlformats.org/officeDocument/2006/relationships/image" Target="../media/image14.png"/><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260648"/>
            <a:ext cx="8229600" cy="6063952"/>
          </a:xfrm>
          <a:solidFill>
            <a:schemeClr val="accent2">
              <a:lumMod val="75000"/>
            </a:schemeClr>
          </a:solidFill>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a:normAutofit fontScale="70000" lnSpcReduction="20000"/>
          </a:bodyPr>
          <a:lstStyle/>
          <a:p>
            <a:pPr marL="0" indent="0" algn="ctr">
              <a:buNone/>
            </a:pPr>
            <a:endParaRPr lang="ru-RU" sz="1600" dirty="0" smtClean="0">
              <a:solidFill>
                <a:schemeClr val="bg1"/>
              </a:solidFill>
            </a:endParaRPr>
          </a:p>
          <a:p>
            <a:pPr marL="0" indent="0" algn="ctr">
              <a:buNone/>
            </a:pPr>
            <a:endParaRPr lang="ru-RU" sz="1600" dirty="0">
              <a:solidFill>
                <a:schemeClr val="bg1"/>
              </a:solidFill>
            </a:endParaRPr>
          </a:p>
          <a:p>
            <a:pPr marL="0" indent="0" algn="ctr">
              <a:buNone/>
            </a:pPr>
            <a:r>
              <a:rPr lang="ru-RU" sz="1600" dirty="0" smtClean="0">
                <a:solidFill>
                  <a:schemeClr val="bg1"/>
                </a:solidFill>
              </a:rPr>
              <a:t>Министерство </a:t>
            </a:r>
            <a:r>
              <a:rPr lang="ru-RU" sz="1600" dirty="0">
                <a:solidFill>
                  <a:schemeClr val="bg1"/>
                </a:solidFill>
              </a:rPr>
              <a:t>образования и науки российской </a:t>
            </a:r>
            <a:r>
              <a:rPr lang="ru-RU" sz="1600" dirty="0" smtClean="0">
                <a:solidFill>
                  <a:schemeClr val="bg1"/>
                </a:solidFill>
              </a:rPr>
              <a:t>федерации</a:t>
            </a:r>
            <a:endParaRPr lang="ru-RU" sz="1600" dirty="0">
              <a:solidFill>
                <a:schemeClr val="bg1"/>
              </a:solidFill>
            </a:endParaRPr>
          </a:p>
          <a:p>
            <a:pPr marL="0" indent="0" algn="ctr">
              <a:buNone/>
            </a:pPr>
            <a:r>
              <a:rPr lang="ru-RU" sz="1600" b="1" dirty="0">
                <a:solidFill>
                  <a:schemeClr val="bg1"/>
                </a:solidFill>
              </a:rPr>
              <a:t> </a:t>
            </a:r>
            <a:endParaRPr lang="ru-RU" sz="1600" dirty="0">
              <a:solidFill>
                <a:schemeClr val="bg1"/>
              </a:solidFill>
            </a:endParaRPr>
          </a:p>
          <a:p>
            <a:pPr marL="0" indent="0" algn="ctr">
              <a:buNone/>
            </a:pPr>
            <a:r>
              <a:rPr lang="ru-RU" sz="1600" dirty="0">
                <a:solidFill>
                  <a:schemeClr val="bg1"/>
                </a:solidFill>
              </a:rPr>
              <a:t>Владивостокский государственный университет экономики и </a:t>
            </a:r>
            <a:r>
              <a:rPr lang="ru-RU" sz="1600" dirty="0" smtClean="0">
                <a:solidFill>
                  <a:schemeClr val="bg1"/>
                </a:solidFill>
              </a:rPr>
              <a:t>сервиса</a:t>
            </a:r>
          </a:p>
          <a:p>
            <a:pPr marL="0" indent="0" algn="ctr">
              <a:buNone/>
            </a:pPr>
            <a:endParaRPr lang="ru-RU" sz="1600" dirty="0" smtClean="0">
              <a:solidFill>
                <a:schemeClr val="bg1"/>
              </a:solidFill>
            </a:endParaRPr>
          </a:p>
          <a:p>
            <a:pPr marL="0" indent="0" algn="ctr">
              <a:buNone/>
            </a:pPr>
            <a:r>
              <a:rPr lang="ru-RU" sz="1600" dirty="0" smtClean="0">
                <a:solidFill>
                  <a:schemeClr val="bg1"/>
                </a:solidFill>
              </a:rPr>
              <a:t>Институт информатики, инноваций и бизнес систем</a:t>
            </a:r>
          </a:p>
          <a:p>
            <a:pPr marL="0" indent="0" algn="ctr">
              <a:buNone/>
            </a:pPr>
            <a:endParaRPr lang="ru-RU" sz="1600" dirty="0" smtClean="0">
              <a:solidFill>
                <a:schemeClr val="bg1"/>
              </a:solidFill>
            </a:endParaRPr>
          </a:p>
          <a:p>
            <a:pPr marL="0" indent="0" algn="ctr">
              <a:buNone/>
            </a:pPr>
            <a:r>
              <a:rPr lang="ru-RU" sz="1600" dirty="0" smtClean="0">
                <a:solidFill>
                  <a:schemeClr val="bg1"/>
                </a:solidFill>
              </a:rPr>
              <a:t>Кафедра электроники</a:t>
            </a:r>
          </a:p>
          <a:p>
            <a:pPr marL="0" indent="0" algn="ctr">
              <a:buNone/>
            </a:pPr>
            <a:endParaRPr lang="ru-RU" sz="1600" dirty="0" smtClean="0">
              <a:solidFill>
                <a:schemeClr val="bg1"/>
              </a:solidFill>
            </a:endParaRPr>
          </a:p>
          <a:p>
            <a:pPr marL="0" indent="0" algn="ctr">
              <a:buNone/>
            </a:pPr>
            <a:endParaRPr lang="ru-RU" sz="1600" dirty="0">
              <a:solidFill>
                <a:schemeClr val="bg1"/>
              </a:solidFill>
            </a:endParaRPr>
          </a:p>
          <a:p>
            <a:pPr marL="0" indent="0" algn="ctr">
              <a:buNone/>
            </a:pPr>
            <a:r>
              <a:rPr lang="ru-RU" sz="2100" dirty="0" smtClean="0">
                <a:solidFill>
                  <a:schemeClr val="bg1"/>
                </a:solidFill>
              </a:rPr>
              <a:t>«Основы конструирования и технологии производства РЭУ»</a:t>
            </a:r>
          </a:p>
          <a:p>
            <a:pPr marL="0" indent="0" algn="ctr">
              <a:buNone/>
            </a:pPr>
            <a:endParaRPr lang="ru-RU" sz="1600" dirty="0" smtClean="0">
              <a:solidFill>
                <a:schemeClr val="bg1"/>
              </a:solidFill>
            </a:endParaRPr>
          </a:p>
          <a:p>
            <a:pPr marL="0" indent="0" algn="ctr">
              <a:buNone/>
            </a:pPr>
            <a:endParaRPr lang="ru-RU" sz="1600" dirty="0">
              <a:solidFill>
                <a:schemeClr val="bg1"/>
              </a:solidFill>
            </a:endParaRPr>
          </a:p>
          <a:p>
            <a:pPr marL="0" indent="0" algn="ctr">
              <a:buNone/>
            </a:pPr>
            <a:r>
              <a:rPr lang="ru-RU" sz="4600" b="1" dirty="0" smtClean="0">
                <a:solidFill>
                  <a:schemeClr val="bg1"/>
                </a:solidFill>
              </a:rPr>
              <a:t>Тема </a:t>
            </a:r>
            <a:r>
              <a:rPr lang="ru-RU" sz="4600" b="1" dirty="0" smtClean="0">
                <a:solidFill>
                  <a:schemeClr val="bg1"/>
                </a:solidFill>
              </a:rPr>
              <a:t>«</a:t>
            </a:r>
            <a:r>
              <a:rPr lang="ru-RU" altLang="ru-RU" sz="5400" dirty="0"/>
              <a:t>Несущие конструкции РЭУ</a:t>
            </a:r>
            <a:r>
              <a:rPr lang="ru-RU" sz="4600" b="1" dirty="0" smtClean="0">
                <a:solidFill>
                  <a:schemeClr val="bg1"/>
                </a:solidFill>
              </a:rPr>
              <a:t>»</a:t>
            </a:r>
            <a:endParaRPr lang="ru-RU" sz="4600" b="1" dirty="0">
              <a:solidFill>
                <a:schemeClr val="bg1"/>
              </a:solidFill>
            </a:endParaRPr>
          </a:p>
          <a:p>
            <a:pPr marL="0" indent="0">
              <a:buNone/>
            </a:pPr>
            <a:endParaRPr lang="ru-RU" dirty="0" smtClean="0">
              <a:solidFill>
                <a:schemeClr val="bg1"/>
              </a:solidFill>
            </a:endParaRPr>
          </a:p>
          <a:p>
            <a:pPr marL="0" indent="0">
              <a:buNone/>
            </a:pPr>
            <a:endParaRPr lang="ru-RU" dirty="0">
              <a:solidFill>
                <a:schemeClr val="bg1"/>
              </a:solidFill>
            </a:endParaRPr>
          </a:p>
          <a:p>
            <a:pPr marL="0" indent="0">
              <a:buNone/>
            </a:pPr>
            <a:endParaRPr lang="ru-RU" dirty="0" smtClean="0">
              <a:solidFill>
                <a:schemeClr val="bg1"/>
              </a:solidFill>
            </a:endParaRPr>
          </a:p>
          <a:p>
            <a:pPr marL="0" indent="0">
              <a:buNone/>
            </a:pPr>
            <a:endParaRPr lang="ru-RU" dirty="0" smtClean="0">
              <a:solidFill>
                <a:schemeClr val="bg1"/>
              </a:solidFill>
            </a:endParaRPr>
          </a:p>
          <a:p>
            <a:pPr marL="0" indent="0" algn="r">
              <a:buNone/>
            </a:pPr>
            <a:r>
              <a:rPr lang="ru-RU" sz="1700" dirty="0" smtClean="0">
                <a:solidFill>
                  <a:schemeClr val="bg1"/>
                </a:solidFill>
              </a:rPr>
              <a:t>Ведущий преподаватель: Белоус И.А.</a:t>
            </a:r>
            <a:endParaRPr lang="ru-RU" sz="1700" dirty="0">
              <a:solidFill>
                <a:schemeClr val="bg1"/>
              </a:solidFill>
            </a:endParaRPr>
          </a:p>
          <a:p>
            <a:pPr marL="0" indent="0">
              <a:buNone/>
            </a:pPr>
            <a:endParaRPr lang="ru-RU" sz="1700" dirty="0" smtClean="0">
              <a:solidFill>
                <a:schemeClr val="bg1"/>
              </a:solidFill>
            </a:endParaRPr>
          </a:p>
          <a:p>
            <a:pPr marL="0" indent="0">
              <a:buNone/>
            </a:pPr>
            <a:endParaRPr lang="ru-RU" sz="1700" dirty="0">
              <a:solidFill>
                <a:schemeClr val="bg1"/>
              </a:solidFill>
            </a:endParaRPr>
          </a:p>
          <a:p>
            <a:pPr marL="0" indent="0">
              <a:buNone/>
            </a:pPr>
            <a:endParaRPr lang="ru-RU" sz="1700" dirty="0" smtClean="0">
              <a:solidFill>
                <a:schemeClr val="bg1"/>
              </a:solidFill>
            </a:endParaRPr>
          </a:p>
          <a:p>
            <a:pPr marL="0" indent="0">
              <a:buNone/>
            </a:pPr>
            <a:endParaRPr lang="ru-RU" sz="1700" dirty="0">
              <a:solidFill>
                <a:schemeClr val="bg1"/>
              </a:solidFill>
            </a:endParaRPr>
          </a:p>
          <a:p>
            <a:pPr marL="0" indent="0" algn="ctr">
              <a:buNone/>
            </a:pPr>
            <a:r>
              <a:rPr lang="ru-RU" sz="1700" dirty="0" smtClean="0">
                <a:solidFill>
                  <a:schemeClr val="bg1"/>
                </a:solidFill>
              </a:rPr>
              <a:t>Владивосток, 2014</a:t>
            </a:r>
            <a:endParaRPr lang="ru-RU" sz="1700" dirty="0">
              <a:solidFill>
                <a:schemeClr val="bg1"/>
              </a:solidFill>
            </a:endParaRPr>
          </a:p>
        </p:txBody>
      </p:sp>
      <p:pic>
        <p:nvPicPr>
          <p:cNvPr id="4" name="Рисунок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pic>
        <p:nvPicPr>
          <p:cNvPr id="7" name="Рисунок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10857" y="270409"/>
            <a:ext cx="1155574" cy="1142367"/>
          </a:xfrm>
          <a:prstGeom prst="rect">
            <a:avLst/>
          </a:prstGeom>
          <a:effectLst>
            <a:glow rad="127000">
              <a:schemeClr val="accent1">
                <a:alpha val="73000"/>
              </a:schemeClr>
            </a:glow>
            <a:outerShdw blurRad="50800" dist="50800" dir="5400000" algn="ctr" rotWithShape="0">
              <a:srgbClr val="000000"/>
            </a:outerShdw>
          </a:effectLst>
        </p:spPr>
      </p:pic>
    </p:spTree>
    <p:custDataLst>
      <p:tags r:id="rId1"/>
    </p:custDataLst>
    <p:extLst>
      <p:ext uri="{BB962C8B-B14F-4D97-AF65-F5344CB8AC3E}">
        <p14:creationId xmlns:p14="http://schemas.microsoft.com/office/powerpoint/2010/main" val="38844031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4"/>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nodeType="clickEffect">
                                  <p:stCondLst>
                                    <p:cond delay="0"/>
                                  </p:stCondLst>
                                  <p:childTnLst>
                                    <p:animScale>
                                      <p:cBhvr>
                                        <p:cTn id="10" dur="2000" fill="hold"/>
                                        <p:tgtEl>
                                          <p:spTgt spid="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08720"/>
            <a:ext cx="8229600" cy="5688632"/>
          </a:xfrm>
        </p:spPr>
        <p:txBody>
          <a:bodyPr/>
          <a:lstStyle/>
          <a:p>
            <a:pPr marL="0" indent="0" algn="ctr">
              <a:buNone/>
            </a:pPr>
            <a:r>
              <a:rPr lang="ru-RU" sz="3200" b="1" dirty="0" smtClean="0">
                <a:solidFill>
                  <a:schemeClr val="tx2"/>
                </a:solidFill>
                <a:latin typeface="+mj-lt"/>
              </a:rPr>
              <a:t>СОДЕРЖАНИЕ</a:t>
            </a:r>
          </a:p>
          <a:p>
            <a:pPr marL="0" indent="0">
              <a:buNone/>
            </a:pPr>
            <a:endParaRPr lang="ru-RU" altLang="ru-RU" sz="2400" dirty="0" smtClean="0">
              <a:cs typeface="Arial" charset="0"/>
            </a:endParaRPr>
          </a:p>
          <a:p>
            <a:pPr marL="0" indent="0">
              <a:buNone/>
            </a:pPr>
            <a:r>
              <a:rPr lang="ru-RU" altLang="ru-RU" sz="2400" dirty="0" smtClean="0">
                <a:cs typeface="Arial" charset="0"/>
              </a:rPr>
              <a:t>1</a:t>
            </a:r>
            <a:r>
              <a:rPr lang="ru-RU" altLang="ru-RU" sz="2400" dirty="0" smtClean="0">
                <a:cs typeface="Arial" charset="0"/>
              </a:rPr>
              <a:t>. </a:t>
            </a:r>
            <a:r>
              <a:rPr lang="ru-RU" altLang="ru-RU" sz="2400" dirty="0" smtClean="0">
                <a:cs typeface="Arial" charset="0"/>
              </a:rPr>
              <a:t>Каркасная несущая конструкция</a:t>
            </a:r>
            <a:endParaRPr lang="en-US" altLang="ru-RU" sz="2400" dirty="0" smtClean="0">
              <a:cs typeface="Arial" charset="0"/>
            </a:endParaRPr>
          </a:p>
          <a:p>
            <a:pPr marL="0" indent="0">
              <a:buNone/>
            </a:pPr>
            <a:r>
              <a:rPr lang="ru-RU" sz="2400" dirty="0" smtClean="0">
                <a:cs typeface="Arial" pitchFamily="34" charset="0"/>
              </a:rPr>
              <a:t>2. </a:t>
            </a:r>
            <a:r>
              <a:rPr lang="ru-RU" sz="2400" dirty="0" smtClean="0"/>
              <a:t>Панельная несущая конструкция</a:t>
            </a:r>
            <a:endParaRPr lang="ru-RU" sz="2400" dirty="0">
              <a:cs typeface="Arial" pitchFamily="34" charset="0"/>
            </a:endParaRPr>
          </a:p>
          <a:p>
            <a:pPr marL="0" indent="0">
              <a:buNone/>
            </a:pPr>
            <a:r>
              <a:rPr lang="en-US" sz="2400" dirty="0" smtClean="0">
                <a:cs typeface="Arial" pitchFamily="34" charset="0"/>
              </a:rPr>
              <a:t>3. </a:t>
            </a:r>
            <a:r>
              <a:rPr lang="ru-RU" altLang="ru-RU" sz="2400" dirty="0" smtClean="0"/>
              <a:t>Коробочная несущая конструкция</a:t>
            </a:r>
            <a:endParaRPr lang="ru-RU" altLang="ru-RU" sz="2400" dirty="0" smtClean="0"/>
          </a:p>
          <a:p>
            <a:pPr marL="0" lvl="0" indent="0">
              <a:buNone/>
            </a:pPr>
            <a:r>
              <a:rPr lang="en-US" sz="2400" dirty="0" smtClean="0">
                <a:cs typeface="Arial" pitchFamily="34" charset="0"/>
              </a:rPr>
              <a:t>4. </a:t>
            </a:r>
            <a:r>
              <a:rPr lang="ru-RU" altLang="ru-RU" sz="2400" dirty="0" smtClean="0">
                <a:cs typeface="Arial" charset="0"/>
              </a:rPr>
              <a:t>Несущая конструкция типа «шасси-панель»</a:t>
            </a:r>
            <a:endParaRPr lang="en-US" altLang="ru-RU" sz="2400" dirty="0" smtClean="0">
              <a:cs typeface="Arial" charset="0"/>
            </a:endParaRPr>
          </a:p>
          <a:p>
            <a:pPr marL="0" lvl="0" indent="0">
              <a:buNone/>
            </a:pPr>
            <a:r>
              <a:rPr lang="en-US" altLang="ru-RU" sz="2400" dirty="0" smtClean="0">
                <a:cs typeface="Arial" charset="0"/>
              </a:rPr>
              <a:t>5. </a:t>
            </a:r>
            <a:r>
              <a:rPr lang="ru-RU" altLang="ru-RU" sz="2400" dirty="0" smtClean="0">
                <a:cs typeface="Arial" charset="0"/>
              </a:rPr>
              <a:t>Бескаркасные несущие конструкции</a:t>
            </a:r>
            <a:endParaRPr lang="en-US" altLang="ru-RU" sz="2400" dirty="0" smtClean="0">
              <a:cs typeface="Arial" charset="0"/>
            </a:endParaRPr>
          </a:p>
          <a:p>
            <a:pPr marL="0" lvl="0" indent="0">
              <a:buNone/>
            </a:pPr>
            <a:r>
              <a:rPr lang="en-US" altLang="ru-RU" sz="2400" dirty="0" smtClean="0">
                <a:cs typeface="Arial" charset="0"/>
              </a:rPr>
              <a:t>6. </a:t>
            </a:r>
            <a:r>
              <a:rPr lang="ru-RU" altLang="ru-RU" sz="2400" dirty="0" smtClean="0">
                <a:cs typeface="Arial" charset="0"/>
              </a:rPr>
              <a:t>Материалы несущих конструкций</a:t>
            </a:r>
            <a:endParaRPr lang="en-US" altLang="ru-RU" sz="2400" dirty="0" smtClean="0">
              <a:cs typeface="Arial" charset="0"/>
            </a:endParaRPr>
          </a:p>
          <a:p>
            <a:pPr marL="0" lvl="0" indent="0">
              <a:buNone/>
            </a:pPr>
            <a:r>
              <a:rPr lang="en-US" altLang="ru-RU" sz="2400" dirty="0" smtClean="0">
                <a:cs typeface="Arial" charset="0"/>
              </a:rPr>
              <a:t>7. </a:t>
            </a:r>
            <a:r>
              <a:rPr lang="ru-RU" sz="2400" dirty="0" smtClean="0"/>
              <a:t>Требования к несущим конструкциям и их оценки</a:t>
            </a:r>
            <a:endParaRPr lang="en-US" altLang="ru-RU" sz="2400" dirty="0" smtClean="0">
              <a:cs typeface="Arial" charset="0"/>
            </a:endParaRPr>
          </a:p>
          <a:p>
            <a:pPr marL="0" lvl="0" indent="0">
              <a:buNone/>
            </a:pPr>
            <a:endParaRPr lang="en-US" altLang="ru-RU" sz="2000" b="1" dirty="0" smtClean="0">
              <a:solidFill>
                <a:srgbClr val="002060"/>
              </a:solidFill>
              <a:latin typeface="Arial" charset="0"/>
              <a:cs typeface="Arial" charset="0"/>
            </a:endParaRPr>
          </a:p>
          <a:p>
            <a:pPr marL="0" lvl="0" indent="0">
              <a:buNone/>
            </a:pPr>
            <a:endParaRPr lang="en-US" altLang="ru-RU" sz="2000" b="1" dirty="0" smtClean="0">
              <a:solidFill>
                <a:srgbClr val="002060"/>
              </a:solidFill>
              <a:latin typeface="Arial" charset="0"/>
              <a:cs typeface="Arial" charset="0"/>
            </a:endParaRPr>
          </a:p>
          <a:p>
            <a:pPr marL="0" lvl="0" indent="0">
              <a:buNone/>
            </a:pPr>
            <a:endParaRPr lang="ru-RU" sz="2000" dirty="0" smtClean="0">
              <a:cs typeface="Arial" pitchFamily="34" charset="0"/>
            </a:endParaRPr>
          </a:p>
          <a:p>
            <a:pPr marL="0" lvl="0" indent="0">
              <a:buNone/>
            </a:pPr>
            <a:endParaRPr lang="ru-RU" sz="2000" dirty="0">
              <a:cs typeface="Arial" pitchFamily="34" charset="0"/>
            </a:endParaRPr>
          </a:p>
          <a:p>
            <a:pPr marL="0" indent="0">
              <a:buNone/>
            </a:pPr>
            <a:endParaRPr lang="ru-RU" sz="2400" dirty="0" smtClean="0"/>
          </a:p>
          <a:p>
            <a:pPr marL="0" indent="0">
              <a:buNone/>
            </a:pPr>
            <a:endParaRPr lang="ru-RU" sz="2400" dirty="0"/>
          </a:p>
          <a:p>
            <a:pPr marL="0" indent="0">
              <a:buNone/>
            </a:pPr>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16310316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3"/>
          <p:cNvSpPr>
            <a:spLocks noGrp="1" noChangeArrowheads="1"/>
          </p:cNvSpPr>
          <p:nvPr>
            <p:ph idx="1"/>
          </p:nvPr>
        </p:nvSpPr>
        <p:spPr>
          <a:xfrm>
            <a:off x="457200" y="2564904"/>
            <a:ext cx="8229600" cy="3759696"/>
          </a:xfrm>
        </p:spPr>
        <p:txBody>
          <a:bodyPr>
            <a:normAutofit/>
          </a:bodyPr>
          <a:lstStyle/>
          <a:p>
            <a:pPr algn="just" eaLnBrk="1" hangingPunct="1">
              <a:defRPr/>
            </a:pPr>
            <a:r>
              <a:rPr lang="ru-RU" altLang="ru-RU" sz="2400" dirty="0" smtClean="0"/>
              <a:t>Несущая конструкция предназначена для размещения</a:t>
            </a:r>
            <a:r>
              <a:rPr lang="en-US" altLang="ru-RU" sz="2400" dirty="0" smtClean="0"/>
              <a:t>,</a:t>
            </a:r>
            <a:r>
              <a:rPr lang="ru-RU" altLang="ru-RU" sz="2400" dirty="0" smtClean="0"/>
              <a:t> компоновки и коммутации электро-радиокомпонентов и других составных частей изделия в целях обеспечения его устойчивого функционирования и защиты от воздействия неблагоприятных факторов условий эксплуатации.</a:t>
            </a: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11560" y="1268760"/>
            <a:ext cx="7919864" cy="2007096"/>
          </a:xfrm>
        </p:spPr>
        <p:txBody>
          <a:bodyPr>
            <a:noAutofit/>
          </a:bodyPr>
          <a:lstStyle/>
          <a:p>
            <a:pPr algn="just" eaLnBrk="1" hangingPunct="1"/>
            <a:r>
              <a:rPr lang="ru-RU" altLang="ru-RU" sz="2400" dirty="0" smtClean="0">
                <a:effectLst/>
                <a:latin typeface="+mn-lt"/>
              </a:rPr>
              <a:t>НК характеризуются способом образования пространственно-ограниченного рабочего</a:t>
            </a:r>
            <a:br>
              <a:rPr lang="ru-RU" altLang="ru-RU" sz="2400" dirty="0" smtClean="0">
                <a:effectLst/>
                <a:latin typeface="+mn-lt"/>
              </a:rPr>
            </a:br>
            <a:r>
              <a:rPr lang="ru-RU" altLang="ru-RU" sz="2400" dirty="0" smtClean="0">
                <a:effectLst/>
                <a:latin typeface="+mn-lt"/>
              </a:rPr>
              <a:t>объёма блока или способом взаимного расположения своих деталей. С этой точки зрения можно выделить несколько наиболее употребительных типов НК:</a:t>
            </a:r>
          </a:p>
        </p:txBody>
      </p:sp>
      <p:sp>
        <p:nvSpPr>
          <p:cNvPr id="5123" name="Rectangle 3"/>
          <p:cNvSpPr>
            <a:spLocks noGrp="1" noChangeArrowheads="1"/>
          </p:cNvSpPr>
          <p:nvPr>
            <p:ph idx="1"/>
          </p:nvPr>
        </p:nvSpPr>
        <p:spPr>
          <a:xfrm>
            <a:off x="468313" y="3500438"/>
            <a:ext cx="8226425" cy="3746500"/>
          </a:xfrm>
        </p:spPr>
        <p:txBody>
          <a:bodyPr>
            <a:normAutofit/>
          </a:bodyPr>
          <a:lstStyle/>
          <a:p>
            <a:pPr marL="0" indent="0" eaLnBrk="1" hangingPunct="1">
              <a:buNone/>
            </a:pPr>
            <a:r>
              <a:rPr lang="ru-RU" altLang="ru-RU" sz="2400" dirty="0" smtClean="0">
                <a:effectLst/>
              </a:rPr>
              <a:t>1) каркасный</a:t>
            </a:r>
          </a:p>
          <a:p>
            <a:pPr marL="0" indent="0" eaLnBrk="1" hangingPunct="1">
              <a:buNone/>
            </a:pPr>
            <a:r>
              <a:rPr lang="ru-RU" altLang="ru-RU" sz="2400" dirty="0" smtClean="0">
                <a:effectLst/>
              </a:rPr>
              <a:t>2</a:t>
            </a:r>
            <a:r>
              <a:rPr lang="ru-RU" altLang="ru-RU" sz="2400" dirty="0" smtClean="0">
                <a:effectLst/>
              </a:rPr>
              <a:t>) </a:t>
            </a:r>
            <a:r>
              <a:rPr lang="ru-RU" altLang="ru-RU" sz="2400" dirty="0" smtClean="0">
                <a:effectLst/>
              </a:rPr>
              <a:t>панельный</a:t>
            </a:r>
          </a:p>
          <a:p>
            <a:pPr marL="0" indent="0" eaLnBrk="1" hangingPunct="1">
              <a:buNone/>
            </a:pPr>
            <a:r>
              <a:rPr lang="ru-RU" altLang="ru-RU" sz="2400" dirty="0" smtClean="0">
                <a:effectLst/>
              </a:rPr>
              <a:t>3</a:t>
            </a:r>
            <a:r>
              <a:rPr lang="ru-RU" altLang="ru-RU" sz="2400" dirty="0" smtClean="0">
                <a:effectLst/>
              </a:rPr>
              <a:t>) коробчатый</a:t>
            </a:r>
          </a:p>
          <a:p>
            <a:pPr marL="0" indent="0" eaLnBrk="1" hangingPunct="1">
              <a:buNone/>
            </a:pPr>
            <a:r>
              <a:rPr lang="ru-RU" altLang="ru-RU" sz="2400" dirty="0" smtClean="0">
                <a:effectLst/>
              </a:rPr>
              <a:t>4</a:t>
            </a:r>
            <a:r>
              <a:rPr lang="ru-RU" altLang="ru-RU" sz="2400" dirty="0" smtClean="0">
                <a:effectLst/>
              </a:rPr>
              <a:t>) типа </a:t>
            </a:r>
            <a:r>
              <a:rPr lang="en-US" altLang="ru-RU" sz="2400" dirty="0" smtClean="0">
                <a:effectLst/>
              </a:rPr>
              <a:t>“</a:t>
            </a:r>
            <a:r>
              <a:rPr lang="ru-RU" altLang="ru-RU" sz="2400" dirty="0" smtClean="0">
                <a:effectLst/>
              </a:rPr>
              <a:t>шасси-панель</a:t>
            </a:r>
            <a:r>
              <a:rPr lang="en-US" altLang="ru-RU" sz="2400" dirty="0" smtClean="0">
                <a:effectLst/>
              </a:rPr>
              <a:t>”</a:t>
            </a:r>
            <a:endParaRPr lang="ru-RU" altLang="ru-RU" sz="2400" dirty="0" smtClean="0">
              <a:effectLst/>
            </a:endParaRPr>
          </a:p>
          <a:p>
            <a:pPr marL="0" indent="0" eaLnBrk="1" hangingPunct="1">
              <a:buNone/>
            </a:pPr>
            <a:r>
              <a:rPr lang="ru-RU" altLang="ru-RU" sz="2400" dirty="0" smtClean="0">
                <a:effectLst/>
              </a:rPr>
              <a:t>5</a:t>
            </a:r>
            <a:r>
              <a:rPr lang="ru-RU" altLang="ru-RU" sz="2400" dirty="0" smtClean="0">
                <a:effectLst/>
              </a:rPr>
              <a:t>) бескаркасный</a:t>
            </a: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2267744" y="644094"/>
            <a:ext cx="5112568" cy="639465"/>
          </a:xfrm>
        </p:spPr>
        <p:txBody>
          <a:bodyPr>
            <a:normAutofit fontScale="90000"/>
          </a:bodyPr>
          <a:lstStyle/>
          <a:p>
            <a:pPr eaLnBrk="1" hangingPunct="1"/>
            <a:r>
              <a:rPr lang="ru-RU" altLang="ru-RU" sz="2800" b="1" dirty="0" smtClean="0">
                <a:effectLst/>
              </a:rPr>
              <a:t>1. Каркасная </a:t>
            </a:r>
            <a:r>
              <a:rPr lang="ru-RU" altLang="ru-RU" sz="2800" b="1" dirty="0" smtClean="0">
                <a:effectLst/>
              </a:rPr>
              <a:t>несущая конструкция</a:t>
            </a:r>
            <a:endParaRPr lang="ru-RU" altLang="ru-RU" sz="2800" b="1" dirty="0" smtClean="0">
              <a:effectLst/>
            </a:endParaRPr>
          </a:p>
        </p:txBody>
      </p:sp>
      <p:pic>
        <p:nvPicPr>
          <p:cNvPr id="6147"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123728" y="1916832"/>
            <a:ext cx="5114206" cy="1904154"/>
          </a:xfrm>
        </p:spPr>
      </p:pic>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7959" y="4149080"/>
            <a:ext cx="4104753" cy="22275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Рисунок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idx="1"/>
          </p:nvPr>
        </p:nvSpPr>
        <p:spPr>
          <a:xfrm>
            <a:off x="250825" y="1412875"/>
            <a:ext cx="8604250" cy="5184775"/>
          </a:xfrm>
        </p:spPr>
        <p:txBody>
          <a:bodyPr/>
          <a:lstStyle/>
          <a:p>
            <a:pPr algn="just" eaLnBrk="1" hangingPunct="1">
              <a:lnSpc>
                <a:spcPct val="90000"/>
              </a:lnSpc>
            </a:pPr>
            <a:r>
              <a:rPr lang="ru-RU" altLang="ru-RU" sz="2400" dirty="0" smtClean="0">
                <a:solidFill>
                  <a:srgbClr val="C00000"/>
                </a:solidFill>
                <a:effectLst/>
              </a:rPr>
              <a:t>Преимущественная область применения </a:t>
            </a:r>
            <a:r>
              <a:rPr lang="ru-RU" altLang="ru-RU" sz="2400" dirty="0" smtClean="0">
                <a:effectLst/>
              </a:rPr>
              <a:t>– блоки для шкафов и стоек </a:t>
            </a:r>
            <a:r>
              <a:rPr lang="ru-RU" altLang="ru-RU" sz="2400" dirty="0" err="1" smtClean="0">
                <a:effectLst/>
              </a:rPr>
              <a:t>врубные</a:t>
            </a:r>
            <a:r>
              <a:rPr lang="ru-RU" altLang="ru-RU" sz="2400" dirty="0" smtClean="0">
                <a:effectLst/>
              </a:rPr>
              <a:t>, вдвижные, иногда откидные. Основа такой конструкции – жёсткий каркас (см. рис. 2.1), крепящийся к лицевой панели. Элементарная защита конструктивов от внешних воздействий образуется рёбрами каркаса.</a:t>
            </a:r>
            <a:endParaRPr lang="en-US" altLang="ru-RU" sz="2400" dirty="0" smtClean="0">
              <a:effectLst/>
            </a:endParaRPr>
          </a:p>
          <a:p>
            <a:pPr eaLnBrk="1" hangingPunct="1">
              <a:lnSpc>
                <a:spcPct val="90000"/>
              </a:lnSpc>
            </a:pPr>
            <a:endParaRPr lang="en-US" altLang="ru-RU" sz="2400" dirty="0" smtClean="0">
              <a:effectLst/>
            </a:endParaRPr>
          </a:p>
          <a:p>
            <a:pPr algn="just" eaLnBrk="1" hangingPunct="1">
              <a:lnSpc>
                <a:spcPct val="90000"/>
              </a:lnSpc>
            </a:pPr>
            <a:r>
              <a:rPr lang="ru-RU" altLang="ru-RU" sz="2400" dirty="0" smtClean="0">
                <a:effectLst/>
              </a:rPr>
              <a:t>Каркасы блоков, где преобладающим типом конструктивов являются печатные узлы,</a:t>
            </a:r>
            <a:r>
              <a:rPr lang="en-US" altLang="ru-RU" sz="2400" dirty="0" smtClean="0">
                <a:effectLst/>
              </a:rPr>
              <a:t> </a:t>
            </a:r>
            <a:r>
              <a:rPr lang="ru-RU" altLang="ru-RU" sz="2400" dirty="0" smtClean="0">
                <a:effectLst/>
              </a:rPr>
              <a:t>ориентируются на</a:t>
            </a:r>
            <a:r>
              <a:rPr lang="en-US" altLang="ru-RU" sz="2400" dirty="0" smtClean="0">
                <a:effectLst/>
              </a:rPr>
              <a:t> </a:t>
            </a:r>
            <a:r>
              <a:rPr lang="ru-RU" altLang="ru-RU" sz="2400" dirty="0" smtClean="0">
                <a:effectLst/>
              </a:rPr>
              <a:t>применение панелей с</a:t>
            </a:r>
            <a:r>
              <a:rPr lang="en-US" altLang="ru-RU" sz="2400" dirty="0" smtClean="0">
                <a:effectLst/>
              </a:rPr>
              <a:t> </a:t>
            </a:r>
            <a:r>
              <a:rPr lang="ru-RU" altLang="ru-RU" sz="2400" dirty="0" smtClean="0">
                <a:effectLst/>
              </a:rPr>
              <a:t>направляющими планками для печатных узлов </a:t>
            </a:r>
            <a:r>
              <a:rPr lang="en-US" altLang="ru-RU" sz="2400" dirty="0" smtClean="0">
                <a:effectLst/>
              </a:rPr>
              <a:t>   </a:t>
            </a:r>
            <a:r>
              <a:rPr lang="ru-RU" altLang="ru-RU" sz="2400" dirty="0" smtClean="0">
                <a:effectLst/>
              </a:rPr>
              <a:t>(рис. 2.2) или же на устройство поворотных кронштейнов с рамками для печатных плат (рис. 2.3).</a:t>
            </a: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907704" y="674440"/>
            <a:ext cx="6643018" cy="594320"/>
          </a:xfrm>
        </p:spPr>
        <p:txBody>
          <a:bodyPr>
            <a:normAutofit/>
          </a:bodyPr>
          <a:lstStyle/>
          <a:p>
            <a:pPr algn="ctr" eaLnBrk="1" hangingPunct="1"/>
            <a:r>
              <a:rPr lang="ru-RU" altLang="ru-RU" sz="2800" b="1" dirty="0" smtClean="0">
                <a:effectLst/>
              </a:rPr>
              <a:t>2. </a:t>
            </a:r>
            <a:r>
              <a:rPr lang="ru-RU" altLang="ru-RU" sz="2800" b="1" dirty="0" smtClean="0">
                <a:effectLst/>
              </a:rPr>
              <a:t>Панельная несущая конструкция</a:t>
            </a:r>
            <a:endParaRPr lang="ru-RU" altLang="ru-RU" sz="2800" b="1" dirty="0" smtClean="0">
              <a:effectLst/>
            </a:endParaRPr>
          </a:p>
        </p:txBody>
      </p:sp>
      <p:pic>
        <p:nvPicPr>
          <p:cNvPr id="8195" name="Picture 3"/>
          <p:cNvPicPr>
            <a:picLocks noGrp="1" noChangeAspect="1" noChangeArrowheads="1"/>
          </p:cNvPicPr>
          <p:nvPr>
            <p:ph idx="1"/>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a:stretch>
            <a:fillRect/>
          </a:stretch>
        </p:blipFill>
        <p:spPr>
          <a:xfrm>
            <a:off x="1403648" y="1484784"/>
            <a:ext cx="5892525" cy="4752528"/>
          </a:xfrm>
        </p:spPr>
      </p:pic>
      <p:pic>
        <p:nvPicPr>
          <p:cNvPr id="4" name="Рисунок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idx="1"/>
          </p:nvPr>
        </p:nvSpPr>
        <p:spPr>
          <a:xfrm>
            <a:off x="467544" y="1844824"/>
            <a:ext cx="8229600" cy="4389120"/>
          </a:xfrm>
        </p:spPr>
        <p:txBody>
          <a:bodyPr/>
          <a:lstStyle/>
          <a:p>
            <a:pPr algn="just" eaLnBrk="1" hangingPunct="1">
              <a:lnSpc>
                <a:spcPct val="90000"/>
              </a:lnSpc>
            </a:pPr>
            <a:r>
              <a:rPr lang="ru-RU" altLang="ru-RU" sz="2400" dirty="0" smtClean="0">
                <a:effectLst/>
              </a:rPr>
              <a:t>Представляет собой чаще всего сборку из литых или штампованных панелей</a:t>
            </a:r>
            <a:r>
              <a:rPr lang="en-US" altLang="ru-RU" sz="2400" dirty="0" smtClean="0">
                <a:effectLst/>
              </a:rPr>
              <a:t> </a:t>
            </a:r>
            <a:r>
              <a:rPr lang="ru-RU" altLang="ru-RU" sz="2400" dirty="0" smtClean="0">
                <a:effectLst/>
              </a:rPr>
              <a:t>плоскостей, на которые опираются печатные узлы и другие конструктивы блока.</a:t>
            </a:r>
            <a:endParaRPr lang="en-US" altLang="ru-RU" sz="2400" dirty="0" smtClean="0">
              <a:effectLst/>
            </a:endParaRPr>
          </a:p>
          <a:p>
            <a:pPr algn="just" eaLnBrk="1" hangingPunct="1">
              <a:lnSpc>
                <a:spcPct val="90000"/>
              </a:lnSpc>
            </a:pPr>
            <a:r>
              <a:rPr lang="ru-RU" altLang="ru-RU" sz="2400" dirty="0" smtClean="0">
                <a:effectLst/>
              </a:rPr>
              <a:t>При весьма плотном заполнении объёма блока конструкции выполняются раскрывающимися, например,</a:t>
            </a:r>
            <a:r>
              <a:rPr lang="en-US" altLang="ru-RU" sz="2400" dirty="0" smtClean="0">
                <a:effectLst/>
              </a:rPr>
              <a:t> </a:t>
            </a:r>
            <a:r>
              <a:rPr lang="ru-RU" altLang="ru-RU" sz="2400" dirty="0" smtClean="0">
                <a:effectLst/>
              </a:rPr>
              <a:t>как показано на рис. 2.7. Менее заполненные блоки допускают открытые нераскрывающиеся НК, жёсткость</a:t>
            </a:r>
            <a:r>
              <a:rPr lang="en-US" altLang="ru-RU" sz="2400" dirty="0" smtClean="0">
                <a:effectLst/>
              </a:rPr>
              <a:t> </a:t>
            </a:r>
            <a:r>
              <a:rPr lang="ru-RU" altLang="ru-RU" sz="2400" dirty="0" smtClean="0">
                <a:effectLst/>
              </a:rPr>
              <a:t>которых обеспечивается угловыми косынками или стяжными стержнями (рис. 2.8). Не исключается также применение боковых стенок и рамок (рис. 2.9).</a:t>
            </a: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4"/>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267744" y="1556792"/>
            <a:ext cx="3976358" cy="4176464"/>
          </a:xfrm>
        </p:spPr>
      </p:pic>
      <p:pic>
        <p:nvPicPr>
          <p:cNvPr id="4" name="Рисунок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4"/>
          <p:cNvSpPr>
            <a:spLocks noGrp="1" noChangeArrowheads="1"/>
          </p:cNvSpPr>
          <p:nvPr>
            <p:ph type="title"/>
          </p:nvPr>
        </p:nvSpPr>
        <p:spPr>
          <a:xfrm>
            <a:off x="1979712" y="260350"/>
            <a:ext cx="6642001" cy="1143000"/>
          </a:xfrm>
        </p:spPr>
        <p:txBody>
          <a:bodyPr>
            <a:normAutofit/>
          </a:bodyPr>
          <a:lstStyle/>
          <a:p>
            <a:pPr eaLnBrk="1" hangingPunct="1"/>
            <a:r>
              <a:rPr lang="ru-RU" altLang="ru-RU" sz="2800" b="1" dirty="0" smtClean="0">
                <a:effectLst/>
              </a:rPr>
              <a:t>3. Коробочная несущая конструкция</a:t>
            </a:r>
            <a:endParaRPr lang="ru-RU" altLang="ru-RU" sz="2800" b="1" dirty="0" smtClean="0">
              <a:effectLst/>
            </a:endParaRPr>
          </a:p>
        </p:txBody>
      </p:sp>
      <p:sp>
        <p:nvSpPr>
          <p:cNvPr id="11266" name="Rectangle 3"/>
          <p:cNvSpPr>
            <a:spLocks noGrp="1" noChangeArrowheads="1"/>
          </p:cNvSpPr>
          <p:nvPr>
            <p:ph idx="1"/>
          </p:nvPr>
        </p:nvSpPr>
        <p:spPr>
          <a:xfrm>
            <a:off x="250825" y="1772816"/>
            <a:ext cx="8425631" cy="4828009"/>
          </a:xfrm>
        </p:spPr>
        <p:txBody>
          <a:bodyPr/>
          <a:lstStyle/>
          <a:p>
            <a:pPr eaLnBrk="1" hangingPunct="1">
              <a:lnSpc>
                <a:spcPct val="80000"/>
              </a:lnSpc>
            </a:pPr>
            <a:endParaRPr lang="ru-RU" altLang="ru-RU" sz="2400" dirty="0" smtClean="0">
              <a:effectLst/>
            </a:endParaRPr>
          </a:p>
          <a:p>
            <a:pPr algn="just" eaLnBrk="1" hangingPunct="1">
              <a:lnSpc>
                <a:spcPct val="80000"/>
              </a:lnSpc>
            </a:pPr>
            <a:r>
              <a:rPr lang="ru-RU" altLang="ru-RU" sz="2400" dirty="0" smtClean="0">
                <a:effectLst/>
              </a:rPr>
              <a:t>Представляет собой подобие "чемодана" или "кейса-дипломата", внутри которого располагаются конструктивы блока (рис. 2.10). Форма такого "коробка" может быть, конечно, усложнена. Возможно широкое варьирование применяемых материалов (листовые стали и листовые алюминиевые сплавы, литьевые сплавы, пластмассы), а также способов изготовления; штамповка, прессование, слесарное изготовление.</a:t>
            </a:r>
          </a:p>
          <a:p>
            <a:pPr algn="just" eaLnBrk="1" hangingPunct="1">
              <a:lnSpc>
                <a:spcPct val="80000"/>
              </a:lnSpc>
            </a:pPr>
            <a:endParaRPr lang="ru-RU" altLang="ru-RU" sz="2400" dirty="0" smtClean="0">
              <a:effectLst/>
            </a:endParaRPr>
          </a:p>
          <a:p>
            <a:pPr algn="just" eaLnBrk="1" hangingPunct="1">
              <a:lnSpc>
                <a:spcPct val="80000"/>
              </a:lnSpc>
            </a:pPr>
            <a:r>
              <a:rPr lang="ru-RU" altLang="ru-RU" sz="2400" dirty="0" smtClean="0">
                <a:effectLst/>
              </a:rPr>
              <a:t>Преимущественная область применения – переносная аппаратура малых и средних габаритов.</a:t>
            </a: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1691680" y="704088"/>
            <a:ext cx="7128792" cy="780696"/>
          </a:xfrm>
        </p:spPr>
        <p:txBody>
          <a:bodyPr>
            <a:normAutofit/>
          </a:bodyPr>
          <a:lstStyle/>
          <a:p>
            <a:pPr eaLnBrk="1" hangingPunct="1"/>
            <a:r>
              <a:rPr lang="ru-RU" altLang="ru-RU" sz="2800" b="1" dirty="0" smtClean="0">
                <a:effectLst/>
              </a:rPr>
              <a:t>4. </a:t>
            </a:r>
            <a:r>
              <a:rPr lang="ru-RU" altLang="ru-RU" sz="2800" b="1" dirty="0" smtClean="0">
                <a:effectLst/>
              </a:rPr>
              <a:t>Несущая конструкция </a:t>
            </a:r>
            <a:r>
              <a:rPr lang="ru-RU" altLang="ru-RU" sz="2800" b="1" dirty="0" smtClean="0">
                <a:effectLst/>
              </a:rPr>
              <a:t>типа "шасси-панель"</a:t>
            </a:r>
          </a:p>
        </p:txBody>
      </p:sp>
      <p:pic>
        <p:nvPicPr>
          <p:cNvPr id="12291"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3131840" y="2276872"/>
            <a:ext cx="2800741" cy="3180953"/>
          </a:xfrm>
        </p:spPr>
      </p:pic>
      <p:pic>
        <p:nvPicPr>
          <p:cNvPr id="4" name="Рисунок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idx="1"/>
          </p:nvPr>
        </p:nvSpPr>
        <p:spPr>
          <a:xfrm>
            <a:off x="179512" y="2276872"/>
            <a:ext cx="8497639" cy="2375594"/>
          </a:xfrm>
        </p:spPr>
        <p:txBody>
          <a:bodyPr>
            <a:noAutofit/>
          </a:bodyPr>
          <a:lstStyle/>
          <a:p>
            <a:pPr algn="just" eaLnBrk="1" hangingPunct="1"/>
            <a:r>
              <a:rPr lang="ru-RU" altLang="ru-RU" sz="2400" dirty="0" smtClean="0">
                <a:effectLst/>
              </a:rPr>
              <a:t>Отличается наличием в составе деталей, так называемого шасси, представляющего собой коробок без дна</a:t>
            </a:r>
            <a:r>
              <a:rPr lang="ru-RU" altLang="ru-RU" sz="2400" dirty="0" smtClean="0">
                <a:effectLst/>
              </a:rPr>
              <a:t>.</a:t>
            </a:r>
          </a:p>
          <a:p>
            <a:pPr algn="just" eaLnBrk="1" hangingPunct="1"/>
            <a:r>
              <a:rPr lang="ru-RU" altLang="ru-RU" sz="2400" dirty="0" smtClean="0">
                <a:effectLst/>
              </a:rPr>
              <a:t>Внутренность </a:t>
            </a:r>
            <a:r>
              <a:rPr lang="ru-RU" altLang="ru-RU" sz="2400" dirty="0" smtClean="0">
                <a:effectLst/>
              </a:rPr>
              <a:t>такого коробка – "подвала шасси" – используется для объёмного монтажа, деталей крепления, выхода выводов конструктивов и </a:t>
            </a:r>
            <a:r>
              <a:rPr lang="ru-RU" altLang="ru-RU" sz="2400" dirty="0" err="1" smtClean="0">
                <a:effectLst/>
              </a:rPr>
              <a:t>и</a:t>
            </a:r>
            <a:r>
              <a:rPr lang="ru-RU" altLang="ru-RU" sz="2400" dirty="0" smtClean="0">
                <a:effectLst/>
              </a:rPr>
              <a:t> разъёмов</a:t>
            </a:r>
            <a:r>
              <a:rPr lang="ru-RU" altLang="ru-RU" sz="2400" dirty="0" smtClean="0">
                <a:effectLst/>
              </a:rPr>
              <a:t>.</a:t>
            </a:r>
          </a:p>
          <a:p>
            <a:pPr algn="just" eaLnBrk="1" hangingPunct="1"/>
            <a:r>
              <a:rPr lang="ru-RU" altLang="ru-RU" sz="2400" dirty="0" smtClean="0">
                <a:effectLst/>
              </a:rPr>
              <a:t>Жёсткое </a:t>
            </a:r>
            <a:r>
              <a:rPr lang="ru-RU" altLang="ru-RU" sz="2400" dirty="0" smtClean="0">
                <a:effectLst/>
              </a:rPr>
              <a:t>сопряжение шасси с лицевой панелью идёт с помощью косынок (рис. 2.11), могут применяться и боковые стенки</a:t>
            </a:r>
            <a:r>
              <a:rPr lang="ru-RU" altLang="ru-RU" sz="2400" dirty="0" smtClean="0">
                <a:effectLst/>
              </a:rPr>
              <a:t>.</a:t>
            </a:r>
            <a:endParaRPr lang="ru-RU" altLang="ru-RU" sz="2400" dirty="0" smtClean="0">
              <a:effectLst/>
            </a:endParaRP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556792"/>
            <a:ext cx="8229600" cy="5040560"/>
          </a:xfrm>
        </p:spPr>
        <p:txBody>
          <a:bodyPr>
            <a:normAutofit fontScale="92500" lnSpcReduction="10000"/>
          </a:bodyPr>
          <a:lstStyle/>
          <a:p>
            <a:pPr algn="just"/>
            <a:r>
              <a:rPr lang="ru-RU" altLang="ru-RU" dirty="0"/>
              <a:t>При малом числе выводных разъёмов местом их установки, а также и ловителей является задний торец шасси. </a:t>
            </a:r>
            <a:endParaRPr lang="ru-RU" altLang="ru-RU" dirty="0" smtClean="0"/>
          </a:p>
          <a:p>
            <a:pPr algn="just"/>
            <a:r>
              <a:rPr lang="ru-RU" altLang="ru-RU" dirty="0" smtClean="0"/>
              <a:t>При </a:t>
            </a:r>
            <a:r>
              <a:rPr lang="ru-RU" altLang="ru-RU" dirty="0"/>
              <a:t>большом числе выводов можно ввести заднюю стенку. Для крепления системы печатных узлов применяют направляющие стойки. Конструкция удобна как для установки крупных конструктивов неодинаковых габаритов, так и для размещения модулей, вынимающихся вверх или со стороны лицевой панели (рис. 2.12). </a:t>
            </a:r>
            <a:endParaRPr lang="ru-RU" altLang="ru-RU" dirty="0" smtClean="0"/>
          </a:p>
          <a:p>
            <a:pPr algn="just"/>
            <a:r>
              <a:rPr lang="ru-RU" altLang="ru-RU" dirty="0" smtClean="0"/>
              <a:t>Область </a:t>
            </a:r>
            <a:r>
              <a:rPr lang="ru-RU" altLang="ru-RU" dirty="0"/>
              <a:t>применения – некрупные </a:t>
            </a:r>
            <a:r>
              <a:rPr lang="ru-RU" altLang="ru-RU" dirty="0" err="1"/>
              <a:t>врубные</a:t>
            </a:r>
            <a:r>
              <a:rPr lang="ru-RU" altLang="ru-RU" dirty="0"/>
              <a:t> конструкции, моноблоки приборной аппаратуры. НК с шасси пригодна как для серийного, так и для индивидуального производства.</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160510729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1907704" y="704088"/>
            <a:ext cx="6779096" cy="708688"/>
          </a:xfrm>
        </p:spPr>
        <p:txBody>
          <a:bodyPr>
            <a:normAutofit/>
          </a:bodyPr>
          <a:lstStyle/>
          <a:p>
            <a:pPr eaLnBrk="1" hangingPunct="1"/>
            <a:r>
              <a:rPr lang="ru-RU" altLang="ru-RU" sz="2800" b="1" dirty="0" smtClean="0">
                <a:effectLst/>
              </a:rPr>
              <a:t>5. Бескаркасные </a:t>
            </a:r>
            <a:r>
              <a:rPr lang="ru-RU" altLang="ru-RU" sz="2800" b="1" dirty="0" smtClean="0">
                <a:effectLst/>
              </a:rPr>
              <a:t>несущая конструкция</a:t>
            </a:r>
            <a:endParaRPr lang="ru-RU" altLang="ru-RU" sz="2800" b="1" dirty="0" smtClean="0">
              <a:effectLst/>
            </a:endParaRPr>
          </a:p>
        </p:txBody>
      </p:sp>
      <p:pic>
        <p:nvPicPr>
          <p:cNvPr id="14339"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2627784" y="2420888"/>
            <a:ext cx="3447610" cy="2592288"/>
          </a:xfrm>
        </p:spPr>
      </p:pic>
      <p:pic>
        <p:nvPicPr>
          <p:cNvPr id="4" name="Рисунок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idx="1"/>
          </p:nvPr>
        </p:nvSpPr>
        <p:spPr>
          <a:xfrm>
            <a:off x="457200" y="1484784"/>
            <a:ext cx="8229600" cy="5040560"/>
          </a:xfrm>
        </p:spPr>
        <p:txBody>
          <a:bodyPr>
            <a:normAutofit lnSpcReduction="10000"/>
          </a:bodyPr>
          <a:lstStyle/>
          <a:p>
            <a:pPr algn="just" eaLnBrk="1" hangingPunct="1"/>
            <a:r>
              <a:rPr lang="ru-RU" altLang="ru-RU" sz="2400" dirty="0" smtClean="0">
                <a:effectLst/>
              </a:rPr>
              <a:t>Ориентированы на соединение друг с другом конструктивно законченных модулей (т.е. несущая конструкция у них, как таковая, отсутствует). </a:t>
            </a:r>
            <a:endParaRPr lang="ru-RU" altLang="ru-RU" sz="2400" dirty="0" smtClean="0">
              <a:effectLst/>
            </a:endParaRPr>
          </a:p>
          <a:p>
            <a:pPr algn="just" eaLnBrk="1" hangingPunct="1"/>
            <a:r>
              <a:rPr lang="ru-RU" altLang="ru-RU" sz="2400" dirty="0" smtClean="0">
                <a:effectLst/>
              </a:rPr>
              <a:t>Модули </a:t>
            </a:r>
            <a:r>
              <a:rPr lang="ru-RU" altLang="ru-RU" sz="2400" dirty="0" smtClean="0">
                <a:effectLst/>
              </a:rPr>
              <a:t>стягиваются общими винтами или защёлками, закрываются общим кожухом. </a:t>
            </a:r>
            <a:endParaRPr lang="ru-RU" altLang="ru-RU" sz="2400" dirty="0" smtClean="0">
              <a:effectLst/>
            </a:endParaRPr>
          </a:p>
          <a:p>
            <a:pPr algn="just" eaLnBrk="1" hangingPunct="1"/>
            <a:r>
              <a:rPr lang="ru-RU" altLang="ru-RU" sz="2400" dirty="0" smtClean="0">
                <a:effectLst/>
              </a:rPr>
              <a:t>Модули </a:t>
            </a:r>
            <a:r>
              <a:rPr lang="ru-RU" altLang="ru-RU" sz="2400" dirty="0" smtClean="0">
                <a:effectLst/>
              </a:rPr>
              <a:t>должны быть так подогнаны друг к другу, чтобы получилась жёсткая единая конструкция (рис. 2.13). </a:t>
            </a:r>
            <a:endParaRPr lang="ru-RU" altLang="ru-RU" sz="2400" dirty="0" smtClean="0">
              <a:effectLst/>
            </a:endParaRPr>
          </a:p>
          <a:p>
            <a:pPr algn="just" eaLnBrk="1" hangingPunct="1"/>
            <a:r>
              <a:rPr lang="ru-RU" altLang="ru-RU" sz="2400" dirty="0" smtClean="0">
                <a:effectLst/>
              </a:rPr>
              <a:t>Область </a:t>
            </a:r>
            <a:r>
              <a:rPr lang="ru-RU" altLang="ru-RU" sz="2400" dirty="0" smtClean="0">
                <a:effectLst/>
              </a:rPr>
              <a:t>применения – измерительная бытовая аппаратура. </a:t>
            </a:r>
            <a:endParaRPr lang="ru-RU" altLang="ru-RU" sz="2400" dirty="0" smtClean="0">
              <a:effectLst/>
            </a:endParaRPr>
          </a:p>
          <a:p>
            <a:pPr algn="just" eaLnBrk="1" hangingPunct="1"/>
            <a:r>
              <a:rPr lang="ru-RU" altLang="ru-RU" sz="2400" dirty="0" smtClean="0">
                <a:effectLst/>
              </a:rPr>
              <a:t>Бескаркасные </a:t>
            </a:r>
            <a:r>
              <a:rPr lang="ru-RU" altLang="ru-RU" sz="2400" dirty="0" smtClean="0">
                <a:effectLst/>
              </a:rPr>
              <a:t>комбинации печатных узлов могут быть также использованы в рамках какой-либо панельной конструкции.</a:t>
            </a: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2051720" y="489297"/>
            <a:ext cx="6918350" cy="779463"/>
          </a:xfrm>
        </p:spPr>
        <p:txBody>
          <a:bodyPr/>
          <a:lstStyle/>
          <a:p>
            <a:pPr eaLnBrk="1" hangingPunct="1"/>
            <a:r>
              <a:rPr lang="ru-RU" altLang="ru-RU" sz="2800" b="1" dirty="0" smtClean="0">
                <a:effectLst/>
              </a:rPr>
              <a:t>6. Материалы несущих конструкций</a:t>
            </a:r>
            <a:endParaRPr lang="ru-RU" altLang="ru-RU" sz="2800" b="1" dirty="0" smtClean="0">
              <a:effectLst/>
            </a:endParaRPr>
          </a:p>
        </p:txBody>
      </p:sp>
      <p:sp>
        <p:nvSpPr>
          <p:cNvPr id="47107" name="Rectangle 3"/>
          <p:cNvSpPr>
            <a:spLocks noGrp="1" noChangeArrowheads="1"/>
          </p:cNvSpPr>
          <p:nvPr>
            <p:ph idx="1"/>
          </p:nvPr>
        </p:nvSpPr>
        <p:spPr>
          <a:xfrm>
            <a:off x="468313" y="1628799"/>
            <a:ext cx="8352159" cy="4896545"/>
          </a:xfrm>
        </p:spPr>
        <p:txBody>
          <a:bodyPr/>
          <a:lstStyle/>
          <a:p>
            <a:pPr marL="0" indent="0" algn="just" eaLnBrk="1" hangingPunct="1">
              <a:buFont typeface="Wingdings" pitchFamily="2" charset="2"/>
              <a:buNone/>
              <a:defRPr/>
            </a:pPr>
            <a:r>
              <a:rPr lang="ru-RU" altLang="ru-RU" sz="2400" dirty="0" smtClean="0"/>
              <a:t>Применяемый материал должен обеспечивать оптимальную трудоемкость при изготовлении БНК и обладать следующими свойствами:</a:t>
            </a:r>
          </a:p>
          <a:p>
            <a:pPr algn="just" eaLnBrk="1" hangingPunct="1">
              <a:defRPr/>
            </a:pPr>
            <a:r>
              <a:rPr lang="ru-RU" altLang="ru-RU" sz="2400" dirty="0" smtClean="0"/>
              <a:t>при обработке давлением - пластичностью;</a:t>
            </a:r>
          </a:p>
          <a:p>
            <a:pPr algn="just" eaLnBrk="1" hangingPunct="1">
              <a:defRPr/>
            </a:pPr>
            <a:r>
              <a:rPr lang="ru-RU" altLang="ru-RU" sz="2400" dirty="0" smtClean="0"/>
              <a:t>при изготовлении литьем - хорошими литейными качествами;</a:t>
            </a:r>
          </a:p>
          <a:p>
            <a:pPr algn="just" eaLnBrk="1" hangingPunct="1">
              <a:defRPr/>
            </a:pPr>
            <a:r>
              <a:rPr lang="ru-RU" altLang="ru-RU" sz="2400" dirty="0" smtClean="0"/>
              <a:t>при обработке резанием - хорошей обрабатываемостью в сочетании с возможностью изменения механических характеристик и свойств материала за счет применения термической и термохимической обработок;</a:t>
            </a:r>
          </a:p>
          <a:p>
            <a:pPr algn="just" eaLnBrk="1" hangingPunct="1">
              <a:defRPr/>
            </a:pPr>
            <a:r>
              <a:rPr lang="ru-RU" altLang="ru-RU" sz="2400" dirty="0" smtClean="0"/>
              <a:t>при сборке - достаточно высокой жесткостью, исключающей возможность деформации детали.</a:t>
            </a:r>
          </a:p>
          <a:p>
            <a:pPr eaLnBrk="1" hangingPunct="1">
              <a:lnSpc>
                <a:spcPct val="80000"/>
              </a:lnSpc>
              <a:defRPr/>
            </a:pPr>
            <a:endParaRPr lang="ru-RU" altLang="ru-RU" sz="2400" dirty="0" smtClean="0"/>
          </a:p>
          <a:p>
            <a:pPr eaLnBrk="1" hangingPunct="1">
              <a:lnSpc>
                <a:spcPct val="80000"/>
              </a:lnSpc>
              <a:buFont typeface="Wingdings" pitchFamily="2" charset="2"/>
              <a:buNone/>
              <a:defRPr/>
            </a:pPr>
            <a:endParaRPr lang="ru-RU" altLang="ru-RU" sz="2400" dirty="0" smtClean="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3"/>
          <p:cNvSpPr>
            <a:spLocks noGrp="1" noChangeArrowheads="1"/>
          </p:cNvSpPr>
          <p:nvPr>
            <p:ph idx="1"/>
          </p:nvPr>
        </p:nvSpPr>
        <p:spPr>
          <a:xfrm>
            <a:off x="457200" y="1556792"/>
            <a:ext cx="8229600" cy="4767808"/>
          </a:xfrm>
        </p:spPr>
        <p:txBody>
          <a:bodyPr>
            <a:normAutofit/>
          </a:bodyPr>
          <a:lstStyle/>
          <a:p>
            <a:pPr algn="just" eaLnBrk="1" hangingPunct="1">
              <a:defRPr/>
            </a:pPr>
            <a:r>
              <a:rPr lang="ru-RU" altLang="ru-RU" sz="2400" dirty="0" smtClean="0"/>
              <a:t>При выборе марки материала следует руководствоваться требованиями, установленными в технических требованиях и техническом задании на изделие</a:t>
            </a:r>
            <a:r>
              <a:rPr lang="ru-RU" altLang="ru-RU" sz="2400" dirty="0" smtClean="0"/>
              <a:t>.</a:t>
            </a:r>
            <a:endParaRPr lang="ru-RU" altLang="ru-RU" sz="2400" dirty="0" smtClean="0"/>
          </a:p>
          <a:p>
            <a:pPr marL="0" indent="0" algn="just" eaLnBrk="1" hangingPunct="1">
              <a:buFont typeface="Wingdings" pitchFamily="2" charset="2"/>
              <a:buNone/>
              <a:defRPr/>
            </a:pPr>
            <a:r>
              <a:rPr lang="ru-RU" altLang="ru-RU" sz="2400" dirty="0" smtClean="0"/>
              <a:t>При выборе материалов для изготовления БНК </a:t>
            </a:r>
            <a:r>
              <a:rPr lang="ru-RU" altLang="ru-RU" sz="2400" dirty="0" smtClean="0"/>
              <a:t>следует учитывать</a:t>
            </a:r>
            <a:r>
              <a:rPr lang="ru-RU" altLang="ru-RU" sz="2400" dirty="0" smtClean="0"/>
              <a:t>:</a:t>
            </a:r>
          </a:p>
          <a:p>
            <a:pPr algn="just" eaLnBrk="1" hangingPunct="1">
              <a:defRPr/>
            </a:pPr>
            <a:r>
              <a:rPr lang="ru-RU" altLang="ru-RU" sz="2400" dirty="0" smtClean="0"/>
              <a:t>назначение и условия эксплуатации конструкции;</a:t>
            </a:r>
          </a:p>
          <a:p>
            <a:pPr algn="just" eaLnBrk="1" hangingPunct="1">
              <a:defRPr/>
            </a:pPr>
            <a:r>
              <a:rPr lang="ru-RU" altLang="ru-RU" sz="2400" dirty="0" smtClean="0"/>
              <a:t>методы изготовления;</a:t>
            </a:r>
          </a:p>
          <a:p>
            <a:pPr algn="just" eaLnBrk="1" hangingPunct="1">
              <a:defRPr/>
            </a:pPr>
            <a:r>
              <a:rPr lang="ru-RU" altLang="ru-RU" sz="2400" dirty="0" smtClean="0"/>
              <a:t>массу конструкции;</a:t>
            </a:r>
          </a:p>
          <a:p>
            <a:pPr algn="just" eaLnBrk="1" hangingPunct="1">
              <a:defRPr/>
            </a:pPr>
            <a:r>
              <a:rPr lang="ru-RU" altLang="ru-RU" sz="2400" dirty="0" smtClean="0"/>
              <a:t>прочностные характеристики конструкции;</a:t>
            </a:r>
          </a:p>
          <a:p>
            <a:pPr algn="just" eaLnBrk="1" hangingPunct="1">
              <a:defRPr/>
            </a:pPr>
            <a:r>
              <a:rPr lang="ru-RU" altLang="ru-RU" sz="2400" dirty="0" smtClean="0"/>
              <a:t>коррозионную стойкость конструкции.</a:t>
            </a:r>
          </a:p>
          <a:p>
            <a:pPr eaLnBrk="1" hangingPunct="1">
              <a:lnSpc>
                <a:spcPct val="80000"/>
              </a:lnSpc>
              <a:defRPr/>
            </a:pPr>
            <a:endParaRPr lang="ru-RU" altLang="ru-RU" sz="2400" dirty="0" smtClean="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1691680" y="548680"/>
            <a:ext cx="6995120" cy="1143000"/>
          </a:xfrm>
        </p:spPr>
        <p:txBody>
          <a:bodyPr>
            <a:normAutofit/>
          </a:bodyPr>
          <a:lstStyle/>
          <a:p>
            <a:pPr algn="ctr" eaLnBrk="1" hangingPunct="1"/>
            <a:r>
              <a:rPr lang="ru-RU" altLang="ru-RU" sz="2800" b="1" dirty="0" smtClean="0">
                <a:effectLst/>
              </a:rPr>
              <a:t>7. Требования к несущим конструкциям и их оценки</a:t>
            </a:r>
            <a:endParaRPr lang="ru-RU" altLang="ru-RU" sz="2800" b="1" dirty="0" smtClean="0">
              <a:effectLst/>
            </a:endParaRPr>
          </a:p>
        </p:txBody>
      </p:sp>
      <p:sp>
        <p:nvSpPr>
          <p:cNvPr id="18435" name="Rectangle 3"/>
          <p:cNvSpPr>
            <a:spLocks noGrp="1" noChangeArrowheads="1"/>
          </p:cNvSpPr>
          <p:nvPr>
            <p:ph idx="1"/>
          </p:nvPr>
        </p:nvSpPr>
        <p:spPr>
          <a:xfrm>
            <a:off x="468313" y="1773238"/>
            <a:ext cx="8226425" cy="4680098"/>
          </a:xfrm>
        </p:spPr>
        <p:txBody>
          <a:bodyPr/>
          <a:lstStyle/>
          <a:p>
            <a:pPr algn="just" eaLnBrk="1" hangingPunct="1"/>
            <a:r>
              <a:rPr lang="ru-RU" altLang="ru-RU" sz="2400" dirty="0" smtClean="0">
                <a:effectLst/>
              </a:rPr>
              <a:t>Проектируя несущие конструкции, не следует забывать об их вспомогательной роли в составе блока электронной аппаратуры. </a:t>
            </a:r>
            <a:endParaRPr lang="ru-RU" altLang="ru-RU" sz="2400" dirty="0" smtClean="0">
              <a:effectLst/>
            </a:endParaRPr>
          </a:p>
          <a:p>
            <a:pPr algn="just" eaLnBrk="1" hangingPunct="1"/>
            <a:r>
              <a:rPr lang="ru-RU" altLang="ru-RU" sz="2400" dirty="0" smtClean="0">
                <a:effectLst/>
              </a:rPr>
              <a:t>Мы </a:t>
            </a:r>
            <a:r>
              <a:rPr lang="ru-RU" altLang="ru-RU" sz="2400" dirty="0" smtClean="0">
                <a:effectLst/>
              </a:rPr>
              <a:t>требуем от НК жёсткого и надёжного (прочного) закрепления конструктивов по заданной компоновочной схеме, требуем защиты конструктивов от внешних механических воздействий, т.е. жёсткости и прочности конструкции в целом. </a:t>
            </a:r>
            <a:endParaRPr lang="ru-RU" altLang="ru-RU" sz="2400" dirty="0" smtClean="0">
              <a:effectLst/>
            </a:endParaRPr>
          </a:p>
          <a:p>
            <a:pPr algn="just" eaLnBrk="1" hangingPunct="1"/>
            <a:r>
              <a:rPr lang="ru-RU" altLang="ru-RU" sz="2400" dirty="0" smtClean="0">
                <a:effectLst/>
              </a:rPr>
              <a:t>При </a:t>
            </a:r>
            <a:r>
              <a:rPr lang="ru-RU" altLang="ru-RU" sz="2400" dirty="0" smtClean="0">
                <a:effectLst/>
              </a:rPr>
              <a:t>этом сама НК должна по возможности занимать как можно меньший объём в составе электронного блока и заодно иметь, возможно меньшую массу.</a:t>
            </a: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3779838" y="620688"/>
            <a:ext cx="1944216" cy="594320"/>
          </a:xfrm>
        </p:spPr>
        <p:txBody>
          <a:bodyPr>
            <a:normAutofit/>
          </a:bodyPr>
          <a:lstStyle/>
          <a:p>
            <a:pPr eaLnBrk="1" hangingPunct="1"/>
            <a:r>
              <a:rPr lang="ru-RU" altLang="ru-RU" sz="2800" b="1" dirty="0" smtClean="0">
                <a:effectLst/>
              </a:rPr>
              <a:t>Жёсткость</a:t>
            </a:r>
          </a:p>
        </p:txBody>
      </p:sp>
      <p:sp>
        <p:nvSpPr>
          <p:cNvPr id="19459" name="Rectangle 3"/>
          <p:cNvSpPr>
            <a:spLocks noGrp="1" noChangeArrowheads="1"/>
          </p:cNvSpPr>
          <p:nvPr>
            <p:ph idx="1"/>
          </p:nvPr>
        </p:nvSpPr>
        <p:spPr>
          <a:xfrm>
            <a:off x="455613" y="1412776"/>
            <a:ext cx="8226425" cy="5184874"/>
          </a:xfrm>
        </p:spPr>
        <p:txBody>
          <a:bodyPr/>
          <a:lstStyle/>
          <a:p>
            <a:pPr algn="just" eaLnBrk="1" hangingPunct="1">
              <a:lnSpc>
                <a:spcPct val="90000"/>
              </a:lnSpc>
            </a:pPr>
            <a:r>
              <a:rPr lang="ru-RU" altLang="ru-RU" sz="2400" dirty="0" smtClean="0">
                <a:effectLst/>
              </a:rPr>
              <a:t>Первым из критериев, выбираемых для оценки НК, является жёсткость. Как известно, степень жёсткости оценивается деформацией конструкции при воздействии на неё внешних сил. Но для сравнения профилей различных НК рекомендуется так называемая характеристика жёсткости </a:t>
            </a:r>
            <a:r>
              <a:rPr lang="ru-RU" altLang="ru-RU" sz="2400" i="1" dirty="0" err="1" smtClean="0">
                <a:effectLst/>
              </a:rPr>
              <a:t>G</a:t>
            </a:r>
            <a:r>
              <a:rPr lang="ru-RU" altLang="ru-RU" sz="2400" baseline="-25000" dirty="0" err="1" smtClean="0">
                <a:effectLst/>
              </a:rPr>
              <a:t>ж</a:t>
            </a:r>
            <a:r>
              <a:rPr lang="ru-RU" altLang="ru-RU" sz="2400" dirty="0" smtClean="0">
                <a:effectLst/>
              </a:rPr>
              <a:t> , пригодная как для сравнения профилей по жёсткости, так и для сравнения рациональности профилей по массе:</a:t>
            </a:r>
          </a:p>
          <a:p>
            <a:pPr algn="just" eaLnBrk="1" hangingPunct="1">
              <a:lnSpc>
                <a:spcPct val="90000"/>
              </a:lnSpc>
            </a:pPr>
            <a:endParaRPr lang="ru-RU" altLang="ru-RU" sz="2400" dirty="0" smtClean="0">
              <a:effectLst/>
            </a:endParaRPr>
          </a:p>
          <a:p>
            <a:pPr algn="just" eaLnBrk="1" hangingPunct="1">
              <a:lnSpc>
                <a:spcPct val="90000"/>
              </a:lnSpc>
            </a:pPr>
            <a:endParaRPr lang="ru-RU" altLang="ru-RU" sz="2400" dirty="0" smtClean="0">
              <a:effectLst/>
            </a:endParaRPr>
          </a:p>
          <a:p>
            <a:pPr algn="just" eaLnBrk="1" hangingPunct="1">
              <a:lnSpc>
                <a:spcPct val="90000"/>
              </a:lnSpc>
            </a:pPr>
            <a:endParaRPr lang="ru-RU" altLang="ru-RU" sz="2400" dirty="0" smtClean="0">
              <a:effectLst/>
            </a:endParaRPr>
          </a:p>
          <a:p>
            <a:pPr marL="0" indent="0" algn="just" eaLnBrk="1" hangingPunct="1">
              <a:lnSpc>
                <a:spcPct val="90000"/>
              </a:lnSpc>
              <a:buNone/>
            </a:pPr>
            <a:r>
              <a:rPr lang="ru-RU" altLang="ru-RU" sz="2400" dirty="0" smtClean="0">
                <a:effectLst/>
              </a:rPr>
              <a:t>где </a:t>
            </a:r>
            <a:r>
              <a:rPr lang="en-US" altLang="ru-RU" sz="2400" i="1" dirty="0" smtClean="0">
                <a:effectLst/>
              </a:rPr>
              <a:t>F</a:t>
            </a:r>
            <a:r>
              <a:rPr lang="ru-RU" altLang="ru-RU" sz="2400" i="1" dirty="0" smtClean="0">
                <a:effectLst/>
              </a:rPr>
              <a:t> – </a:t>
            </a:r>
            <a:r>
              <a:rPr lang="ru-RU" altLang="ru-RU" sz="2400" dirty="0" smtClean="0">
                <a:effectLst/>
              </a:rPr>
              <a:t>площадь сечения профиля; </a:t>
            </a:r>
            <a:r>
              <a:rPr lang="ru-RU" altLang="ru-RU" sz="2400" i="1" dirty="0" smtClean="0">
                <a:effectLst/>
              </a:rPr>
              <a:t>J – </a:t>
            </a:r>
            <a:r>
              <a:rPr lang="ru-RU" altLang="ru-RU" sz="2400" dirty="0" smtClean="0">
                <a:effectLst/>
              </a:rPr>
              <a:t>момент инерции сечения.</a:t>
            </a:r>
          </a:p>
        </p:txBody>
      </p:sp>
      <p:pic>
        <p:nvPicPr>
          <p:cNvPr id="19460"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6961" y="4172454"/>
            <a:ext cx="1651948" cy="936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Рисунок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3851920" y="908720"/>
            <a:ext cx="1440160" cy="578328"/>
          </a:xfrm>
        </p:spPr>
        <p:txBody>
          <a:bodyPr>
            <a:normAutofit/>
          </a:bodyPr>
          <a:lstStyle/>
          <a:p>
            <a:pPr eaLnBrk="1" hangingPunct="1">
              <a:defRPr/>
            </a:pPr>
            <a:r>
              <a:rPr lang="ru-RU" altLang="ru-RU" sz="2800" b="1" dirty="0" smtClean="0"/>
              <a:t>Масса</a:t>
            </a:r>
          </a:p>
        </p:txBody>
      </p:sp>
      <p:sp>
        <p:nvSpPr>
          <p:cNvPr id="20483" name="Rectangle 3"/>
          <p:cNvSpPr>
            <a:spLocks noGrp="1" noChangeArrowheads="1"/>
          </p:cNvSpPr>
          <p:nvPr>
            <p:ph idx="1"/>
          </p:nvPr>
        </p:nvSpPr>
        <p:spPr/>
        <p:txBody>
          <a:bodyPr>
            <a:normAutofit lnSpcReduction="10000"/>
          </a:bodyPr>
          <a:lstStyle/>
          <a:p>
            <a:pPr algn="just" eaLnBrk="1" hangingPunct="1"/>
            <a:r>
              <a:rPr lang="ru-RU" altLang="ru-RU" sz="2400" dirty="0" smtClean="0">
                <a:effectLst/>
              </a:rPr>
              <a:t>Следующей оценочной характеристикой НК является масса. При определении массы деталей следует учитывать влияние покрытия.</a:t>
            </a:r>
          </a:p>
          <a:p>
            <a:pPr algn="just" eaLnBrk="1" hangingPunct="1"/>
            <a:endParaRPr lang="ru-RU" altLang="ru-RU" sz="2400" dirty="0" smtClean="0">
              <a:effectLst/>
            </a:endParaRPr>
          </a:p>
          <a:p>
            <a:pPr algn="just" eaLnBrk="1" hangingPunct="1"/>
            <a:r>
              <a:rPr lang="ru-RU" altLang="ru-RU" sz="2400" dirty="0" smtClean="0">
                <a:effectLst/>
              </a:rPr>
              <a:t>Например, если к углеродистым сталям кадмиевое покрытие добавляет 6,6 % массы основного материала, то к магниевым сплавам серебряное покрытие добавляет уже 49 %.</a:t>
            </a:r>
          </a:p>
          <a:p>
            <a:pPr algn="just" eaLnBrk="1" hangingPunct="1"/>
            <a:endParaRPr lang="ru-RU" altLang="ru-RU" sz="2400" dirty="0" smtClean="0">
              <a:effectLst/>
            </a:endParaRPr>
          </a:p>
          <a:p>
            <a:pPr algn="just" eaLnBrk="1" hangingPunct="1"/>
            <a:r>
              <a:rPr lang="ru-RU" altLang="ru-RU" sz="2400" dirty="0" smtClean="0">
                <a:effectLst/>
              </a:rPr>
              <a:t>Для облегчения деталей следует широко применять облегчающие отверстия.</a:t>
            </a: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2051720" y="630114"/>
            <a:ext cx="6931050" cy="638646"/>
          </a:xfrm>
        </p:spPr>
        <p:txBody>
          <a:bodyPr>
            <a:normAutofit/>
          </a:bodyPr>
          <a:lstStyle/>
          <a:p>
            <a:pPr eaLnBrk="1" hangingPunct="1"/>
            <a:r>
              <a:rPr lang="ru-RU" altLang="ru-RU" sz="2800" b="1" dirty="0" smtClean="0">
                <a:effectLst/>
              </a:rPr>
              <a:t>Обобщённый коэффициент материала</a:t>
            </a:r>
          </a:p>
        </p:txBody>
      </p:sp>
      <p:sp>
        <p:nvSpPr>
          <p:cNvPr id="21507" name="Rectangle 3"/>
          <p:cNvSpPr>
            <a:spLocks noGrp="1" noChangeArrowheads="1"/>
          </p:cNvSpPr>
          <p:nvPr>
            <p:ph idx="1"/>
          </p:nvPr>
        </p:nvSpPr>
        <p:spPr>
          <a:xfrm>
            <a:off x="455613" y="1196975"/>
            <a:ext cx="8436867" cy="5661025"/>
          </a:xfrm>
        </p:spPr>
        <p:txBody>
          <a:bodyPr/>
          <a:lstStyle/>
          <a:p>
            <a:pPr eaLnBrk="1" hangingPunct="1">
              <a:lnSpc>
                <a:spcPct val="90000"/>
              </a:lnSpc>
            </a:pPr>
            <a:endParaRPr lang="ru-RU" altLang="ru-RU" sz="2400" dirty="0" smtClean="0">
              <a:effectLst/>
            </a:endParaRPr>
          </a:p>
          <a:p>
            <a:pPr algn="just" eaLnBrk="1" hangingPunct="1">
              <a:lnSpc>
                <a:spcPct val="90000"/>
              </a:lnSpc>
            </a:pPr>
            <a:r>
              <a:rPr lang="ru-RU" altLang="ru-RU" sz="2400" dirty="0" smtClean="0">
                <a:effectLst/>
              </a:rPr>
              <a:t>В качестве третьей оценочной характеристики НК следует использовать обобщённый коэффициент материала. Он представляет собой произведение удельных прочности и жёсткости:</a:t>
            </a:r>
          </a:p>
          <a:p>
            <a:pPr eaLnBrk="1" hangingPunct="1">
              <a:lnSpc>
                <a:spcPct val="90000"/>
              </a:lnSpc>
            </a:pPr>
            <a:endParaRPr lang="ru-RU" altLang="ru-RU" sz="2400" dirty="0" smtClean="0">
              <a:effectLst/>
            </a:endParaRPr>
          </a:p>
          <a:p>
            <a:pPr eaLnBrk="1" hangingPunct="1">
              <a:lnSpc>
                <a:spcPct val="90000"/>
              </a:lnSpc>
            </a:pPr>
            <a:endParaRPr lang="ru-RU" altLang="ru-RU" sz="2400" dirty="0" smtClean="0">
              <a:effectLst/>
            </a:endParaRPr>
          </a:p>
          <a:p>
            <a:pPr eaLnBrk="1" hangingPunct="1">
              <a:lnSpc>
                <a:spcPct val="90000"/>
              </a:lnSpc>
            </a:pPr>
            <a:endParaRPr lang="ru-RU" altLang="ru-RU" sz="2400" dirty="0" smtClean="0">
              <a:effectLst/>
            </a:endParaRPr>
          </a:p>
          <a:p>
            <a:pPr eaLnBrk="1" hangingPunct="1">
              <a:lnSpc>
                <a:spcPct val="90000"/>
              </a:lnSpc>
            </a:pPr>
            <a:endParaRPr lang="ru-RU" altLang="ru-RU" sz="2400" dirty="0" smtClean="0">
              <a:effectLst/>
            </a:endParaRPr>
          </a:p>
          <a:p>
            <a:pPr marL="0" indent="0" eaLnBrk="1" hangingPunct="1">
              <a:lnSpc>
                <a:spcPct val="90000"/>
              </a:lnSpc>
              <a:buNone/>
            </a:pPr>
            <a:r>
              <a:rPr lang="ru-RU" altLang="ru-RU" sz="2400" dirty="0" smtClean="0">
                <a:effectLst/>
              </a:rPr>
              <a:t>где </a:t>
            </a:r>
            <a:r>
              <a:rPr lang="ru-RU" altLang="ru-RU" sz="2400" i="1" dirty="0" smtClean="0">
                <a:effectLst/>
              </a:rPr>
              <a:t>G</a:t>
            </a:r>
            <a:r>
              <a:rPr lang="ru-RU" altLang="ru-RU" sz="2400" baseline="-25000" dirty="0" smtClean="0">
                <a:effectLst/>
              </a:rPr>
              <a:t>0,2</a:t>
            </a:r>
            <a:r>
              <a:rPr lang="ru-RU" altLang="ru-RU" sz="2400" dirty="0" smtClean="0">
                <a:effectLst/>
              </a:rPr>
              <a:t> – условный предел текучести, вызывающий остаточную деформацию 0,2 </a:t>
            </a:r>
            <a:r>
              <a:rPr lang="ru-RU" altLang="ru-RU" sz="2400" dirty="0" smtClean="0">
                <a:effectLst/>
              </a:rPr>
              <a:t>%; </a:t>
            </a:r>
            <a:r>
              <a:rPr lang="ru-RU" altLang="ru-RU" sz="2400" i="1" dirty="0" smtClean="0">
                <a:effectLst/>
              </a:rPr>
              <a:t>Е </a:t>
            </a:r>
            <a:r>
              <a:rPr lang="ru-RU" altLang="ru-RU" sz="2400" i="1" dirty="0" smtClean="0">
                <a:effectLst/>
              </a:rPr>
              <a:t>– </a:t>
            </a:r>
            <a:r>
              <a:rPr lang="ru-RU" altLang="ru-RU" sz="2400" dirty="0" smtClean="0">
                <a:effectLst/>
              </a:rPr>
              <a:t>модуль упругости; </a:t>
            </a:r>
            <a:r>
              <a:rPr lang="ru-RU" altLang="ru-RU" sz="2400" dirty="0" smtClean="0">
                <a:effectLst/>
              </a:rPr>
              <a:t> ρ </a:t>
            </a:r>
            <a:r>
              <a:rPr lang="ru-RU" altLang="ru-RU" sz="2400" i="1" dirty="0" smtClean="0">
                <a:effectLst/>
              </a:rPr>
              <a:t>–</a:t>
            </a:r>
            <a:r>
              <a:rPr lang="ru-RU" altLang="ru-RU" sz="2400" dirty="0" smtClean="0">
                <a:effectLst/>
              </a:rPr>
              <a:t>плотность материала.</a:t>
            </a:r>
          </a:p>
        </p:txBody>
      </p:sp>
      <p:pic>
        <p:nvPicPr>
          <p:cNvPr id="2150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8038" y="3213100"/>
            <a:ext cx="1871662" cy="933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Рисунок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457200" y="2492896"/>
            <a:ext cx="8229600" cy="3831704"/>
          </a:xfrm>
        </p:spPr>
        <p:txBody>
          <a:bodyPr>
            <a:normAutofit/>
          </a:bodyPr>
          <a:lstStyle/>
          <a:p>
            <a:pPr algn="just"/>
            <a:r>
              <a:rPr lang="ru-RU" altLang="ru-RU" sz="2400" dirty="0"/>
              <a:t>Использование объёма блока, обеспечиваемое НК, т.е. соотношение между общим объёмом блока и полезным, а также соответствующее сравнение по массе принято оценивать коэффициентами.</a:t>
            </a:r>
            <a:endParaRPr lang="ru-RU" sz="2400"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291384985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545393" y="764704"/>
            <a:ext cx="4032448" cy="1070446"/>
          </a:xfrm>
        </p:spPr>
        <p:txBody>
          <a:bodyPr>
            <a:normAutofit/>
          </a:bodyPr>
          <a:lstStyle/>
          <a:p>
            <a:pPr eaLnBrk="1" hangingPunct="1"/>
            <a:r>
              <a:rPr lang="ru-RU" altLang="ru-RU" sz="2400" dirty="0" smtClean="0">
                <a:solidFill>
                  <a:schemeClr val="tx1"/>
                </a:solidFill>
                <a:effectLst/>
                <a:latin typeface="+mn-lt"/>
              </a:rPr>
              <a:t>В </a:t>
            </a:r>
            <a:r>
              <a:rPr lang="ru-RU" altLang="ru-RU" sz="2400" dirty="0" smtClean="0">
                <a:solidFill>
                  <a:schemeClr val="tx1"/>
                </a:solidFill>
                <a:effectLst/>
                <a:latin typeface="+mn-lt"/>
              </a:rPr>
              <a:t>том числе применяются:</a:t>
            </a:r>
          </a:p>
        </p:txBody>
      </p:sp>
      <p:sp>
        <p:nvSpPr>
          <p:cNvPr id="22531" name="Rectangle 3"/>
          <p:cNvSpPr>
            <a:spLocks noGrp="1" noChangeArrowheads="1"/>
          </p:cNvSpPr>
          <p:nvPr>
            <p:ph idx="1"/>
          </p:nvPr>
        </p:nvSpPr>
        <p:spPr>
          <a:xfrm>
            <a:off x="467544" y="1989137"/>
            <a:ext cx="8136904" cy="4543425"/>
          </a:xfrm>
        </p:spPr>
        <p:txBody>
          <a:bodyPr/>
          <a:lstStyle/>
          <a:p>
            <a:pPr marL="0" indent="0" eaLnBrk="1" hangingPunct="1">
              <a:buNone/>
            </a:pPr>
            <a:r>
              <a:rPr lang="ru-RU" altLang="ru-RU" sz="2400" dirty="0" smtClean="0">
                <a:effectLst/>
              </a:rPr>
              <a:t>а) коэффициент заполнения объёма блока</a:t>
            </a:r>
            <a:r>
              <a:rPr lang="en-US" altLang="ru-RU" sz="2400" dirty="0" smtClean="0">
                <a:effectLst/>
              </a:rPr>
              <a:t>:</a:t>
            </a:r>
            <a:endParaRPr lang="ru-RU" altLang="ru-RU" sz="2400" dirty="0" smtClean="0">
              <a:effectLst/>
            </a:endParaRPr>
          </a:p>
          <a:p>
            <a:pPr eaLnBrk="1" hangingPunct="1"/>
            <a:endParaRPr lang="ru-RU" altLang="ru-RU" sz="2400" dirty="0" smtClean="0">
              <a:effectLst/>
            </a:endParaRPr>
          </a:p>
          <a:p>
            <a:pPr eaLnBrk="1" hangingPunct="1"/>
            <a:endParaRPr lang="ru-RU" altLang="ru-RU" sz="2400" dirty="0" smtClean="0">
              <a:effectLst/>
            </a:endParaRPr>
          </a:p>
          <a:p>
            <a:pPr eaLnBrk="1" hangingPunct="1"/>
            <a:endParaRPr lang="ru-RU" altLang="ru-RU" sz="2400" dirty="0" smtClean="0">
              <a:effectLst/>
            </a:endParaRPr>
          </a:p>
          <a:p>
            <a:pPr marL="0" indent="0" eaLnBrk="1" hangingPunct="1">
              <a:buNone/>
            </a:pPr>
            <a:r>
              <a:rPr lang="ru-RU" altLang="ru-RU" sz="2400" dirty="0" smtClean="0">
                <a:effectLst/>
              </a:rPr>
              <a:t>б) коэффициент использования объёма</a:t>
            </a:r>
            <a:r>
              <a:rPr lang="en-US" altLang="ru-RU" sz="2400" dirty="0" smtClean="0">
                <a:effectLst/>
              </a:rPr>
              <a:t>:</a:t>
            </a:r>
            <a:endParaRPr lang="ru-RU" altLang="ru-RU" sz="2400" dirty="0" smtClean="0">
              <a:effectLst/>
            </a:endParaRPr>
          </a:p>
          <a:p>
            <a:pPr eaLnBrk="1" hangingPunct="1"/>
            <a:endParaRPr lang="ru-RU" altLang="ru-RU" sz="2400" dirty="0" smtClean="0">
              <a:effectLst/>
            </a:endParaRPr>
          </a:p>
          <a:p>
            <a:pPr eaLnBrk="1" hangingPunct="1"/>
            <a:endParaRPr lang="ru-RU" altLang="ru-RU" sz="2400" dirty="0" smtClean="0">
              <a:effectLst/>
            </a:endParaRPr>
          </a:p>
          <a:p>
            <a:pPr marL="0" indent="0" eaLnBrk="1" hangingPunct="1">
              <a:buNone/>
            </a:pPr>
            <a:r>
              <a:rPr lang="ru-RU" altLang="ru-RU" sz="2400" dirty="0" smtClean="0">
                <a:effectLst/>
              </a:rPr>
              <a:t>в) коэффициент использования массы</a:t>
            </a:r>
            <a:r>
              <a:rPr lang="en-US" altLang="ru-RU" sz="2400" dirty="0" smtClean="0">
                <a:effectLst/>
              </a:rPr>
              <a:t>:</a:t>
            </a:r>
            <a:endParaRPr lang="ru-RU" altLang="ru-RU" sz="2400" dirty="0" smtClean="0">
              <a:effectLst/>
            </a:endParaRPr>
          </a:p>
        </p:txBody>
      </p:sp>
      <p:pic>
        <p:nvPicPr>
          <p:cNvPr id="2253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2636838"/>
            <a:ext cx="2647950" cy="895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63938" y="5589588"/>
            <a:ext cx="1962150" cy="942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08400" y="4221163"/>
            <a:ext cx="1562100" cy="895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Рисунок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Grp="1" noChangeArrowheads="1"/>
          </p:cNvSpPr>
          <p:nvPr>
            <p:ph idx="1"/>
          </p:nvPr>
        </p:nvSpPr>
        <p:spPr>
          <a:xfrm>
            <a:off x="395536" y="1412777"/>
            <a:ext cx="8208912" cy="5040560"/>
          </a:xfrm>
        </p:spPr>
        <p:txBody>
          <a:bodyPr/>
          <a:lstStyle/>
          <a:p>
            <a:pPr algn="just" eaLnBrk="1" hangingPunct="1"/>
            <a:r>
              <a:rPr lang="ru-RU" altLang="ru-RU" sz="2400" dirty="0" smtClean="0">
                <a:solidFill>
                  <a:srgbClr val="C00000"/>
                </a:solidFill>
                <a:effectLst/>
              </a:rPr>
              <a:t>Проверка</a:t>
            </a:r>
            <a:r>
              <a:rPr lang="en-US" altLang="ru-RU" sz="2400" dirty="0" smtClean="0">
                <a:solidFill>
                  <a:srgbClr val="C00000"/>
                </a:solidFill>
                <a:effectLst/>
              </a:rPr>
              <a:t> </a:t>
            </a:r>
            <a:r>
              <a:rPr lang="ru-RU" altLang="ru-RU" sz="2400" dirty="0" smtClean="0">
                <a:solidFill>
                  <a:srgbClr val="C00000"/>
                </a:solidFill>
                <a:effectLst/>
              </a:rPr>
              <a:t>НК осуществляется расчётами</a:t>
            </a:r>
            <a:r>
              <a:rPr lang="ru-RU" altLang="ru-RU" sz="2400" dirty="0" smtClean="0">
                <a:effectLst/>
              </a:rPr>
              <a:t>. </a:t>
            </a:r>
            <a:endParaRPr lang="ru-RU" altLang="ru-RU" sz="2400" dirty="0" smtClean="0">
              <a:effectLst/>
            </a:endParaRPr>
          </a:p>
          <a:p>
            <a:pPr algn="just" eaLnBrk="1" hangingPunct="1"/>
            <a:r>
              <a:rPr lang="ru-RU" altLang="ru-RU" sz="2400" dirty="0" smtClean="0">
                <a:effectLst/>
              </a:rPr>
              <a:t>Целью </a:t>
            </a:r>
            <a:r>
              <a:rPr lang="ru-RU" altLang="ru-RU" sz="2400" dirty="0" smtClean="0">
                <a:effectLst/>
              </a:rPr>
              <a:t>расчётов является определение фактических деформаций в</a:t>
            </a:r>
            <a:r>
              <a:rPr lang="en-US" altLang="ru-RU" sz="2400" dirty="0" smtClean="0">
                <a:effectLst/>
              </a:rPr>
              <a:t> </a:t>
            </a:r>
            <a:r>
              <a:rPr lang="ru-RU" altLang="ru-RU" sz="2400" dirty="0" smtClean="0">
                <a:effectLst/>
              </a:rPr>
              <a:t>элементах конструкции при действии на блок вибрации, ударов и линейных ускорений в соответствии с заданными для блока условиями по нормативным документам. </a:t>
            </a:r>
            <a:endParaRPr lang="ru-RU" altLang="ru-RU" sz="2400" dirty="0" smtClean="0">
              <a:effectLst/>
            </a:endParaRPr>
          </a:p>
          <a:p>
            <a:pPr algn="just" eaLnBrk="1" hangingPunct="1"/>
            <a:r>
              <a:rPr lang="ru-RU" altLang="ru-RU" sz="2400" dirty="0" smtClean="0">
                <a:effectLst/>
              </a:rPr>
              <a:t>В </a:t>
            </a:r>
            <a:r>
              <a:rPr lang="ru-RU" altLang="ru-RU" sz="2400" dirty="0" smtClean="0">
                <a:effectLst/>
              </a:rPr>
              <a:t>перечень основных расчётов включаются:</a:t>
            </a:r>
          </a:p>
          <a:p>
            <a:pPr marL="0" indent="0" algn="just" eaLnBrk="1" hangingPunct="1">
              <a:buNone/>
            </a:pPr>
            <a:r>
              <a:rPr lang="ru-RU" altLang="ru-RU" sz="2400" dirty="0" smtClean="0">
                <a:effectLst/>
              </a:rPr>
              <a:t>− </a:t>
            </a:r>
            <a:r>
              <a:rPr lang="ru-RU" altLang="ru-RU" sz="2400" dirty="0" smtClean="0">
                <a:effectLst/>
              </a:rPr>
              <a:t>расчёт на </a:t>
            </a:r>
            <a:r>
              <a:rPr lang="ru-RU" altLang="ru-RU" sz="2400" dirty="0" err="1" smtClean="0">
                <a:effectLst/>
              </a:rPr>
              <a:t>вибропрочность</a:t>
            </a:r>
            <a:r>
              <a:rPr lang="ru-RU" altLang="ru-RU" sz="2400" dirty="0" smtClean="0">
                <a:effectLst/>
              </a:rPr>
              <a:t>;</a:t>
            </a:r>
          </a:p>
          <a:p>
            <a:pPr marL="0" indent="0" algn="just" eaLnBrk="1" hangingPunct="1">
              <a:buNone/>
            </a:pPr>
            <a:r>
              <a:rPr lang="ru-RU" altLang="ru-RU" sz="2400" dirty="0" smtClean="0">
                <a:effectLst/>
              </a:rPr>
              <a:t>− </a:t>
            </a:r>
            <a:r>
              <a:rPr lang="ru-RU" altLang="ru-RU" sz="2400" dirty="0" smtClean="0">
                <a:effectLst/>
              </a:rPr>
              <a:t>расчёт ударного воздействия при падении блока, как правило, такой расчёт делается только для моноблоков групп 6-7, по ГОСТ 16019–01.</a:t>
            </a: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defRPr/>
            </a:pPr>
            <a:endParaRPr lang="ru-RU" altLang="ru-RU" smtClean="0"/>
          </a:p>
        </p:txBody>
      </p:sp>
      <p:sp>
        <p:nvSpPr>
          <p:cNvPr id="55299" name="Rectangle 3"/>
          <p:cNvSpPr>
            <a:spLocks noGrp="1" noChangeArrowheads="1"/>
          </p:cNvSpPr>
          <p:nvPr>
            <p:ph idx="1"/>
          </p:nvPr>
        </p:nvSpPr>
        <p:spPr/>
        <p:txBody>
          <a:bodyPr/>
          <a:lstStyle/>
          <a:p>
            <a:pPr marL="0" indent="0" algn="just" eaLnBrk="1" hangingPunct="1">
              <a:buNone/>
              <a:defRPr/>
            </a:pPr>
            <a:r>
              <a:rPr lang="ru-RU" altLang="ru-RU" sz="2400" dirty="0" smtClean="0">
                <a:effectLst/>
              </a:rPr>
              <a:t>- расчёт </a:t>
            </a:r>
            <a:r>
              <a:rPr lang="ru-RU" altLang="ru-RU" sz="2400" dirty="0" smtClean="0">
                <a:effectLst/>
              </a:rPr>
              <a:t>жёсткости наиболее критичного элемента несущей конструкции блока (например, панель, шасси)</a:t>
            </a:r>
            <a:r>
              <a:rPr lang="en-US" altLang="ru-RU" sz="2400" dirty="0" smtClean="0">
                <a:effectLst/>
              </a:rPr>
              <a:t> </a:t>
            </a:r>
            <a:r>
              <a:rPr lang="ru-RU" altLang="ru-RU" sz="2400" dirty="0" smtClean="0">
                <a:effectLst/>
              </a:rPr>
              <a:t>и величины его прогиба при </a:t>
            </a:r>
            <a:r>
              <a:rPr lang="ru-RU" altLang="ru-RU" sz="2400" dirty="0" err="1" smtClean="0">
                <a:effectLst/>
              </a:rPr>
              <a:t>нагружении</a:t>
            </a:r>
            <a:r>
              <a:rPr lang="ru-RU" altLang="ru-RU" sz="2400" dirty="0" smtClean="0">
                <a:effectLst/>
              </a:rPr>
              <a:t> комплексом конструктивов в режиме статической или динамической</a:t>
            </a:r>
            <a:r>
              <a:rPr lang="en-US" altLang="ru-RU" sz="2400" dirty="0" smtClean="0">
                <a:effectLst/>
              </a:rPr>
              <a:t> </a:t>
            </a:r>
            <a:r>
              <a:rPr lang="ru-RU" altLang="ru-RU" sz="2400" dirty="0" smtClean="0">
                <a:effectLst/>
              </a:rPr>
              <a:t>нагрузки; для блока в целом эта характеристика проверяется только в каких-либо сомнительных случаях, например, когда один из габаритных размеров блока много больше других; превышения какого-либо из габаритных</a:t>
            </a:r>
            <a:r>
              <a:rPr lang="en-US" altLang="ru-RU" sz="2400" dirty="0" smtClean="0">
                <a:effectLst/>
              </a:rPr>
              <a:t> </a:t>
            </a:r>
            <a:r>
              <a:rPr lang="ru-RU" altLang="ru-RU" sz="2400" dirty="0" smtClean="0">
                <a:effectLst/>
              </a:rPr>
              <a:t>размеров над другими более чем вдвое рекомендуется не </a:t>
            </a:r>
            <a:r>
              <a:rPr lang="ru-RU" altLang="ru-RU" sz="2400" dirty="0" smtClean="0">
                <a:effectLst/>
              </a:rPr>
              <a:t>допускать.</a:t>
            </a:r>
            <a:endParaRPr lang="ru-RU" altLang="ru-RU" sz="2400" dirty="0" smtClean="0">
              <a:effectLst/>
            </a:endParaRPr>
          </a:p>
          <a:p>
            <a:pPr eaLnBrk="1" hangingPunct="1">
              <a:lnSpc>
                <a:spcPct val="90000"/>
              </a:lnSpc>
              <a:defRPr/>
            </a:pPr>
            <a:endParaRPr lang="ru-RU" altLang="ru-RU" sz="2400" dirty="0" smtClean="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defRPr/>
            </a:pPr>
            <a:endParaRPr lang="ru-RU" altLang="ru-RU" smtClean="0"/>
          </a:p>
        </p:txBody>
      </p:sp>
      <p:sp>
        <p:nvSpPr>
          <p:cNvPr id="57347" name="Rectangle 3"/>
          <p:cNvSpPr>
            <a:spLocks noGrp="1" noChangeArrowheads="1"/>
          </p:cNvSpPr>
          <p:nvPr>
            <p:ph idx="1"/>
          </p:nvPr>
        </p:nvSpPr>
        <p:spPr/>
        <p:txBody>
          <a:bodyPr>
            <a:normAutofit/>
          </a:bodyPr>
          <a:lstStyle/>
          <a:p>
            <a:pPr marL="0" indent="0" eaLnBrk="1" hangingPunct="1">
              <a:buNone/>
              <a:defRPr/>
            </a:pPr>
            <a:r>
              <a:rPr lang="ru-RU" altLang="ru-RU" sz="2400" dirty="0" smtClean="0">
                <a:solidFill>
                  <a:srgbClr val="C00000"/>
                </a:solidFill>
              </a:rPr>
              <a:t>Несущие конструкции должны:</a:t>
            </a:r>
          </a:p>
          <a:p>
            <a:pPr marL="609600" indent="-609600" eaLnBrk="1" hangingPunct="1">
              <a:buClrTx/>
              <a:buSzPct val="100000"/>
              <a:buFont typeface="Wingdings" pitchFamily="2" charset="2"/>
              <a:buAutoNum type="arabicPeriod"/>
              <a:defRPr/>
            </a:pPr>
            <a:r>
              <a:rPr lang="ru-RU" altLang="ru-RU" sz="2400" dirty="0" smtClean="0"/>
              <a:t>Соответствовать нормам эргономики и технической эстетики</a:t>
            </a:r>
          </a:p>
          <a:p>
            <a:pPr marL="609600" indent="-609600" eaLnBrk="1" hangingPunct="1">
              <a:buClrTx/>
              <a:buSzPct val="100000"/>
              <a:buFont typeface="Wingdings" pitchFamily="2" charset="2"/>
              <a:buAutoNum type="arabicPeriod"/>
              <a:defRPr/>
            </a:pPr>
            <a:r>
              <a:rPr lang="ru-RU" altLang="ru-RU" sz="2400" dirty="0" smtClean="0"/>
              <a:t>Быть технологичными</a:t>
            </a:r>
          </a:p>
          <a:p>
            <a:pPr marL="609600" indent="-609600" eaLnBrk="1" hangingPunct="1">
              <a:buClrTx/>
              <a:buSzPct val="100000"/>
              <a:buFont typeface="Wingdings" pitchFamily="2" charset="2"/>
              <a:buAutoNum type="arabicPeriod"/>
              <a:defRPr/>
            </a:pPr>
            <a:r>
              <a:rPr lang="ru-RU" altLang="ru-RU" sz="2400" dirty="0" smtClean="0"/>
              <a:t>Быть </a:t>
            </a:r>
            <a:r>
              <a:rPr lang="ru-RU" altLang="ru-RU" sz="2400" dirty="0" err="1" smtClean="0"/>
              <a:t>охраноспособными</a:t>
            </a:r>
            <a:endParaRPr lang="ru-RU" altLang="ru-RU" sz="2400" dirty="0" smtClean="0"/>
          </a:p>
          <a:p>
            <a:pPr marL="609600" indent="-609600" eaLnBrk="1" hangingPunct="1">
              <a:buClrTx/>
              <a:buSzPct val="100000"/>
              <a:buFont typeface="Wingdings" pitchFamily="2" charset="2"/>
              <a:buAutoNum type="arabicPeriod"/>
              <a:defRPr/>
            </a:pPr>
            <a:r>
              <a:rPr lang="ru-RU" altLang="ru-RU" sz="2400" dirty="0" smtClean="0"/>
              <a:t>Обладать минимальной массой и габаритными размерами</a:t>
            </a:r>
          </a:p>
          <a:p>
            <a:pPr marL="609600" indent="-609600" eaLnBrk="1" hangingPunct="1">
              <a:buClrTx/>
              <a:buSzPct val="100000"/>
              <a:buFont typeface="Wingdings" pitchFamily="2" charset="2"/>
              <a:buAutoNum type="arabicPeriod"/>
              <a:defRPr/>
            </a:pPr>
            <a:r>
              <a:rPr lang="ru-RU" altLang="ru-RU" sz="2400" dirty="0" smtClean="0"/>
              <a:t>Отвечать требованиям стандартизации</a:t>
            </a: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3"/>
          <p:cNvSpPr>
            <a:spLocks noGrp="1" noChangeArrowheads="1"/>
          </p:cNvSpPr>
          <p:nvPr>
            <p:ph idx="1"/>
          </p:nvPr>
        </p:nvSpPr>
        <p:spPr>
          <a:xfrm>
            <a:off x="455613" y="1340768"/>
            <a:ext cx="8364859" cy="5256882"/>
          </a:xfrm>
        </p:spPr>
        <p:txBody>
          <a:bodyPr>
            <a:normAutofit/>
          </a:bodyPr>
          <a:lstStyle/>
          <a:p>
            <a:pPr marL="0" indent="0" eaLnBrk="1" hangingPunct="1">
              <a:buNone/>
              <a:defRPr/>
            </a:pPr>
            <a:r>
              <a:rPr lang="ru-RU" altLang="ru-RU" sz="2400" dirty="0" smtClean="0">
                <a:solidFill>
                  <a:srgbClr val="C00000"/>
                </a:solidFill>
              </a:rPr>
              <a:t>Развитие несущих конструкций РЭС обуславливалось:</a:t>
            </a:r>
          </a:p>
          <a:p>
            <a:pPr marL="609600" indent="-609600" eaLnBrk="1" hangingPunct="1">
              <a:buClrTx/>
              <a:buSzPct val="100000"/>
              <a:buFont typeface="Wingdings" pitchFamily="2" charset="2"/>
              <a:buAutoNum type="arabicPeriod"/>
              <a:defRPr/>
            </a:pPr>
            <a:r>
              <a:rPr lang="ru-RU" altLang="ru-RU" sz="2400" dirty="0" smtClean="0"/>
              <a:t>Эволюцией ЭРК</a:t>
            </a:r>
          </a:p>
          <a:p>
            <a:pPr marL="609600" indent="-609600" eaLnBrk="1" hangingPunct="1">
              <a:buClrTx/>
              <a:buSzPct val="100000"/>
              <a:buFont typeface="Wingdings" pitchFamily="2" charset="2"/>
              <a:buAutoNum type="arabicPeriod"/>
              <a:defRPr/>
            </a:pPr>
            <a:r>
              <a:rPr lang="ru-RU" altLang="ru-RU" sz="2400" dirty="0" smtClean="0"/>
              <a:t>Расширением области применения и условий эксплуатации РЭС</a:t>
            </a:r>
          </a:p>
          <a:p>
            <a:pPr marL="609600" indent="-609600" eaLnBrk="1" hangingPunct="1">
              <a:buClrTx/>
              <a:buSzPct val="100000"/>
              <a:buFont typeface="Wingdings" pitchFamily="2" charset="2"/>
              <a:buAutoNum type="arabicPeriod"/>
              <a:defRPr/>
            </a:pPr>
            <a:r>
              <a:rPr lang="ru-RU" altLang="ru-RU" sz="2400" dirty="0" smtClean="0"/>
              <a:t>Возрастающей потребностью в серийном и массовом производстве РЭС</a:t>
            </a:r>
          </a:p>
          <a:p>
            <a:pPr marL="609600" indent="-609600" eaLnBrk="1" hangingPunct="1">
              <a:buClrTx/>
              <a:buSzPct val="100000"/>
              <a:buFont typeface="Wingdings" pitchFamily="2" charset="2"/>
              <a:buAutoNum type="arabicPeriod"/>
              <a:defRPr/>
            </a:pPr>
            <a:r>
              <a:rPr lang="ru-RU" altLang="ru-RU" sz="2400" dirty="0" smtClean="0"/>
              <a:t>Ростом требований к надежности и средств РЭС</a:t>
            </a:r>
          </a:p>
          <a:p>
            <a:pPr marL="609600" indent="-609600" eaLnBrk="1" hangingPunct="1">
              <a:buClrTx/>
              <a:buSzPct val="100000"/>
              <a:buFont typeface="Wingdings" pitchFamily="2" charset="2"/>
              <a:buAutoNum type="arabicPeriod"/>
              <a:defRPr/>
            </a:pPr>
            <a:r>
              <a:rPr lang="ru-RU" altLang="ru-RU" sz="2400" dirty="0" smtClean="0"/>
              <a:t>Появлением и развитием методов и средств автоматизированного проектирования конструкций и технологий производства </a:t>
            </a:r>
            <a:r>
              <a:rPr lang="ru-RU" altLang="ru-RU" sz="2400" dirty="0" smtClean="0"/>
              <a:t>РЭС</a:t>
            </a:r>
          </a:p>
          <a:p>
            <a:pPr marL="609600" indent="-609600">
              <a:buClrTx/>
              <a:buSzPct val="100000"/>
              <a:buFont typeface="Wingdings" pitchFamily="2" charset="2"/>
              <a:buAutoNum type="arabicPeriod"/>
              <a:defRPr/>
            </a:pPr>
            <a:r>
              <a:rPr lang="ru-RU" altLang="ru-RU" sz="2400" dirty="0" smtClean="0"/>
              <a:t>Развитием </a:t>
            </a:r>
            <a:r>
              <a:rPr lang="ru-RU" altLang="ru-RU" sz="2400" dirty="0"/>
              <a:t>способов внутри- и межмодульной коммутации</a:t>
            </a:r>
          </a:p>
          <a:p>
            <a:pPr marL="609600" indent="-609600" eaLnBrk="1" hangingPunct="1">
              <a:buClrTx/>
              <a:buSzPct val="100000"/>
              <a:buFont typeface="Wingdings" pitchFamily="2" charset="2"/>
              <a:buAutoNum type="arabicPeriod"/>
              <a:defRPr/>
            </a:pPr>
            <a:endParaRPr lang="ru-RU" altLang="ru-RU" sz="2400" dirty="0" smtClean="0"/>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3"/>
          <p:cNvSpPr>
            <a:spLocks noGrp="1" noChangeArrowheads="1"/>
          </p:cNvSpPr>
          <p:nvPr>
            <p:ph idx="1"/>
          </p:nvPr>
        </p:nvSpPr>
        <p:spPr>
          <a:xfrm>
            <a:off x="455613" y="1412776"/>
            <a:ext cx="8226425" cy="5184874"/>
          </a:xfrm>
        </p:spPr>
        <p:txBody>
          <a:bodyPr>
            <a:normAutofit/>
          </a:bodyPr>
          <a:lstStyle/>
          <a:p>
            <a:pPr marL="0" indent="0" eaLnBrk="1" hangingPunct="1">
              <a:buNone/>
              <a:defRPr/>
            </a:pPr>
            <a:r>
              <a:rPr lang="ru-RU" altLang="ru-RU" sz="2400" dirty="0" smtClean="0">
                <a:solidFill>
                  <a:srgbClr val="C00000"/>
                </a:solidFill>
              </a:rPr>
              <a:t>Современные РЭС являются функциональными и конструктивными системами, так как несут в себе признаки системы:</a:t>
            </a:r>
          </a:p>
          <a:p>
            <a:pPr marL="533400" indent="-533400" eaLnBrk="1" hangingPunct="1">
              <a:buClrTx/>
              <a:buSzPct val="100000"/>
              <a:buFont typeface="Wingdings" pitchFamily="2" charset="2"/>
              <a:buAutoNum type="arabicPeriod"/>
              <a:defRPr/>
            </a:pPr>
            <a:r>
              <a:rPr lang="ru-RU" altLang="ru-RU" sz="2400" dirty="0" smtClean="0"/>
              <a:t>Состоят из множества конструктивных элементов нижних уровней, объединённых в конструкции высшего уровня посредством множества связей в соответствии с принятыми принципами построения</a:t>
            </a:r>
          </a:p>
          <a:p>
            <a:pPr marL="533400" indent="-533400" eaLnBrk="1" hangingPunct="1">
              <a:buClrTx/>
              <a:buSzPct val="100000"/>
              <a:buFont typeface="Wingdings" pitchFamily="2" charset="2"/>
              <a:buAutoNum type="arabicPeriod"/>
              <a:defRPr/>
            </a:pPr>
            <a:r>
              <a:rPr lang="ru-RU" altLang="ru-RU" sz="2400" dirty="0" smtClean="0"/>
              <a:t>Состоят из иерархически подчинённых конструктивных уровней в соответствии с принятым принципом </a:t>
            </a:r>
            <a:r>
              <a:rPr lang="ru-RU" altLang="ru-RU" sz="2400" dirty="0" smtClean="0"/>
              <a:t>разукрупнения</a:t>
            </a:r>
            <a:endParaRPr lang="ru-RU" altLang="ru-RU" sz="2400" dirty="0" smtClean="0"/>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3"/>
          <p:cNvSpPr>
            <a:spLocks noGrp="1" noChangeArrowheads="1"/>
          </p:cNvSpPr>
          <p:nvPr>
            <p:ph idx="1"/>
          </p:nvPr>
        </p:nvSpPr>
        <p:spPr>
          <a:xfrm>
            <a:off x="455613" y="2276872"/>
            <a:ext cx="8226425" cy="3819128"/>
          </a:xfrm>
        </p:spPr>
        <p:txBody>
          <a:bodyPr>
            <a:normAutofit/>
          </a:bodyPr>
          <a:lstStyle/>
          <a:p>
            <a:pPr algn="just" eaLnBrk="1" hangingPunct="1">
              <a:buFont typeface="Wingdings" pitchFamily="2" charset="2"/>
              <a:buNone/>
              <a:defRPr/>
            </a:pPr>
            <a:r>
              <a:rPr lang="ru-RU" altLang="ru-RU" sz="2400" dirty="0" smtClean="0"/>
              <a:t>3. Имеют между конструктивными уровнями определённые связи и отношения</a:t>
            </a:r>
          </a:p>
          <a:p>
            <a:pPr algn="just" eaLnBrk="1" hangingPunct="1">
              <a:buFont typeface="Wingdings" pitchFamily="2" charset="2"/>
              <a:buNone/>
              <a:defRPr/>
            </a:pPr>
            <a:r>
              <a:rPr lang="ru-RU" altLang="ru-RU" sz="2400" dirty="0" smtClean="0"/>
              <a:t>4. Обладают определённостью поведения, т.е. противостоят воздействию внешних дестабилизирующих факторов условий эксплуатации</a:t>
            </a:r>
          </a:p>
          <a:p>
            <a:pPr algn="just" eaLnBrk="1" hangingPunct="1">
              <a:buFont typeface="Wingdings" pitchFamily="2" charset="2"/>
              <a:buNone/>
              <a:defRPr/>
            </a:pPr>
            <a:r>
              <a:rPr lang="ru-RU" altLang="ru-RU" sz="2400" dirty="0" smtClean="0"/>
              <a:t>5. Являются частью другой системы</a:t>
            </a:r>
          </a:p>
          <a:p>
            <a:pPr algn="just" eaLnBrk="1" hangingPunct="1">
              <a:buFont typeface="Wingdings" pitchFamily="2" charset="2"/>
              <a:buNone/>
              <a:defRPr/>
            </a:pPr>
            <a:r>
              <a:rPr lang="ru-RU" altLang="ru-RU" sz="2400" dirty="0" smtClean="0"/>
              <a:t>6. Находятся в постоянном развитии</a:t>
            </a: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1"/>
  <p:tag name="ISPRING_SCORM_RATE_QUIZZES" val="0"/>
  <p:tag name="ISPRING_SCORM_PASSING_SCORE" val="100.0000000000"/>
  <p:tag name="ISPRING_RESOURCE_PATHS_HASH_2" val="2940bf5f4833bf3a4655d1d98a1f4e7f4ca7881"/>
  <p:tag name="GENSWF_OUTPUT_FILE_NAME" val="02__"/>
</p:tagLst>
</file>

<file path=ppt/tags/tag2.xml><?xml version="1.0" encoding="utf-8"?>
<p:tagLst xmlns:a="http://schemas.openxmlformats.org/drawingml/2006/main" xmlns:r="http://schemas.openxmlformats.org/officeDocument/2006/relationships" xmlns:p="http://schemas.openxmlformats.org/presentationml/2006/main">
  <p:tag name="GENSWF_SLIDE_TITLE" val="Алгоритмы и алгоритмические процессы"/>
  <p:tag name="GENSWF_ADVANCE_TIME" val="0.00"/>
  <p:tag name="ISPRING_SLIDE_INDENT_LEVEL" val="0"/>
  <p:tag name="ISPRING_PRESENTER_ID" val="None"/>
  <p:tag name="ISPRING_CUSTOM_TIMING_USED" val="0"/>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539</TotalTime>
  <Words>1310</Words>
  <Application>Microsoft Office PowerPoint</Application>
  <PresentationFormat>Экран (4:3)</PresentationFormat>
  <Paragraphs>148</Paragraphs>
  <Slides>29</Slides>
  <Notes>29</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29</vt:i4>
      </vt:variant>
    </vt:vector>
  </HeadingPairs>
  <TitlesOfParts>
    <vt:vector size="33" baseType="lpstr">
      <vt:lpstr>Arial</vt:lpstr>
      <vt:lpstr>Wingdings</vt:lpstr>
      <vt:lpstr>Calibri</vt:lpstr>
      <vt:lpstr>Поток</vt:lpstr>
      <vt:lpstr>Презентация PowerPoint</vt:lpstr>
      <vt:lpstr>Презентация PowerPoint</vt:lpstr>
      <vt:lpstr>Презентация PowerPoint</vt:lpstr>
      <vt:lpstr>НК характеризуются способом образования пространственно-ограниченного рабочего объёма блока или способом взаимного расположения своих деталей. С этой точки зрения можно выделить несколько наиболее употребительных типов НК:</vt:lpstr>
      <vt:lpstr>1. Каркасная несущая конструкция</vt:lpstr>
      <vt:lpstr>Презентация PowerPoint</vt:lpstr>
      <vt:lpstr>2. Панельная несущая конструкция</vt:lpstr>
      <vt:lpstr>Презентация PowerPoint</vt:lpstr>
      <vt:lpstr>Презентация PowerPoint</vt:lpstr>
      <vt:lpstr>3. Коробочная несущая конструкция</vt:lpstr>
      <vt:lpstr>4. Несущая конструкция типа "шасси-панель"</vt:lpstr>
      <vt:lpstr>Презентация PowerPoint</vt:lpstr>
      <vt:lpstr>Презентация PowerPoint</vt:lpstr>
      <vt:lpstr>5. Бескаркасные несущая конструкция</vt:lpstr>
      <vt:lpstr>Презентация PowerPoint</vt:lpstr>
      <vt:lpstr>6. Материалы несущих конструкций</vt:lpstr>
      <vt:lpstr>Презентация PowerPoint</vt:lpstr>
      <vt:lpstr>7. Требования к несущим конструкциям и их оценки</vt:lpstr>
      <vt:lpstr>Жёсткость</vt:lpstr>
      <vt:lpstr>Масса</vt:lpstr>
      <vt:lpstr>Обобщённый коэффициент материала</vt:lpstr>
      <vt:lpstr>Презентация PowerPoint</vt:lpstr>
      <vt:lpstr>В том числе применяются: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Несущие конструкции РЭС</dc:title>
  <dc:creator>WORK</dc:creator>
  <cp:lastModifiedBy>Belous</cp:lastModifiedBy>
  <cp:revision>40</cp:revision>
  <dcterms:created xsi:type="dcterms:W3CDTF">2011-12-19T08:25:13Z</dcterms:created>
  <dcterms:modified xsi:type="dcterms:W3CDTF">2014-05-07T09:14:47Z</dcterms:modified>
</cp:coreProperties>
</file>