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3" r:id="rId16"/>
    <p:sldId id="272" r:id="rId17"/>
    <p:sldId id="274" r:id="rId18"/>
    <p:sldId id="271" r:id="rId19"/>
    <p:sldId id="275" r:id="rId20"/>
    <p:sldId id="277" r:id="rId21"/>
    <p:sldId id="276" r:id="rId22"/>
    <p:sldId id="278" r:id="rId23"/>
    <p:sldId id="279" r:id="rId24"/>
    <p:sldId id="280" r:id="rId25"/>
    <p:sldId id="281" r:id="rId26"/>
    <p:sldId id="282" r:id="rId27"/>
    <p:sldId id="288" r:id="rId28"/>
    <p:sldId id="258" r:id="rId29"/>
    <p:sldId id="287" r:id="rId30"/>
    <p:sldId id="283" r:id="rId31"/>
    <p:sldId id="284" r:id="rId32"/>
    <p:sldId id="285" r:id="rId33"/>
    <p:sldId id="286" r:id="rId34"/>
    <p:sldId id="289" r:id="rId35"/>
    <p:sldId id="290" r:id="rId36"/>
    <p:sldId id="291" r:id="rId37"/>
    <p:sldId id="292"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3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B0A33EF-E7F5-4737-B951-3375B3E6F34A}" type="datetimeFigureOut">
              <a:rPr lang="ru-RU" smtClean="0"/>
              <a:t>21.11.2013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0D5DE6-692E-410B-B038-2518CCD4E60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B0A33EF-E7F5-4737-B951-3375B3E6F34A}" type="datetimeFigureOut">
              <a:rPr lang="ru-RU" smtClean="0"/>
              <a:t>21.11.2013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0D5DE6-692E-410B-B038-2518CCD4E600}"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B0A33EF-E7F5-4737-B951-3375B3E6F34A}" type="datetimeFigureOut">
              <a:rPr lang="ru-RU" smtClean="0"/>
              <a:t>21.11.2013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0D5DE6-692E-410B-B038-2518CCD4E60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2B0A33EF-E7F5-4737-B951-3375B3E6F34A}" type="datetimeFigureOut">
              <a:rPr lang="ru-RU" smtClean="0"/>
              <a:t>21.11.2013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0D5DE6-692E-410B-B038-2518CCD4E60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B0A33EF-E7F5-4737-B951-3375B3E6F34A}" type="datetimeFigureOut">
              <a:rPr lang="ru-RU" smtClean="0"/>
              <a:t>21.11.2013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20D5DE6-692E-410B-B038-2518CCD4E60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2B0A33EF-E7F5-4737-B951-3375B3E6F34A}" type="datetimeFigureOut">
              <a:rPr lang="ru-RU" smtClean="0"/>
              <a:t>21.11.2013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20D5DE6-692E-410B-B038-2518CCD4E60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B0A33EF-E7F5-4737-B951-3375B3E6F34A}" type="datetimeFigureOut">
              <a:rPr lang="ru-RU" smtClean="0"/>
              <a:t>21.11.2013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20D5DE6-692E-410B-B038-2518CCD4E60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B0A33EF-E7F5-4737-B951-3375B3E6F34A}" type="datetimeFigureOut">
              <a:rPr lang="ru-RU" smtClean="0"/>
              <a:t>21.11.2013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0D5DE6-692E-410B-B038-2518CCD4E60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B0A33EF-E7F5-4737-B951-3375B3E6F34A}" type="datetimeFigureOut">
              <a:rPr lang="ru-RU" smtClean="0"/>
              <a:t>21.11.2013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20D5DE6-692E-410B-B038-2518CCD4E60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B0A33EF-E7F5-4737-B951-3375B3E6F34A}" type="datetimeFigureOut">
              <a:rPr lang="ru-RU" smtClean="0"/>
              <a:t>21.11.2013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0D5DE6-692E-410B-B038-2518CCD4E60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B0A33EF-E7F5-4737-B951-3375B3E6F34A}" type="datetimeFigureOut">
              <a:rPr lang="ru-RU" smtClean="0"/>
              <a:t>21.11.2013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20D5DE6-692E-410B-B038-2518CCD4E60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B0A33EF-E7F5-4737-B951-3375B3E6F34A}" type="datetimeFigureOut">
              <a:rPr lang="ru-RU" smtClean="0"/>
              <a:t>21.11.2013</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F20D5DE6-692E-410B-B038-2518CCD4E60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7.xml"/><Relationship Id="rId5" Type="http://schemas.openxmlformats.org/officeDocument/2006/relationships/image" Target="../media/image6.gif"/><Relationship Id="rId4" Type="http://schemas.openxmlformats.org/officeDocument/2006/relationships/image" Target="../media/image5.gif"/></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7.xml"/><Relationship Id="rId4" Type="http://schemas.openxmlformats.org/officeDocument/2006/relationships/image" Target="../media/image11.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ctrTitle"/>
          </p:nvPr>
        </p:nvSpPr>
        <p:spPr>
          <a:xfrm>
            <a:off x="611560" y="476672"/>
            <a:ext cx="7772400" cy="1728192"/>
          </a:xfrm>
        </p:spPr>
        <p:txBody>
          <a:bodyPr>
            <a:normAutofit/>
          </a:bodyPr>
          <a:lstStyle/>
          <a:p>
            <a:pPr algn="l"/>
            <a:r>
              <a:rPr lang="ru-RU" sz="5000" b="1" dirty="0" smtClean="0"/>
              <a:t>Конъюнктурный анализ </a:t>
            </a:r>
            <a:br>
              <a:rPr lang="ru-RU" sz="5000" b="1" dirty="0" smtClean="0"/>
            </a:br>
            <a:r>
              <a:rPr lang="ru-RU" sz="5000" b="1" dirty="0" smtClean="0"/>
              <a:t>мировых рынков</a:t>
            </a:r>
            <a:endParaRPr lang="ru-RU" sz="5000" b="1" dirty="0"/>
          </a:p>
        </p:txBody>
      </p:sp>
      <p:sp>
        <p:nvSpPr>
          <p:cNvPr id="5" name="Подзаголовок 2"/>
          <p:cNvSpPr txBox="1">
            <a:spLocks/>
          </p:cNvSpPr>
          <p:nvPr/>
        </p:nvSpPr>
        <p:spPr>
          <a:xfrm>
            <a:off x="539552" y="2780928"/>
            <a:ext cx="7954144" cy="151216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j-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9pPr>
          </a:lstStyle>
          <a:p>
            <a:pPr algn="l"/>
            <a:r>
              <a:rPr lang="ru-RU" sz="2000" b="1" dirty="0" smtClean="0">
                <a:solidFill>
                  <a:schemeClr val="tx2">
                    <a:lumMod val="75000"/>
                  </a:schemeClr>
                </a:solidFill>
                <a:cs typeface="Aharoni" pitchFamily="2" charset="-79"/>
              </a:rPr>
              <a:t>Преподаватель: Красова Елена Викторовна, доцент кафедры мировой экономики и международных отношений.</a:t>
            </a:r>
          </a:p>
          <a:p>
            <a:pPr algn="l"/>
            <a:r>
              <a:rPr lang="ru-RU" sz="2000" b="1" dirty="0" smtClean="0">
                <a:solidFill>
                  <a:schemeClr val="tx2">
                    <a:lumMod val="75000"/>
                  </a:schemeClr>
                </a:solidFill>
                <a:cs typeface="Aharoni" pitchFamily="2" charset="-79"/>
              </a:rPr>
              <a:t>Почта: </a:t>
            </a:r>
            <a:r>
              <a:rPr lang="en-US" sz="2000" b="1" dirty="0" smtClean="0">
                <a:solidFill>
                  <a:schemeClr val="tx2">
                    <a:lumMod val="75000"/>
                  </a:schemeClr>
                </a:solidFill>
                <a:cs typeface="Aharoni" pitchFamily="2" charset="-79"/>
              </a:rPr>
              <a:t>elena_krasova@rambler.ru</a:t>
            </a:r>
            <a:endParaRPr lang="ru-RU" sz="2000" b="1" dirty="0">
              <a:solidFill>
                <a:schemeClr val="tx2">
                  <a:lumMod val="75000"/>
                </a:schemeClr>
              </a:solidFill>
              <a:cs typeface="Aharoni" pitchFamily="2" charset="-79"/>
            </a:endParaRPr>
          </a:p>
        </p:txBody>
      </p:sp>
      <p:sp>
        <p:nvSpPr>
          <p:cNvPr id="6" name="Подзаголовок 2"/>
          <p:cNvSpPr>
            <a:spLocks noGrp="1"/>
          </p:cNvSpPr>
          <p:nvPr>
            <p:ph type="subTitle" idx="1"/>
          </p:nvPr>
        </p:nvSpPr>
        <p:spPr>
          <a:xfrm>
            <a:off x="555892" y="4221088"/>
            <a:ext cx="7985720" cy="2160240"/>
          </a:xfrm>
        </p:spPr>
        <p:txBody>
          <a:bodyPr>
            <a:noAutofit/>
          </a:bodyPr>
          <a:lstStyle/>
          <a:p>
            <a:r>
              <a:rPr lang="ru-RU" sz="4000" b="1" dirty="0" smtClean="0">
                <a:solidFill>
                  <a:schemeClr val="tx1"/>
                </a:solidFill>
                <a:effectLst>
                  <a:outerShdw blurRad="38100" dist="38100" dir="2700000" algn="tl">
                    <a:srgbClr val="000000">
                      <a:alpha val="43137"/>
                    </a:srgbClr>
                  </a:outerShdw>
                </a:effectLst>
              </a:rPr>
              <a:t>Тема 6. </a:t>
            </a:r>
            <a:endParaRPr lang="en-US" sz="4000" b="1" dirty="0" smtClean="0">
              <a:solidFill>
                <a:schemeClr val="tx1"/>
              </a:solidFill>
              <a:effectLst>
                <a:outerShdw blurRad="38100" dist="38100" dir="2700000" algn="tl">
                  <a:srgbClr val="000000">
                    <a:alpha val="43137"/>
                  </a:srgbClr>
                </a:outerShdw>
              </a:effectLst>
            </a:endParaRPr>
          </a:p>
          <a:p>
            <a:r>
              <a:rPr lang="ru-RU" sz="3600" b="1" dirty="0" smtClean="0">
                <a:solidFill>
                  <a:schemeClr val="tx1"/>
                </a:solidFill>
                <a:effectLst>
                  <a:outerShdw blurRad="38100" dist="38100" dir="2700000" algn="tl">
                    <a:srgbClr val="000000">
                      <a:alpha val="43137"/>
                    </a:srgbClr>
                  </a:outerShdw>
                </a:effectLst>
              </a:rPr>
              <a:t>Показатели конъюнктуры мировых товарных рынков</a:t>
            </a:r>
            <a:endParaRPr lang="ru-RU" sz="36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17319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304" y="1268760"/>
            <a:ext cx="8856984" cy="4893647"/>
          </a:xfrm>
          <a:prstGeom prst="rect">
            <a:avLst/>
          </a:prstGeom>
        </p:spPr>
        <p:txBody>
          <a:bodyPr wrap="square">
            <a:spAutoFit/>
          </a:bodyPr>
          <a:lstStyle/>
          <a:p>
            <a:pPr marL="285750" indent="-285750">
              <a:buFont typeface="Wingdings" pitchFamily="2" charset="2"/>
              <a:buChar char="v"/>
            </a:pPr>
            <a:r>
              <a:rPr lang="ru-RU" sz="2400" dirty="0"/>
              <a:t>Показатели конъюнктуры как результат влияния конъюнктурообразующих </a:t>
            </a:r>
            <a:r>
              <a:rPr lang="ru-RU" sz="2400" dirty="0" smtClean="0"/>
              <a:t>факторов</a:t>
            </a:r>
          </a:p>
          <a:p>
            <a:pPr marL="285750" indent="-285750">
              <a:buFont typeface="Wingdings" pitchFamily="2" charset="2"/>
              <a:buChar char="v"/>
            </a:pPr>
            <a:r>
              <a:rPr lang="ru-RU" sz="2400" dirty="0" smtClean="0"/>
              <a:t>Совокупность </a:t>
            </a:r>
            <a:r>
              <a:rPr lang="ru-RU" sz="2400" dirty="0"/>
              <a:t>базовых показателей конъюнктуры мировых товарных рынков, группировка показателей. Важнейшие показатели: объем, динамика, структура производства и торговли, емкость и насыщенность рынка, уровень </a:t>
            </a:r>
            <a:r>
              <a:rPr lang="ru-RU" sz="2400" dirty="0" smtClean="0"/>
              <a:t>цен</a:t>
            </a:r>
          </a:p>
          <a:p>
            <a:pPr marL="285750" indent="-285750">
              <a:buFont typeface="Wingdings" pitchFamily="2" charset="2"/>
              <a:buChar char="v"/>
            </a:pPr>
            <a:r>
              <a:rPr lang="ru-RU" sz="2400" dirty="0" smtClean="0"/>
              <a:t>Методика </a:t>
            </a:r>
            <a:r>
              <a:rPr lang="ru-RU" sz="2400" dirty="0"/>
              <a:t>определения емкости и насыщенности </a:t>
            </a:r>
            <a:r>
              <a:rPr lang="ru-RU" sz="2400" dirty="0" smtClean="0"/>
              <a:t>рынка</a:t>
            </a:r>
          </a:p>
          <a:p>
            <a:pPr marL="285750" indent="-285750">
              <a:buFont typeface="Wingdings" pitchFamily="2" charset="2"/>
              <a:buChar char="v"/>
            </a:pPr>
            <a:r>
              <a:rPr lang="ru-RU" sz="2400" dirty="0" smtClean="0"/>
              <a:t>Показатели </a:t>
            </a:r>
            <a:r>
              <a:rPr lang="ru-RU" sz="2400" dirty="0"/>
              <a:t>оценки рыночной конъюнктуры: степень пропорциональности, тенденции развития рынка, уровень устойчивости, уровень деловой активности, уровень коммерческого риска, уровень монополизации </a:t>
            </a:r>
            <a:r>
              <a:rPr lang="ru-RU" sz="2400" dirty="0" smtClean="0"/>
              <a:t>рынка</a:t>
            </a:r>
          </a:p>
          <a:p>
            <a:pPr marL="285750" indent="-285750">
              <a:buFont typeface="Wingdings" pitchFamily="2" charset="2"/>
              <a:buChar char="v"/>
            </a:pPr>
            <a:r>
              <a:rPr lang="ru-RU" sz="2400" dirty="0" smtClean="0"/>
              <a:t> </a:t>
            </a:r>
            <a:r>
              <a:rPr lang="ru-RU" sz="2400" dirty="0"/>
              <a:t>Методики расчета показателей конъюнктурной оценки и области их </a:t>
            </a:r>
            <a:r>
              <a:rPr lang="ru-RU" sz="2400" dirty="0" smtClean="0"/>
              <a:t>применения</a:t>
            </a:r>
            <a:endParaRPr lang="ru-RU" sz="2400" dirty="0"/>
          </a:p>
        </p:txBody>
      </p:sp>
      <p:sp>
        <p:nvSpPr>
          <p:cNvPr id="3" name="Подзаголовок 2"/>
          <p:cNvSpPr txBox="1">
            <a:spLocks/>
          </p:cNvSpPr>
          <p:nvPr/>
        </p:nvSpPr>
        <p:spPr>
          <a:xfrm>
            <a:off x="323528" y="188640"/>
            <a:ext cx="7985720" cy="792088"/>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ru-RU" sz="4000" b="1" dirty="0" smtClean="0">
                <a:solidFill>
                  <a:schemeClr val="tx1"/>
                </a:solidFill>
                <a:effectLst>
                  <a:outerShdw blurRad="38100" dist="38100" dir="2700000" algn="tl">
                    <a:srgbClr val="000000">
                      <a:alpha val="43137"/>
                    </a:srgbClr>
                  </a:outerShdw>
                </a:effectLst>
              </a:rPr>
              <a:t>Содержание темы:</a:t>
            </a:r>
            <a:endParaRPr lang="ru-RU" sz="36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3215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904" y="1700808"/>
            <a:ext cx="8856984" cy="4154984"/>
          </a:xfrm>
          <a:prstGeom prst="rect">
            <a:avLst/>
          </a:prstGeom>
        </p:spPr>
        <p:txBody>
          <a:bodyPr wrap="square">
            <a:spAutoFit/>
          </a:bodyPr>
          <a:lstStyle/>
          <a:p>
            <a:pPr marL="342900" indent="-342900">
              <a:buFont typeface="Wingdings" pitchFamily="2" charset="2"/>
              <a:buChar char="Ø"/>
            </a:pPr>
            <a:r>
              <a:rPr lang="ru-RU" sz="2400" dirty="0" smtClean="0"/>
              <a:t>объем производства, </a:t>
            </a:r>
          </a:p>
          <a:p>
            <a:pPr marL="342900" indent="-342900">
              <a:buFont typeface="Wingdings" pitchFamily="2" charset="2"/>
              <a:buChar char="Ø"/>
            </a:pPr>
            <a:r>
              <a:rPr lang="ru-RU" sz="2400" dirty="0" smtClean="0"/>
              <a:t>уровень цен,</a:t>
            </a:r>
          </a:p>
          <a:p>
            <a:pPr marL="342900" indent="-342900">
              <a:buFont typeface="Wingdings" pitchFamily="2" charset="2"/>
              <a:buChar char="Ø"/>
            </a:pPr>
            <a:r>
              <a:rPr lang="ru-RU" sz="2400" dirty="0" smtClean="0"/>
              <a:t>динамика объема производства, </a:t>
            </a:r>
          </a:p>
          <a:p>
            <a:pPr marL="342900" indent="-342900">
              <a:buFont typeface="Wingdings" pitchFamily="2" charset="2"/>
              <a:buChar char="Ø"/>
            </a:pPr>
            <a:r>
              <a:rPr lang="ru-RU" sz="2400" dirty="0" smtClean="0"/>
              <a:t>структура производства и торговли, </a:t>
            </a:r>
          </a:p>
          <a:p>
            <a:pPr marL="342900" indent="-342900">
              <a:buFont typeface="Wingdings" pitchFamily="2" charset="2"/>
              <a:buChar char="Ø"/>
            </a:pPr>
            <a:r>
              <a:rPr lang="ru-RU" sz="2400" dirty="0" smtClean="0"/>
              <a:t>емкость и насыщенность рынка.</a:t>
            </a:r>
          </a:p>
          <a:p>
            <a:pPr marL="342900" indent="-342900">
              <a:buFont typeface="Wingdings" pitchFamily="2" charset="2"/>
              <a:buChar char="Ø"/>
            </a:pPr>
            <a:endParaRPr lang="ru-RU" sz="2400" dirty="0" smtClean="0"/>
          </a:p>
          <a:p>
            <a:r>
              <a:rPr lang="ru-RU" sz="2400" dirty="0" smtClean="0"/>
              <a:t>Для определения динамики производства необходимо:</a:t>
            </a:r>
          </a:p>
          <a:p>
            <a:pPr marL="342900" indent="-342900">
              <a:buFont typeface="Wingdings" pitchFamily="2" charset="2"/>
              <a:buChar char="ü"/>
            </a:pPr>
            <a:r>
              <a:rPr lang="ru-RU" sz="2400" dirty="0" smtClean="0"/>
              <a:t>знать текущий и базовый период;</a:t>
            </a:r>
          </a:p>
          <a:p>
            <a:pPr marL="342900" indent="-342900">
              <a:buFont typeface="Wingdings" pitchFamily="2" charset="2"/>
              <a:buChar char="ü"/>
            </a:pPr>
            <a:r>
              <a:rPr lang="ru-RU" sz="2400" dirty="0" smtClean="0"/>
              <a:t>знать уровень цен текущего и базового периода;</a:t>
            </a:r>
          </a:p>
          <a:p>
            <a:pPr marL="342900" indent="-342900">
              <a:buFont typeface="Wingdings" pitchFamily="2" charset="2"/>
              <a:buChar char="ü"/>
            </a:pPr>
            <a:r>
              <a:rPr lang="ru-RU" sz="2400" dirty="0" smtClean="0"/>
              <a:t>выбрать методику расчета.</a:t>
            </a:r>
          </a:p>
          <a:p>
            <a:pPr marL="342900" indent="-342900">
              <a:buFont typeface="Wingdings" pitchFamily="2" charset="2"/>
              <a:buChar char="ü"/>
            </a:pPr>
            <a:endParaRPr lang="ru-RU" sz="2400" dirty="0" smtClean="0"/>
          </a:p>
        </p:txBody>
      </p:sp>
      <p:sp>
        <p:nvSpPr>
          <p:cNvPr id="3" name="Подзаголовок 2"/>
          <p:cNvSpPr txBox="1">
            <a:spLocks/>
          </p:cNvSpPr>
          <p:nvPr/>
        </p:nvSpPr>
        <p:spPr>
          <a:xfrm>
            <a:off x="323528" y="188640"/>
            <a:ext cx="8496944" cy="1368152"/>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ru-RU" sz="4000" b="1" dirty="0" smtClean="0">
                <a:effectLst>
                  <a:outerShdw blurRad="38100" dist="38100" dir="2700000" algn="tl">
                    <a:srgbClr val="000000">
                      <a:alpha val="43137"/>
                    </a:srgbClr>
                  </a:outerShdw>
                </a:effectLst>
              </a:rPr>
              <a:t>Важнейшие показатели конъюнктуры:</a:t>
            </a:r>
            <a:endParaRPr lang="ru-RU" sz="36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9872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904" y="1124744"/>
            <a:ext cx="8856984" cy="5293757"/>
          </a:xfrm>
          <a:prstGeom prst="rect">
            <a:avLst/>
          </a:prstGeom>
        </p:spPr>
        <p:txBody>
          <a:bodyPr wrap="square">
            <a:spAutoFit/>
          </a:bodyPr>
          <a:lstStyle/>
          <a:p>
            <a:r>
              <a:rPr lang="ru-RU" sz="2600" dirty="0" smtClean="0"/>
              <a:t>использует относительные показатели </a:t>
            </a:r>
            <a:r>
              <a:rPr lang="ru-RU" sz="2600" dirty="0"/>
              <a:t>структуры</a:t>
            </a:r>
            <a:r>
              <a:rPr lang="ru-RU" sz="2600" dirty="0" smtClean="0"/>
              <a:t>:</a:t>
            </a:r>
          </a:p>
          <a:p>
            <a:r>
              <a:rPr lang="ru-RU" sz="2600" dirty="0" smtClean="0"/>
              <a:t>1) доля </a:t>
            </a:r>
            <a:r>
              <a:rPr lang="ru-RU" sz="2600" dirty="0"/>
              <a:t>(удельный вес), т. е. характеристика места части в целом</a:t>
            </a:r>
            <a:r>
              <a:rPr lang="ru-RU" sz="2600" dirty="0" smtClean="0"/>
              <a:t>,</a:t>
            </a:r>
          </a:p>
          <a:p>
            <a:r>
              <a:rPr lang="ru-RU" sz="2600" dirty="0" smtClean="0"/>
              <a:t>2) </a:t>
            </a:r>
            <a:r>
              <a:rPr lang="ru-RU" sz="2600" dirty="0"/>
              <a:t>коэффициент соотношения, т.е. непосредственное сопоставление двух явлений или частей одной </a:t>
            </a:r>
            <a:r>
              <a:rPr lang="ru-RU" sz="2600" dirty="0" smtClean="0"/>
              <a:t>совокупности;</a:t>
            </a:r>
          </a:p>
          <a:p>
            <a:r>
              <a:rPr lang="ru-RU" sz="2600" dirty="0" smtClean="0"/>
              <a:t>3) коэффициент опережения </a:t>
            </a:r>
            <a:r>
              <a:rPr lang="ru-RU" sz="2600" i="1" dirty="0" smtClean="0"/>
              <a:t>– с</a:t>
            </a:r>
            <a:r>
              <a:rPr lang="ru-RU" sz="2600" dirty="0" smtClean="0"/>
              <a:t>равнение интенсивности изменений уровней рядов во вре­мени, рассчитываемый как отношение базисных темпов роста (или при­роста) двух рядов динамики за одинаковые отрезки времени;</a:t>
            </a:r>
          </a:p>
          <a:p>
            <a:r>
              <a:rPr lang="ru-RU" sz="2600" dirty="0" smtClean="0"/>
              <a:t>4)</a:t>
            </a:r>
            <a:r>
              <a:rPr lang="ru-RU" sz="2600" i="1" dirty="0" smtClean="0"/>
              <a:t> </a:t>
            </a:r>
            <a:r>
              <a:rPr lang="ru-RU" sz="2600" dirty="0" smtClean="0"/>
              <a:t>компаративный индекс </a:t>
            </a:r>
            <a:r>
              <a:rPr lang="ru-RU" sz="2600" b="1" dirty="0" smtClean="0"/>
              <a:t>– </a:t>
            </a:r>
            <a:r>
              <a:rPr lang="ru-RU" sz="2600" dirty="0" smtClean="0"/>
              <a:t>один из вариантов расчета коэффициента опережения – отношение индексов (темпов роста) двух явлений или частей совокупности</a:t>
            </a:r>
            <a:r>
              <a:rPr lang="ru-RU" sz="2600" b="1" dirty="0" smtClean="0"/>
              <a:t>.</a:t>
            </a:r>
            <a:endParaRPr lang="ru-RU" sz="2600" dirty="0"/>
          </a:p>
        </p:txBody>
      </p:sp>
      <p:sp>
        <p:nvSpPr>
          <p:cNvPr id="3" name="Подзаголовок 2"/>
          <p:cNvSpPr txBox="1">
            <a:spLocks/>
          </p:cNvSpPr>
          <p:nvPr/>
        </p:nvSpPr>
        <p:spPr>
          <a:xfrm>
            <a:off x="323528" y="188640"/>
            <a:ext cx="8496944" cy="936104"/>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ru-RU" sz="4000" b="1" dirty="0" smtClean="0">
                <a:effectLst>
                  <a:outerShdw blurRad="38100" dist="38100" dir="2700000" algn="tl">
                    <a:srgbClr val="000000">
                      <a:alpha val="43137"/>
                    </a:srgbClr>
                  </a:outerShdw>
                </a:effectLst>
              </a:rPr>
              <a:t>Анализ пропорциональности</a:t>
            </a:r>
            <a:endParaRPr lang="ru-RU" sz="36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77501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904" y="1124744"/>
            <a:ext cx="8856984" cy="4708981"/>
          </a:xfrm>
          <a:prstGeom prst="rect">
            <a:avLst/>
          </a:prstGeom>
        </p:spPr>
        <p:txBody>
          <a:bodyPr wrap="square">
            <a:spAutoFit/>
          </a:bodyPr>
          <a:lstStyle/>
          <a:p>
            <a:r>
              <a:rPr lang="ru-RU" sz="2800" dirty="0" smtClean="0"/>
              <a:t>Виды показателей пропорциональности:</a:t>
            </a:r>
          </a:p>
          <a:p>
            <a:pPr marL="342900" indent="-342900">
              <a:buBlip>
                <a:blip r:embed="rId2"/>
              </a:buBlip>
            </a:pPr>
            <a:r>
              <a:rPr lang="ru-RU" sz="2800" dirty="0" smtClean="0"/>
              <a:t>соотношение спроса и предложения, предопределяющее характер развития остальных показателей и индексов; </a:t>
            </a:r>
          </a:p>
          <a:p>
            <a:pPr marL="342900" indent="-342900">
              <a:buBlip>
                <a:blip r:embed="rId2"/>
              </a:buBlip>
            </a:pPr>
            <a:r>
              <a:rPr lang="ru-RU" sz="2800" dirty="0" smtClean="0"/>
              <a:t>соотношение средств производства и предметов потребления;</a:t>
            </a:r>
          </a:p>
          <a:p>
            <a:pPr marL="342900" indent="-342900">
              <a:buBlip>
                <a:blip r:embed="rId2"/>
              </a:buBlip>
            </a:pPr>
            <a:r>
              <a:rPr lang="ru-RU" sz="2800" dirty="0"/>
              <a:t>характеристика отраслевой и товарной структуры </a:t>
            </a:r>
            <a:r>
              <a:rPr lang="ru-RU" sz="2800" dirty="0" smtClean="0"/>
              <a:t>товарооборота;</a:t>
            </a:r>
          </a:p>
          <a:p>
            <a:pPr marL="342900" indent="-342900">
              <a:buBlip>
                <a:blip r:embed="rId2"/>
              </a:buBlip>
            </a:pPr>
            <a:r>
              <a:rPr lang="ru-RU" sz="2800" dirty="0" smtClean="0"/>
              <a:t>другие схожие показатели.</a:t>
            </a:r>
          </a:p>
          <a:p>
            <a:endParaRPr lang="ru-RU" sz="2400" dirty="0" smtClean="0"/>
          </a:p>
          <a:p>
            <a:endParaRPr lang="ru-RU" sz="2400" dirty="0"/>
          </a:p>
        </p:txBody>
      </p:sp>
      <p:sp>
        <p:nvSpPr>
          <p:cNvPr id="3" name="Подзаголовок 2"/>
          <p:cNvSpPr txBox="1">
            <a:spLocks/>
          </p:cNvSpPr>
          <p:nvPr/>
        </p:nvSpPr>
        <p:spPr>
          <a:xfrm>
            <a:off x="323528" y="188640"/>
            <a:ext cx="8496944" cy="936104"/>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ru-RU" sz="4000" b="1" dirty="0" smtClean="0">
                <a:effectLst>
                  <a:outerShdw blurRad="38100" dist="38100" dir="2700000" algn="tl">
                    <a:srgbClr val="000000">
                      <a:alpha val="43137"/>
                    </a:srgbClr>
                  </a:outerShdw>
                </a:effectLst>
              </a:rPr>
              <a:t>Анализ пропорциональности 2</a:t>
            </a:r>
            <a:endParaRPr lang="ru-RU" sz="36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28523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904" y="1124744"/>
            <a:ext cx="8856984" cy="954107"/>
          </a:xfrm>
          <a:prstGeom prst="rect">
            <a:avLst/>
          </a:prstGeom>
        </p:spPr>
        <p:txBody>
          <a:bodyPr wrap="square">
            <a:spAutoFit/>
          </a:bodyPr>
          <a:lstStyle/>
          <a:p>
            <a:r>
              <a:rPr lang="ru-RU" sz="2800" dirty="0" smtClean="0"/>
              <a:t>- изучение реагирования спроса и предложения на различные рыночные факторы, в первую очередь цены.</a:t>
            </a:r>
            <a:endParaRPr lang="ru-RU" sz="2400" dirty="0"/>
          </a:p>
        </p:txBody>
      </p:sp>
      <p:sp>
        <p:nvSpPr>
          <p:cNvPr id="3" name="Подзаголовок 2"/>
          <p:cNvSpPr txBox="1">
            <a:spLocks/>
          </p:cNvSpPr>
          <p:nvPr/>
        </p:nvSpPr>
        <p:spPr>
          <a:xfrm>
            <a:off x="192904" y="188640"/>
            <a:ext cx="8856984" cy="792088"/>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ru-RU" sz="3400" b="1" dirty="0" smtClean="0">
                <a:effectLst>
                  <a:outerShdw blurRad="38100" dist="38100" dir="2700000" algn="tl">
                    <a:srgbClr val="000000">
                      <a:alpha val="43137"/>
                    </a:srgbClr>
                  </a:outerShdw>
                </a:effectLst>
              </a:rPr>
              <a:t>Анализ эластичности спроса и предложения </a:t>
            </a:r>
            <a:endParaRPr lang="ru-RU" sz="3400" b="1" dirty="0">
              <a:solidFill>
                <a:schemeClr val="tx1"/>
              </a:solidFill>
              <a:effectLst>
                <a:outerShdw blurRad="38100" dist="38100" dir="2700000" algn="tl">
                  <a:srgbClr val="000000">
                    <a:alpha val="43137"/>
                  </a:srgbClr>
                </a:outerShdw>
              </a:effectLst>
            </a:endParaRPr>
          </a:p>
        </p:txBody>
      </p:sp>
      <p:pic>
        <p:nvPicPr>
          <p:cNvPr id="4" name="Рисунок 3" descr="http://todo.selyam.net/tw_files2/urls_1/477/d-476861/476861_html_4abe7a44.gi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276872"/>
            <a:ext cx="2757170" cy="1341120"/>
          </a:xfrm>
          <a:prstGeom prst="rect">
            <a:avLst/>
          </a:prstGeom>
          <a:noFill/>
          <a:ln>
            <a:noFill/>
          </a:ln>
        </p:spPr>
      </p:pic>
      <p:pic>
        <p:nvPicPr>
          <p:cNvPr id="5" name="Рисунок 4" descr="http://todo.selyam.net/tw_files2/urls_1/477/d-476861/476861_html_40ac1b02.g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9645" y="4300587"/>
            <a:ext cx="3384376" cy="1368152"/>
          </a:xfrm>
          <a:prstGeom prst="rect">
            <a:avLst/>
          </a:prstGeom>
          <a:noFill/>
          <a:ln>
            <a:noFill/>
          </a:ln>
        </p:spPr>
      </p:pic>
      <p:sp>
        <p:nvSpPr>
          <p:cNvPr id="6" name="Прямоугольник 5"/>
          <p:cNvSpPr/>
          <p:nvPr/>
        </p:nvSpPr>
        <p:spPr>
          <a:xfrm>
            <a:off x="3196647" y="2300679"/>
            <a:ext cx="2095433" cy="1200329"/>
          </a:xfrm>
          <a:prstGeom prst="rect">
            <a:avLst/>
          </a:prstGeom>
        </p:spPr>
        <p:txBody>
          <a:bodyPr wrap="square">
            <a:spAutoFit/>
          </a:bodyPr>
          <a:lstStyle/>
          <a:p>
            <a:pPr algn="ctr"/>
            <a:r>
              <a:rPr lang="ru-RU" sz="2400" dirty="0" smtClean="0"/>
              <a:t>или, в развернутом виде</a:t>
            </a:r>
            <a:endParaRPr lang="ru-RU" sz="2400" dirty="0"/>
          </a:p>
        </p:txBody>
      </p:sp>
      <p:pic>
        <p:nvPicPr>
          <p:cNvPr id="8" name="Рисунок 7" descr="http://rudocs.exdat.com/pars_docs/tw_refs/320/319620/319620_html_56c8677e.gif"/>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779" y="4437112"/>
            <a:ext cx="2491740" cy="1188085"/>
          </a:xfrm>
          <a:prstGeom prst="rect">
            <a:avLst/>
          </a:prstGeom>
          <a:noFill/>
          <a:ln>
            <a:noFill/>
          </a:ln>
        </p:spPr>
      </p:pic>
      <p:sp>
        <p:nvSpPr>
          <p:cNvPr id="9" name="Прямоугольник 8"/>
          <p:cNvSpPr/>
          <p:nvPr/>
        </p:nvSpPr>
        <p:spPr>
          <a:xfrm>
            <a:off x="3349047" y="4437112"/>
            <a:ext cx="2095433" cy="1200329"/>
          </a:xfrm>
          <a:prstGeom prst="rect">
            <a:avLst/>
          </a:prstGeom>
        </p:spPr>
        <p:txBody>
          <a:bodyPr wrap="square">
            <a:spAutoFit/>
          </a:bodyPr>
          <a:lstStyle/>
          <a:p>
            <a:pPr algn="ctr"/>
            <a:r>
              <a:rPr lang="ru-RU" sz="2400" dirty="0" smtClean="0"/>
              <a:t>или, в развернутом виде</a:t>
            </a:r>
            <a:endParaRPr lang="ru-RU" sz="2400" dirty="0"/>
          </a:p>
        </p:txBody>
      </p:sp>
      <p:pic>
        <p:nvPicPr>
          <p:cNvPr id="10" name="Рисунок 9" descr="http://do.gendocs.ru/pars_docs/tw_refs/11/10998/10998_html_m7bb4a9dc.gif"/>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27211" y="2069212"/>
            <a:ext cx="2849245" cy="1287780"/>
          </a:xfrm>
          <a:prstGeom prst="rect">
            <a:avLst/>
          </a:prstGeom>
          <a:noFill/>
          <a:ln>
            <a:noFill/>
          </a:ln>
        </p:spPr>
      </p:pic>
    </p:spTree>
    <p:extLst>
      <p:ext uri="{BB962C8B-B14F-4D97-AF65-F5344CB8AC3E}">
        <p14:creationId xmlns:p14="http://schemas.microsoft.com/office/powerpoint/2010/main" val="1974483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904" y="1124744"/>
            <a:ext cx="8856984" cy="3108543"/>
          </a:xfrm>
          <a:prstGeom prst="rect">
            <a:avLst/>
          </a:prstGeom>
        </p:spPr>
        <p:txBody>
          <a:bodyPr wrap="square">
            <a:spAutoFit/>
          </a:bodyPr>
          <a:lstStyle/>
          <a:p>
            <a:r>
              <a:rPr lang="ru-RU" sz="2800" dirty="0"/>
              <a:t>Если расчет коэффициента </a:t>
            </a:r>
            <a:r>
              <a:rPr lang="ru-RU" sz="2800" dirty="0" smtClean="0"/>
              <a:t>эластичности </a:t>
            </a:r>
            <a:r>
              <a:rPr lang="ru-RU" sz="2800" dirty="0"/>
              <a:t>ведется сразу по нескольким потребительским группам, то общий по всем группам коэффициент эластичности рассчитывается как средняя арифметическая взвешенная из групповых коэффициентов. В качестве </a:t>
            </a:r>
            <a:r>
              <a:rPr lang="ru-RU" sz="2800" dirty="0" smtClean="0"/>
              <a:t>весов, как правило, используются доли групп потребителей с одинаковой эластичностью:</a:t>
            </a:r>
            <a:endParaRPr lang="ru-RU" sz="2400" dirty="0"/>
          </a:p>
        </p:txBody>
      </p:sp>
      <p:sp>
        <p:nvSpPr>
          <p:cNvPr id="3" name="Подзаголовок 2"/>
          <p:cNvSpPr txBox="1">
            <a:spLocks/>
          </p:cNvSpPr>
          <p:nvPr/>
        </p:nvSpPr>
        <p:spPr>
          <a:xfrm>
            <a:off x="107504" y="188640"/>
            <a:ext cx="8942384" cy="792088"/>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ru-RU" sz="3400" b="1" dirty="0" smtClean="0">
                <a:effectLst>
                  <a:outerShdw blurRad="38100" dist="38100" dir="2700000" algn="tl">
                    <a:srgbClr val="000000">
                      <a:alpha val="43137"/>
                    </a:srgbClr>
                  </a:outerShdw>
                </a:effectLst>
              </a:rPr>
              <a:t>Анализ эластичности спроса и предложения 2 </a:t>
            </a:r>
            <a:endParaRPr lang="ru-RU" sz="3400" b="1" dirty="0">
              <a:solidFill>
                <a:schemeClr val="tx1"/>
              </a:solidFill>
              <a:effectLst>
                <a:outerShdw blurRad="38100" dist="38100" dir="2700000" algn="tl">
                  <a:srgbClr val="000000">
                    <a:alpha val="43137"/>
                  </a:srgbClr>
                </a:outerShdw>
              </a:effectLst>
            </a:endParaRPr>
          </a:p>
        </p:txBody>
      </p:sp>
      <p:pic>
        <p:nvPicPr>
          <p:cNvPr id="1026" name="Picture 2" descr="http://www.marketing.spb.ru/lib-mm/mibif/6/image/image3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6838" y="4293096"/>
            <a:ext cx="2376264" cy="1918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042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904" y="764704"/>
            <a:ext cx="8856984" cy="5970865"/>
          </a:xfrm>
          <a:prstGeom prst="rect">
            <a:avLst/>
          </a:prstGeom>
        </p:spPr>
        <p:txBody>
          <a:bodyPr wrap="square">
            <a:spAutoFit/>
          </a:bodyPr>
          <a:lstStyle/>
          <a:p>
            <a:r>
              <a:rPr lang="ru-RU" sz="2800" dirty="0" smtClean="0"/>
              <a:t>Методы определения эластичности </a:t>
            </a:r>
            <a:r>
              <a:rPr lang="ru-RU" sz="2800" dirty="0"/>
              <a:t>спроса от </a:t>
            </a:r>
            <a:r>
              <a:rPr lang="ru-RU" sz="2800" dirty="0" smtClean="0"/>
              <a:t>цены:</a:t>
            </a:r>
          </a:p>
          <a:p>
            <a:pPr marL="457200" indent="-457200">
              <a:buFont typeface="Wingdings" pitchFamily="2" charset="2"/>
              <a:buChar char="Ø"/>
            </a:pPr>
            <a:r>
              <a:rPr lang="ru-RU" sz="2800" dirty="0" smtClean="0"/>
              <a:t>по </a:t>
            </a:r>
            <a:r>
              <a:rPr lang="ru-RU" sz="2800" dirty="0"/>
              <a:t>данным статистического учета</a:t>
            </a:r>
            <a:r>
              <a:rPr lang="ru-RU" sz="2800" dirty="0" smtClean="0"/>
              <a:t>,</a:t>
            </a:r>
          </a:p>
          <a:p>
            <a:pPr marL="457200" indent="-457200">
              <a:buFont typeface="Wingdings" pitchFamily="2" charset="2"/>
              <a:buChar char="Ø"/>
            </a:pPr>
            <a:r>
              <a:rPr lang="ru-RU" sz="2800" dirty="0" smtClean="0"/>
              <a:t>на </a:t>
            </a:r>
            <a:r>
              <a:rPr lang="ru-RU" sz="2800" dirty="0"/>
              <a:t>основе опросов потребителей</a:t>
            </a:r>
            <a:r>
              <a:rPr lang="ru-RU" sz="2800" dirty="0" smtClean="0"/>
              <a:t>.</a:t>
            </a:r>
          </a:p>
          <a:p>
            <a:endParaRPr lang="ru-RU" dirty="0" smtClean="0"/>
          </a:p>
          <a:p>
            <a:r>
              <a:rPr lang="ru-RU" sz="2000" b="1" dirty="0" smtClean="0"/>
              <a:t>Способы </a:t>
            </a:r>
            <a:r>
              <a:rPr lang="ru-RU" sz="2000" b="1" dirty="0"/>
              <a:t>выявления реакции покупателей на предложенный уровень </a:t>
            </a:r>
            <a:r>
              <a:rPr lang="ru-RU" sz="2000" b="1" dirty="0" smtClean="0"/>
              <a:t>цен:</a:t>
            </a:r>
            <a:endParaRPr lang="ru-RU" sz="2000" b="1" dirty="0"/>
          </a:p>
          <a:p>
            <a:pPr marL="342900" lvl="1" indent="-342900">
              <a:buAutoNum type="arabicPeriod"/>
            </a:pPr>
            <a:r>
              <a:rPr lang="ru-RU" sz="2000" dirty="0" smtClean="0"/>
              <a:t>Группе </a:t>
            </a:r>
            <a:r>
              <a:rPr lang="ru-RU" sz="2000" dirty="0"/>
              <a:t>экспертов задается вопрос о количестве товара, приобретаемого по цене не выше р, вопрос повторяется для различных уровней предельной цены (</a:t>
            </a:r>
            <a:r>
              <a:rPr lang="ru-RU" sz="2000" dirty="0" err="1"/>
              <a:t>Дельфи</a:t>
            </a:r>
            <a:r>
              <a:rPr lang="ru-RU" sz="2000" dirty="0"/>
              <a:t>-метод), результат отражает спрос, соответствующий каждой </a:t>
            </a:r>
            <a:r>
              <a:rPr lang="ru-RU" sz="2000" dirty="0" smtClean="0"/>
              <a:t>цене.</a:t>
            </a:r>
          </a:p>
          <a:p>
            <a:pPr marL="342900" lvl="1" indent="-342900">
              <a:buAutoNum type="arabicPeriod"/>
            </a:pPr>
            <a:r>
              <a:rPr lang="ru-RU" sz="2000" dirty="0" smtClean="0"/>
              <a:t>Опрашивается </a:t>
            </a:r>
            <a:r>
              <a:rPr lang="ru-RU" sz="2000" dirty="0"/>
              <a:t>определенные количество потребителей (выборочная панель), каждый респондент называет предельную цену, по которой он готов купить единицу товара, в результате чего составляется ряд распределения потребителей по уровню </a:t>
            </a:r>
            <a:r>
              <a:rPr lang="ru-RU" sz="2000" dirty="0" smtClean="0"/>
              <a:t>цен.</a:t>
            </a:r>
          </a:p>
          <a:p>
            <a:pPr marL="342900" lvl="1" indent="-342900">
              <a:buAutoNum type="arabicPeriod"/>
            </a:pPr>
            <a:r>
              <a:rPr lang="ru-RU" sz="2000" dirty="0" smtClean="0"/>
              <a:t>Отличается </a:t>
            </a:r>
            <a:r>
              <a:rPr lang="ru-RU" sz="2000" dirty="0"/>
              <a:t>от второго тем, что респондент указывает не только цену приобретения одной единицы товара, но и цены, по которым он приобрел бы две и более единиц этого товара. По каждому полученному распределению строится регрессионная модель и исчисляется коэффициент эластичности</a:t>
            </a:r>
            <a:r>
              <a:rPr lang="ru-RU" sz="2000" dirty="0" smtClean="0"/>
              <a:t>.</a:t>
            </a:r>
            <a:endParaRPr lang="ru-RU" sz="2400" dirty="0"/>
          </a:p>
        </p:txBody>
      </p:sp>
      <p:sp>
        <p:nvSpPr>
          <p:cNvPr id="3" name="Подзаголовок 2"/>
          <p:cNvSpPr txBox="1">
            <a:spLocks/>
          </p:cNvSpPr>
          <p:nvPr/>
        </p:nvSpPr>
        <p:spPr>
          <a:xfrm>
            <a:off x="107504" y="188640"/>
            <a:ext cx="8942384" cy="792088"/>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ru-RU" sz="3400" b="1" dirty="0" smtClean="0">
                <a:effectLst>
                  <a:outerShdw blurRad="38100" dist="38100" dir="2700000" algn="tl">
                    <a:srgbClr val="000000">
                      <a:alpha val="43137"/>
                    </a:srgbClr>
                  </a:outerShdw>
                </a:effectLst>
              </a:rPr>
              <a:t>Анализ эластичности спроса и предложения 3 </a:t>
            </a:r>
            <a:endParaRPr lang="ru-RU" sz="34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09501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5312" y="1340768"/>
            <a:ext cx="8699176" cy="4124206"/>
          </a:xfrm>
          <a:prstGeom prst="rect">
            <a:avLst/>
          </a:prstGeom>
        </p:spPr>
        <p:txBody>
          <a:bodyPr wrap="square">
            <a:spAutoFit/>
          </a:bodyPr>
          <a:lstStyle/>
          <a:p>
            <a:r>
              <a:rPr lang="ru-RU" sz="2800" b="1" i="1" dirty="0"/>
              <a:t>Основной тенденцией развития </a:t>
            </a:r>
            <a:r>
              <a:rPr lang="ru-RU" sz="2800" b="1" i="1" dirty="0" smtClean="0"/>
              <a:t>(трендом)</a:t>
            </a:r>
            <a:r>
              <a:rPr lang="ru-RU" sz="2800" dirty="0" smtClean="0"/>
              <a:t> называется </a:t>
            </a:r>
            <a:r>
              <a:rPr lang="ru-RU" sz="2800" dirty="0"/>
              <a:t>плавное и устойчивое изменение уровня явления во времени, свободное от случайных колебаний</a:t>
            </a:r>
            <a:r>
              <a:rPr lang="ru-RU" sz="2800" dirty="0" smtClean="0"/>
              <a:t>.</a:t>
            </a:r>
          </a:p>
          <a:p>
            <a:endParaRPr lang="ru-RU" sz="2800" dirty="0"/>
          </a:p>
          <a:p>
            <a:r>
              <a:rPr lang="ru-RU" sz="2800" dirty="0" smtClean="0"/>
              <a:t>Основные методы </a:t>
            </a:r>
            <a:r>
              <a:rPr lang="ru-RU" sz="2800" dirty="0"/>
              <a:t>обнаружения основной </a:t>
            </a:r>
            <a:r>
              <a:rPr lang="ru-RU" sz="2800" dirty="0" smtClean="0"/>
              <a:t>тенденции: </a:t>
            </a:r>
          </a:p>
          <a:p>
            <a:endParaRPr lang="ru-RU" sz="1000" dirty="0"/>
          </a:p>
          <a:p>
            <a:r>
              <a:rPr lang="ru-RU" sz="2800" dirty="0" smtClean="0"/>
              <a:t>1) укрупнение </a:t>
            </a:r>
            <a:r>
              <a:rPr lang="ru-RU" sz="2800" dirty="0"/>
              <a:t>интервала динамического </a:t>
            </a:r>
            <a:r>
              <a:rPr lang="ru-RU" sz="2800" dirty="0" smtClean="0"/>
              <a:t>ряда;</a:t>
            </a:r>
          </a:p>
          <a:p>
            <a:r>
              <a:rPr lang="ru-RU" sz="2800" dirty="0" smtClean="0"/>
              <a:t>2) метод </a:t>
            </a:r>
            <a:r>
              <a:rPr lang="ru-RU" sz="2800" dirty="0"/>
              <a:t>скользящей </a:t>
            </a:r>
            <a:r>
              <a:rPr lang="ru-RU" sz="2800" dirty="0" smtClean="0"/>
              <a:t>средней;</a:t>
            </a:r>
          </a:p>
          <a:p>
            <a:r>
              <a:rPr lang="ru-RU" sz="2800" dirty="0" smtClean="0"/>
              <a:t>3) аналитическое </a:t>
            </a:r>
            <a:r>
              <a:rPr lang="ru-RU" sz="2800" dirty="0"/>
              <a:t>выравнивание ряда динамики.</a:t>
            </a:r>
          </a:p>
        </p:txBody>
      </p:sp>
      <p:sp>
        <p:nvSpPr>
          <p:cNvPr id="3" name="Подзаголовок 2"/>
          <p:cNvSpPr txBox="1">
            <a:spLocks/>
          </p:cNvSpPr>
          <p:nvPr/>
        </p:nvSpPr>
        <p:spPr>
          <a:xfrm>
            <a:off x="107504" y="188640"/>
            <a:ext cx="8942384" cy="792088"/>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ru-RU" sz="4000" b="1" dirty="0" smtClean="0">
                <a:effectLst>
                  <a:outerShdw blurRad="38100" dist="38100" dir="2700000" algn="tl">
                    <a:srgbClr val="000000">
                      <a:alpha val="43137"/>
                    </a:srgbClr>
                  </a:outerShdw>
                </a:effectLst>
              </a:rPr>
              <a:t>Анализ основной </a:t>
            </a:r>
            <a:r>
              <a:rPr lang="ru-RU" sz="4000" b="1" dirty="0">
                <a:effectLst>
                  <a:outerShdw blurRad="38100" dist="38100" dir="2700000" algn="tl">
                    <a:srgbClr val="000000">
                      <a:alpha val="43137"/>
                    </a:srgbClr>
                  </a:outerShdw>
                </a:effectLst>
              </a:rPr>
              <a:t>тенденции развития</a:t>
            </a:r>
            <a:endParaRPr lang="ru-RU" sz="40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7997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5312" y="1340768"/>
            <a:ext cx="8699176" cy="3108543"/>
          </a:xfrm>
          <a:prstGeom prst="rect">
            <a:avLst/>
          </a:prstGeom>
        </p:spPr>
        <p:txBody>
          <a:bodyPr wrap="square">
            <a:spAutoFit/>
          </a:bodyPr>
          <a:lstStyle/>
          <a:p>
            <a:r>
              <a:rPr lang="ru-RU" sz="2800" b="1" i="1" dirty="0" smtClean="0"/>
              <a:t>1) Укрупнение </a:t>
            </a:r>
            <a:r>
              <a:rPr lang="ru-RU" sz="2800" b="1" i="1" dirty="0"/>
              <a:t>интервала динамического </a:t>
            </a:r>
            <a:r>
              <a:rPr lang="ru-RU" sz="2800" b="1" i="1" dirty="0" smtClean="0"/>
              <a:t>ряда – </a:t>
            </a:r>
            <a:endParaRPr lang="ru-RU" sz="2800" dirty="0"/>
          </a:p>
          <a:p>
            <a:r>
              <a:rPr lang="ru-RU" sz="2800" dirty="0" smtClean="0"/>
              <a:t>- переход </a:t>
            </a:r>
            <a:r>
              <a:rPr lang="ru-RU" sz="2800" dirty="0"/>
              <a:t>от менее крупных интервалов к более крупным: </a:t>
            </a:r>
            <a:r>
              <a:rPr lang="ru-RU" sz="2800" dirty="0" smtClean="0"/>
              <a:t>от месячных - к квартальным, от квартальных - к годовым и т.д. </a:t>
            </a:r>
          </a:p>
          <a:p>
            <a:endParaRPr lang="ru-RU" sz="2800" dirty="0" smtClean="0"/>
          </a:p>
          <a:p>
            <a:endParaRPr lang="ru-RU" sz="2800" dirty="0"/>
          </a:p>
          <a:p>
            <a:endParaRPr lang="ru-RU" sz="2800" dirty="0"/>
          </a:p>
        </p:txBody>
      </p:sp>
      <p:sp>
        <p:nvSpPr>
          <p:cNvPr id="3" name="Подзаголовок 2"/>
          <p:cNvSpPr txBox="1">
            <a:spLocks/>
          </p:cNvSpPr>
          <p:nvPr/>
        </p:nvSpPr>
        <p:spPr>
          <a:xfrm>
            <a:off x="107504" y="188640"/>
            <a:ext cx="8942384" cy="792088"/>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ru-RU" sz="4000" b="1" dirty="0" smtClean="0">
                <a:effectLst>
                  <a:outerShdw blurRad="38100" dist="38100" dir="2700000" algn="tl">
                    <a:srgbClr val="000000">
                      <a:alpha val="43137"/>
                    </a:srgbClr>
                  </a:outerShdw>
                </a:effectLst>
              </a:rPr>
              <a:t>Анализ основной </a:t>
            </a:r>
            <a:r>
              <a:rPr lang="ru-RU" sz="4000" b="1" dirty="0">
                <a:effectLst>
                  <a:outerShdw blurRad="38100" dist="38100" dir="2700000" algn="tl">
                    <a:srgbClr val="000000">
                      <a:alpha val="43137"/>
                    </a:srgbClr>
                  </a:outerShdw>
                </a:effectLst>
              </a:rPr>
              <a:t>тенденции развития</a:t>
            </a:r>
            <a:endParaRPr lang="ru-RU" sz="4000" b="1" dirty="0">
              <a:solidFill>
                <a:schemeClr val="tx1"/>
              </a:solidFill>
              <a:effectLst>
                <a:outerShdw blurRad="38100" dist="38100" dir="2700000" algn="tl">
                  <a:srgbClr val="000000">
                    <a:alpha val="43137"/>
                  </a:srgbClr>
                </a:outerShdw>
              </a:effectLst>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614301659"/>
              </p:ext>
            </p:extLst>
          </p:nvPr>
        </p:nvGraphicFramePr>
        <p:xfrm>
          <a:off x="107504" y="3356992"/>
          <a:ext cx="11161240" cy="2579686"/>
        </p:xfrm>
        <a:graphic>
          <a:graphicData uri="http://schemas.openxmlformats.org/drawingml/2006/table">
            <a:tbl>
              <a:tblPr/>
              <a:tblGrid>
                <a:gridCol w="2110311"/>
                <a:gridCol w="515094"/>
                <a:gridCol w="603990"/>
                <a:gridCol w="486145"/>
                <a:gridCol w="486145"/>
                <a:gridCol w="716425"/>
                <a:gridCol w="716425"/>
                <a:gridCol w="716425"/>
                <a:gridCol w="486145"/>
                <a:gridCol w="486145"/>
                <a:gridCol w="716425"/>
                <a:gridCol w="716425"/>
                <a:gridCol w="486145"/>
                <a:gridCol w="486145"/>
                <a:gridCol w="716425"/>
                <a:gridCol w="716425"/>
              </a:tblGrid>
              <a:tr h="280412">
                <a:tc>
                  <a:txBody>
                    <a:bodyPr/>
                    <a:lstStyle/>
                    <a:p>
                      <a:r>
                        <a:rPr lang="ru-RU" sz="2000" dirty="0">
                          <a:effectLst/>
                        </a:rPr>
                        <a:t>Месяцы</a:t>
                      </a:r>
                    </a:p>
                  </a:txBody>
                  <a:tcPr marL="10785" marR="10785" marT="10785" marB="10785" anchor="ctr">
                    <a:lnL>
                      <a:noFill/>
                    </a:lnL>
                    <a:lnR>
                      <a:noFill/>
                    </a:lnR>
                    <a:lnT>
                      <a:noFill/>
                    </a:lnT>
                    <a:lnB>
                      <a:noFill/>
                    </a:lnB>
                    <a:solidFill>
                      <a:srgbClr val="FFFFFF"/>
                    </a:solidFill>
                  </a:tcPr>
                </a:tc>
                <a:tc>
                  <a:txBody>
                    <a:bodyPr/>
                    <a:lstStyle/>
                    <a:p>
                      <a:r>
                        <a:rPr lang="ru-RU" sz="2000">
                          <a:effectLst/>
                        </a:rPr>
                        <a:t>1</a:t>
                      </a:r>
                    </a:p>
                  </a:txBody>
                  <a:tcPr marL="10785" marR="10785" marT="10785" marB="10785" anchor="ctr">
                    <a:lnL>
                      <a:noFill/>
                    </a:lnL>
                    <a:lnR>
                      <a:noFill/>
                    </a:lnR>
                    <a:lnT>
                      <a:noFill/>
                    </a:lnT>
                    <a:lnB>
                      <a:noFill/>
                    </a:lnB>
                    <a:solidFill>
                      <a:srgbClr val="FFFFFF"/>
                    </a:solidFill>
                  </a:tcPr>
                </a:tc>
                <a:tc>
                  <a:txBody>
                    <a:bodyPr/>
                    <a:lstStyle/>
                    <a:p>
                      <a:r>
                        <a:rPr lang="ru-RU" sz="2000">
                          <a:effectLst/>
                        </a:rPr>
                        <a:t>2</a:t>
                      </a:r>
                    </a:p>
                  </a:txBody>
                  <a:tcPr marL="10785" marR="10785" marT="10785" marB="10785" anchor="ctr">
                    <a:lnL>
                      <a:noFill/>
                    </a:lnL>
                    <a:lnR>
                      <a:noFill/>
                    </a:lnR>
                    <a:lnT>
                      <a:noFill/>
                    </a:lnT>
                    <a:lnB>
                      <a:noFill/>
                    </a:lnB>
                    <a:solidFill>
                      <a:srgbClr val="FFFFFF"/>
                    </a:solidFill>
                  </a:tcPr>
                </a:tc>
                <a:tc gridSpan="2">
                  <a:txBody>
                    <a:bodyPr/>
                    <a:lstStyle/>
                    <a:p>
                      <a:r>
                        <a:rPr lang="ru-RU" sz="2000">
                          <a:effectLst/>
                        </a:rPr>
                        <a:t>3</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a:txBody>
                    <a:bodyPr/>
                    <a:lstStyle/>
                    <a:p>
                      <a:r>
                        <a:rPr lang="ru-RU" sz="2000"/>
                        <a:t>4</a:t>
                      </a:r>
                    </a:p>
                  </a:txBody>
                  <a:tcPr marL="10785" marR="10785" marT="10785" marB="10785" anchor="ctr">
                    <a:lnL>
                      <a:noFill/>
                    </a:lnL>
                    <a:lnR>
                      <a:noFill/>
                    </a:lnR>
                    <a:lnT>
                      <a:noFill/>
                    </a:lnT>
                    <a:lnB>
                      <a:noFill/>
                    </a:lnB>
                    <a:solidFill>
                      <a:srgbClr val="FFFFFF"/>
                    </a:solidFill>
                  </a:tcPr>
                </a:tc>
                <a:tc>
                  <a:txBody>
                    <a:bodyPr/>
                    <a:lstStyle/>
                    <a:p>
                      <a:r>
                        <a:rPr lang="ru-RU" sz="2000">
                          <a:effectLst/>
                        </a:rPr>
                        <a:t>5</a:t>
                      </a:r>
                    </a:p>
                  </a:txBody>
                  <a:tcPr marL="10785" marR="10785" marT="10785" marB="10785" anchor="ctr">
                    <a:lnL>
                      <a:noFill/>
                    </a:lnL>
                    <a:lnR>
                      <a:noFill/>
                    </a:lnR>
                    <a:lnT>
                      <a:noFill/>
                    </a:lnT>
                    <a:lnB>
                      <a:noFill/>
                    </a:lnB>
                    <a:solidFill>
                      <a:srgbClr val="FFFFFF"/>
                    </a:solidFill>
                  </a:tcPr>
                </a:tc>
                <a:tc>
                  <a:txBody>
                    <a:bodyPr/>
                    <a:lstStyle/>
                    <a:p>
                      <a:r>
                        <a:rPr lang="ru-RU" sz="2000">
                          <a:effectLst/>
                        </a:rPr>
                        <a:t>6</a:t>
                      </a:r>
                    </a:p>
                  </a:txBody>
                  <a:tcPr marL="10785" marR="10785" marT="10785" marB="10785" anchor="ctr">
                    <a:lnL>
                      <a:noFill/>
                    </a:lnL>
                    <a:lnR>
                      <a:noFill/>
                    </a:lnR>
                    <a:lnT>
                      <a:noFill/>
                    </a:lnT>
                    <a:lnB>
                      <a:noFill/>
                    </a:lnB>
                    <a:solidFill>
                      <a:srgbClr val="FFFFFF"/>
                    </a:solidFill>
                  </a:tcPr>
                </a:tc>
                <a:tc gridSpan="2">
                  <a:txBody>
                    <a:bodyPr/>
                    <a:lstStyle/>
                    <a:p>
                      <a:r>
                        <a:rPr lang="ru-RU" sz="2000">
                          <a:effectLst/>
                        </a:rPr>
                        <a:t>7</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a:txBody>
                    <a:bodyPr/>
                    <a:lstStyle/>
                    <a:p>
                      <a:r>
                        <a:rPr lang="ru-RU" sz="2000">
                          <a:effectLst/>
                        </a:rPr>
                        <a:t>8</a:t>
                      </a:r>
                    </a:p>
                  </a:txBody>
                  <a:tcPr marL="10785" marR="10785" marT="10785" marB="10785" anchor="ctr">
                    <a:lnL>
                      <a:noFill/>
                    </a:lnL>
                    <a:lnR>
                      <a:noFill/>
                    </a:lnR>
                    <a:lnT>
                      <a:noFill/>
                    </a:lnT>
                    <a:lnB>
                      <a:noFill/>
                    </a:lnB>
                    <a:solidFill>
                      <a:srgbClr val="FFFFFF"/>
                    </a:solidFill>
                  </a:tcPr>
                </a:tc>
                <a:tc>
                  <a:txBody>
                    <a:bodyPr/>
                    <a:lstStyle/>
                    <a:p>
                      <a:r>
                        <a:rPr lang="ru-RU" sz="2000">
                          <a:effectLst/>
                        </a:rPr>
                        <a:t>9</a:t>
                      </a:r>
                    </a:p>
                  </a:txBody>
                  <a:tcPr marL="10785" marR="10785" marT="10785" marB="10785" anchor="ctr">
                    <a:lnL>
                      <a:noFill/>
                    </a:lnL>
                    <a:lnR>
                      <a:noFill/>
                    </a:lnR>
                    <a:lnT>
                      <a:noFill/>
                    </a:lnT>
                    <a:lnB>
                      <a:noFill/>
                    </a:lnB>
                    <a:solidFill>
                      <a:srgbClr val="FFFFFF"/>
                    </a:solidFill>
                  </a:tcPr>
                </a:tc>
                <a:tc gridSpan="2">
                  <a:txBody>
                    <a:bodyPr/>
                    <a:lstStyle/>
                    <a:p>
                      <a:r>
                        <a:rPr lang="ru-RU" sz="2000">
                          <a:effectLst/>
                        </a:rPr>
                        <a:t>10</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a:txBody>
                    <a:bodyPr/>
                    <a:lstStyle/>
                    <a:p>
                      <a:r>
                        <a:rPr lang="ru-RU" sz="2000">
                          <a:effectLst/>
                        </a:rPr>
                        <a:t>11</a:t>
                      </a:r>
                    </a:p>
                  </a:txBody>
                  <a:tcPr marL="10785" marR="10785" marT="10785" marB="10785" anchor="ctr">
                    <a:lnL>
                      <a:noFill/>
                    </a:lnL>
                    <a:lnR>
                      <a:noFill/>
                    </a:lnR>
                    <a:lnT>
                      <a:noFill/>
                    </a:lnT>
                    <a:lnB>
                      <a:noFill/>
                    </a:lnB>
                    <a:solidFill>
                      <a:srgbClr val="FFFFFF"/>
                    </a:solidFill>
                  </a:tcPr>
                </a:tc>
                <a:tc>
                  <a:txBody>
                    <a:bodyPr/>
                    <a:lstStyle/>
                    <a:p>
                      <a:r>
                        <a:rPr lang="ru-RU" sz="2000">
                          <a:effectLst/>
                        </a:rPr>
                        <a:t>12</a:t>
                      </a:r>
                    </a:p>
                  </a:txBody>
                  <a:tcPr marL="10785" marR="10785" marT="10785" marB="10785" anchor="ctr">
                    <a:lnL>
                      <a:noFill/>
                    </a:lnL>
                    <a:lnR>
                      <a:noFill/>
                    </a:lnR>
                    <a:lnT>
                      <a:noFill/>
                    </a:lnT>
                    <a:lnB>
                      <a:noFill/>
                    </a:lnB>
                    <a:solidFill>
                      <a:srgbClr val="FFFFFF"/>
                    </a:solidFill>
                  </a:tcPr>
                </a:tc>
              </a:tr>
              <a:tr h="741148">
                <a:tc>
                  <a:txBody>
                    <a:bodyPr/>
                    <a:lstStyle/>
                    <a:p>
                      <a:r>
                        <a:rPr lang="ru-RU" sz="2000" dirty="0">
                          <a:effectLst/>
                        </a:rPr>
                        <a:t>Объем продаж</a:t>
                      </a:r>
                    </a:p>
                    <a:p>
                      <a:r>
                        <a:rPr lang="ru-RU" sz="2000" dirty="0">
                          <a:effectLst/>
                        </a:rPr>
                        <a:t>в месяц</a:t>
                      </a:r>
                    </a:p>
                  </a:txBody>
                  <a:tcPr marL="10785" marR="10785" marT="10785" marB="10785" anchor="ctr">
                    <a:lnL>
                      <a:noFill/>
                    </a:lnL>
                    <a:lnR>
                      <a:noFill/>
                    </a:lnR>
                    <a:lnT>
                      <a:noFill/>
                    </a:lnT>
                    <a:lnB>
                      <a:noFill/>
                    </a:lnB>
                    <a:solidFill>
                      <a:srgbClr val="FFFFFF"/>
                    </a:solidFill>
                  </a:tcPr>
                </a:tc>
                <a:tc>
                  <a:txBody>
                    <a:bodyPr/>
                    <a:lstStyle/>
                    <a:p>
                      <a:r>
                        <a:rPr lang="ru-RU" sz="2000" dirty="0">
                          <a:effectLst/>
                        </a:rPr>
                        <a:t>2,3</a:t>
                      </a:r>
                    </a:p>
                  </a:txBody>
                  <a:tcPr marL="10785" marR="10785" marT="10785" marB="10785" anchor="ctr">
                    <a:lnL>
                      <a:noFill/>
                    </a:lnL>
                    <a:lnR>
                      <a:noFill/>
                    </a:lnR>
                    <a:lnT>
                      <a:noFill/>
                    </a:lnT>
                    <a:lnB>
                      <a:noFill/>
                    </a:lnB>
                    <a:solidFill>
                      <a:srgbClr val="FFFFFF"/>
                    </a:solidFill>
                  </a:tcPr>
                </a:tc>
                <a:tc>
                  <a:txBody>
                    <a:bodyPr/>
                    <a:lstStyle/>
                    <a:p>
                      <a:r>
                        <a:rPr lang="ru-RU" sz="2000" dirty="0">
                          <a:effectLst/>
                        </a:rPr>
                        <a:t>2,4</a:t>
                      </a:r>
                    </a:p>
                  </a:txBody>
                  <a:tcPr marL="10785" marR="10785" marT="10785" marB="10785" anchor="ctr">
                    <a:lnL>
                      <a:noFill/>
                    </a:lnL>
                    <a:lnR>
                      <a:noFill/>
                    </a:lnR>
                    <a:lnT>
                      <a:noFill/>
                    </a:lnT>
                    <a:lnB>
                      <a:noFill/>
                    </a:lnB>
                    <a:solidFill>
                      <a:srgbClr val="FFFFFF"/>
                    </a:solidFill>
                  </a:tcPr>
                </a:tc>
                <a:tc gridSpan="2">
                  <a:txBody>
                    <a:bodyPr/>
                    <a:lstStyle/>
                    <a:p>
                      <a:r>
                        <a:rPr lang="ru-RU" sz="2000">
                          <a:effectLst/>
                        </a:rPr>
                        <a:t>2,2</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a:txBody>
                    <a:bodyPr/>
                    <a:lstStyle/>
                    <a:p>
                      <a:r>
                        <a:rPr lang="ru-RU" sz="2000">
                          <a:effectLst/>
                        </a:rPr>
                        <a:t>2,1</a:t>
                      </a:r>
                    </a:p>
                  </a:txBody>
                  <a:tcPr marL="10785" marR="10785" marT="10785" marB="10785" anchor="ctr">
                    <a:lnL>
                      <a:noFill/>
                    </a:lnL>
                    <a:lnR>
                      <a:noFill/>
                    </a:lnR>
                    <a:lnT>
                      <a:noFill/>
                    </a:lnT>
                    <a:lnB>
                      <a:noFill/>
                    </a:lnB>
                    <a:solidFill>
                      <a:srgbClr val="FFFFFF"/>
                    </a:solidFill>
                  </a:tcPr>
                </a:tc>
                <a:tc>
                  <a:txBody>
                    <a:bodyPr/>
                    <a:lstStyle/>
                    <a:p>
                      <a:r>
                        <a:rPr lang="ru-RU" sz="2000">
                          <a:effectLst/>
                        </a:rPr>
                        <a:t>3,2</a:t>
                      </a:r>
                    </a:p>
                  </a:txBody>
                  <a:tcPr marL="10785" marR="10785" marT="10785" marB="10785" anchor="ctr">
                    <a:lnL>
                      <a:noFill/>
                    </a:lnL>
                    <a:lnR>
                      <a:noFill/>
                    </a:lnR>
                    <a:lnT>
                      <a:noFill/>
                    </a:lnT>
                    <a:lnB>
                      <a:noFill/>
                    </a:lnB>
                    <a:solidFill>
                      <a:srgbClr val="FFFFFF"/>
                    </a:solidFill>
                  </a:tcPr>
                </a:tc>
                <a:tc>
                  <a:txBody>
                    <a:bodyPr/>
                    <a:lstStyle/>
                    <a:p>
                      <a:r>
                        <a:rPr lang="ru-RU" sz="2000">
                          <a:effectLst/>
                        </a:rPr>
                        <a:t>2,9</a:t>
                      </a:r>
                    </a:p>
                  </a:txBody>
                  <a:tcPr marL="10785" marR="10785" marT="10785" marB="10785" anchor="ctr">
                    <a:lnL>
                      <a:noFill/>
                    </a:lnL>
                    <a:lnR>
                      <a:noFill/>
                    </a:lnR>
                    <a:lnT>
                      <a:noFill/>
                    </a:lnT>
                    <a:lnB>
                      <a:noFill/>
                    </a:lnB>
                    <a:solidFill>
                      <a:srgbClr val="FFFFFF"/>
                    </a:solidFill>
                  </a:tcPr>
                </a:tc>
                <a:tc gridSpan="2">
                  <a:txBody>
                    <a:bodyPr/>
                    <a:lstStyle/>
                    <a:p>
                      <a:r>
                        <a:rPr lang="ru-RU" sz="2000">
                          <a:effectLst/>
                        </a:rPr>
                        <a:t>2,8</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a:txBody>
                    <a:bodyPr/>
                    <a:lstStyle/>
                    <a:p>
                      <a:r>
                        <a:rPr lang="ru-RU" sz="2000">
                          <a:effectLst/>
                        </a:rPr>
                        <a:t>3,0</a:t>
                      </a:r>
                    </a:p>
                  </a:txBody>
                  <a:tcPr marL="10785" marR="10785" marT="10785" marB="10785" anchor="ctr">
                    <a:lnL>
                      <a:noFill/>
                    </a:lnL>
                    <a:lnR>
                      <a:noFill/>
                    </a:lnR>
                    <a:lnT>
                      <a:noFill/>
                    </a:lnT>
                    <a:lnB>
                      <a:noFill/>
                    </a:lnB>
                    <a:solidFill>
                      <a:srgbClr val="FFFFFF"/>
                    </a:solidFill>
                  </a:tcPr>
                </a:tc>
                <a:tc>
                  <a:txBody>
                    <a:bodyPr/>
                    <a:lstStyle/>
                    <a:p>
                      <a:r>
                        <a:rPr lang="ru-RU" sz="2000">
                          <a:effectLst/>
                        </a:rPr>
                        <a:t>3,0</a:t>
                      </a:r>
                    </a:p>
                  </a:txBody>
                  <a:tcPr marL="10785" marR="10785" marT="10785" marB="10785" anchor="ctr">
                    <a:lnL>
                      <a:noFill/>
                    </a:lnL>
                    <a:lnR>
                      <a:noFill/>
                    </a:lnR>
                    <a:lnT>
                      <a:noFill/>
                    </a:lnT>
                    <a:lnB>
                      <a:noFill/>
                    </a:lnB>
                    <a:solidFill>
                      <a:srgbClr val="FFFFFF"/>
                    </a:solidFill>
                  </a:tcPr>
                </a:tc>
                <a:tc gridSpan="2">
                  <a:txBody>
                    <a:bodyPr/>
                    <a:lstStyle/>
                    <a:p>
                      <a:r>
                        <a:rPr lang="ru-RU" sz="2000">
                          <a:effectLst/>
                        </a:rPr>
                        <a:t>2,8</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a:txBody>
                    <a:bodyPr/>
                    <a:lstStyle/>
                    <a:p>
                      <a:r>
                        <a:rPr lang="ru-RU" sz="2000">
                          <a:effectLst/>
                        </a:rPr>
                        <a:t>3,2</a:t>
                      </a:r>
                    </a:p>
                  </a:txBody>
                  <a:tcPr marL="10785" marR="10785" marT="10785" marB="10785" anchor="ctr">
                    <a:lnL>
                      <a:noFill/>
                    </a:lnL>
                    <a:lnR>
                      <a:noFill/>
                    </a:lnR>
                    <a:lnT>
                      <a:noFill/>
                    </a:lnT>
                    <a:lnB>
                      <a:noFill/>
                    </a:lnB>
                    <a:solidFill>
                      <a:srgbClr val="FFFFFF"/>
                    </a:solidFill>
                  </a:tcPr>
                </a:tc>
                <a:tc>
                  <a:txBody>
                    <a:bodyPr/>
                    <a:lstStyle/>
                    <a:p>
                      <a:r>
                        <a:rPr lang="ru-RU" sz="2000">
                          <a:effectLst/>
                        </a:rPr>
                        <a:t>3,3</a:t>
                      </a:r>
                    </a:p>
                  </a:txBody>
                  <a:tcPr marL="10785" marR="10785" marT="10785" marB="10785" anchor="ctr">
                    <a:lnL>
                      <a:noFill/>
                    </a:lnL>
                    <a:lnR>
                      <a:noFill/>
                    </a:lnR>
                    <a:lnT>
                      <a:noFill/>
                    </a:lnT>
                    <a:lnB>
                      <a:noFill/>
                    </a:lnB>
                    <a:solidFill>
                      <a:srgbClr val="FFFFFF"/>
                    </a:solidFill>
                  </a:tcPr>
                </a:tc>
              </a:tr>
              <a:tr h="792088">
                <a:tc>
                  <a:txBody>
                    <a:bodyPr/>
                    <a:lstStyle/>
                    <a:p>
                      <a:r>
                        <a:rPr lang="ru-RU" sz="2000">
                          <a:effectLst/>
                        </a:rPr>
                        <a:t>Объем продаж</a:t>
                      </a:r>
                    </a:p>
                    <a:p>
                      <a:r>
                        <a:rPr lang="ru-RU" sz="2000">
                          <a:effectLst/>
                        </a:rPr>
                        <a:t>в квартал</a:t>
                      </a:r>
                    </a:p>
                  </a:txBody>
                  <a:tcPr marL="10785" marR="10785" marT="10785" marB="10785" anchor="ctr">
                    <a:lnL>
                      <a:noFill/>
                    </a:lnL>
                    <a:lnR>
                      <a:noFill/>
                    </a:lnR>
                    <a:lnT>
                      <a:noFill/>
                    </a:lnT>
                    <a:lnB>
                      <a:noFill/>
                    </a:lnB>
                    <a:solidFill>
                      <a:srgbClr val="FFFFFF"/>
                    </a:solidFill>
                  </a:tcPr>
                </a:tc>
                <a:tc gridSpan="3">
                  <a:txBody>
                    <a:bodyPr/>
                    <a:lstStyle/>
                    <a:p>
                      <a:r>
                        <a:rPr lang="ru-RU" sz="2000" dirty="0">
                          <a:effectLst/>
                        </a:rPr>
                        <a:t>6,9</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gridSpan="5">
                  <a:txBody>
                    <a:bodyPr/>
                    <a:lstStyle/>
                    <a:p>
                      <a:r>
                        <a:rPr lang="ru-RU" sz="2000" dirty="0">
                          <a:effectLst/>
                        </a:rPr>
                        <a:t>8,2</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r>
                        <a:rPr lang="ru-RU" sz="2000">
                          <a:effectLst/>
                        </a:rPr>
                        <a:t>8,8</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r>
                        <a:rPr lang="ru-RU" sz="2000">
                          <a:effectLst/>
                        </a:rPr>
                        <a:t>9,3</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r>
              <a:tr h="720080">
                <a:tc>
                  <a:txBody>
                    <a:bodyPr/>
                    <a:lstStyle/>
                    <a:p>
                      <a:r>
                        <a:rPr lang="ru-RU" sz="2000" dirty="0">
                          <a:effectLst/>
                        </a:rPr>
                        <a:t>Средний объем</a:t>
                      </a:r>
                    </a:p>
                    <a:p>
                      <a:r>
                        <a:rPr lang="ru-RU" sz="2000" dirty="0">
                          <a:effectLst/>
                        </a:rPr>
                        <a:t>продаж в квартал</a:t>
                      </a:r>
                    </a:p>
                  </a:txBody>
                  <a:tcPr marL="10785" marR="10785" marT="10785" marB="10785" anchor="ctr">
                    <a:lnL>
                      <a:noFill/>
                    </a:lnL>
                    <a:lnR>
                      <a:noFill/>
                    </a:lnR>
                    <a:lnT>
                      <a:noFill/>
                    </a:lnT>
                    <a:lnB>
                      <a:noFill/>
                    </a:lnB>
                    <a:solidFill>
                      <a:srgbClr val="FFFFFF"/>
                    </a:solidFill>
                  </a:tcPr>
                </a:tc>
                <a:tc gridSpan="3">
                  <a:txBody>
                    <a:bodyPr/>
                    <a:lstStyle/>
                    <a:p>
                      <a:r>
                        <a:rPr lang="ru-RU" sz="2000">
                          <a:effectLst/>
                        </a:rPr>
                        <a:t>2,3</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gridSpan="5">
                  <a:txBody>
                    <a:bodyPr/>
                    <a:lstStyle/>
                    <a:p>
                      <a:r>
                        <a:rPr lang="ru-RU" sz="2000" dirty="0">
                          <a:effectLst/>
                        </a:rPr>
                        <a:t>2,73</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r>
                        <a:rPr lang="ru-RU" sz="2000" dirty="0">
                          <a:effectLst/>
                        </a:rPr>
                        <a:t>2,93</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r>
                        <a:rPr lang="ru-RU" sz="2000" dirty="0">
                          <a:effectLst/>
                        </a:rPr>
                        <a:t>3,1</a:t>
                      </a:r>
                    </a:p>
                  </a:txBody>
                  <a:tcPr marL="10785" marR="10785" marT="10785" marB="10785"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r>
            </a:tbl>
          </a:graphicData>
        </a:graphic>
      </p:graphicFrame>
    </p:spTree>
    <p:extLst>
      <p:ext uri="{BB962C8B-B14F-4D97-AF65-F5344CB8AC3E}">
        <p14:creationId xmlns:p14="http://schemas.microsoft.com/office/powerpoint/2010/main" val="162020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9108" y="943633"/>
            <a:ext cx="8699176" cy="2677656"/>
          </a:xfrm>
          <a:prstGeom prst="rect">
            <a:avLst/>
          </a:prstGeom>
        </p:spPr>
        <p:txBody>
          <a:bodyPr wrap="square">
            <a:spAutoFit/>
          </a:bodyPr>
          <a:lstStyle/>
          <a:p>
            <a:r>
              <a:rPr lang="ru-RU" sz="2400" b="1" i="1" dirty="0" smtClean="0"/>
              <a:t>2) Метод </a:t>
            </a:r>
            <a:r>
              <a:rPr lang="ru-RU" sz="2400" b="1" i="1" dirty="0"/>
              <a:t>скользящей средней</a:t>
            </a:r>
            <a:endParaRPr lang="ru-RU" sz="2400" dirty="0"/>
          </a:p>
          <a:p>
            <a:r>
              <a:rPr lang="ru-RU" sz="2400" dirty="0" smtClean="0"/>
              <a:t>Использует последующий интервал при постепенном сдвижении </a:t>
            </a:r>
            <a:r>
              <a:rPr lang="ru-RU" sz="2400" dirty="0"/>
              <a:t>от начального уровня динамического ряда на один уровень. Тогда первый интервал будет включать уровни y</a:t>
            </a:r>
            <a:r>
              <a:rPr lang="ru-RU" sz="2400" baseline="-25000" dirty="0"/>
              <a:t>1</a:t>
            </a:r>
            <a:r>
              <a:rPr lang="ru-RU" sz="2400" dirty="0"/>
              <a:t>, y</a:t>
            </a:r>
            <a:r>
              <a:rPr lang="ru-RU" sz="2400" baseline="-25000" dirty="0"/>
              <a:t>2</a:t>
            </a:r>
            <a:r>
              <a:rPr lang="ru-RU" sz="2400" dirty="0"/>
              <a:t>, .... </a:t>
            </a:r>
            <a:r>
              <a:rPr lang="ru-RU" sz="2400" dirty="0" err="1"/>
              <a:t>y</a:t>
            </a:r>
            <a:r>
              <a:rPr lang="ru-RU" sz="2400" baseline="-25000" dirty="0" err="1"/>
              <a:t>m</a:t>
            </a:r>
            <a:r>
              <a:rPr lang="ru-RU" sz="2400" dirty="0"/>
              <a:t> ; второй - уровни y</a:t>
            </a:r>
            <a:r>
              <a:rPr lang="ru-RU" sz="2400" baseline="-25000" dirty="0"/>
              <a:t>2</a:t>
            </a:r>
            <a:r>
              <a:rPr lang="ru-RU" sz="2400" dirty="0"/>
              <a:t>, y</a:t>
            </a:r>
            <a:r>
              <a:rPr lang="ru-RU" sz="2400" baseline="-25000" dirty="0"/>
              <a:t>3</a:t>
            </a:r>
            <a:r>
              <a:rPr lang="ru-RU" sz="2400" dirty="0"/>
              <a:t>, .... y</a:t>
            </a:r>
            <a:r>
              <a:rPr lang="ru-RU" sz="2400" baseline="-25000" dirty="0"/>
              <a:t>m+1</a:t>
            </a:r>
            <a:r>
              <a:rPr lang="ru-RU" sz="2400" dirty="0"/>
              <a:t> и т.д. Таким образом, интервал сглаживания как бы скользит по динамическому ряду с шагом, равным единице. </a:t>
            </a:r>
          </a:p>
        </p:txBody>
      </p:sp>
      <p:sp>
        <p:nvSpPr>
          <p:cNvPr id="3" name="Подзаголовок 2"/>
          <p:cNvSpPr txBox="1">
            <a:spLocks/>
          </p:cNvSpPr>
          <p:nvPr/>
        </p:nvSpPr>
        <p:spPr>
          <a:xfrm>
            <a:off x="107504" y="188640"/>
            <a:ext cx="8942384" cy="792088"/>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ru-RU" sz="4000" b="1" dirty="0" smtClean="0">
                <a:effectLst>
                  <a:outerShdw blurRad="38100" dist="38100" dir="2700000" algn="tl">
                    <a:srgbClr val="000000">
                      <a:alpha val="43137"/>
                    </a:srgbClr>
                  </a:outerShdw>
                </a:effectLst>
              </a:rPr>
              <a:t>Анализ основной </a:t>
            </a:r>
            <a:r>
              <a:rPr lang="ru-RU" sz="4000" b="1" dirty="0">
                <a:effectLst>
                  <a:outerShdw blurRad="38100" dist="38100" dir="2700000" algn="tl">
                    <a:srgbClr val="000000">
                      <a:alpha val="43137"/>
                    </a:srgbClr>
                  </a:outerShdw>
                </a:effectLst>
              </a:rPr>
              <a:t>тенденции развития</a:t>
            </a:r>
            <a:endParaRPr lang="ru-RU" sz="4000" b="1" dirty="0">
              <a:solidFill>
                <a:schemeClr val="tx1"/>
              </a:solidFill>
              <a:effectLst>
                <a:outerShdw blurRad="38100" dist="38100" dir="2700000" algn="tl">
                  <a:srgbClr val="000000">
                    <a:alpha val="43137"/>
                  </a:srgbClr>
                </a:outerShdw>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606316485"/>
              </p:ext>
            </p:extLst>
          </p:nvPr>
        </p:nvGraphicFramePr>
        <p:xfrm>
          <a:off x="1403648" y="3763482"/>
          <a:ext cx="7007295" cy="6506278"/>
        </p:xfrm>
        <a:graphic>
          <a:graphicData uri="http://schemas.openxmlformats.org/drawingml/2006/table">
            <a:tbl>
              <a:tblPr/>
              <a:tblGrid>
                <a:gridCol w="864097"/>
                <a:gridCol w="1080120"/>
                <a:gridCol w="1872208"/>
                <a:gridCol w="1368152"/>
                <a:gridCol w="1822718"/>
              </a:tblGrid>
              <a:tr h="786134">
                <a:tc>
                  <a:txBody>
                    <a:bodyPr/>
                    <a:lstStyle/>
                    <a:p>
                      <a:r>
                        <a:rPr lang="ru-RU" sz="2000" b="1" dirty="0">
                          <a:effectLst/>
                        </a:rPr>
                        <a:t>Год</a:t>
                      </a:r>
                      <a:endParaRPr lang="ru-RU" sz="2000" dirty="0">
                        <a:effectLst/>
                      </a:endParaRPr>
                    </a:p>
                  </a:txBody>
                  <a:tcPr marL="12067" marR="12067" marT="12067" marB="12067" anchor="ctr">
                    <a:lnL>
                      <a:noFill/>
                    </a:lnL>
                    <a:lnR>
                      <a:noFill/>
                    </a:lnR>
                    <a:lnT>
                      <a:noFill/>
                    </a:lnT>
                    <a:lnB>
                      <a:noFill/>
                    </a:lnB>
                    <a:solidFill>
                      <a:srgbClr val="FFFFFF"/>
                    </a:solidFill>
                  </a:tcPr>
                </a:tc>
                <a:tc>
                  <a:txBody>
                    <a:bodyPr/>
                    <a:lstStyle/>
                    <a:p>
                      <a:r>
                        <a:rPr lang="ru-RU" sz="2000" b="1" dirty="0">
                          <a:effectLst/>
                        </a:rPr>
                        <a:t>Квартал</a:t>
                      </a:r>
                      <a:endParaRPr lang="ru-RU" sz="2000" dirty="0">
                        <a:effectLst/>
                      </a:endParaRPr>
                    </a:p>
                  </a:txBody>
                  <a:tcPr marL="12067" marR="12067" marT="12067" marB="12067" anchor="ctr">
                    <a:lnL>
                      <a:noFill/>
                    </a:lnL>
                    <a:lnR>
                      <a:noFill/>
                    </a:lnR>
                    <a:lnT>
                      <a:noFill/>
                    </a:lnT>
                    <a:lnB>
                      <a:noFill/>
                    </a:lnB>
                    <a:solidFill>
                      <a:srgbClr val="FFFFFF"/>
                    </a:solidFill>
                  </a:tcPr>
                </a:tc>
                <a:tc>
                  <a:txBody>
                    <a:bodyPr/>
                    <a:lstStyle/>
                    <a:p>
                      <a:r>
                        <a:rPr lang="ru-RU" sz="2000" b="1">
                          <a:effectLst/>
                        </a:rPr>
                        <a:t>Фактический объем выпуска продукции, тыс. р.</a:t>
                      </a:r>
                      <a:endParaRPr lang="ru-RU" sz="2000">
                        <a:effectLst/>
                      </a:endParaRPr>
                    </a:p>
                  </a:txBody>
                  <a:tcPr marL="12067" marR="12067" marT="12067" marB="12067" anchor="ctr">
                    <a:lnL>
                      <a:noFill/>
                    </a:lnL>
                    <a:lnR>
                      <a:noFill/>
                    </a:lnR>
                    <a:lnT>
                      <a:noFill/>
                    </a:lnT>
                    <a:lnB>
                      <a:noFill/>
                    </a:lnB>
                    <a:solidFill>
                      <a:srgbClr val="FFFFFF"/>
                    </a:solidFill>
                  </a:tcPr>
                </a:tc>
                <a:tc>
                  <a:txBody>
                    <a:bodyPr/>
                    <a:lstStyle/>
                    <a:p>
                      <a:r>
                        <a:rPr lang="ru-RU" sz="2000" b="1">
                          <a:effectLst/>
                        </a:rPr>
                        <a:t>Скользящая за четыре квартала, тыс. р.</a:t>
                      </a:r>
                      <a:endParaRPr lang="ru-RU" sz="2000">
                        <a:effectLst/>
                      </a:endParaRPr>
                    </a:p>
                  </a:txBody>
                  <a:tcPr marL="12067" marR="12067" marT="12067" marB="12067" anchor="ctr">
                    <a:lnL>
                      <a:noFill/>
                    </a:lnL>
                    <a:lnR>
                      <a:noFill/>
                    </a:lnR>
                    <a:lnT>
                      <a:noFill/>
                    </a:lnT>
                    <a:lnB>
                      <a:noFill/>
                    </a:lnB>
                    <a:solidFill>
                      <a:srgbClr val="FFFFFF"/>
                    </a:solidFill>
                  </a:tcPr>
                </a:tc>
                <a:tc>
                  <a:txBody>
                    <a:bodyPr/>
                    <a:lstStyle/>
                    <a:p>
                      <a:r>
                        <a:rPr lang="ru-RU" sz="2000" b="1">
                          <a:effectLst/>
                        </a:rPr>
                        <a:t>Центрированная скользящая средняя, тыс. р.</a:t>
                      </a:r>
                      <a:endParaRPr lang="ru-RU" sz="2000">
                        <a:effectLst/>
                      </a:endParaRPr>
                    </a:p>
                  </a:txBody>
                  <a:tcPr marL="12067" marR="12067" marT="12067" marB="12067" anchor="ctr">
                    <a:lnL>
                      <a:noFill/>
                    </a:lnL>
                    <a:lnR>
                      <a:noFill/>
                    </a:lnR>
                    <a:lnT>
                      <a:noFill/>
                    </a:lnT>
                    <a:lnB>
                      <a:noFill/>
                    </a:lnB>
                    <a:solidFill>
                      <a:srgbClr val="FFFFFF"/>
                    </a:solidFill>
                  </a:tcPr>
                </a:tc>
              </a:tr>
              <a:tr h="168941">
                <a:tc>
                  <a:txBody>
                    <a:bodyPr/>
                    <a:lstStyle/>
                    <a:p>
                      <a:endParaRPr lang="ru-RU" sz="2000"/>
                    </a:p>
                  </a:txBody>
                  <a:tcPr marL="12067" marR="12067" marT="12067" marB="12067" anchor="ctr">
                    <a:lnL>
                      <a:noFill/>
                    </a:lnL>
                    <a:lnR>
                      <a:noFill/>
                    </a:lnR>
                    <a:lnT>
                      <a:noFill/>
                    </a:lnT>
                    <a:lnB>
                      <a:noFill/>
                    </a:lnB>
                    <a:solidFill>
                      <a:srgbClr val="FFFFFF"/>
                    </a:solidFill>
                  </a:tcPr>
                </a:tc>
                <a:tc>
                  <a:txBody>
                    <a:bodyPr/>
                    <a:lstStyle/>
                    <a:p>
                      <a:r>
                        <a:rPr lang="ru-RU" sz="2000" dirty="0">
                          <a:effectLst/>
                        </a:rPr>
                        <a:t>1</a:t>
                      </a:r>
                    </a:p>
                  </a:txBody>
                  <a:tcPr marL="12067" marR="12067" marT="12067" marB="12067" anchor="ctr">
                    <a:lnL>
                      <a:noFill/>
                    </a:lnL>
                    <a:lnR>
                      <a:noFill/>
                    </a:lnR>
                    <a:lnT>
                      <a:noFill/>
                    </a:lnT>
                    <a:lnB>
                      <a:noFill/>
                    </a:lnB>
                    <a:solidFill>
                      <a:srgbClr val="FFFFFF"/>
                    </a:solidFill>
                  </a:tcPr>
                </a:tc>
                <a:tc>
                  <a:txBody>
                    <a:bodyPr/>
                    <a:lstStyle/>
                    <a:p>
                      <a:r>
                        <a:rPr lang="ru-RU" sz="2000">
                          <a:effectLst/>
                        </a:rPr>
                        <a:t>16</a:t>
                      </a:r>
                    </a:p>
                  </a:txBody>
                  <a:tcPr marL="12067" marR="12067" marT="12067" marB="12067" anchor="ctr">
                    <a:lnL>
                      <a:noFill/>
                    </a:lnL>
                    <a:lnR>
                      <a:noFill/>
                    </a:lnR>
                    <a:lnT>
                      <a:noFill/>
                    </a:lnT>
                    <a:lnB>
                      <a:noFill/>
                    </a:lnB>
                    <a:solidFill>
                      <a:srgbClr val="FFFFFF"/>
                    </a:solidFill>
                  </a:tcPr>
                </a:tc>
                <a:tc>
                  <a:txBody>
                    <a:bodyPr/>
                    <a:lstStyle/>
                    <a:p>
                      <a:r>
                        <a:rPr lang="ru-RU" sz="2000">
                          <a:effectLst/>
                        </a:rPr>
                        <a:t>-</a:t>
                      </a:r>
                    </a:p>
                  </a:txBody>
                  <a:tcPr marL="12067" marR="12067" marT="12067" marB="12067" anchor="ctr">
                    <a:lnL>
                      <a:noFill/>
                    </a:lnL>
                    <a:lnR>
                      <a:noFill/>
                    </a:lnR>
                    <a:lnT>
                      <a:noFill/>
                    </a:lnT>
                    <a:lnB>
                      <a:noFill/>
                    </a:lnB>
                    <a:solidFill>
                      <a:srgbClr val="FFFFFF"/>
                    </a:solidFill>
                  </a:tcPr>
                </a:tc>
                <a:tc>
                  <a:txBody>
                    <a:bodyPr/>
                    <a:lstStyle/>
                    <a:p>
                      <a:r>
                        <a:rPr lang="ru-RU" sz="2000">
                          <a:effectLst/>
                        </a:rPr>
                        <a:t>-</a:t>
                      </a:r>
                    </a:p>
                  </a:txBody>
                  <a:tcPr marL="12067" marR="12067" marT="12067" marB="12067" anchor="ctr">
                    <a:lnL>
                      <a:noFill/>
                    </a:lnL>
                    <a:lnR>
                      <a:noFill/>
                    </a:lnR>
                    <a:lnT>
                      <a:noFill/>
                    </a:lnT>
                    <a:lnB>
                      <a:noFill/>
                    </a:lnB>
                    <a:solidFill>
                      <a:srgbClr val="FFFFFF"/>
                    </a:solidFill>
                  </a:tcPr>
                </a:tc>
              </a:tr>
              <a:tr h="168941">
                <a:tc>
                  <a:txBody>
                    <a:bodyPr/>
                    <a:lstStyle/>
                    <a:p>
                      <a:r>
                        <a:rPr lang="ru-RU" sz="2000">
                          <a:effectLst/>
                        </a:rPr>
                        <a:t>1991</a:t>
                      </a:r>
                    </a:p>
                  </a:txBody>
                  <a:tcPr marL="12067" marR="12067" marT="12067" marB="12067" anchor="ctr">
                    <a:lnL>
                      <a:noFill/>
                    </a:lnL>
                    <a:lnR>
                      <a:noFill/>
                    </a:lnR>
                    <a:lnT>
                      <a:noFill/>
                    </a:lnT>
                    <a:lnB>
                      <a:noFill/>
                    </a:lnB>
                    <a:solidFill>
                      <a:srgbClr val="FFFFFF"/>
                    </a:solidFill>
                  </a:tcPr>
                </a:tc>
                <a:tc>
                  <a:txBody>
                    <a:bodyPr/>
                    <a:lstStyle/>
                    <a:p>
                      <a:r>
                        <a:rPr lang="ru-RU" sz="2000" dirty="0">
                          <a:effectLst/>
                        </a:rPr>
                        <a:t>2</a:t>
                      </a:r>
                    </a:p>
                  </a:txBody>
                  <a:tcPr marL="12067" marR="12067" marT="12067" marB="12067" anchor="ctr">
                    <a:lnL>
                      <a:noFill/>
                    </a:lnL>
                    <a:lnR>
                      <a:noFill/>
                    </a:lnR>
                    <a:lnT>
                      <a:noFill/>
                    </a:lnT>
                    <a:lnB>
                      <a:noFill/>
                    </a:lnB>
                    <a:solidFill>
                      <a:srgbClr val="FFFFFF"/>
                    </a:solidFill>
                  </a:tcPr>
                </a:tc>
                <a:tc>
                  <a:txBody>
                    <a:bodyPr/>
                    <a:lstStyle/>
                    <a:p>
                      <a:r>
                        <a:rPr lang="ru-RU" sz="2000">
                          <a:effectLst/>
                        </a:rPr>
                        <a:t>21</a:t>
                      </a:r>
                    </a:p>
                  </a:txBody>
                  <a:tcPr marL="12067" marR="12067" marT="12067" marB="12067" anchor="ctr">
                    <a:lnL>
                      <a:noFill/>
                    </a:lnL>
                    <a:lnR>
                      <a:noFill/>
                    </a:lnR>
                    <a:lnT>
                      <a:noFill/>
                    </a:lnT>
                    <a:lnB>
                      <a:noFill/>
                    </a:lnB>
                    <a:solidFill>
                      <a:srgbClr val="FFFFFF"/>
                    </a:solidFill>
                  </a:tcPr>
                </a:tc>
                <a:tc>
                  <a:txBody>
                    <a:bodyPr/>
                    <a:lstStyle/>
                    <a:p>
                      <a:r>
                        <a:rPr lang="ru-RU" sz="2000">
                          <a:effectLst/>
                        </a:rPr>
                        <a:t>16,00</a:t>
                      </a:r>
                    </a:p>
                  </a:txBody>
                  <a:tcPr marL="12067" marR="12067" marT="12067" marB="12067" anchor="ctr">
                    <a:lnL>
                      <a:noFill/>
                    </a:lnL>
                    <a:lnR>
                      <a:noFill/>
                    </a:lnR>
                    <a:lnT>
                      <a:noFill/>
                    </a:lnT>
                    <a:lnB>
                      <a:noFill/>
                    </a:lnB>
                    <a:solidFill>
                      <a:srgbClr val="FFFFFF"/>
                    </a:solidFill>
                  </a:tcPr>
                </a:tc>
                <a:tc>
                  <a:txBody>
                    <a:bodyPr/>
                    <a:lstStyle/>
                    <a:p>
                      <a:r>
                        <a:rPr lang="ru-RU" sz="2000">
                          <a:effectLst/>
                        </a:rPr>
                        <a:t>-</a:t>
                      </a:r>
                    </a:p>
                  </a:txBody>
                  <a:tcPr marL="12067" marR="12067" marT="12067" marB="12067" anchor="ctr">
                    <a:lnL>
                      <a:noFill/>
                    </a:lnL>
                    <a:lnR>
                      <a:noFill/>
                    </a:lnR>
                    <a:lnT>
                      <a:noFill/>
                    </a:lnT>
                    <a:lnB>
                      <a:noFill/>
                    </a:lnB>
                    <a:solidFill>
                      <a:srgbClr val="FFFFFF"/>
                    </a:solidFill>
                  </a:tcPr>
                </a:tc>
              </a:tr>
              <a:tr h="156942">
                <a:tc>
                  <a:txBody>
                    <a:bodyPr/>
                    <a:lstStyle/>
                    <a:p>
                      <a:r>
                        <a:rPr lang="ru-RU" sz="2000"/>
                        <a:t>.</a:t>
                      </a:r>
                    </a:p>
                  </a:txBody>
                  <a:tcPr marL="12067" marR="12067" marT="12067" marB="12067" anchor="ctr">
                    <a:lnL>
                      <a:noFill/>
                    </a:lnL>
                    <a:lnR>
                      <a:noFill/>
                    </a:lnR>
                    <a:lnT>
                      <a:noFill/>
                    </a:lnT>
                    <a:lnB>
                      <a:noFill/>
                    </a:lnB>
                    <a:solidFill>
                      <a:srgbClr val="FFFFFF"/>
                    </a:solidFill>
                  </a:tcPr>
                </a:tc>
                <a:tc>
                  <a:txBody>
                    <a:bodyPr/>
                    <a:lstStyle/>
                    <a:p>
                      <a:r>
                        <a:rPr lang="ru-RU" sz="2000">
                          <a:effectLst/>
                        </a:rPr>
                        <a:t>3</a:t>
                      </a:r>
                    </a:p>
                  </a:txBody>
                  <a:tcPr marL="12067" marR="12067" marT="12067" marB="12067" anchor="ctr">
                    <a:lnL>
                      <a:noFill/>
                    </a:lnL>
                    <a:lnR>
                      <a:noFill/>
                    </a:lnR>
                    <a:lnT>
                      <a:noFill/>
                    </a:lnT>
                    <a:lnB>
                      <a:noFill/>
                    </a:lnB>
                    <a:solidFill>
                      <a:srgbClr val="FFFFFF"/>
                    </a:solidFill>
                  </a:tcPr>
                </a:tc>
                <a:tc>
                  <a:txBody>
                    <a:bodyPr/>
                    <a:lstStyle/>
                    <a:p>
                      <a:r>
                        <a:rPr lang="ru-RU" sz="2000" dirty="0">
                          <a:effectLst/>
                        </a:rPr>
                        <a:t>9</a:t>
                      </a:r>
                    </a:p>
                  </a:txBody>
                  <a:tcPr marL="12067" marR="12067" marT="12067" marB="12067" anchor="ctr">
                    <a:lnL>
                      <a:noFill/>
                    </a:lnL>
                    <a:lnR>
                      <a:noFill/>
                    </a:lnR>
                    <a:lnT>
                      <a:noFill/>
                    </a:lnT>
                    <a:lnB>
                      <a:noFill/>
                    </a:lnB>
                    <a:solidFill>
                      <a:srgbClr val="FFFFFF"/>
                    </a:solidFill>
                  </a:tcPr>
                </a:tc>
                <a:tc>
                  <a:txBody>
                    <a:bodyPr/>
                    <a:lstStyle/>
                    <a:p>
                      <a:r>
                        <a:rPr lang="ru-RU" sz="2000">
                          <a:effectLst/>
                        </a:rPr>
                        <a:t>15,75</a:t>
                      </a:r>
                    </a:p>
                  </a:txBody>
                  <a:tcPr marL="12067" marR="12067" marT="12067" marB="12067" anchor="ctr">
                    <a:lnL>
                      <a:noFill/>
                    </a:lnL>
                    <a:lnR>
                      <a:noFill/>
                    </a:lnR>
                    <a:lnT>
                      <a:noFill/>
                    </a:lnT>
                    <a:lnB>
                      <a:noFill/>
                    </a:lnB>
                    <a:solidFill>
                      <a:srgbClr val="FFFFFF"/>
                    </a:solidFill>
                  </a:tcPr>
                </a:tc>
                <a:tc>
                  <a:txBody>
                    <a:bodyPr/>
                    <a:lstStyle/>
                    <a:p>
                      <a:r>
                        <a:rPr lang="ru-RU" sz="2000">
                          <a:effectLst/>
                        </a:rPr>
                        <a:t>15,875</a:t>
                      </a:r>
                    </a:p>
                  </a:txBody>
                  <a:tcPr marL="12067" marR="12067" marT="12067" marB="12067" anchor="ctr">
                    <a:lnL>
                      <a:noFill/>
                    </a:lnL>
                    <a:lnR>
                      <a:noFill/>
                    </a:lnR>
                    <a:lnT>
                      <a:noFill/>
                    </a:lnT>
                    <a:lnB>
                      <a:noFill/>
                    </a:lnB>
                    <a:solidFill>
                      <a:srgbClr val="FFFFFF"/>
                    </a:solidFill>
                  </a:tcPr>
                </a:tc>
              </a:tr>
              <a:tr h="168941">
                <a:tc>
                  <a:txBody>
                    <a:bodyPr/>
                    <a:lstStyle/>
                    <a:p>
                      <a:r>
                        <a:rPr lang="ru-RU" sz="2000"/>
                        <a:t>.</a:t>
                      </a:r>
                    </a:p>
                  </a:txBody>
                  <a:tcPr marL="12067" marR="12067" marT="12067" marB="12067" anchor="ctr">
                    <a:lnL>
                      <a:noFill/>
                    </a:lnL>
                    <a:lnR>
                      <a:noFill/>
                    </a:lnR>
                    <a:lnT>
                      <a:noFill/>
                    </a:lnT>
                    <a:lnB>
                      <a:noFill/>
                    </a:lnB>
                    <a:solidFill>
                      <a:srgbClr val="FFFFFF"/>
                    </a:solidFill>
                  </a:tcPr>
                </a:tc>
                <a:tc>
                  <a:txBody>
                    <a:bodyPr/>
                    <a:lstStyle/>
                    <a:p>
                      <a:r>
                        <a:rPr lang="ru-RU" sz="2000">
                          <a:effectLst/>
                        </a:rPr>
                        <a:t>4</a:t>
                      </a:r>
                    </a:p>
                  </a:txBody>
                  <a:tcPr marL="12067" marR="12067" marT="12067" marB="12067" anchor="ctr">
                    <a:lnL>
                      <a:noFill/>
                    </a:lnL>
                    <a:lnR>
                      <a:noFill/>
                    </a:lnR>
                    <a:lnT>
                      <a:noFill/>
                    </a:lnT>
                    <a:lnB>
                      <a:noFill/>
                    </a:lnB>
                    <a:solidFill>
                      <a:srgbClr val="FFFFFF"/>
                    </a:solidFill>
                  </a:tcPr>
                </a:tc>
                <a:tc>
                  <a:txBody>
                    <a:bodyPr/>
                    <a:lstStyle/>
                    <a:p>
                      <a:r>
                        <a:rPr lang="ru-RU" sz="2000" dirty="0">
                          <a:effectLst/>
                        </a:rPr>
                        <a:t>18</a:t>
                      </a:r>
                    </a:p>
                  </a:txBody>
                  <a:tcPr marL="12067" marR="12067" marT="12067" marB="12067" anchor="ctr">
                    <a:lnL>
                      <a:noFill/>
                    </a:lnL>
                    <a:lnR>
                      <a:noFill/>
                    </a:lnR>
                    <a:lnT>
                      <a:noFill/>
                    </a:lnT>
                    <a:lnB>
                      <a:noFill/>
                    </a:lnB>
                    <a:solidFill>
                      <a:srgbClr val="FFFFFF"/>
                    </a:solidFill>
                  </a:tcPr>
                </a:tc>
                <a:tc>
                  <a:txBody>
                    <a:bodyPr/>
                    <a:lstStyle/>
                    <a:p>
                      <a:r>
                        <a:rPr lang="ru-RU" sz="2000">
                          <a:effectLst/>
                        </a:rPr>
                        <a:t>15,70</a:t>
                      </a:r>
                    </a:p>
                  </a:txBody>
                  <a:tcPr marL="12067" marR="12067" marT="12067" marB="12067" anchor="ctr">
                    <a:lnL>
                      <a:noFill/>
                    </a:lnL>
                    <a:lnR>
                      <a:noFill/>
                    </a:lnR>
                    <a:lnT>
                      <a:noFill/>
                    </a:lnT>
                    <a:lnB>
                      <a:noFill/>
                    </a:lnB>
                    <a:solidFill>
                      <a:srgbClr val="FFFFFF"/>
                    </a:solidFill>
                  </a:tcPr>
                </a:tc>
                <a:tc>
                  <a:txBody>
                    <a:bodyPr/>
                    <a:lstStyle/>
                    <a:p>
                      <a:r>
                        <a:rPr lang="ru-RU" sz="2000">
                          <a:effectLst/>
                        </a:rPr>
                        <a:t>15,625</a:t>
                      </a:r>
                    </a:p>
                  </a:txBody>
                  <a:tcPr marL="12067" marR="12067" marT="12067" marB="12067" anchor="ctr">
                    <a:lnL>
                      <a:noFill/>
                    </a:lnL>
                    <a:lnR>
                      <a:noFill/>
                    </a:lnR>
                    <a:lnT>
                      <a:noFill/>
                    </a:lnT>
                    <a:lnB>
                      <a:noFill/>
                    </a:lnB>
                    <a:solidFill>
                      <a:srgbClr val="FFFFFF"/>
                    </a:solidFill>
                  </a:tcPr>
                </a:tc>
              </a:tr>
              <a:tr h="168941">
                <a:tc>
                  <a:txBody>
                    <a:bodyPr/>
                    <a:lstStyle/>
                    <a:p>
                      <a:r>
                        <a:rPr lang="ru-RU" sz="2000"/>
                        <a:t>.</a:t>
                      </a:r>
                    </a:p>
                  </a:txBody>
                  <a:tcPr marL="12067" marR="12067" marT="12067" marB="12067" anchor="ctr">
                    <a:lnL>
                      <a:noFill/>
                    </a:lnL>
                    <a:lnR>
                      <a:noFill/>
                    </a:lnR>
                    <a:lnT>
                      <a:noFill/>
                    </a:lnT>
                    <a:lnB>
                      <a:noFill/>
                    </a:lnB>
                    <a:solidFill>
                      <a:srgbClr val="FFFFFF"/>
                    </a:solidFill>
                  </a:tcPr>
                </a:tc>
                <a:tc>
                  <a:txBody>
                    <a:bodyPr/>
                    <a:lstStyle/>
                    <a:p>
                      <a:r>
                        <a:rPr lang="ru-RU" sz="2000">
                          <a:effectLst/>
                        </a:rPr>
                        <a:t>1</a:t>
                      </a:r>
                    </a:p>
                  </a:txBody>
                  <a:tcPr marL="12067" marR="12067" marT="12067" marB="12067" anchor="ctr">
                    <a:lnL>
                      <a:noFill/>
                    </a:lnL>
                    <a:lnR>
                      <a:noFill/>
                    </a:lnR>
                    <a:lnT>
                      <a:noFill/>
                    </a:lnT>
                    <a:lnB>
                      <a:noFill/>
                    </a:lnB>
                    <a:solidFill>
                      <a:srgbClr val="FFFFFF"/>
                    </a:solidFill>
                  </a:tcPr>
                </a:tc>
                <a:tc>
                  <a:txBody>
                    <a:bodyPr/>
                    <a:lstStyle/>
                    <a:p>
                      <a:r>
                        <a:rPr lang="ru-RU" sz="2000" dirty="0">
                          <a:effectLst/>
                        </a:rPr>
                        <a:t>15</a:t>
                      </a:r>
                    </a:p>
                  </a:txBody>
                  <a:tcPr marL="12067" marR="12067" marT="12067" marB="12067" anchor="ctr">
                    <a:lnL>
                      <a:noFill/>
                    </a:lnL>
                    <a:lnR>
                      <a:noFill/>
                    </a:lnR>
                    <a:lnT>
                      <a:noFill/>
                    </a:lnT>
                    <a:lnB>
                      <a:noFill/>
                    </a:lnB>
                    <a:solidFill>
                      <a:srgbClr val="FFFFFF"/>
                    </a:solidFill>
                  </a:tcPr>
                </a:tc>
                <a:tc>
                  <a:txBody>
                    <a:bodyPr/>
                    <a:lstStyle/>
                    <a:p>
                      <a:r>
                        <a:rPr lang="ru-RU" sz="2000">
                          <a:effectLst/>
                        </a:rPr>
                        <a:t>15,75</a:t>
                      </a:r>
                    </a:p>
                  </a:txBody>
                  <a:tcPr marL="12067" marR="12067" marT="12067" marB="12067" anchor="ctr">
                    <a:lnL>
                      <a:noFill/>
                    </a:lnL>
                    <a:lnR>
                      <a:noFill/>
                    </a:lnR>
                    <a:lnT>
                      <a:noFill/>
                    </a:lnT>
                    <a:lnB>
                      <a:noFill/>
                    </a:lnB>
                    <a:solidFill>
                      <a:srgbClr val="FFFFFF"/>
                    </a:solidFill>
                  </a:tcPr>
                </a:tc>
                <a:tc>
                  <a:txBody>
                    <a:bodyPr/>
                    <a:lstStyle/>
                    <a:p>
                      <a:r>
                        <a:rPr lang="ru-RU" sz="2000">
                          <a:effectLst/>
                        </a:rPr>
                        <a:t>15,625</a:t>
                      </a:r>
                    </a:p>
                  </a:txBody>
                  <a:tcPr marL="12067" marR="12067" marT="12067" marB="12067" anchor="ctr">
                    <a:lnL>
                      <a:noFill/>
                    </a:lnL>
                    <a:lnR>
                      <a:noFill/>
                    </a:lnR>
                    <a:lnT>
                      <a:noFill/>
                    </a:lnT>
                    <a:lnB>
                      <a:noFill/>
                    </a:lnB>
                    <a:solidFill>
                      <a:srgbClr val="FFFFFF"/>
                    </a:solidFill>
                  </a:tcPr>
                </a:tc>
              </a:tr>
              <a:tr h="168941">
                <a:tc>
                  <a:txBody>
                    <a:bodyPr/>
                    <a:lstStyle/>
                    <a:p>
                      <a:r>
                        <a:rPr lang="ru-RU" sz="2000">
                          <a:effectLst/>
                        </a:rPr>
                        <a:t>1992</a:t>
                      </a:r>
                    </a:p>
                  </a:txBody>
                  <a:tcPr marL="12067" marR="12067" marT="12067" marB="12067" anchor="ctr">
                    <a:lnL>
                      <a:noFill/>
                    </a:lnL>
                    <a:lnR>
                      <a:noFill/>
                    </a:lnR>
                    <a:lnT>
                      <a:noFill/>
                    </a:lnT>
                    <a:lnB>
                      <a:noFill/>
                    </a:lnB>
                    <a:solidFill>
                      <a:srgbClr val="FFFFFF"/>
                    </a:solidFill>
                  </a:tcPr>
                </a:tc>
                <a:tc>
                  <a:txBody>
                    <a:bodyPr/>
                    <a:lstStyle/>
                    <a:p>
                      <a:r>
                        <a:rPr lang="ru-RU" sz="2000">
                          <a:effectLst/>
                        </a:rPr>
                        <a:t>2</a:t>
                      </a:r>
                    </a:p>
                  </a:txBody>
                  <a:tcPr marL="12067" marR="12067" marT="12067" marB="12067" anchor="ctr">
                    <a:lnL>
                      <a:noFill/>
                    </a:lnL>
                    <a:lnR>
                      <a:noFill/>
                    </a:lnR>
                    <a:lnT>
                      <a:noFill/>
                    </a:lnT>
                    <a:lnB>
                      <a:noFill/>
                    </a:lnB>
                    <a:solidFill>
                      <a:srgbClr val="FFFFFF"/>
                    </a:solidFill>
                  </a:tcPr>
                </a:tc>
                <a:tc>
                  <a:txBody>
                    <a:bodyPr/>
                    <a:lstStyle/>
                    <a:p>
                      <a:r>
                        <a:rPr lang="ru-RU" sz="2000" dirty="0">
                          <a:effectLst/>
                        </a:rPr>
                        <a:t>20</a:t>
                      </a:r>
                    </a:p>
                  </a:txBody>
                  <a:tcPr marL="12067" marR="12067" marT="12067" marB="12067" anchor="ctr">
                    <a:lnL>
                      <a:noFill/>
                    </a:lnL>
                    <a:lnR>
                      <a:noFill/>
                    </a:lnR>
                    <a:lnT>
                      <a:noFill/>
                    </a:lnT>
                    <a:lnB>
                      <a:noFill/>
                    </a:lnB>
                    <a:solidFill>
                      <a:srgbClr val="FFFFFF"/>
                    </a:solidFill>
                  </a:tcPr>
                </a:tc>
                <a:tc>
                  <a:txBody>
                    <a:bodyPr/>
                    <a:lstStyle/>
                    <a:p>
                      <a:r>
                        <a:rPr lang="ru-RU" sz="2000">
                          <a:effectLst/>
                        </a:rPr>
                        <a:t>15,75</a:t>
                      </a:r>
                    </a:p>
                  </a:txBody>
                  <a:tcPr marL="12067" marR="12067" marT="12067" marB="12067" anchor="ctr">
                    <a:lnL>
                      <a:noFill/>
                    </a:lnL>
                    <a:lnR>
                      <a:noFill/>
                    </a:lnR>
                    <a:lnT>
                      <a:noFill/>
                    </a:lnT>
                    <a:lnB>
                      <a:noFill/>
                    </a:lnB>
                    <a:solidFill>
                      <a:srgbClr val="FFFFFF"/>
                    </a:solidFill>
                  </a:tcPr>
                </a:tc>
                <a:tc>
                  <a:txBody>
                    <a:bodyPr/>
                    <a:lstStyle/>
                    <a:p>
                      <a:r>
                        <a:rPr lang="ru-RU" sz="2000">
                          <a:effectLst/>
                        </a:rPr>
                        <a:t>15,750</a:t>
                      </a:r>
                    </a:p>
                  </a:txBody>
                  <a:tcPr marL="12067" marR="12067" marT="12067" marB="12067" anchor="ctr">
                    <a:lnL>
                      <a:noFill/>
                    </a:lnL>
                    <a:lnR>
                      <a:noFill/>
                    </a:lnR>
                    <a:lnT>
                      <a:noFill/>
                    </a:lnT>
                    <a:lnB>
                      <a:noFill/>
                    </a:lnB>
                    <a:solidFill>
                      <a:srgbClr val="FFFFFF"/>
                    </a:solidFill>
                  </a:tcPr>
                </a:tc>
              </a:tr>
              <a:tr h="168941">
                <a:tc>
                  <a:txBody>
                    <a:bodyPr/>
                    <a:lstStyle/>
                    <a:p>
                      <a:r>
                        <a:rPr lang="ru-RU" sz="2000"/>
                        <a:t>.</a:t>
                      </a:r>
                    </a:p>
                  </a:txBody>
                  <a:tcPr marL="12067" marR="12067" marT="12067" marB="12067" anchor="ctr">
                    <a:lnL>
                      <a:noFill/>
                    </a:lnL>
                    <a:lnR>
                      <a:noFill/>
                    </a:lnR>
                    <a:lnT>
                      <a:noFill/>
                    </a:lnT>
                    <a:lnB>
                      <a:noFill/>
                    </a:lnB>
                    <a:solidFill>
                      <a:srgbClr val="FFFFFF"/>
                    </a:solidFill>
                  </a:tcPr>
                </a:tc>
                <a:tc>
                  <a:txBody>
                    <a:bodyPr/>
                    <a:lstStyle/>
                    <a:p>
                      <a:r>
                        <a:rPr lang="ru-RU" sz="2000">
                          <a:effectLst/>
                        </a:rPr>
                        <a:t>3</a:t>
                      </a:r>
                    </a:p>
                  </a:txBody>
                  <a:tcPr marL="12067" marR="12067" marT="12067" marB="12067" anchor="ctr">
                    <a:lnL>
                      <a:noFill/>
                    </a:lnL>
                    <a:lnR>
                      <a:noFill/>
                    </a:lnR>
                    <a:lnT>
                      <a:noFill/>
                    </a:lnT>
                    <a:lnB>
                      <a:noFill/>
                    </a:lnB>
                    <a:solidFill>
                      <a:srgbClr val="FFFFFF"/>
                    </a:solidFill>
                  </a:tcPr>
                </a:tc>
                <a:tc>
                  <a:txBody>
                    <a:bodyPr/>
                    <a:lstStyle/>
                    <a:p>
                      <a:r>
                        <a:rPr lang="ru-RU" sz="2000" dirty="0">
                          <a:effectLst/>
                        </a:rPr>
                        <a:t>10</a:t>
                      </a:r>
                    </a:p>
                  </a:txBody>
                  <a:tcPr marL="12067" marR="12067" marT="12067" marB="12067" anchor="ctr">
                    <a:lnL>
                      <a:noFill/>
                    </a:lnL>
                    <a:lnR>
                      <a:noFill/>
                    </a:lnR>
                    <a:lnT>
                      <a:noFill/>
                    </a:lnT>
                    <a:lnB>
                      <a:noFill/>
                    </a:lnB>
                    <a:solidFill>
                      <a:srgbClr val="FFFFFF"/>
                    </a:solidFill>
                  </a:tcPr>
                </a:tc>
                <a:tc>
                  <a:txBody>
                    <a:bodyPr/>
                    <a:lstStyle/>
                    <a:p>
                      <a:r>
                        <a:rPr lang="ru-RU" sz="2000">
                          <a:effectLst/>
                        </a:rPr>
                        <a:t>16,25</a:t>
                      </a:r>
                    </a:p>
                  </a:txBody>
                  <a:tcPr marL="12067" marR="12067" marT="12067" marB="12067" anchor="ctr">
                    <a:lnL>
                      <a:noFill/>
                    </a:lnL>
                    <a:lnR>
                      <a:noFill/>
                    </a:lnR>
                    <a:lnT>
                      <a:noFill/>
                    </a:lnT>
                    <a:lnB>
                      <a:noFill/>
                    </a:lnB>
                    <a:solidFill>
                      <a:srgbClr val="FFFFFF"/>
                    </a:solidFill>
                  </a:tcPr>
                </a:tc>
                <a:tc>
                  <a:txBody>
                    <a:bodyPr/>
                    <a:lstStyle/>
                    <a:p>
                      <a:r>
                        <a:rPr lang="ru-RU" sz="2000">
                          <a:effectLst/>
                        </a:rPr>
                        <a:t>16,000</a:t>
                      </a:r>
                    </a:p>
                  </a:txBody>
                  <a:tcPr marL="12067" marR="12067" marT="12067" marB="12067" anchor="ctr">
                    <a:lnL>
                      <a:noFill/>
                    </a:lnL>
                    <a:lnR>
                      <a:noFill/>
                    </a:lnR>
                    <a:lnT>
                      <a:noFill/>
                    </a:lnT>
                    <a:lnB>
                      <a:noFill/>
                    </a:lnB>
                    <a:solidFill>
                      <a:srgbClr val="FFFFFF"/>
                    </a:solidFill>
                  </a:tcPr>
                </a:tc>
              </a:tr>
              <a:tr h="168941">
                <a:tc>
                  <a:txBody>
                    <a:bodyPr/>
                    <a:lstStyle/>
                    <a:p>
                      <a:r>
                        <a:rPr lang="ru-RU" sz="2000"/>
                        <a:t>.</a:t>
                      </a:r>
                    </a:p>
                  </a:txBody>
                  <a:tcPr marL="12067" marR="12067" marT="12067" marB="12067" anchor="ctr">
                    <a:lnL>
                      <a:noFill/>
                    </a:lnL>
                    <a:lnR>
                      <a:noFill/>
                    </a:lnR>
                    <a:lnT>
                      <a:noFill/>
                    </a:lnT>
                    <a:lnB>
                      <a:noFill/>
                    </a:lnB>
                    <a:solidFill>
                      <a:srgbClr val="FFFFFF"/>
                    </a:solidFill>
                  </a:tcPr>
                </a:tc>
                <a:tc>
                  <a:txBody>
                    <a:bodyPr/>
                    <a:lstStyle/>
                    <a:p>
                      <a:r>
                        <a:rPr lang="ru-RU" sz="2000">
                          <a:effectLst/>
                        </a:rPr>
                        <a:t>4</a:t>
                      </a:r>
                    </a:p>
                  </a:txBody>
                  <a:tcPr marL="12067" marR="12067" marT="12067" marB="12067" anchor="ctr">
                    <a:lnL>
                      <a:noFill/>
                    </a:lnL>
                    <a:lnR>
                      <a:noFill/>
                    </a:lnR>
                    <a:lnT>
                      <a:noFill/>
                    </a:lnT>
                    <a:lnB>
                      <a:noFill/>
                    </a:lnB>
                    <a:solidFill>
                      <a:srgbClr val="FFFFFF"/>
                    </a:solidFill>
                  </a:tcPr>
                </a:tc>
                <a:tc>
                  <a:txBody>
                    <a:bodyPr/>
                    <a:lstStyle/>
                    <a:p>
                      <a:r>
                        <a:rPr lang="ru-RU" sz="2000">
                          <a:effectLst/>
                        </a:rPr>
                        <a:t>18</a:t>
                      </a:r>
                    </a:p>
                  </a:txBody>
                  <a:tcPr marL="12067" marR="12067" marT="12067" marB="12067" anchor="ctr">
                    <a:lnL>
                      <a:noFill/>
                    </a:lnL>
                    <a:lnR>
                      <a:noFill/>
                    </a:lnR>
                    <a:lnT>
                      <a:noFill/>
                    </a:lnT>
                    <a:lnB>
                      <a:noFill/>
                    </a:lnB>
                    <a:solidFill>
                      <a:srgbClr val="FFFFFF"/>
                    </a:solidFill>
                  </a:tcPr>
                </a:tc>
                <a:tc>
                  <a:txBody>
                    <a:bodyPr/>
                    <a:lstStyle/>
                    <a:p>
                      <a:r>
                        <a:rPr lang="ru-RU" sz="2000" dirty="0">
                          <a:effectLst/>
                        </a:rPr>
                        <a:t>17,25</a:t>
                      </a:r>
                    </a:p>
                  </a:txBody>
                  <a:tcPr marL="12067" marR="12067" marT="12067" marB="12067" anchor="ctr">
                    <a:lnL>
                      <a:noFill/>
                    </a:lnL>
                    <a:lnR>
                      <a:noFill/>
                    </a:lnR>
                    <a:lnT>
                      <a:noFill/>
                    </a:lnT>
                    <a:lnB>
                      <a:noFill/>
                    </a:lnB>
                    <a:solidFill>
                      <a:srgbClr val="FFFFFF"/>
                    </a:solidFill>
                  </a:tcPr>
                </a:tc>
                <a:tc>
                  <a:txBody>
                    <a:bodyPr/>
                    <a:lstStyle/>
                    <a:p>
                      <a:r>
                        <a:rPr lang="ru-RU" sz="2000">
                          <a:effectLst/>
                        </a:rPr>
                        <a:t>16,750</a:t>
                      </a:r>
                    </a:p>
                  </a:txBody>
                  <a:tcPr marL="12067" marR="12067" marT="12067" marB="12067" anchor="ctr">
                    <a:lnL>
                      <a:noFill/>
                    </a:lnL>
                    <a:lnR>
                      <a:noFill/>
                    </a:lnR>
                    <a:lnT>
                      <a:noFill/>
                    </a:lnT>
                    <a:lnB>
                      <a:noFill/>
                    </a:lnB>
                    <a:solidFill>
                      <a:srgbClr val="FFFFFF"/>
                    </a:solidFill>
                  </a:tcPr>
                </a:tc>
              </a:tr>
              <a:tr h="168941">
                <a:tc>
                  <a:txBody>
                    <a:bodyPr/>
                    <a:lstStyle/>
                    <a:p>
                      <a:r>
                        <a:rPr lang="ru-RU" sz="2000"/>
                        <a:t>.</a:t>
                      </a:r>
                    </a:p>
                  </a:txBody>
                  <a:tcPr marL="12067" marR="12067" marT="12067" marB="12067" anchor="ctr">
                    <a:lnL>
                      <a:noFill/>
                    </a:lnL>
                    <a:lnR>
                      <a:noFill/>
                    </a:lnR>
                    <a:lnT>
                      <a:noFill/>
                    </a:lnT>
                    <a:lnB>
                      <a:noFill/>
                    </a:lnB>
                    <a:solidFill>
                      <a:srgbClr val="FFFFFF"/>
                    </a:solidFill>
                  </a:tcPr>
                </a:tc>
                <a:tc>
                  <a:txBody>
                    <a:bodyPr/>
                    <a:lstStyle/>
                    <a:p>
                      <a:r>
                        <a:rPr lang="ru-RU" sz="2000">
                          <a:effectLst/>
                        </a:rPr>
                        <a:t>1</a:t>
                      </a:r>
                    </a:p>
                  </a:txBody>
                  <a:tcPr marL="12067" marR="12067" marT="12067" marB="12067" anchor="ctr">
                    <a:lnL>
                      <a:noFill/>
                    </a:lnL>
                    <a:lnR>
                      <a:noFill/>
                    </a:lnR>
                    <a:lnT>
                      <a:noFill/>
                    </a:lnT>
                    <a:lnB>
                      <a:noFill/>
                    </a:lnB>
                    <a:solidFill>
                      <a:srgbClr val="FFFFFF"/>
                    </a:solidFill>
                  </a:tcPr>
                </a:tc>
                <a:tc>
                  <a:txBody>
                    <a:bodyPr/>
                    <a:lstStyle/>
                    <a:p>
                      <a:r>
                        <a:rPr lang="ru-RU" sz="2000">
                          <a:effectLst/>
                        </a:rPr>
                        <a:t>17</a:t>
                      </a:r>
                    </a:p>
                  </a:txBody>
                  <a:tcPr marL="12067" marR="12067" marT="12067" marB="12067" anchor="ctr">
                    <a:lnL>
                      <a:noFill/>
                    </a:lnL>
                    <a:lnR>
                      <a:noFill/>
                    </a:lnR>
                    <a:lnT>
                      <a:noFill/>
                    </a:lnT>
                    <a:lnB>
                      <a:noFill/>
                    </a:lnB>
                    <a:solidFill>
                      <a:srgbClr val="FFFFFF"/>
                    </a:solidFill>
                  </a:tcPr>
                </a:tc>
                <a:tc>
                  <a:txBody>
                    <a:bodyPr/>
                    <a:lstStyle/>
                    <a:p>
                      <a:r>
                        <a:rPr lang="ru-RU" sz="2000" dirty="0">
                          <a:effectLst/>
                        </a:rPr>
                        <a:t>18,00</a:t>
                      </a:r>
                    </a:p>
                  </a:txBody>
                  <a:tcPr marL="12067" marR="12067" marT="12067" marB="12067" anchor="ctr">
                    <a:lnL>
                      <a:noFill/>
                    </a:lnL>
                    <a:lnR>
                      <a:noFill/>
                    </a:lnR>
                    <a:lnT>
                      <a:noFill/>
                    </a:lnT>
                    <a:lnB>
                      <a:noFill/>
                    </a:lnB>
                    <a:solidFill>
                      <a:srgbClr val="FFFFFF"/>
                    </a:solidFill>
                  </a:tcPr>
                </a:tc>
                <a:tc>
                  <a:txBody>
                    <a:bodyPr/>
                    <a:lstStyle/>
                    <a:p>
                      <a:r>
                        <a:rPr lang="ru-RU" sz="2000">
                          <a:effectLst/>
                        </a:rPr>
                        <a:t>17,625</a:t>
                      </a:r>
                    </a:p>
                  </a:txBody>
                  <a:tcPr marL="12067" marR="12067" marT="12067" marB="12067" anchor="ctr">
                    <a:lnL>
                      <a:noFill/>
                    </a:lnL>
                    <a:lnR>
                      <a:noFill/>
                    </a:lnR>
                    <a:lnT>
                      <a:noFill/>
                    </a:lnT>
                    <a:lnB>
                      <a:noFill/>
                    </a:lnB>
                    <a:solidFill>
                      <a:srgbClr val="FFFFFF"/>
                    </a:solidFill>
                  </a:tcPr>
                </a:tc>
              </a:tr>
              <a:tr h="168941">
                <a:tc>
                  <a:txBody>
                    <a:bodyPr/>
                    <a:lstStyle/>
                    <a:p>
                      <a:r>
                        <a:rPr lang="ru-RU" sz="2000">
                          <a:effectLst/>
                        </a:rPr>
                        <a:t>1993</a:t>
                      </a:r>
                    </a:p>
                  </a:txBody>
                  <a:tcPr marL="12067" marR="12067" marT="12067" marB="12067" anchor="ctr">
                    <a:lnL>
                      <a:noFill/>
                    </a:lnL>
                    <a:lnR>
                      <a:noFill/>
                    </a:lnR>
                    <a:lnT>
                      <a:noFill/>
                    </a:lnT>
                    <a:lnB>
                      <a:noFill/>
                    </a:lnB>
                    <a:solidFill>
                      <a:srgbClr val="FFFFFF"/>
                    </a:solidFill>
                  </a:tcPr>
                </a:tc>
                <a:tc>
                  <a:txBody>
                    <a:bodyPr/>
                    <a:lstStyle/>
                    <a:p>
                      <a:r>
                        <a:rPr lang="ru-RU" sz="2000">
                          <a:effectLst/>
                        </a:rPr>
                        <a:t>2</a:t>
                      </a:r>
                    </a:p>
                  </a:txBody>
                  <a:tcPr marL="12067" marR="12067" marT="12067" marB="12067" anchor="ctr">
                    <a:lnL>
                      <a:noFill/>
                    </a:lnL>
                    <a:lnR>
                      <a:noFill/>
                    </a:lnR>
                    <a:lnT>
                      <a:noFill/>
                    </a:lnT>
                    <a:lnB>
                      <a:noFill/>
                    </a:lnB>
                    <a:solidFill>
                      <a:srgbClr val="FFFFFF"/>
                    </a:solidFill>
                  </a:tcPr>
                </a:tc>
                <a:tc>
                  <a:txBody>
                    <a:bodyPr/>
                    <a:lstStyle/>
                    <a:p>
                      <a:r>
                        <a:rPr lang="ru-RU" sz="2000">
                          <a:effectLst/>
                        </a:rPr>
                        <a:t>24</a:t>
                      </a:r>
                    </a:p>
                  </a:txBody>
                  <a:tcPr marL="12067" marR="12067" marT="12067" marB="12067" anchor="ctr">
                    <a:lnL>
                      <a:noFill/>
                    </a:lnL>
                    <a:lnR>
                      <a:noFill/>
                    </a:lnR>
                    <a:lnT>
                      <a:noFill/>
                    </a:lnT>
                    <a:lnB>
                      <a:noFill/>
                    </a:lnB>
                    <a:solidFill>
                      <a:srgbClr val="FFFFFF"/>
                    </a:solidFill>
                  </a:tcPr>
                </a:tc>
                <a:tc>
                  <a:txBody>
                    <a:bodyPr/>
                    <a:lstStyle/>
                    <a:p>
                      <a:r>
                        <a:rPr lang="ru-RU" sz="2000" dirty="0">
                          <a:effectLst/>
                        </a:rPr>
                        <a:t>19,00</a:t>
                      </a:r>
                    </a:p>
                  </a:txBody>
                  <a:tcPr marL="12067" marR="12067" marT="12067" marB="12067" anchor="ctr">
                    <a:lnL>
                      <a:noFill/>
                    </a:lnL>
                    <a:lnR>
                      <a:noFill/>
                    </a:lnR>
                    <a:lnT>
                      <a:noFill/>
                    </a:lnT>
                    <a:lnB>
                      <a:noFill/>
                    </a:lnB>
                    <a:solidFill>
                      <a:srgbClr val="FFFFFF"/>
                    </a:solidFill>
                  </a:tcPr>
                </a:tc>
                <a:tc>
                  <a:txBody>
                    <a:bodyPr/>
                    <a:lstStyle/>
                    <a:p>
                      <a:r>
                        <a:rPr lang="ru-RU" sz="2000">
                          <a:effectLst/>
                        </a:rPr>
                        <a:t>18,500</a:t>
                      </a:r>
                    </a:p>
                  </a:txBody>
                  <a:tcPr marL="12067" marR="12067" marT="12067" marB="12067" anchor="ctr">
                    <a:lnL>
                      <a:noFill/>
                    </a:lnL>
                    <a:lnR>
                      <a:noFill/>
                    </a:lnR>
                    <a:lnT>
                      <a:noFill/>
                    </a:lnT>
                    <a:lnB>
                      <a:noFill/>
                    </a:lnB>
                    <a:solidFill>
                      <a:srgbClr val="FFFFFF"/>
                    </a:solidFill>
                  </a:tcPr>
                </a:tc>
              </a:tr>
              <a:tr h="168941">
                <a:tc>
                  <a:txBody>
                    <a:bodyPr/>
                    <a:lstStyle/>
                    <a:p>
                      <a:r>
                        <a:rPr lang="ru-RU" sz="2000"/>
                        <a:t>.</a:t>
                      </a:r>
                    </a:p>
                  </a:txBody>
                  <a:tcPr marL="12067" marR="12067" marT="12067" marB="12067" anchor="ctr">
                    <a:lnL>
                      <a:noFill/>
                    </a:lnL>
                    <a:lnR>
                      <a:noFill/>
                    </a:lnR>
                    <a:lnT>
                      <a:noFill/>
                    </a:lnT>
                    <a:lnB>
                      <a:noFill/>
                    </a:lnB>
                    <a:solidFill>
                      <a:srgbClr val="FFFFFF"/>
                    </a:solidFill>
                  </a:tcPr>
                </a:tc>
                <a:tc>
                  <a:txBody>
                    <a:bodyPr/>
                    <a:lstStyle/>
                    <a:p>
                      <a:r>
                        <a:rPr lang="ru-RU" sz="2000">
                          <a:effectLst/>
                        </a:rPr>
                        <a:t>3</a:t>
                      </a:r>
                    </a:p>
                  </a:txBody>
                  <a:tcPr marL="12067" marR="12067" marT="12067" marB="12067" anchor="ctr">
                    <a:lnL>
                      <a:noFill/>
                    </a:lnL>
                    <a:lnR>
                      <a:noFill/>
                    </a:lnR>
                    <a:lnT>
                      <a:noFill/>
                    </a:lnT>
                    <a:lnB>
                      <a:noFill/>
                    </a:lnB>
                    <a:solidFill>
                      <a:srgbClr val="FFFFFF"/>
                    </a:solidFill>
                  </a:tcPr>
                </a:tc>
                <a:tc>
                  <a:txBody>
                    <a:bodyPr/>
                    <a:lstStyle/>
                    <a:p>
                      <a:r>
                        <a:rPr lang="ru-RU" sz="2000">
                          <a:effectLst/>
                        </a:rPr>
                        <a:t>13</a:t>
                      </a:r>
                    </a:p>
                  </a:txBody>
                  <a:tcPr marL="12067" marR="12067" marT="12067" marB="12067" anchor="ctr">
                    <a:lnL>
                      <a:noFill/>
                    </a:lnL>
                    <a:lnR>
                      <a:noFill/>
                    </a:lnR>
                    <a:lnT>
                      <a:noFill/>
                    </a:lnT>
                    <a:lnB>
                      <a:noFill/>
                    </a:lnB>
                    <a:solidFill>
                      <a:srgbClr val="FFFFFF"/>
                    </a:solidFill>
                  </a:tcPr>
                </a:tc>
                <a:tc>
                  <a:txBody>
                    <a:bodyPr/>
                    <a:lstStyle/>
                    <a:p>
                      <a:r>
                        <a:rPr lang="ru-RU" sz="2000" dirty="0">
                          <a:effectLst/>
                        </a:rPr>
                        <a:t>19,00</a:t>
                      </a:r>
                    </a:p>
                  </a:txBody>
                  <a:tcPr marL="12067" marR="12067" marT="12067" marB="12067" anchor="ctr">
                    <a:lnL>
                      <a:noFill/>
                    </a:lnL>
                    <a:lnR>
                      <a:noFill/>
                    </a:lnR>
                    <a:lnT>
                      <a:noFill/>
                    </a:lnT>
                    <a:lnB>
                      <a:noFill/>
                    </a:lnB>
                    <a:solidFill>
                      <a:srgbClr val="FFFFFF"/>
                    </a:solidFill>
                  </a:tcPr>
                </a:tc>
                <a:tc>
                  <a:txBody>
                    <a:bodyPr/>
                    <a:lstStyle/>
                    <a:p>
                      <a:r>
                        <a:rPr lang="ru-RU" sz="2000" dirty="0">
                          <a:effectLst/>
                        </a:rPr>
                        <a:t>19,000</a:t>
                      </a:r>
                    </a:p>
                  </a:txBody>
                  <a:tcPr marL="12067" marR="12067" marT="12067" marB="12067" anchor="ctr">
                    <a:lnL>
                      <a:noFill/>
                    </a:lnL>
                    <a:lnR>
                      <a:noFill/>
                    </a:lnR>
                    <a:lnT>
                      <a:noFill/>
                    </a:lnT>
                    <a:lnB>
                      <a:noFill/>
                    </a:lnB>
                    <a:solidFill>
                      <a:srgbClr val="FFFFFF"/>
                    </a:solidFill>
                  </a:tcPr>
                </a:tc>
              </a:tr>
              <a:tr h="168941">
                <a:tc>
                  <a:txBody>
                    <a:bodyPr/>
                    <a:lstStyle/>
                    <a:p>
                      <a:r>
                        <a:rPr lang="ru-RU" sz="2000"/>
                        <a:t>.</a:t>
                      </a:r>
                    </a:p>
                  </a:txBody>
                  <a:tcPr marL="12067" marR="12067" marT="12067" marB="12067" anchor="ctr">
                    <a:lnL>
                      <a:noFill/>
                    </a:lnL>
                    <a:lnR>
                      <a:noFill/>
                    </a:lnR>
                    <a:lnT>
                      <a:noFill/>
                    </a:lnT>
                    <a:lnB>
                      <a:noFill/>
                    </a:lnB>
                    <a:solidFill>
                      <a:srgbClr val="FFFFFF"/>
                    </a:solidFill>
                  </a:tcPr>
                </a:tc>
                <a:tc>
                  <a:txBody>
                    <a:bodyPr/>
                    <a:lstStyle/>
                    <a:p>
                      <a:r>
                        <a:rPr lang="ru-RU" sz="2000">
                          <a:effectLst/>
                        </a:rPr>
                        <a:t>4</a:t>
                      </a:r>
                    </a:p>
                  </a:txBody>
                  <a:tcPr marL="12067" marR="12067" marT="12067" marB="12067" anchor="ctr">
                    <a:lnL>
                      <a:noFill/>
                    </a:lnL>
                    <a:lnR>
                      <a:noFill/>
                    </a:lnR>
                    <a:lnT>
                      <a:noFill/>
                    </a:lnT>
                    <a:lnB>
                      <a:noFill/>
                    </a:lnB>
                    <a:solidFill>
                      <a:srgbClr val="FFFFFF"/>
                    </a:solidFill>
                  </a:tcPr>
                </a:tc>
                <a:tc>
                  <a:txBody>
                    <a:bodyPr/>
                    <a:lstStyle/>
                    <a:p>
                      <a:r>
                        <a:rPr lang="ru-RU" sz="2000">
                          <a:effectLst/>
                        </a:rPr>
                        <a:t>22</a:t>
                      </a:r>
                    </a:p>
                  </a:txBody>
                  <a:tcPr marL="12067" marR="12067" marT="12067" marB="12067" anchor="ctr">
                    <a:lnL>
                      <a:noFill/>
                    </a:lnL>
                    <a:lnR>
                      <a:noFill/>
                    </a:lnR>
                    <a:lnT>
                      <a:noFill/>
                    </a:lnT>
                    <a:lnB>
                      <a:noFill/>
                    </a:lnB>
                    <a:solidFill>
                      <a:srgbClr val="FFFFFF"/>
                    </a:solidFill>
                  </a:tcPr>
                </a:tc>
                <a:tc>
                  <a:txBody>
                    <a:bodyPr/>
                    <a:lstStyle/>
                    <a:p>
                      <a:r>
                        <a:rPr lang="ru-RU" sz="2000">
                          <a:effectLst/>
                        </a:rPr>
                        <a:t>19,25</a:t>
                      </a:r>
                    </a:p>
                  </a:txBody>
                  <a:tcPr marL="12067" marR="12067" marT="12067" marB="12067" anchor="ctr">
                    <a:lnL>
                      <a:noFill/>
                    </a:lnL>
                    <a:lnR>
                      <a:noFill/>
                    </a:lnR>
                    <a:lnT>
                      <a:noFill/>
                    </a:lnT>
                    <a:lnB>
                      <a:noFill/>
                    </a:lnB>
                    <a:solidFill>
                      <a:srgbClr val="FFFFFF"/>
                    </a:solidFill>
                  </a:tcPr>
                </a:tc>
                <a:tc>
                  <a:txBody>
                    <a:bodyPr/>
                    <a:lstStyle/>
                    <a:p>
                      <a:r>
                        <a:rPr lang="ru-RU" sz="2000" dirty="0">
                          <a:effectLst/>
                        </a:rPr>
                        <a:t>19,125</a:t>
                      </a:r>
                    </a:p>
                  </a:txBody>
                  <a:tcPr marL="12067" marR="12067" marT="12067" marB="12067" anchor="ctr">
                    <a:lnL>
                      <a:noFill/>
                    </a:lnL>
                    <a:lnR>
                      <a:noFill/>
                    </a:lnR>
                    <a:lnT>
                      <a:noFill/>
                    </a:lnT>
                    <a:lnB>
                      <a:noFill/>
                    </a:lnB>
                    <a:solidFill>
                      <a:srgbClr val="FFFFFF"/>
                    </a:solidFill>
                  </a:tcPr>
                </a:tc>
              </a:tr>
              <a:tr h="168941">
                <a:tc>
                  <a:txBody>
                    <a:bodyPr/>
                    <a:lstStyle/>
                    <a:p>
                      <a:r>
                        <a:rPr lang="ru-RU" sz="2000"/>
                        <a:t>.</a:t>
                      </a:r>
                    </a:p>
                  </a:txBody>
                  <a:tcPr marL="12067" marR="12067" marT="12067" marB="12067" anchor="ctr">
                    <a:lnL>
                      <a:noFill/>
                    </a:lnL>
                    <a:lnR>
                      <a:noFill/>
                    </a:lnR>
                    <a:lnT>
                      <a:noFill/>
                    </a:lnT>
                    <a:lnB>
                      <a:noFill/>
                    </a:lnB>
                    <a:solidFill>
                      <a:srgbClr val="FFFFFF"/>
                    </a:solidFill>
                  </a:tcPr>
                </a:tc>
                <a:tc>
                  <a:txBody>
                    <a:bodyPr/>
                    <a:lstStyle/>
                    <a:p>
                      <a:r>
                        <a:rPr lang="ru-RU" sz="2000">
                          <a:effectLst/>
                        </a:rPr>
                        <a:t>1</a:t>
                      </a:r>
                    </a:p>
                  </a:txBody>
                  <a:tcPr marL="12067" marR="12067" marT="12067" marB="12067" anchor="ctr">
                    <a:lnL>
                      <a:noFill/>
                    </a:lnL>
                    <a:lnR>
                      <a:noFill/>
                    </a:lnR>
                    <a:lnT>
                      <a:noFill/>
                    </a:lnT>
                    <a:lnB>
                      <a:noFill/>
                    </a:lnB>
                    <a:solidFill>
                      <a:srgbClr val="FFFFFF"/>
                    </a:solidFill>
                  </a:tcPr>
                </a:tc>
                <a:tc>
                  <a:txBody>
                    <a:bodyPr/>
                    <a:lstStyle/>
                    <a:p>
                      <a:r>
                        <a:rPr lang="ru-RU" sz="2000">
                          <a:effectLst/>
                        </a:rPr>
                        <a:t>17</a:t>
                      </a:r>
                    </a:p>
                  </a:txBody>
                  <a:tcPr marL="12067" marR="12067" marT="12067" marB="12067" anchor="ctr">
                    <a:lnL>
                      <a:noFill/>
                    </a:lnL>
                    <a:lnR>
                      <a:noFill/>
                    </a:lnR>
                    <a:lnT>
                      <a:noFill/>
                    </a:lnT>
                    <a:lnB>
                      <a:noFill/>
                    </a:lnB>
                    <a:solidFill>
                      <a:srgbClr val="FFFFFF"/>
                    </a:solidFill>
                  </a:tcPr>
                </a:tc>
                <a:tc>
                  <a:txBody>
                    <a:bodyPr/>
                    <a:lstStyle/>
                    <a:p>
                      <a:r>
                        <a:rPr lang="ru-RU" sz="2000">
                          <a:effectLst/>
                        </a:rPr>
                        <a:t>18,75</a:t>
                      </a:r>
                    </a:p>
                  </a:txBody>
                  <a:tcPr marL="12067" marR="12067" marT="12067" marB="12067" anchor="ctr">
                    <a:lnL>
                      <a:noFill/>
                    </a:lnL>
                    <a:lnR>
                      <a:noFill/>
                    </a:lnR>
                    <a:lnT>
                      <a:noFill/>
                    </a:lnT>
                    <a:lnB>
                      <a:noFill/>
                    </a:lnB>
                    <a:solidFill>
                      <a:srgbClr val="FFFFFF"/>
                    </a:solidFill>
                  </a:tcPr>
                </a:tc>
                <a:tc>
                  <a:txBody>
                    <a:bodyPr/>
                    <a:lstStyle/>
                    <a:p>
                      <a:r>
                        <a:rPr lang="ru-RU" sz="2000" dirty="0">
                          <a:effectLst/>
                        </a:rPr>
                        <a:t>19,000</a:t>
                      </a:r>
                    </a:p>
                  </a:txBody>
                  <a:tcPr marL="12067" marR="12067" marT="12067" marB="12067" anchor="ctr">
                    <a:lnL>
                      <a:noFill/>
                    </a:lnL>
                    <a:lnR>
                      <a:noFill/>
                    </a:lnR>
                    <a:lnT>
                      <a:noFill/>
                    </a:lnT>
                    <a:lnB>
                      <a:noFill/>
                    </a:lnB>
                    <a:solidFill>
                      <a:srgbClr val="FFFFFF"/>
                    </a:solidFill>
                  </a:tcPr>
                </a:tc>
              </a:tr>
              <a:tr h="168941">
                <a:tc>
                  <a:txBody>
                    <a:bodyPr/>
                    <a:lstStyle/>
                    <a:p>
                      <a:r>
                        <a:rPr lang="ru-RU" sz="2000">
                          <a:effectLst/>
                        </a:rPr>
                        <a:t>1994</a:t>
                      </a:r>
                    </a:p>
                  </a:txBody>
                  <a:tcPr marL="12067" marR="12067" marT="12067" marB="12067" anchor="ctr">
                    <a:lnL>
                      <a:noFill/>
                    </a:lnL>
                    <a:lnR>
                      <a:noFill/>
                    </a:lnR>
                    <a:lnT>
                      <a:noFill/>
                    </a:lnT>
                    <a:lnB>
                      <a:noFill/>
                    </a:lnB>
                    <a:solidFill>
                      <a:srgbClr val="FFFFFF"/>
                    </a:solidFill>
                  </a:tcPr>
                </a:tc>
                <a:tc>
                  <a:txBody>
                    <a:bodyPr/>
                    <a:lstStyle/>
                    <a:p>
                      <a:r>
                        <a:rPr lang="ru-RU" sz="2000">
                          <a:effectLst/>
                        </a:rPr>
                        <a:t>2</a:t>
                      </a:r>
                    </a:p>
                  </a:txBody>
                  <a:tcPr marL="12067" marR="12067" marT="12067" marB="12067" anchor="ctr">
                    <a:lnL>
                      <a:noFill/>
                    </a:lnL>
                    <a:lnR>
                      <a:noFill/>
                    </a:lnR>
                    <a:lnT>
                      <a:noFill/>
                    </a:lnT>
                    <a:lnB>
                      <a:noFill/>
                    </a:lnB>
                    <a:solidFill>
                      <a:srgbClr val="FFFFFF"/>
                    </a:solidFill>
                  </a:tcPr>
                </a:tc>
                <a:tc>
                  <a:txBody>
                    <a:bodyPr/>
                    <a:lstStyle/>
                    <a:p>
                      <a:r>
                        <a:rPr lang="ru-RU" sz="2000">
                          <a:effectLst/>
                        </a:rPr>
                        <a:t>25</a:t>
                      </a:r>
                    </a:p>
                  </a:txBody>
                  <a:tcPr marL="12067" marR="12067" marT="12067" marB="12067" anchor="ctr">
                    <a:lnL>
                      <a:noFill/>
                    </a:lnL>
                    <a:lnR>
                      <a:noFill/>
                    </a:lnR>
                    <a:lnT>
                      <a:noFill/>
                    </a:lnT>
                    <a:lnB>
                      <a:noFill/>
                    </a:lnB>
                    <a:solidFill>
                      <a:srgbClr val="FFFFFF"/>
                    </a:solidFill>
                  </a:tcPr>
                </a:tc>
                <a:tc>
                  <a:txBody>
                    <a:bodyPr/>
                    <a:lstStyle/>
                    <a:p>
                      <a:r>
                        <a:rPr lang="ru-RU" sz="2000">
                          <a:effectLst/>
                        </a:rPr>
                        <a:t>18,50</a:t>
                      </a:r>
                    </a:p>
                  </a:txBody>
                  <a:tcPr marL="12067" marR="12067" marT="12067" marB="12067" anchor="ctr">
                    <a:lnL>
                      <a:noFill/>
                    </a:lnL>
                    <a:lnR>
                      <a:noFill/>
                    </a:lnR>
                    <a:lnT>
                      <a:noFill/>
                    </a:lnT>
                    <a:lnB>
                      <a:noFill/>
                    </a:lnB>
                    <a:solidFill>
                      <a:srgbClr val="FFFFFF"/>
                    </a:solidFill>
                  </a:tcPr>
                </a:tc>
                <a:tc>
                  <a:txBody>
                    <a:bodyPr/>
                    <a:lstStyle/>
                    <a:p>
                      <a:r>
                        <a:rPr lang="ru-RU" sz="2000" dirty="0">
                          <a:effectLst/>
                        </a:rPr>
                        <a:t>18,625</a:t>
                      </a:r>
                    </a:p>
                  </a:txBody>
                  <a:tcPr marL="12067" marR="12067" marT="12067" marB="12067" anchor="ctr">
                    <a:lnL>
                      <a:noFill/>
                    </a:lnL>
                    <a:lnR>
                      <a:noFill/>
                    </a:lnR>
                    <a:lnT>
                      <a:noFill/>
                    </a:lnT>
                    <a:lnB>
                      <a:noFill/>
                    </a:lnB>
                    <a:solidFill>
                      <a:srgbClr val="FFFFFF"/>
                    </a:solidFill>
                  </a:tcPr>
                </a:tc>
              </a:tr>
              <a:tr h="168941">
                <a:tc>
                  <a:txBody>
                    <a:bodyPr/>
                    <a:lstStyle/>
                    <a:p>
                      <a:r>
                        <a:rPr lang="ru-RU" sz="2000"/>
                        <a:t>.</a:t>
                      </a:r>
                    </a:p>
                  </a:txBody>
                  <a:tcPr marL="12067" marR="12067" marT="12067" marB="12067" anchor="ctr">
                    <a:lnL>
                      <a:noFill/>
                    </a:lnL>
                    <a:lnR>
                      <a:noFill/>
                    </a:lnR>
                    <a:lnT>
                      <a:noFill/>
                    </a:lnT>
                    <a:lnB>
                      <a:noFill/>
                    </a:lnB>
                    <a:solidFill>
                      <a:srgbClr val="FFFFFF"/>
                    </a:solidFill>
                  </a:tcPr>
                </a:tc>
                <a:tc>
                  <a:txBody>
                    <a:bodyPr/>
                    <a:lstStyle/>
                    <a:p>
                      <a:r>
                        <a:rPr lang="ru-RU" sz="2000">
                          <a:effectLst/>
                        </a:rPr>
                        <a:t>3</a:t>
                      </a:r>
                    </a:p>
                  </a:txBody>
                  <a:tcPr marL="12067" marR="12067" marT="12067" marB="12067" anchor="ctr">
                    <a:lnL>
                      <a:noFill/>
                    </a:lnL>
                    <a:lnR>
                      <a:noFill/>
                    </a:lnR>
                    <a:lnT>
                      <a:noFill/>
                    </a:lnT>
                    <a:lnB>
                      <a:noFill/>
                    </a:lnB>
                    <a:solidFill>
                      <a:srgbClr val="FFFFFF"/>
                    </a:solidFill>
                  </a:tcPr>
                </a:tc>
                <a:tc>
                  <a:txBody>
                    <a:bodyPr/>
                    <a:lstStyle/>
                    <a:p>
                      <a:r>
                        <a:rPr lang="ru-RU" sz="2000">
                          <a:effectLst/>
                        </a:rPr>
                        <a:t>11</a:t>
                      </a:r>
                    </a:p>
                  </a:txBody>
                  <a:tcPr marL="12067" marR="12067" marT="12067" marB="12067" anchor="ctr">
                    <a:lnL>
                      <a:noFill/>
                    </a:lnL>
                    <a:lnR>
                      <a:noFill/>
                    </a:lnR>
                    <a:lnT>
                      <a:noFill/>
                    </a:lnT>
                    <a:lnB>
                      <a:noFill/>
                    </a:lnB>
                    <a:solidFill>
                      <a:srgbClr val="FFFFFF"/>
                    </a:solidFill>
                  </a:tcPr>
                </a:tc>
                <a:tc>
                  <a:txBody>
                    <a:bodyPr/>
                    <a:lstStyle/>
                    <a:p>
                      <a:r>
                        <a:rPr lang="ru-RU" sz="2000">
                          <a:effectLst/>
                        </a:rPr>
                        <a:t>-</a:t>
                      </a:r>
                    </a:p>
                  </a:txBody>
                  <a:tcPr marL="12067" marR="12067" marT="12067" marB="12067" anchor="ctr">
                    <a:lnL>
                      <a:noFill/>
                    </a:lnL>
                    <a:lnR>
                      <a:noFill/>
                    </a:lnR>
                    <a:lnT>
                      <a:noFill/>
                    </a:lnT>
                    <a:lnB>
                      <a:noFill/>
                    </a:lnB>
                    <a:solidFill>
                      <a:srgbClr val="FFFFFF"/>
                    </a:solidFill>
                  </a:tcPr>
                </a:tc>
                <a:tc>
                  <a:txBody>
                    <a:bodyPr/>
                    <a:lstStyle/>
                    <a:p>
                      <a:r>
                        <a:rPr lang="ru-RU" sz="2000" dirty="0">
                          <a:effectLst/>
                        </a:rPr>
                        <a:t>-</a:t>
                      </a:r>
                    </a:p>
                  </a:txBody>
                  <a:tcPr marL="12067" marR="12067" marT="12067" marB="12067" anchor="ctr">
                    <a:lnL>
                      <a:noFill/>
                    </a:lnL>
                    <a:lnR>
                      <a:noFill/>
                    </a:lnR>
                    <a:lnT>
                      <a:noFill/>
                    </a:lnT>
                    <a:lnB>
                      <a:noFill/>
                    </a:lnB>
                    <a:solidFill>
                      <a:srgbClr val="FFFFFF"/>
                    </a:solidFill>
                  </a:tcPr>
                </a:tc>
              </a:tr>
              <a:tr h="168941">
                <a:tc>
                  <a:txBody>
                    <a:bodyPr/>
                    <a:lstStyle/>
                    <a:p>
                      <a:r>
                        <a:rPr lang="ru-RU" sz="2000" dirty="0"/>
                        <a:t>.</a:t>
                      </a:r>
                    </a:p>
                  </a:txBody>
                  <a:tcPr marL="12067" marR="12067" marT="12067" marB="12067" anchor="ctr">
                    <a:lnL>
                      <a:noFill/>
                    </a:lnL>
                    <a:lnR>
                      <a:noFill/>
                    </a:lnR>
                    <a:lnT>
                      <a:noFill/>
                    </a:lnT>
                    <a:lnB>
                      <a:noFill/>
                    </a:lnB>
                    <a:solidFill>
                      <a:srgbClr val="FFFFFF"/>
                    </a:solidFill>
                  </a:tcPr>
                </a:tc>
                <a:tc>
                  <a:txBody>
                    <a:bodyPr/>
                    <a:lstStyle/>
                    <a:p>
                      <a:r>
                        <a:rPr lang="ru-RU" sz="2000">
                          <a:effectLst/>
                        </a:rPr>
                        <a:t>4</a:t>
                      </a:r>
                    </a:p>
                  </a:txBody>
                  <a:tcPr marL="12067" marR="12067" marT="12067" marB="12067" anchor="ctr">
                    <a:lnL>
                      <a:noFill/>
                    </a:lnL>
                    <a:lnR>
                      <a:noFill/>
                    </a:lnR>
                    <a:lnT>
                      <a:noFill/>
                    </a:lnT>
                    <a:lnB>
                      <a:noFill/>
                    </a:lnB>
                    <a:solidFill>
                      <a:srgbClr val="FFFFFF"/>
                    </a:solidFill>
                  </a:tcPr>
                </a:tc>
                <a:tc>
                  <a:txBody>
                    <a:bodyPr/>
                    <a:lstStyle/>
                    <a:p>
                      <a:r>
                        <a:rPr lang="ru-RU" sz="2000">
                          <a:effectLst/>
                        </a:rPr>
                        <a:t>21</a:t>
                      </a:r>
                    </a:p>
                  </a:txBody>
                  <a:tcPr marL="12067" marR="12067" marT="12067" marB="12067" anchor="ctr">
                    <a:lnL>
                      <a:noFill/>
                    </a:lnL>
                    <a:lnR>
                      <a:noFill/>
                    </a:lnR>
                    <a:lnT>
                      <a:noFill/>
                    </a:lnT>
                    <a:lnB>
                      <a:noFill/>
                    </a:lnB>
                    <a:solidFill>
                      <a:srgbClr val="FFFFFF"/>
                    </a:solidFill>
                  </a:tcPr>
                </a:tc>
                <a:tc>
                  <a:txBody>
                    <a:bodyPr/>
                    <a:lstStyle/>
                    <a:p>
                      <a:r>
                        <a:rPr lang="ru-RU" sz="2000">
                          <a:effectLst/>
                        </a:rPr>
                        <a:t>-</a:t>
                      </a:r>
                    </a:p>
                  </a:txBody>
                  <a:tcPr marL="12067" marR="12067" marT="12067" marB="12067" anchor="ctr">
                    <a:lnL>
                      <a:noFill/>
                    </a:lnL>
                    <a:lnR>
                      <a:noFill/>
                    </a:lnR>
                    <a:lnT>
                      <a:noFill/>
                    </a:lnT>
                    <a:lnB>
                      <a:noFill/>
                    </a:lnB>
                    <a:solidFill>
                      <a:srgbClr val="FFFFFF"/>
                    </a:solidFill>
                  </a:tcPr>
                </a:tc>
                <a:tc>
                  <a:txBody>
                    <a:bodyPr/>
                    <a:lstStyle/>
                    <a:p>
                      <a:r>
                        <a:rPr lang="ru-RU" sz="2000" dirty="0">
                          <a:effectLst/>
                        </a:rPr>
                        <a:t>-</a:t>
                      </a:r>
                    </a:p>
                  </a:txBody>
                  <a:tcPr marL="12067" marR="12067" marT="12067" marB="12067"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712726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9108" y="943633"/>
            <a:ext cx="8699176" cy="461665"/>
          </a:xfrm>
          <a:prstGeom prst="rect">
            <a:avLst/>
          </a:prstGeom>
        </p:spPr>
        <p:txBody>
          <a:bodyPr wrap="square">
            <a:spAutoFit/>
          </a:bodyPr>
          <a:lstStyle/>
          <a:p>
            <a:r>
              <a:rPr lang="ru-RU" sz="2400" b="1" i="1" dirty="0" smtClean="0"/>
              <a:t>2) Метод </a:t>
            </a:r>
            <a:r>
              <a:rPr lang="ru-RU" sz="2400" b="1" i="1" dirty="0"/>
              <a:t>скользящей </a:t>
            </a:r>
            <a:r>
              <a:rPr lang="ru-RU" sz="2400" b="1" i="1" dirty="0" smtClean="0"/>
              <a:t>средней (график)</a:t>
            </a:r>
            <a:endParaRPr lang="ru-RU" sz="2400" dirty="0"/>
          </a:p>
        </p:txBody>
      </p:sp>
      <p:sp>
        <p:nvSpPr>
          <p:cNvPr id="3" name="Подзаголовок 2"/>
          <p:cNvSpPr txBox="1">
            <a:spLocks/>
          </p:cNvSpPr>
          <p:nvPr/>
        </p:nvSpPr>
        <p:spPr>
          <a:xfrm>
            <a:off x="107504" y="188640"/>
            <a:ext cx="8942384" cy="792088"/>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ru-RU" sz="4000" b="1" dirty="0" smtClean="0">
                <a:effectLst>
                  <a:outerShdw blurRad="38100" dist="38100" dir="2700000" algn="tl">
                    <a:srgbClr val="000000">
                      <a:alpha val="43137"/>
                    </a:srgbClr>
                  </a:outerShdw>
                </a:effectLst>
              </a:rPr>
              <a:t>Анализ основной </a:t>
            </a:r>
            <a:r>
              <a:rPr lang="ru-RU" sz="4000" b="1" dirty="0">
                <a:effectLst>
                  <a:outerShdw blurRad="38100" dist="38100" dir="2700000" algn="tl">
                    <a:srgbClr val="000000">
                      <a:alpha val="43137"/>
                    </a:srgbClr>
                  </a:outerShdw>
                </a:effectLst>
              </a:rPr>
              <a:t>тенденции развития</a:t>
            </a:r>
            <a:endParaRPr lang="ru-RU" sz="4000" b="1" dirty="0">
              <a:solidFill>
                <a:schemeClr val="tx1"/>
              </a:solidFill>
              <a:effectLst>
                <a:outerShdw blurRad="38100" dist="38100" dir="2700000" algn="tl">
                  <a:srgbClr val="000000">
                    <a:alpha val="43137"/>
                  </a:srgbClr>
                </a:outerShdw>
              </a:effectLst>
            </a:endParaRPr>
          </a:p>
        </p:txBody>
      </p:sp>
      <p:pic>
        <p:nvPicPr>
          <p:cNvPr id="7170" name="Picture 2" descr="http://www.marketing.spb.ru/lib-mm/mibif/6/image/image3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595348"/>
            <a:ext cx="7992888" cy="4822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166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1440160"/>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a:t>
            </a:r>
            <a:r>
              <a:rPr lang="ru-RU" sz="4000" b="1" dirty="0" smtClean="0">
                <a:solidFill>
                  <a:schemeClr val="tx1"/>
                </a:solidFill>
                <a:effectLst>
                  <a:outerShdw blurRad="38100" dist="38100" dir="2700000" algn="tl">
                    <a:srgbClr val="000000">
                      <a:alpha val="43137"/>
                    </a:srgbClr>
                  </a:outerShdw>
                </a:effectLst>
                <a:cs typeface="Arial" pitchFamily="34" charset="0"/>
              </a:rPr>
              <a:t>цикличности </a:t>
            </a:r>
            <a:r>
              <a:rPr lang="ru-RU" sz="4000" b="1" dirty="0">
                <a:solidFill>
                  <a:schemeClr val="tx1"/>
                </a:solidFill>
                <a:effectLst>
                  <a:outerShdw blurRad="38100" dist="38100" dir="2700000" algn="tl">
                    <a:srgbClr val="000000">
                      <a:alpha val="43137"/>
                    </a:srgbClr>
                  </a:outerShdw>
                </a:effectLst>
                <a:cs typeface="Arial" pitchFamily="34" charset="0"/>
              </a:rPr>
              <a:t>и сезонности развития </a:t>
            </a:r>
            <a:r>
              <a:rPr lang="ru-RU" sz="4000" b="1" dirty="0" smtClean="0">
                <a:solidFill>
                  <a:schemeClr val="tx1"/>
                </a:solidFill>
                <a:effectLst>
                  <a:outerShdw blurRad="38100" dist="38100" dir="2700000" algn="tl">
                    <a:srgbClr val="000000">
                      <a:alpha val="43137"/>
                    </a:srgbClr>
                  </a:outerShdw>
                </a:effectLst>
                <a:cs typeface="Arial" pitchFamily="34" charset="0"/>
              </a:rPr>
              <a:t>рынка</a:t>
            </a:r>
            <a:endParaRPr lang="ru-RU" sz="800" dirty="0">
              <a:solidFill>
                <a:schemeClr val="tx1"/>
              </a:solidFill>
              <a:effectLst>
                <a:outerShdw blurRad="38100" dist="38100" dir="2700000" algn="tl">
                  <a:srgbClr val="000000">
                    <a:alpha val="43137"/>
                  </a:srgbClr>
                </a:outerShdw>
              </a:effectLst>
              <a:cs typeface="Arial" pitchFamily="34" charset="0"/>
            </a:endParaRPr>
          </a:p>
        </p:txBody>
      </p:sp>
      <p:sp>
        <p:nvSpPr>
          <p:cNvPr id="5" name="Rectangle 1"/>
          <p:cNvSpPr>
            <a:spLocks noChangeArrowheads="1"/>
          </p:cNvSpPr>
          <p:nvPr/>
        </p:nvSpPr>
        <p:spPr bwMode="auto">
          <a:xfrm>
            <a:off x="330224" y="1249016"/>
            <a:ext cx="8496944" cy="512473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71396" tIns="84111" rIns="0" bIns="114264"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3E4447"/>
                </a:solidFill>
                <a:effectLst/>
                <a:cs typeface="Arial" pitchFamily="34" charset="0"/>
              </a:rPr>
              <a:t>Сезонные колебания</a:t>
            </a:r>
            <a:r>
              <a:rPr kumimoji="0" lang="ru-RU" sz="2000" b="0" i="0" u="none" strike="noStrike" cap="none" normalizeH="0" baseline="0" dirty="0" smtClean="0">
                <a:ln>
                  <a:noFill/>
                </a:ln>
                <a:solidFill>
                  <a:srgbClr val="3E4447"/>
                </a:solidFill>
                <a:effectLst/>
                <a:cs typeface="Arial" pitchFamily="34" charset="0"/>
              </a:rPr>
              <a:t> - устойчивые закономерности внутри годичных изменений, повторяющиеся из года в год колебания уровней.</a:t>
            </a:r>
            <a:endParaRPr kumimoji="0" lang="ru-RU" sz="2000" b="0" i="0" u="none" strike="noStrike" cap="none" normalizeH="0" baseline="0" dirty="0" smtClean="0">
              <a:ln>
                <a:noFill/>
              </a:ln>
              <a:solidFill>
                <a:schemeClr val="tx1"/>
              </a:solidFill>
              <a:effectLst/>
              <a:cs typeface="Arial" pitchFamily="34" charset="0"/>
            </a:endParaRPr>
          </a:p>
          <a:p>
            <a:pPr lvl="0" eaLnBrk="0" fontAlgn="base" hangingPunct="0">
              <a:spcBef>
                <a:spcPct val="0"/>
              </a:spcBef>
              <a:spcAft>
                <a:spcPct val="0"/>
              </a:spcAft>
            </a:pPr>
            <a:r>
              <a:rPr kumimoji="0" lang="ru-RU" sz="2000" b="0" i="0" u="none" strike="noStrike" cap="none" normalizeH="0" baseline="0" dirty="0" smtClean="0">
                <a:ln>
                  <a:noFill/>
                </a:ln>
                <a:solidFill>
                  <a:srgbClr val="3E4447"/>
                </a:solidFill>
                <a:effectLst/>
                <a:cs typeface="Arial" pitchFamily="34" charset="0"/>
              </a:rPr>
              <a:t>Методы измерения сезонных колебаний:</a:t>
            </a:r>
            <a:endParaRPr kumimoji="0" lang="ru-RU" sz="2000" b="0" i="0" u="none" strike="noStrike" cap="none" normalizeH="0" baseline="0" dirty="0" smtClean="0">
              <a:ln>
                <a:noFill/>
              </a:ln>
              <a:solidFill>
                <a:schemeClr val="tx1"/>
              </a:solidFill>
              <a:effectLst/>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rgbClr val="3E4447"/>
                </a:solidFill>
                <a:effectLst/>
                <a:cs typeface="Arial" pitchFamily="34" charset="0"/>
              </a:rPr>
              <a:t>метод абсолютных разностей;</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rgbClr val="3E4447"/>
                </a:solidFill>
                <a:effectLst/>
                <a:cs typeface="Arial" pitchFamily="34" charset="0"/>
              </a:rPr>
              <a:t>метод относительных разностей;</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rgbClr val="3E4447"/>
                </a:solidFill>
                <a:effectLst/>
                <a:cs typeface="Arial" pitchFamily="34" charset="0"/>
              </a:rPr>
              <a:t>построение индексов сезонности.</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3E4447"/>
                </a:solidFill>
                <a:effectLst/>
                <a:cs typeface="Arial" pitchFamily="34" charset="0"/>
              </a:rPr>
              <a:t>Индексы сезонности</a:t>
            </a:r>
            <a:r>
              <a:rPr kumimoji="0" lang="ru-RU" sz="2000" b="0" i="0" u="none" strike="noStrike" cap="none" normalizeH="0" baseline="0" dirty="0" smtClean="0">
                <a:ln>
                  <a:noFill/>
                </a:ln>
                <a:solidFill>
                  <a:srgbClr val="3E4447"/>
                </a:solidFill>
                <a:effectLst/>
                <a:cs typeface="Arial" pitchFamily="34" charset="0"/>
              </a:rPr>
              <a:t> - это процентные соотношения фактических (эмпирических) внутригрупповых уровней к теоретическим (расчетным) уровням, выступающим в качестве базы сравнения. Кроме того, в некоторых случаях можно рассчитывать индекс сезонности по непосредственно эмпирическим данным: </a:t>
            </a:r>
            <a:endParaRPr kumimoji="0" lang="ru-RU" sz="20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3E4447"/>
                </a:solidFill>
                <a:effectLst/>
                <a:cs typeface="Arial" pitchFamily="34" charset="0"/>
              </a:rPr>
              <a:t>где:</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3E4447"/>
                </a:solidFill>
                <a:effectLst/>
                <a:cs typeface="Arial" pitchFamily="34" charset="0"/>
              </a:rPr>
              <a:t>   -        средняя для каждого месяца минимум за три года,</a:t>
            </a:r>
            <a:endParaRPr kumimoji="0" lang="ru-RU" sz="20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3E4447"/>
                </a:solidFill>
                <a:effectLst/>
                <a:cs typeface="Arial" pitchFamily="34" charset="0"/>
              </a:rPr>
              <a:t>   -        среднемесячный уровень для всего ряда.</a:t>
            </a:r>
          </a:p>
          <a:p>
            <a:pPr lvl="0" eaLnBrk="0" fontAlgn="base" hangingPunct="0">
              <a:spcBef>
                <a:spcPct val="0"/>
              </a:spcBef>
              <a:spcAft>
                <a:spcPct val="0"/>
              </a:spcAft>
            </a:pPr>
            <a:r>
              <a:rPr lang="ru-RU" sz="2000" dirty="0"/>
              <a:t>Совокупность индексов сезонности отражает сезонную волну. </a:t>
            </a:r>
            <a:endParaRPr kumimoji="0" lang="ru-RU" sz="2000" b="0" i="0" u="none" strike="noStrike" cap="none" normalizeH="0" baseline="0" dirty="0" smtClean="0">
              <a:ln>
                <a:noFill/>
              </a:ln>
              <a:solidFill>
                <a:srgbClr val="3E4447"/>
              </a:solidFill>
              <a:effectLst/>
              <a:cs typeface="Arial" pitchFamily="34" charset="0"/>
            </a:endParaRPr>
          </a:p>
        </p:txBody>
      </p:sp>
      <p:pic>
        <p:nvPicPr>
          <p:cNvPr id="8194" name="Picture 2" descr="http://www.marketing.spb.ru/lib-mm/mibif/6/image/image7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1418" y="4437112"/>
            <a:ext cx="2695750" cy="1335038"/>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http://www.marketing.spb.ru/lib-mm/mibif/6/image/image73.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583" y="5158345"/>
            <a:ext cx="334342" cy="46171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marketing.spb.ru/lib-mm/mibif/6/image/image74.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432" y="5593035"/>
            <a:ext cx="375196" cy="500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4184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1440160"/>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a:t>
            </a:r>
            <a:r>
              <a:rPr lang="ru-RU" sz="4000" b="1" dirty="0" smtClean="0">
                <a:solidFill>
                  <a:schemeClr val="tx1"/>
                </a:solidFill>
                <a:effectLst>
                  <a:outerShdw blurRad="38100" dist="38100" dir="2700000" algn="tl">
                    <a:srgbClr val="000000">
                      <a:alpha val="43137"/>
                    </a:srgbClr>
                  </a:outerShdw>
                </a:effectLst>
                <a:cs typeface="Arial" pitchFamily="34" charset="0"/>
              </a:rPr>
              <a:t>цикличности </a:t>
            </a:r>
            <a:r>
              <a:rPr lang="ru-RU" sz="4000" b="1" dirty="0">
                <a:solidFill>
                  <a:schemeClr val="tx1"/>
                </a:solidFill>
                <a:effectLst>
                  <a:outerShdw blurRad="38100" dist="38100" dir="2700000" algn="tl">
                    <a:srgbClr val="000000">
                      <a:alpha val="43137"/>
                    </a:srgbClr>
                  </a:outerShdw>
                </a:effectLst>
                <a:cs typeface="Arial" pitchFamily="34" charset="0"/>
              </a:rPr>
              <a:t>и сезонности развития </a:t>
            </a:r>
            <a:r>
              <a:rPr lang="ru-RU" sz="4000" b="1" dirty="0" smtClean="0">
                <a:solidFill>
                  <a:schemeClr val="tx1"/>
                </a:solidFill>
                <a:effectLst>
                  <a:outerShdw blurRad="38100" dist="38100" dir="2700000" algn="tl">
                    <a:srgbClr val="000000">
                      <a:alpha val="43137"/>
                    </a:srgbClr>
                  </a:outerShdw>
                </a:effectLst>
                <a:cs typeface="Arial" pitchFamily="34" charset="0"/>
              </a:rPr>
              <a:t>рынка</a:t>
            </a:r>
            <a:endParaRPr lang="ru-RU" sz="800" dirty="0">
              <a:solidFill>
                <a:schemeClr val="tx1"/>
              </a:solidFill>
              <a:effectLst>
                <a:outerShdw blurRad="38100" dist="38100" dir="2700000" algn="tl">
                  <a:srgbClr val="000000">
                    <a:alpha val="43137"/>
                  </a:srgbClr>
                </a:outerShdw>
              </a:effectLst>
              <a:cs typeface="Arial" pitchFamily="34" charset="0"/>
            </a:endParaRPr>
          </a:p>
        </p:txBody>
      </p:sp>
      <p:sp>
        <p:nvSpPr>
          <p:cNvPr id="5" name="Rectangle 1"/>
          <p:cNvSpPr>
            <a:spLocks noChangeArrowheads="1"/>
          </p:cNvSpPr>
          <p:nvPr/>
        </p:nvSpPr>
        <p:spPr bwMode="auto">
          <a:xfrm>
            <a:off x="251520" y="1659459"/>
            <a:ext cx="8496944" cy="47938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71396" tIns="84111" rIns="0" bIns="114264" numCol="1" anchor="ctr" anchorCtr="0" compatLnSpc="1">
            <a:prstTxWarp prst="textNoShape">
              <a:avLst/>
            </a:prstTxWarp>
            <a:spAutoFit/>
          </a:bodyPr>
          <a:lstStyle/>
          <a:p>
            <a:pPr>
              <a:tabLst>
                <a:tab pos="6638925" algn="l"/>
              </a:tabLst>
            </a:pPr>
            <a:r>
              <a:rPr lang="ru-RU" sz="2400" dirty="0"/>
              <a:t>Цикличность рынка - это изменения уровня, вектора, скорости и характера его развития, регулярно повторяющиеся </a:t>
            </a:r>
            <a:r>
              <a:rPr lang="ru-RU" sz="2400" dirty="0" smtClean="0"/>
              <a:t>во времени</a:t>
            </a:r>
            <a:r>
              <a:rPr lang="ru-RU" sz="2400" dirty="0"/>
              <a:t>. </a:t>
            </a:r>
            <a:r>
              <a:rPr lang="ru-RU" sz="2400" dirty="0" smtClean="0"/>
              <a:t>Цикличность </a:t>
            </a:r>
            <a:r>
              <a:rPr lang="ru-RU" sz="2400" dirty="0"/>
              <a:t>рынка связана </a:t>
            </a:r>
            <a:r>
              <a:rPr lang="ru-RU" sz="2400" dirty="0" smtClean="0"/>
              <a:t>с </a:t>
            </a:r>
            <a:r>
              <a:rPr lang="ru-RU" sz="2400" dirty="0"/>
              <a:t>жизненными циклами </a:t>
            </a:r>
            <a:r>
              <a:rPr lang="ru-RU" sz="2400" dirty="0" smtClean="0"/>
              <a:t>товаров. Различные </a:t>
            </a:r>
            <a:r>
              <a:rPr lang="ru-RU" sz="2400" dirty="0"/>
              <a:t>этапы жизненного цикла - выведение товара на рынок, рост, зрелость и упадок могут быть смоделированы кривой соответствующей конфигурации, чаще всего </a:t>
            </a:r>
            <a:r>
              <a:rPr lang="ru-RU" sz="2400" dirty="0" err="1"/>
              <a:t>параболоидальной</a:t>
            </a:r>
            <a:r>
              <a:rPr lang="ru-RU" sz="2400" dirty="0" smtClean="0"/>
              <a:t>.</a:t>
            </a:r>
          </a:p>
          <a:p>
            <a:endParaRPr lang="ru-RU" sz="1050" dirty="0"/>
          </a:p>
          <a:p>
            <a:r>
              <a:rPr lang="ru-RU" sz="2400" dirty="0" smtClean="0"/>
              <a:t>Отбираются </a:t>
            </a:r>
            <a:r>
              <a:rPr lang="ru-RU" sz="2400" dirty="0"/>
              <a:t>рыночные показатели, проявляющие наибольшие колебания, и строятся их динамические ряды за возможно более длительный период. В каждом из них исключается тренд, отражающий единую тенденцию к росту или снижению, а также сезонные колебания. </a:t>
            </a:r>
          </a:p>
        </p:txBody>
      </p:sp>
    </p:spTree>
    <p:extLst>
      <p:ext uri="{BB962C8B-B14F-4D97-AF65-F5344CB8AC3E}">
        <p14:creationId xmlns:p14="http://schemas.microsoft.com/office/powerpoint/2010/main" val="1247494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1440160"/>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a:t>
            </a:r>
            <a:r>
              <a:rPr lang="ru-RU" sz="4000" b="1" dirty="0" smtClean="0">
                <a:solidFill>
                  <a:schemeClr val="tx1"/>
                </a:solidFill>
                <a:effectLst>
                  <a:outerShdw blurRad="38100" dist="38100" dir="2700000" algn="tl">
                    <a:srgbClr val="000000">
                      <a:alpha val="43137"/>
                    </a:srgbClr>
                  </a:outerShdw>
                </a:effectLst>
                <a:cs typeface="Arial" pitchFamily="34" charset="0"/>
              </a:rPr>
              <a:t>цикличности </a:t>
            </a:r>
            <a:r>
              <a:rPr lang="ru-RU" sz="4000" b="1" dirty="0">
                <a:solidFill>
                  <a:schemeClr val="tx1"/>
                </a:solidFill>
                <a:effectLst>
                  <a:outerShdw blurRad="38100" dist="38100" dir="2700000" algn="tl">
                    <a:srgbClr val="000000">
                      <a:alpha val="43137"/>
                    </a:srgbClr>
                  </a:outerShdw>
                </a:effectLst>
                <a:cs typeface="Arial" pitchFamily="34" charset="0"/>
              </a:rPr>
              <a:t>и сезонности развития </a:t>
            </a:r>
            <a:r>
              <a:rPr lang="ru-RU" sz="4000" b="1" dirty="0" smtClean="0">
                <a:solidFill>
                  <a:schemeClr val="tx1"/>
                </a:solidFill>
                <a:effectLst>
                  <a:outerShdw blurRad="38100" dist="38100" dir="2700000" algn="tl">
                    <a:srgbClr val="000000">
                      <a:alpha val="43137"/>
                    </a:srgbClr>
                  </a:outerShdw>
                </a:effectLst>
                <a:cs typeface="Arial" pitchFamily="34" charset="0"/>
              </a:rPr>
              <a:t>рынка</a:t>
            </a:r>
            <a:endParaRPr lang="ru-RU" sz="800" dirty="0">
              <a:solidFill>
                <a:schemeClr val="tx1"/>
              </a:solidFill>
              <a:effectLst>
                <a:outerShdw blurRad="38100" dist="38100" dir="2700000" algn="tl">
                  <a:srgbClr val="000000">
                    <a:alpha val="43137"/>
                  </a:srgbClr>
                </a:outerShdw>
              </a:effectLst>
              <a:cs typeface="Arial" pitchFamily="34" charset="0"/>
            </a:endParaRPr>
          </a:p>
        </p:txBody>
      </p:sp>
      <p:pic>
        <p:nvPicPr>
          <p:cNvPr id="4" name="Picture 6" descr="http://pda.coolreferat.com/ref-2_360226042-11550.coolp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4320" y="1340768"/>
            <a:ext cx="6768752" cy="5034446"/>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331640" y="6309320"/>
            <a:ext cx="6696744" cy="461665"/>
          </a:xfrm>
          <a:prstGeom prst="rect">
            <a:avLst/>
          </a:prstGeom>
        </p:spPr>
        <p:txBody>
          <a:bodyPr wrap="square">
            <a:spAutoFit/>
          </a:bodyPr>
          <a:lstStyle/>
          <a:p>
            <a:pPr algn="ctr"/>
            <a:r>
              <a:rPr lang="ru-RU" sz="2400" dirty="0" smtClean="0"/>
              <a:t>Один цикл в разрезе</a:t>
            </a:r>
            <a:endParaRPr lang="ru-RU" sz="2400" dirty="0"/>
          </a:p>
        </p:txBody>
      </p:sp>
    </p:spTree>
    <p:extLst>
      <p:ext uri="{BB962C8B-B14F-4D97-AF65-F5344CB8AC3E}">
        <p14:creationId xmlns:p14="http://schemas.microsoft.com/office/powerpoint/2010/main" val="1807316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1440160"/>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a:t>
            </a:r>
            <a:r>
              <a:rPr lang="ru-RU" sz="4000" b="1" dirty="0" smtClean="0">
                <a:solidFill>
                  <a:schemeClr val="tx1"/>
                </a:solidFill>
                <a:effectLst>
                  <a:outerShdw blurRad="38100" dist="38100" dir="2700000" algn="tl">
                    <a:srgbClr val="000000">
                      <a:alpha val="43137"/>
                    </a:srgbClr>
                  </a:outerShdw>
                </a:effectLst>
                <a:cs typeface="Arial" pitchFamily="34" charset="0"/>
              </a:rPr>
              <a:t>цикличности </a:t>
            </a:r>
            <a:r>
              <a:rPr lang="ru-RU" sz="4000" b="1" dirty="0">
                <a:solidFill>
                  <a:schemeClr val="tx1"/>
                </a:solidFill>
                <a:effectLst>
                  <a:outerShdw blurRad="38100" dist="38100" dir="2700000" algn="tl">
                    <a:srgbClr val="000000">
                      <a:alpha val="43137"/>
                    </a:srgbClr>
                  </a:outerShdw>
                </a:effectLst>
                <a:cs typeface="Arial" pitchFamily="34" charset="0"/>
              </a:rPr>
              <a:t>и сезонности развития </a:t>
            </a:r>
            <a:r>
              <a:rPr lang="ru-RU" sz="4000" b="1" dirty="0" smtClean="0">
                <a:solidFill>
                  <a:schemeClr val="tx1"/>
                </a:solidFill>
                <a:effectLst>
                  <a:outerShdw blurRad="38100" dist="38100" dir="2700000" algn="tl">
                    <a:srgbClr val="000000">
                      <a:alpha val="43137"/>
                    </a:srgbClr>
                  </a:outerShdw>
                </a:effectLst>
                <a:cs typeface="Arial" pitchFamily="34" charset="0"/>
              </a:rPr>
              <a:t>рынка</a:t>
            </a:r>
            <a:endParaRPr lang="ru-RU" sz="800" dirty="0">
              <a:solidFill>
                <a:schemeClr val="tx1"/>
              </a:solidFill>
              <a:effectLst>
                <a:outerShdw blurRad="38100" dist="38100" dir="2700000" algn="tl">
                  <a:srgbClr val="000000">
                    <a:alpha val="43137"/>
                  </a:srgbClr>
                </a:outerShdw>
              </a:effectLst>
              <a:cs typeface="Arial" pitchFamily="34" charset="0"/>
            </a:endParaRPr>
          </a:p>
        </p:txBody>
      </p:sp>
      <p:pic>
        <p:nvPicPr>
          <p:cNvPr id="11266" name="Picture 2" descr="http://www.uta.edu/faculty/sawasthi/Statistics/popups/popup2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4320" y="1653469"/>
            <a:ext cx="6768752" cy="4822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002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1440160"/>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a:t>
            </a:r>
            <a:r>
              <a:rPr lang="ru-RU" sz="4000" b="1" dirty="0" smtClean="0">
                <a:solidFill>
                  <a:schemeClr val="tx1"/>
                </a:solidFill>
                <a:effectLst>
                  <a:outerShdw blurRad="38100" dist="38100" dir="2700000" algn="tl">
                    <a:srgbClr val="000000">
                      <a:alpha val="43137"/>
                    </a:srgbClr>
                  </a:outerShdw>
                </a:effectLst>
                <a:cs typeface="Arial" pitchFamily="34" charset="0"/>
              </a:rPr>
              <a:t>цикличности </a:t>
            </a:r>
            <a:r>
              <a:rPr lang="ru-RU" sz="4000" b="1" dirty="0">
                <a:solidFill>
                  <a:schemeClr val="tx1"/>
                </a:solidFill>
                <a:effectLst>
                  <a:outerShdw blurRad="38100" dist="38100" dir="2700000" algn="tl">
                    <a:srgbClr val="000000">
                      <a:alpha val="43137"/>
                    </a:srgbClr>
                  </a:outerShdw>
                </a:effectLst>
                <a:cs typeface="Arial" pitchFamily="34" charset="0"/>
              </a:rPr>
              <a:t>и сезонности развития </a:t>
            </a:r>
            <a:r>
              <a:rPr lang="ru-RU" sz="4000" b="1" dirty="0" smtClean="0">
                <a:solidFill>
                  <a:schemeClr val="tx1"/>
                </a:solidFill>
                <a:effectLst>
                  <a:outerShdw blurRad="38100" dist="38100" dir="2700000" algn="tl">
                    <a:srgbClr val="000000">
                      <a:alpha val="43137"/>
                    </a:srgbClr>
                  </a:outerShdw>
                </a:effectLst>
                <a:cs typeface="Arial" pitchFamily="34" charset="0"/>
              </a:rPr>
              <a:t>рынка</a:t>
            </a:r>
            <a:endParaRPr lang="ru-RU" sz="800" dirty="0">
              <a:solidFill>
                <a:schemeClr val="tx1"/>
              </a:solidFill>
              <a:effectLst>
                <a:outerShdw blurRad="38100" dist="38100" dir="2700000" algn="tl">
                  <a:srgbClr val="000000">
                    <a:alpha val="43137"/>
                  </a:srgbClr>
                </a:outerShdw>
              </a:effectLst>
              <a:cs typeface="Arial" pitchFamily="34" charset="0"/>
            </a:endParaRPr>
          </a:p>
        </p:txBody>
      </p:sp>
      <p:pic>
        <p:nvPicPr>
          <p:cNvPr id="9218" name="Picture 2" descr="http://future.forekc.ru/14/images/14_image0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3" y="1628801"/>
            <a:ext cx="8150175" cy="5001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777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1440160"/>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a:t>
            </a:r>
            <a:r>
              <a:rPr lang="ru-RU" sz="4000" b="1" dirty="0" err="1" smtClean="0">
                <a:solidFill>
                  <a:schemeClr val="tx1"/>
                </a:solidFill>
                <a:effectLst>
                  <a:outerShdw blurRad="38100" dist="38100" dir="2700000" algn="tl">
                    <a:srgbClr val="000000">
                      <a:alpha val="43137"/>
                    </a:srgbClr>
                  </a:outerShdw>
                </a:effectLst>
                <a:cs typeface="Arial" pitchFamily="34" charset="0"/>
              </a:rPr>
              <a:t>колеблемости</a:t>
            </a:r>
            <a:r>
              <a:rPr lang="ru-RU" sz="4000" b="1" dirty="0" smtClean="0">
                <a:solidFill>
                  <a:schemeClr val="tx1"/>
                </a:solidFill>
                <a:effectLst>
                  <a:outerShdw blurRad="38100" dist="38100" dir="2700000" algn="tl">
                    <a:srgbClr val="000000">
                      <a:alpha val="43137"/>
                    </a:srgbClr>
                  </a:outerShdw>
                </a:effectLst>
                <a:cs typeface="Arial" pitchFamily="34" charset="0"/>
              </a:rPr>
              <a:t> и устойчивости рынка</a:t>
            </a:r>
            <a:endParaRPr lang="ru-RU" sz="800" dirty="0">
              <a:solidFill>
                <a:schemeClr val="tx1"/>
              </a:solidFill>
              <a:effectLst>
                <a:outerShdw blurRad="38100" dist="38100" dir="2700000" algn="tl">
                  <a:srgbClr val="000000">
                    <a:alpha val="43137"/>
                  </a:srgbClr>
                </a:outerShdw>
              </a:effectLst>
              <a:cs typeface="Arial" pitchFamily="34" charset="0"/>
            </a:endParaRPr>
          </a:p>
        </p:txBody>
      </p:sp>
      <p:sp>
        <p:nvSpPr>
          <p:cNvPr id="2" name="Прямоугольник 1"/>
          <p:cNvSpPr/>
          <p:nvPr/>
        </p:nvSpPr>
        <p:spPr>
          <a:xfrm>
            <a:off x="395536" y="1484784"/>
            <a:ext cx="8568952" cy="5016758"/>
          </a:xfrm>
          <a:prstGeom prst="rect">
            <a:avLst/>
          </a:prstGeom>
        </p:spPr>
        <p:txBody>
          <a:bodyPr wrap="square">
            <a:spAutoFit/>
          </a:bodyPr>
          <a:lstStyle/>
          <a:p>
            <a:pPr fontAlgn="base"/>
            <a:r>
              <a:rPr lang="ru-RU" sz="2000" b="1" dirty="0" smtClean="0"/>
              <a:t>Включает в себя расчет:</a:t>
            </a:r>
            <a:endParaRPr lang="ru-RU" sz="2000" dirty="0" smtClean="0"/>
          </a:p>
          <a:p>
            <a:pPr marL="285750" indent="-285750" fontAlgn="base">
              <a:buFont typeface="Arial" pitchFamily="34" charset="0"/>
              <a:buChar char="•"/>
            </a:pPr>
            <a:r>
              <a:rPr lang="ru-RU" sz="2000" dirty="0" smtClean="0"/>
              <a:t>коэффициенты </a:t>
            </a:r>
            <a:r>
              <a:rPr lang="ru-RU" sz="2000" dirty="0"/>
              <a:t>вариации продажи, цен и товарных запасов во времени и в пространстве (экономическом и географическом</a:t>
            </a:r>
            <a:r>
              <a:rPr lang="ru-RU" sz="2000" dirty="0" smtClean="0"/>
              <a:t>);</a:t>
            </a:r>
          </a:p>
          <a:p>
            <a:pPr marL="285750" indent="-285750" fontAlgn="base">
              <a:buFont typeface="Arial" pitchFamily="34" charset="0"/>
              <a:buChar char="•"/>
            </a:pPr>
            <a:r>
              <a:rPr lang="ru-RU" sz="2000" dirty="0" smtClean="0"/>
              <a:t>параметры </a:t>
            </a:r>
            <a:r>
              <a:rPr lang="ru-RU" sz="2000" dirty="0"/>
              <a:t>моделей сезонности развития и цикличности развития рынка</a:t>
            </a:r>
            <a:r>
              <a:rPr lang="ru-RU" sz="2000" dirty="0" smtClean="0"/>
              <a:t>.</a:t>
            </a:r>
          </a:p>
          <a:p>
            <a:pPr marL="285750" indent="-285750" fontAlgn="base">
              <a:buFont typeface="Arial" pitchFamily="34" charset="0"/>
              <a:buChar char="•"/>
            </a:pPr>
            <a:endParaRPr lang="ru-RU" sz="2000" dirty="0"/>
          </a:p>
          <a:p>
            <a:r>
              <a:rPr lang="ru-RU" sz="2000" b="1" dirty="0"/>
              <a:t>Коэффициент вариации</a:t>
            </a:r>
            <a:r>
              <a:rPr lang="ru-RU" sz="2000" dirty="0"/>
              <a:t> — это показатель, отражающий разброс значений относительно среднего (отношение стандартного отклонения к среднему значению). Коэффициент вариации измеряется в процентах и отражает однородность временного ряда</a:t>
            </a:r>
            <a:r>
              <a:rPr lang="ru-RU" sz="2000" dirty="0" smtClean="0"/>
              <a:t>. Используется </a:t>
            </a:r>
            <a:r>
              <a:rPr lang="ru-RU" sz="2000" dirty="0"/>
              <a:t>в подготовке данных для прогноза. </a:t>
            </a:r>
            <a:endParaRPr lang="ru-RU" sz="2000" dirty="0" smtClean="0"/>
          </a:p>
          <a:p>
            <a:r>
              <a:rPr lang="ru-RU" sz="2000" dirty="0" smtClean="0"/>
              <a:t>Если </a:t>
            </a:r>
            <a:r>
              <a:rPr lang="ru-RU" sz="2000" dirty="0"/>
              <a:t>коэффициент равен 0%, то ряд абсолютно однородный, т.е. все значения между собой равны.</a:t>
            </a:r>
          </a:p>
          <a:p>
            <a:r>
              <a:rPr lang="ru-RU" sz="2000" dirty="0"/>
              <a:t>Если коэффициент вариации больше 33%, то по классической теории ряд считается неоднородным, т.е. большой разброс данных относительно среднего значения</a:t>
            </a:r>
            <a:r>
              <a:rPr lang="ru-RU" sz="2000" dirty="0" smtClean="0"/>
              <a:t>.</a:t>
            </a:r>
            <a:endParaRPr lang="ru-RU" sz="2000" dirty="0"/>
          </a:p>
        </p:txBody>
      </p:sp>
    </p:spTree>
    <p:extLst>
      <p:ext uri="{BB962C8B-B14F-4D97-AF65-F5344CB8AC3E}">
        <p14:creationId xmlns:p14="http://schemas.microsoft.com/office/powerpoint/2010/main" val="589989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1440160"/>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a:t>
            </a:r>
            <a:r>
              <a:rPr lang="ru-RU" sz="4000" b="1" dirty="0" err="1" smtClean="0">
                <a:solidFill>
                  <a:schemeClr val="tx1"/>
                </a:solidFill>
                <a:effectLst>
                  <a:outerShdw blurRad="38100" dist="38100" dir="2700000" algn="tl">
                    <a:srgbClr val="000000">
                      <a:alpha val="43137"/>
                    </a:srgbClr>
                  </a:outerShdw>
                </a:effectLst>
                <a:cs typeface="Arial" pitchFamily="34" charset="0"/>
              </a:rPr>
              <a:t>колеблемости</a:t>
            </a:r>
            <a:r>
              <a:rPr lang="ru-RU" sz="4000" b="1" dirty="0" smtClean="0">
                <a:solidFill>
                  <a:schemeClr val="tx1"/>
                </a:solidFill>
                <a:effectLst>
                  <a:outerShdw blurRad="38100" dist="38100" dir="2700000" algn="tl">
                    <a:srgbClr val="000000">
                      <a:alpha val="43137"/>
                    </a:srgbClr>
                  </a:outerShdw>
                </a:effectLst>
                <a:cs typeface="Arial" pitchFamily="34" charset="0"/>
              </a:rPr>
              <a:t> и устойчивости рынка</a:t>
            </a:r>
            <a:endParaRPr lang="ru-RU" sz="800" dirty="0">
              <a:solidFill>
                <a:schemeClr val="tx1"/>
              </a:solidFill>
              <a:effectLst>
                <a:outerShdw blurRad="38100" dist="38100" dir="2700000" algn="tl">
                  <a:srgbClr val="000000">
                    <a:alpha val="43137"/>
                  </a:srgbClr>
                </a:outerShdw>
              </a:effectLst>
              <a:cs typeface="Arial" pitchFamily="34" charset="0"/>
            </a:endParaRPr>
          </a:p>
        </p:txBody>
      </p:sp>
      <p:sp>
        <p:nvSpPr>
          <p:cNvPr id="2" name="Прямоугольник 1"/>
          <p:cNvSpPr/>
          <p:nvPr/>
        </p:nvSpPr>
        <p:spPr>
          <a:xfrm>
            <a:off x="395536" y="1484784"/>
            <a:ext cx="8568952" cy="4154984"/>
          </a:xfrm>
          <a:prstGeom prst="rect">
            <a:avLst/>
          </a:prstGeom>
        </p:spPr>
        <p:txBody>
          <a:bodyPr wrap="square">
            <a:spAutoFit/>
          </a:bodyPr>
          <a:lstStyle/>
          <a:p>
            <a:r>
              <a:rPr lang="ru-RU" sz="2400" b="1" dirty="0"/>
              <a:t>Если коэффициент вариации больше 10 - 25</a:t>
            </a:r>
            <a:r>
              <a:rPr lang="ru-RU" sz="2400" b="1" dirty="0" smtClean="0"/>
              <a:t>%</a:t>
            </a:r>
            <a:r>
              <a:rPr lang="ru-RU" sz="2400" dirty="0" smtClean="0"/>
              <a:t>, следует изучить </a:t>
            </a:r>
            <a:r>
              <a:rPr lang="ru-RU" sz="2400" dirty="0"/>
              <a:t>данные (например, продажи товара по месяцам в разрезе направлений продаж) и </a:t>
            </a:r>
            <a:r>
              <a:rPr lang="ru-RU" sz="2400" dirty="0" smtClean="0"/>
              <a:t>определить </a:t>
            </a:r>
            <a:r>
              <a:rPr lang="ru-RU" sz="2400" dirty="0"/>
              <a:t>факторы, повлиявшие на отклонение</a:t>
            </a:r>
            <a:r>
              <a:rPr lang="ru-RU" sz="2400" dirty="0" smtClean="0"/>
              <a:t>. </a:t>
            </a:r>
          </a:p>
          <a:p>
            <a:endParaRPr lang="ru-RU" sz="2400" dirty="0" smtClean="0"/>
          </a:p>
          <a:p>
            <a:r>
              <a:rPr lang="ru-RU" sz="2400" dirty="0" smtClean="0"/>
              <a:t>Если в ряду большая неоднородность, то имеет смысл группировать временной ряд. Например, неоднородные продажи по месяцам свернуть до продаж по кварталам, продажи по неделям свернуть до продаж по месяцам, продажи по товарам свернуть до товарных групп и т.п.</a:t>
            </a:r>
          </a:p>
          <a:p>
            <a:pPr fontAlgn="base"/>
            <a:endParaRPr lang="ru-RU" sz="2400" dirty="0"/>
          </a:p>
        </p:txBody>
      </p:sp>
    </p:spTree>
    <p:extLst>
      <p:ext uri="{BB962C8B-B14F-4D97-AF65-F5344CB8AC3E}">
        <p14:creationId xmlns:p14="http://schemas.microsoft.com/office/powerpoint/2010/main" val="1534495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1440160"/>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a:t>
            </a:r>
            <a:r>
              <a:rPr lang="ru-RU" sz="4000" b="1" dirty="0" err="1" smtClean="0">
                <a:solidFill>
                  <a:schemeClr val="tx1"/>
                </a:solidFill>
                <a:effectLst>
                  <a:outerShdw blurRad="38100" dist="38100" dir="2700000" algn="tl">
                    <a:srgbClr val="000000">
                      <a:alpha val="43137"/>
                    </a:srgbClr>
                  </a:outerShdw>
                </a:effectLst>
                <a:cs typeface="Arial" pitchFamily="34" charset="0"/>
              </a:rPr>
              <a:t>колеблемости</a:t>
            </a:r>
            <a:r>
              <a:rPr lang="ru-RU" sz="4000" b="1" dirty="0" smtClean="0">
                <a:solidFill>
                  <a:schemeClr val="tx1"/>
                </a:solidFill>
                <a:effectLst>
                  <a:outerShdw blurRad="38100" dist="38100" dir="2700000" algn="tl">
                    <a:srgbClr val="000000">
                      <a:alpha val="43137"/>
                    </a:srgbClr>
                  </a:outerShdw>
                </a:effectLst>
                <a:cs typeface="Arial" pitchFamily="34" charset="0"/>
              </a:rPr>
              <a:t> и устойчивости рынка</a:t>
            </a:r>
            <a:endParaRPr lang="ru-RU" sz="800" dirty="0">
              <a:solidFill>
                <a:schemeClr val="tx1"/>
              </a:solidFill>
              <a:effectLst>
                <a:outerShdw blurRad="38100" dist="38100" dir="2700000" algn="tl">
                  <a:srgbClr val="000000">
                    <a:alpha val="43137"/>
                  </a:srgbClr>
                </a:outerShdw>
              </a:effectLst>
              <a:cs typeface="Arial" pitchFamily="34" charset="0"/>
            </a:endParaRPr>
          </a:p>
        </p:txBody>
      </p:sp>
      <p:sp>
        <p:nvSpPr>
          <p:cNvPr id="2" name="Прямоугольник 1"/>
          <p:cNvSpPr/>
          <p:nvPr/>
        </p:nvSpPr>
        <p:spPr>
          <a:xfrm>
            <a:off x="251520" y="3650248"/>
            <a:ext cx="8568952" cy="1938992"/>
          </a:xfrm>
          <a:prstGeom prst="rect">
            <a:avLst/>
          </a:prstGeom>
        </p:spPr>
        <p:txBody>
          <a:bodyPr wrap="square">
            <a:spAutoFit/>
          </a:bodyPr>
          <a:lstStyle/>
          <a:p>
            <a:r>
              <a:rPr lang="ru-RU" sz="2400" dirty="0" smtClean="0"/>
              <a:t>где</a:t>
            </a:r>
            <a:r>
              <a:rPr lang="ru-RU" sz="2400" dirty="0"/>
              <a:t> </a:t>
            </a:r>
            <a:r>
              <a:rPr lang="ru-RU" sz="2400" dirty="0" err="1" smtClean="0"/>
              <a:t>Кв</a:t>
            </a:r>
            <a:r>
              <a:rPr lang="ru-RU" sz="2400" dirty="0" smtClean="0"/>
              <a:t> – коэффициент вариации,</a:t>
            </a:r>
          </a:p>
          <a:p>
            <a:r>
              <a:rPr lang="ru-RU" sz="2400" dirty="0"/>
              <a:t> </a:t>
            </a:r>
            <a:r>
              <a:rPr lang="ru-RU" sz="2400" dirty="0" smtClean="0"/>
              <a:t>х</a:t>
            </a:r>
            <a:r>
              <a:rPr lang="en-US" sz="2400" baseline="-25000" dirty="0" err="1" smtClean="0"/>
              <a:t>i</a:t>
            </a:r>
            <a:r>
              <a:rPr lang="ru-RU" sz="2400" dirty="0" smtClean="0"/>
              <a:t>– </a:t>
            </a:r>
            <a:r>
              <a:rPr lang="ru-RU" sz="2400" dirty="0"/>
              <a:t>текущее значение </a:t>
            </a:r>
            <a:r>
              <a:rPr lang="ru-RU" sz="2400" dirty="0" smtClean="0"/>
              <a:t>показателя (например, объема продаж);</a:t>
            </a:r>
            <a:br>
              <a:rPr lang="ru-RU" sz="2400" dirty="0" smtClean="0"/>
            </a:br>
            <a:r>
              <a:rPr lang="ru-RU" sz="2400" dirty="0"/>
              <a:t> </a:t>
            </a:r>
            <a:r>
              <a:rPr lang="ru-RU" sz="2400" dirty="0" smtClean="0"/>
              <a:t>х - </a:t>
            </a:r>
            <a:r>
              <a:rPr lang="ru-RU" sz="2400" dirty="0"/>
              <a:t>среднее значение реализации (продаж);</a:t>
            </a:r>
            <a:r>
              <a:rPr lang="ru-RU" sz="2400" dirty="0" smtClean="0"/>
              <a:t/>
            </a:r>
            <a:br>
              <a:rPr lang="ru-RU" sz="2400" dirty="0" smtClean="0"/>
            </a:br>
            <a:r>
              <a:rPr lang="ru-RU" sz="2400" i="1" dirty="0" smtClean="0"/>
              <a:t>n</a:t>
            </a:r>
            <a:r>
              <a:rPr lang="ru-RU" sz="2400" dirty="0"/>
              <a:t> – количество периодов.</a:t>
            </a:r>
          </a:p>
        </p:txBody>
      </p:sp>
      <p:pic>
        <p:nvPicPr>
          <p:cNvPr id="12290" name="Picture 2" descr="http://rudocs.exdat.com/pars_docs/tw_refs/64/63854/63854_html_7b7fe974.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4055" y="1340768"/>
            <a:ext cx="5273148"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41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1440160"/>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a:t>
            </a:r>
            <a:r>
              <a:rPr lang="ru-RU" sz="4000" b="1" dirty="0" err="1" smtClean="0">
                <a:solidFill>
                  <a:schemeClr val="tx1"/>
                </a:solidFill>
                <a:effectLst>
                  <a:outerShdw blurRad="38100" dist="38100" dir="2700000" algn="tl">
                    <a:srgbClr val="000000">
                      <a:alpha val="43137"/>
                    </a:srgbClr>
                  </a:outerShdw>
                </a:effectLst>
                <a:cs typeface="Arial" pitchFamily="34" charset="0"/>
              </a:rPr>
              <a:t>колеблемости</a:t>
            </a:r>
            <a:r>
              <a:rPr lang="ru-RU" sz="4000" b="1" dirty="0" smtClean="0">
                <a:solidFill>
                  <a:schemeClr val="tx1"/>
                </a:solidFill>
                <a:effectLst>
                  <a:outerShdw blurRad="38100" dist="38100" dir="2700000" algn="tl">
                    <a:srgbClr val="000000">
                      <a:alpha val="43137"/>
                    </a:srgbClr>
                  </a:outerShdw>
                </a:effectLst>
                <a:cs typeface="Arial" pitchFamily="34" charset="0"/>
              </a:rPr>
              <a:t> и устойчивости рынка</a:t>
            </a:r>
            <a:endParaRPr lang="ru-RU" sz="800" dirty="0">
              <a:solidFill>
                <a:schemeClr val="tx1"/>
              </a:solidFill>
              <a:effectLst>
                <a:outerShdw blurRad="38100" dist="38100" dir="2700000" algn="tl">
                  <a:srgbClr val="000000">
                    <a:alpha val="43137"/>
                  </a:srgbClr>
                </a:outerShdw>
              </a:effectLst>
              <a:cs typeface="Arial" pitchFamily="34" charset="0"/>
            </a:endParaRPr>
          </a:p>
        </p:txBody>
      </p:sp>
      <p:sp>
        <p:nvSpPr>
          <p:cNvPr id="2" name="Прямоугольник 1"/>
          <p:cNvSpPr/>
          <p:nvPr/>
        </p:nvSpPr>
        <p:spPr>
          <a:xfrm>
            <a:off x="323528" y="1484784"/>
            <a:ext cx="8640960" cy="4524315"/>
          </a:xfrm>
          <a:prstGeom prst="rect">
            <a:avLst/>
          </a:prstGeom>
        </p:spPr>
        <p:txBody>
          <a:bodyPr wrap="square">
            <a:spAutoFit/>
          </a:bodyPr>
          <a:lstStyle/>
          <a:p>
            <a:r>
              <a:rPr lang="ru-RU" sz="2400" dirty="0"/>
              <a:t>Коэффициент вариации = отношение стандартного отклонения к </a:t>
            </a:r>
            <a:r>
              <a:rPr lang="ru-RU" sz="2400" dirty="0" smtClean="0"/>
              <a:t>среднему.</a:t>
            </a:r>
            <a:endParaRPr lang="ru-RU" sz="2400" dirty="0"/>
          </a:p>
          <a:p>
            <a:r>
              <a:rPr lang="ru-RU" sz="2400" dirty="0"/>
              <a:t>В </a:t>
            </a:r>
            <a:r>
              <a:rPr lang="ru-RU" sz="2400" dirty="0" err="1"/>
              <a:t>Excel</a:t>
            </a:r>
            <a:r>
              <a:rPr lang="ru-RU" sz="2400" dirty="0"/>
              <a:t> коэффициент вариации можно рассчитать с помощью следующей формулы</a:t>
            </a:r>
            <a:r>
              <a:rPr lang="ru-RU" sz="2400" dirty="0" smtClean="0"/>
              <a:t>:</a:t>
            </a:r>
          </a:p>
          <a:p>
            <a:endParaRPr lang="ru-RU" sz="2400" dirty="0"/>
          </a:p>
          <a:p>
            <a:r>
              <a:rPr lang="ru-RU" sz="2400" b="1" dirty="0"/>
              <a:t>=СТАНДОТКЛОНПА(ссылка на ряд)/(СУММ(ссылка на ряд)/СЧЁТЕСЛИ(ссылка на ряд;"&gt;0</a:t>
            </a:r>
            <a:r>
              <a:rPr lang="ru-RU" sz="2400" b="1" dirty="0" smtClean="0"/>
              <a:t>")),</a:t>
            </a:r>
          </a:p>
          <a:p>
            <a:endParaRPr lang="ru-RU" sz="2400" dirty="0"/>
          </a:p>
          <a:p>
            <a:r>
              <a:rPr lang="ru-RU" sz="2400" dirty="0"/>
              <a:t>где</a:t>
            </a:r>
          </a:p>
          <a:p>
            <a:r>
              <a:rPr lang="ru-RU" sz="2400" dirty="0"/>
              <a:t>СТАНДОТКЛОНПА</a:t>
            </a:r>
            <a:r>
              <a:rPr lang="ru-RU" sz="2400" dirty="0" smtClean="0"/>
              <a:t>(…) </a:t>
            </a:r>
            <a:r>
              <a:rPr lang="ru-RU" sz="2400" dirty="0"/>
              <a:t>— формула для расчета значения стандартного отклонения в </a:t>
            </a:r>
            <a:r>
              <a:rPr lang="ru-RU" sz="2400" dirty="0" err="1"/>
              <a:t>Excel</a:t>
            </a:r>
            <a:r>
              <a:rPr lang="ru-RU" sz="2400" dirty="0"/>
              <a:t> за анализируемый период;</a:t>
            </a:r>
          </a:p>
          <a:p>
            <a:r>
              <a:rPr lang="ru-RU" sz="2400" dirty="0"/>
              <a:t>(СУММ</a:t>
            </a:r>
            <a:r>
              <a:rPr lang="ru-RU" sz="2400" dirty="0" smtClean="0"/>
              <a:t>(…)/…)) </a:t>
            </a:r>
            <a:r>
              <a:rPr lang="ru-RU" sz="2400" dirty="0"/>
              <a:t>— среднее за анализируемый </a:t>
            </a:r>
            <a:r>
              <a:rPr lang="ru-RU" sz="2400" dirty="0" smtClean="0"/>
              <a:t>период.</a:t>
            </a:r>
            <a:endParaRPr lang="ru-RU" sz="2400" dirty="0"/>
          </a:p>
        </p:txBody>
      </p:sp>
    </p:spTree>
    <p:extLst>
      <p:ext uri="{BB962C8B-B14F-4D97-AF65-F5344CB8AC3E}">
        <p14:creationId xmlns:p14="http://schemas.microsoft.com/office/powerpoint/2010/main" val="1167385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936104"/>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a:t>
            </a:r>
            <a:r>
              <a:rPr lang="ru-RU" sz="4000" b="1" dirty="0" smtClean="0">
                <a:solidFill>
                  <a:schemeClr val="tx1"/>
                </a:solidFill>
                <a:effectLst>
                  <a:outerShdw blurRad="38100" dist="38100" dir="2700000" algn="tl">
                    <a:srgbClr val="000000">
                      <a:alpha val="43137"/>
                    </a:srgbClr>
                  </a:outerShdw>
                </a:effectLst>
                <a:cs typeface="Arial" pitchFamily="34" charset="0"/>
              </a:rPr>
              <a:t>коммерческих рисков</a:t>
            </a:r>
            <a:endParaRPr lang="ru-RU" sz="800" dirty="0">
              <a:solidFill>
                <a:schemeClr val="tx1"/>
              </a:solidFill>
              <a:effectLst>
                <a:outerShdw blurRad="38100" dist="38100" dir="2700000" algn="tl">
                  <a:srgbClr val="000000">
                    <a:alpha val="43137"/>
                  </a:srgbClr>
                </a:outerShdw>
              </a:effectLst>
              <a:cs typeface="Arial" pitchFamily="34" charset="0"/>
            </a:endParaRPr>
          </a:p>
        </p:txBody>
      </p:sp>
      <p:pic>
        <p:nvPicPr>
          <p:cNvPr id="17410" name="Picture 2" descr="http://www.transmap.ru/upload/static/otvlechennoe/formula/r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980728"/>
            <a:ext cx="8305952" cy="5627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936104"/>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a:t>
            </a:r>
            <a:r>
              <a:rPr lang="ru-RU" sz="4000" b="1" dirty="0" smtClean="0">
                <a:solidFill>
                  <a:schemeClr val="tx1"/>
                </a:solidFill>
                <a:effectLst>
                  <a:outerShdw blurRad="38100" dist="38100" dir="2700000" algn="tl">
                    <a:srgbClr val="000000">
                      <a:alpha val="43137"/>
                    </a:srgbClr>
                  </a:outerShdw>
                </a:effectLst>
                <a:cs typeface="Arial" pitchFamily="34" charset="0"/>
              </a:rPr>
              <a:t>коммерческих рисков</a:t>
            </a:r>
            <a:endParaRPr lang="ru-RU" sz="800" dirty="0">
              <a:solidFill>
                <a:schemeClr val="tx1"/>
              </a:solidFill>
              <a:effectLst>
                <a:outerShdw blurRad="38100" dist="38100" dir="2700000" algn="tl">
                  <a:srgbClr val="000000">
                    <a:alpha val="43137"/>
                  </a:srgbClr>
                </a:outerShdw>
              </a:effectLst>
              <a:cs typeface="Arial" pitchFamily="34" charset="0"/>
            </a:endParaRPr>
          </a:p>
        </p:txBody>
      </p:sp>
      <p:pic>
        <p:nvPicPr>
          <p:cNvPr id="18434" name="Picture 2" descr="http://www.dis.ru/gif/manag/arhiv/2001/1/9_sh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28800"/>
            <a:ext cx="8158310" cy="4661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46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936104"/>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Типы рынков</a:t>
            </a:r>
            <a:endParaRPr lang="ru-RU" sz="800" dirty="0">
              <a:solidFill>
                <a:schemeClr val="tx1"/>
              </a:solidFill>
              <a:effectLst>
                <a:outerShdw blurRad="38100" dist="38100" dir="2700000" algn="tl">
                  <a:srgbClr val="000000">
                    <a:alpha val="43137"/>
                  </a:srgbClr>
                </a:outerShdw>
              </a:effectLst>
              <a:cs typeface="Arial"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087211870"/>
              </p:ext>
            </p:extLst>
          </p:nvPr>
        </p:nvGraphicFramePr>
        <p:xfrm>
          <a:off x="0" y="916830"/>
          <a:ext cx="8928099" cy="5824538"/>
        </p:xfrm>
        <a:graphic>
          <a:graphicData uri="http://schemas.openxmlformats.org/drawingml/2006/table">
            <a:tbl>
              <a:tblPr/>
              <a:tblGrid>
                <a:gridCol w="1296089"/>
                <a:gridCol w="1592980"/>
                <a:gridCol w="2186768"/>
                <a:gridCol w="2232152"/>
                <a:gridCol w="1620110"/>
              </a:tblGrid>
              <a:tr h="213388">
                <a:tc rowSpan="2">
                  <a:txBody>
                    <a:bodyPr/>
                    <a:lstStyle/>
                    <a:p>
                      <a:pPr algn="ctr" fontAlgn="b"/>
                      <a:r>
                        <a:rPr lang="ru-RU" sz="1400" b="1" i="0" u="none" strike="noStrike" dirty="0">
                          <a:solidFill>
                            <a:srgbClr val="000000"/>
                          </a:solidFill>
                          <a:latin typeface="Arial"/>
                        </a:rPr>
                        <a:t>Признаки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ru-RU" sz="1400" b="1" i="0" u="none" strike="noStrike" dirty="0">
                          <a:solidFill>
                            <a:srgbClr val="000000"/>
                          </a:solidFill>
                          <a:latin typeface="Arial"/>
                        </a:rPr>
                        <a:t>Совершенная конкуренция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ru-RU" sz="1400" b="1" i="0" u="none" strike="noStrike" dirty="0">
                          <a:solidFill>
                            <a:srgbClr val="000000"/>
                          </a:solidFill>
                          <a:latin typeface="Arial"/>
                        </a:rPr>
                        <a:t>Несовершенная конкуренция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426776">
                <a:tc vMerge="1">
                  <a:txBody>
                    <a:bodyPr/>
                    <a:lstStyle/>
                    <a:p>
                      <a:endParaRPr lang="ru-RU"/>
                    </a:p>
                  </a:txBody>
                  <a:tcPr/>
                </a:tc>
                <a:tc vMerge="1">
                  <a:txBody>
                    <a:bodyPr/>
                    <a:lstStyle/>
                    <a:p>
                      <a:endParaRPr lang="ru-RU"/>
                    </a:p>
                  </a:txBody>
                  <a:tcPr/>
                </a:tc>
                <a:tc>
                  <a:txBody>
                    <a:bodyPr/>
                    <a:lstStyle/>
                    <a:p>
                      <a:pPr algn="ctr" fontAlgn="t"/>
                      <a:r>
                        <a:rPr lang="ru-RU" sz="1400" b="1" i="0" u="none" strike="noStrike" dirty="0" smtClean="0">
                          <a:solidFill>
                            <a:srgbClr val="000000"/>
                          </a:solidFill>
                          <a:latin typeface="Arial"/>
                        </a:rPr>
                        <a:t>Монополистическая </a:t>
                      </a:r>
                      <a:r>
                        <a:rPr lang="ru-RU" sz="1400" b="1" i="0" u="none" strike="noStrike" dirty="0">
                          <a:solidFill>
                            <a:srgbClr val="000000"/>
                          </a:solidFill>
                          <a:latin typeface="Arial"/>
                        </a:rPr>
                        <a:t>конкуренция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a:solidFill>
                            <a:srgbClr val="000000"/>
                          </a:solidFill>
                          <a:latin typeface="Arial"/>
                        </a:rPr>
                        <a:t>Олигополия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a:solidFill>
                            <a:srgbClr val="000000"/>
                          </a:solidFill>
                          <a:latin typeface="Arial"/>
                        </a:rPr>
                        <a:t>Чистая монополия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6776">
                <a:tc>
                  <a:txBody>
                    <a:bodyPr/>
                    <a:lstStyle/>
                    <a:p>
                      <a:pPr algn="ctr" fontAlgn="t"/>
                      <a:r>
                        <a:rPr lang="ru-RU" sz="1400" b="1" i="1" u="none" strike="noStrike">
                          <a:solidFill>
                            <a:srgbClr val="000000"/>
                          </a:solidFill>
                          <a:latin typeface="Arial"/>
                        </a:rPr>
                        <a:t>Количество фирм</a:t>
                      </a:r>
                      <a:r>
                        <a:rPr lang="ru-RU" sz="1400" b="1" i="0" u="none" strike="noStrike">
                          <a:solidFill>
                            <a:srgbClr val="000000"/>
                          </a:solidFill>
                          <a:latin typeface="Arial"/>
                        </a:rPr>
                        <a:t> </a:t>
                      </a:r>
                      <a:endParaRPr lang="ru-RU" sz="1400" b="1" i="1"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a:solidFill>
                            <a:srgbClr val="000000"/>
                          </a:solidFill>
                          <a:latin typeface="Arial"/>
                        </a:rPr>
                        <a:t>Множество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Много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Несколько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a:solidFill>
                            <a:srgbClr val="000000"/>
                          </a:solidFill>
                          <a:latin typeface="Arial"/>
                        </a:rPr>
                        <a:t>Одна фирма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84273">
                <a:tc>
                  <a:txBody>
                    <a:bodyPr/>
                    <a:lstStyle/>
                    <a:p>
                      <a:pPr algn="ctr" fontAlgn="t"/>
                      <a:r>
                        <a:rPr lang="ru-RU" sz="1400" b="1" i="1" u="none" strike="noStrike">
                          <a:solidFill>
                            <a:srgbClr val="000000"/>
                          </a:solidFill>
                          <a:latin typeface="Arial"/>
                        </a:rPr>
                        <a:t>Тип продукции</a:t>
                      </a:r>
                      <a:r>
                        <a:rPr lang="ru-RU" sz="1400" b="1" i="0" u="none" strike="noStrike">
                          <a:solidFill>
                            <a:srgbClr val="000000"/>
                          </a:solidFill>
                          <a:latin typeface="Arial"/>
                        </a:rPr>
                        <a:t> </a:t>
                      </a:r>
                      <a:endParaRPr lang="ru-RU" sz="1400" b="1" i="1"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Однородная, </a:t>
                      </a:r>
                      <a:r>
                        <a:rPr lang="ru-RU" sz="1400" b="1" i="0" u="none" strike="noStrike" dirty="0" err="1" smtClean="0">
                          <a:solidFill>
                            <a:srgbClr val="000000"/>
                          </a:solidFill>
                          <a:latin typeface="Arial"/>
                        </a:rPr>
                        <a:t>стандартизиро-ванная</a:t>
                      </a:r>
                      <a:endParaRPr lang="ru-RU" sz="1400" b="1" i="0" u="none" strike="noStrike" dirty="0">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Мнимая или действительная дифференциация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Однородная или дифференцированная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Уникальная продукция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0164">
                <a:tc>
                  <a:txBody>
                    <a:bodyPr/>
                    <a:lstStyle/>
                    <a:p>
                      <a:pPr algn="ctr" fontAlgn="t"/>
                      <a:r>
                        <a:rPr lang="ru-RU" sz="1400" b="1" i="1" u="none" strike="noStrike">
                          <a:solidFill>
                            <a:srgbClr val="000000"/>
                          </a:solidFill>
                          <a:latin typeface="Arial"/>
                        </a:rPr>
                        <a:t>Степень контроля над ценой</a:t>
                      </a:r>
                      <a:r>
                        <a:rPr lang="ru-RU" sz="1400" b="1" i="0" u="none" strike="noStrike">
                          <a:solidFill>
                            <a:srgbClr val="000000"/>
                          </a:solidFill>
                          <a:latin typeface="Arial"/>
                        </a:rPr>
                        <a:t> </a:t>
                      </a:r>
                      <a:endParaRPr lang="ru-RU" sz="1400" b="1" i="1"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a:solidFill>
                            <a:srgbClr val="000000"/>
                          </a:solidFill>
                          <a:latin typeface="Arial"/>
                        </a:rPr>
                        <a:t>Отсутствует контроль</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a:solidFill>
                            <a:srgbClr val="000000"/>
                          </a:solidFill>
                          <a:latin typeface="Arial"/>
                        </a:rPr>
                        <a:t>Слабый, незначительный контроль</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Частичный контроль</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Высокая степень контроля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80342">
                <a:tc>
                  <a:txBody>
                    <a:bodyPr/>
                    <a:lstStyle/>
                    <a:p>
                      <a:pPr algn="ctr" fontAlgn="t"/>
                      <a:r>
                        <a:rPr lang="ru-RU" sz="1400" b="1" i="1" u="none" strike="noStrike" dirty="0">
                          <a:solidFill>
                            <a:srgbClr val="000000"/>
                          </a:solidFill>
                          <a:latin typeface="Arial"/>
                        </a:rPr>
                        <a:t>Условия вступления </a:t>
                      </a:r>
                      <a:r>
                        <a:rPr lang="ru-RU" sz="1400" b="1" i="1" u="none" strike="noStrike" dirty="0" smtClean="0">
                          <a:solidFill>
                            <a:srgbClr val="000000"/>
                          </a:solidFill>
                          <a:latin typeface="Arial"/>
                        </a:rPr>
                        <a:t> в </a:t>
                      </a:r>
                      <a:r>
                        <a:rPr lang="ru-RU" sz="1400" b="1" i="1" u="none" strike="noStrike" dirty="0">
                          <a:solidFill>
                            <a:srgbClr val="000000"/>
                          </a:solidFill>
                          <a:latin typeface="Arial"/>
                        </a:rPr>
                        <a:t>отрасль</a:t>
                      </a:r>
                      <a:r>
                        <a:rPr lang="ru-RU" sz="1400" b="1" i="0" u="none" strike="noStrike" dirty="0">
                          <a:solidFill>
                            <a:srgbClr val="000000"/>
                          </a:solidFill>
                          <a:latin typeface="Arial"/>
                        </a:rPr>
                        <a:t> </a:t>
                      </a:r>
                      <a:endParaRPr lang="ru-RU" sz="1400" b="1" i="1" u="none" strike="noStrike" dirty="0">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a:solidFill>
                            <a:srgbClr val="000000"/>
                          </a:solidFill>
                          <a:latin typeface="Arial"/>
                        </a:rPr>
                        <a:t>Ограничений нет, равный доступ к информации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a:solidFill>
                            <a:srgbClr val="000000"/>
                          </a:solidFill>
                          <a:latin typeface="Arial"/>
                        </a:rPr>
                        <a:t>Относительно легкие, удовлетворительный доступ к информации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Ограничен доступ на рынок и к информации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Доступ на рынок блокирован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84273">
                <a:tc>
                  <a:txBody>
                    <a:bodyPr/>
                    <a:lstStyle/>
                    <a:p>
                      <a:pPr algn="ctr" fontAlgn="t"/>
                      <a:r>
                        <a:rPr lang="ru-RU" sz="1400" b="1" i="1" u="none" strike="noStrike">
                          <a:solidFill>
                            <a:srgbClr val="000000"/>
                          </a:solidFill>
                          <a:latin typeface="Arial"/>
                        </a:rPr>
                        <a:t>Неценовая конкуренция</a:t>
                      </a:r>
                      <a:r>
                        <a:rPr lang="ru-RU" sz="1400" b="1" i="0" u="none" strike="noStrike">
                          <a:solidFill>
                            <a:srgbClr val="000000"/>
                          </a:solidFill>
                          <a:latin typeface="Arial"/>
                        </a:rPr>
                        <a:t> </a:t>
                      </a:r>
                      <a:endParaRPr lang="ru-RU" sz="1400" b="1" i="1"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a:solidFill>
                            <a:srgbClr val="000000"/>
                          </a:solidFill>
                          <a:latin typeface="Arial"/>
                        </a:rPr>
                        <a:t>Отсутствует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a:solidFill>
                            <a:srgbClr val="000000"/>
                          </a:solidFill>
                          <a:latin typeface="Arial"/>
                        </a:rPr>
                        <a:t>Используются реклама, торговые марки и товарные знаки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a:solidFill>
                            <a:srgbClr val="000000"/>
                          </a:solidFill>
                          <a:latin typeface="Arial"/>
                        </a:rPr>
                        <a:t>Используется в значительной степени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Создание благоприятного имиджа фирмы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68546">
                <a:tc>
                  <a:txBody>
                    <a:bodyPr/>
                    <a:lstStyle/>
                    <a:p>
                      <a:pPr algn="ctr" fontAlgn="t"/>
                      <a:r>
                        <a:rPr lang="ru-RU" sz="1400" b="1" i="1" u="none" strike="noStrike">
                          <a:solidFill>
                            <a:srgbClr val="000000"/>
                          </a:solidFill>
                          <a:latin typeface="Arial"/>
                        </a:rPr>
                        <a:t>Примеры </a:t>
                      </a:r>
                      <a:r>
                        <a:rPr lang="ru-RU" sz="1400" b="1" i="0" u="none" strike="noStrike">
                          <a:solidFill>
                            <a:srgbClr val="000000"/>
                          </a:solidFill>
                          <a:latin typeface="Arial"/>
                        </a:rPr>
                        <a:t> </a:t>
                      </a:r>
                      <a:endParaRPr lang="ru-RU" sz="1400" b="1" i="1"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a:solidFill>
                            <a:srgbClr val="000000"/>
                          </a:solidFill>
                          <a:latin typeface="Arial"/>
                        </a:rPr>
                        <a:t>Фермерские хозяйства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Розничная торговля, производство одежды, обуви, косметики, мебели и т.д.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Автомобилестроение, авиационная, химическая, нефтяная, электронная промышленность и т.д.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1" i="0" u="none" strike="noStrike" dirty="0">
                          <a:solidFill>
                            <a:srgbClr val="000000"/>
                          </a:solidFill>
                          <a:latin typeface="Arial"/>
                        </a:rPr>
                        <a:t>Электрические и газовые, местные телефонные компании и т.д.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95963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936104"/>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степени монополизации рынка</a:t>
            </a:r>
            <a:endParaRPr lang="ru-RU" sz="800" dirty="0">
              <a:solidFill>
                <a:schemeClr val="tx1"/>
              </a:solidFill>
              <a:effectLst>
                <a:outerShdw blurRad="38100" dist="38100" dir="2700000" algn="tl">
                  <a:srgbClr val="000000">
                    <a:alpha val="43137"/>
                  </a:srgbClr>
                </a:outerShdw>
              </a:effectLst>
              <a:cs typeface="Arial" pitchFamily="34" charset="0"/>
            </a:endParaRPr>
          </a:p>
        </p:txBody>
      </p:sp>
      <p:pic>
        <p:nvPicPr>
          <p:cNvPr id="19458" name="Picture 2" descr="http://rudocs.exdat.com/pars_docs/tw_refs/70/69385/69385_html_5238482b.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988840"/>
            <a:ext cx="3124018" cy="1077248"/>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51520" y="1124744"/>
            <a:ext cx="8496944" cy="830997"/>
          </a:xfrm>
          <a:prstGeom prst="rect">
            <a:avLst/>
          </a:prstGeom>
        </p:spPr>
        <p:txBody>
          <a:bodyPr wrap="square">
            <a:spAutoFit/>
          </a:bodyPr>
          <a:lstStyle/>
          <a:p>
            <a:r>
              <a:rPr lang="ru-RU" sz="2400" dirty="0" smtClean="0"/>
              <a:t>Использует три основных показателя:</a:t>
            </a:r>
          </a:p>
          <a:p>
            <a:r>
              <a:rPr lang="ru-RU" sz="2400" dirty="0" smtClean="0"/>
              <a:t>1) Индекс </a:t>
            </a:r>
            <a:r>
              <a:rPr lang="ru-RU" sz="2400" dirty="0" err="1" smtClean="0"/>
              <a:t>Лернера</a:t>
            </a:r>
            <a:endParaRPr lang="ru-RU" sz="2400" dirty="0"/>
          </a:p>
        </p:txBody>
      </p:sp>
      <p:sp>
        <p:nvSpPr>
          <p:cNvPr id="6" name="Прямоугольник 5"/>
          <p:cNvSpPr/>
          <p:nvPr/>
        </p:nvSpPr>
        <p:spPr>
          <a:xfrm>
            <a:off x="251520" y="3212976"/>
            <a:ext cx="6328320" cy="461665"/>
          </a:xfrm>
          <a:prstGeom prst="rect">
            <a:avLst/>
          </a:prstGeom>
        </p:spPr>
        <p:txBody>
          <a:bodyPr wrap="square">
            <a:spAutoFit/>
          </a:bodyPr>
          <a:lstStyle/>
          <a:p>
            <a:r>
              <a:rPr lang="ru-RU" sz="2400" dirty="0" smtClean="0"/>
              <a:t>2) Индекс </a:t>
            </a:r>
            <a:r>
              <a:rPr lang="ru-RU" sz="2400" dirty="0" err="1" smtClean="0"/>
              <a:t>Херфиндаля</a:t>
            </a:r>
            <a:r>
              <a:rPr lang="ru-RU" sz="2400" dirty="0" smtClean="0"/>
              <a:t> - </a:t>
            </a:r>
            <a:r>
              <a:rPr lang="ru-RU" sz="2400" dirty="0" err="1" smtClean="0"/>
              <a:t>Хиршмана</a:t>
            </a:r>
            <a:endParaRPr lang="ru-RU" sz="2400" dirty="0"/>
          </a:p>
        </p:txBody>
      </p:sp>
      <p:pic>
        <p:nvPicPr>
          <p:cNvPr id="19460" name="Picture 4" descr="http://rudocs.exdat.com/pars_docs/tw_refs/467/466906/466906_html_2d86b081.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590" y="3645024"/>
            <a:ext cx="2977805" cy="1512168"/>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995936" y="3717032"/>
            <a:ext cx="4968552" cy="1323439"/>
          </a:xfrm>
          <a:prstGeom prst="rect">
            <a:avLst/>
          </a:prstGeom>
        </p:spPr>
        <p:txBody>
          <a:bodyPr wrap="square">
            <a:spAutoFit/>
          </a:bodyPr>
          <a:lstStyle/>
          <a:p>
            <a:r>
              <a:rPr lang="ru-RU" sz="2000" dirty="0" smtClean="0"/>
              <a:t>где </a:t>
            </a:r>
            <a:r>
              <a:rPr lang="en-US" sz="2000" dirty="0" smtClean="0"/>
              <a:t>Y</a:t>
            </a:r>
            <a:r>
              <a:rPr lang="ru-RU" sz="2000" dirty="0" smtClean="0"/>
              <a:t> - выраженные </a:t>
            </a:r>
            <a:r>
              <a:rPr lang="ru-RU" sz="2000" dirty="0"/>
              <a:t>в процентах доли продаж фирм в отрасли, определяемые как отношение объёма продаж фирмы к объёму всех продаж </a:t>
            </a:r>
            <a:r>
              <a:rPr lang="ru-RU" sz="2000" dirty="0" smtClean="0"/>
              <a:t>отрасли.</a:t>
            </a:r>
            <a:endParaRPr lang="ru-RU" sz="2000" dirty="0"/>
          </a:p>
        </p:txBody>
      </p:sp>
      <p:sp>
        <p:nvSpPr>
          <p:cNvPr id="9" name="Прямоугольник 8"/>
          <p:cNvSpPr/>
          <p:nvPr/>
        </p:nvSpPr>
        <p:spPr>
          <a:xfrm>
            <a:off x="4148336" y="1955741"/>
            <a:ext cx="4968552" cy="1323439"/>
          </a:xfrm>
          <a:prstGeom prst="rect">
            <a:avLst/>
          </a:prstGeom>
        </p:spPr>
        <p:txBody>
          <a:bodyPr wrap="square">
            <a:spAutoFit/>
          </a:bodyPr>
          <a:lstStyle/>
          <a:p>
            <a:r>
              <a:rPr lang="ru-RU" sz="2000" dirty="0" smtClean="0"/>
              <a:t>где Р – цена продукции; МС – предельные издержки на производство продукции; е</a:t>
            </a:r>
            <a:r>
              <a:rPr lang="en-US" sz="2000" baseline="-25000" dirty="0" smtClean="0"/>
              <a:t>d</a:t>
            </a:r>
            <a:r>
              <a:rPr lang="ru-RU" sz="2000" dirty="0" smtClean="0"/>
              <a:t> – коэффициент эластичности спроса на продукцию.</a:t>
            </a:r>
            <a:endParaRPr lang="ru-RU" sz="2000" dirty="0"/>
          </a:p>
        </p:txBody>
      </p:sp>
      <p:pic>
        <p:nvPicPr>
          <p:cNvPr id="19462" name="Picture 6" descr="http://io.economicus.ru/imgs_top/formula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782" y="5478735"/>
            <a:ext cx="2305050" cy="1190625"/>
          </a:xfrm>
          <a:prstGeom prst="rect">
            <a:avLst/>
          </a:prstGeom>
          <a:noFill/>
          <a:extLst>
            <a:ext uri="{909E8E84-426E-40DD-AFC4-6F175D3DCCD1}">
              <a14:hiddenFill xmlns:a14="http://schemas.microsoft.com/office/drawing/2010/main">
                <a:solidFill>
                  <a:srgbClr val="FFFFFF"/>
                </a:solidFill>
              </a14:hiddenFill>
            </a:ext>
          </a:extLst>
        </p:spPr>
      </p:pic>
      <p:sp>
        <p:nvSpPr>
          <p:cNvPr id="11" name="Прямоугольник 10"/>
          <p:cNvSpPr/>
          <p:nvPr/>
        </p:nvSpPr>
        <p:spPr>
          <a:xfrm>
            <a:off x="251520" y="5085184"/>
            <a:ext cx="6328320" cy="461665"/>
          </a:xfrm>
          <a:prstGeom prst="rect">
            <a:avLst/>
          </a:prstGeom>
        </p:spPr>
        <p:txBody>
          <a:bodyPr wrap="square">
            <a:spAutoFit/>
          </a:bodyPr>
          <a:lstStyle/>
          <a:p>
            <a:r>
              <a:rPr lang="ru-RU" sz="2400" dirty="0" smtClean="0"/>
              <a:t>3) Степень концентрации рынка</a:t>
            </a:r>
            <a:endParaRPr lang="ru-RU" sz="2400" dirty="0"/>
          </a:p>
        </p:txBody>
      </p:sp>
      <p:sp>
        <p:nvSpPr>
          <p:cNvPr id="7" name="Прямоугольник 6"/>
          <p:cNvSpPr/>
          <p:nvPr/>
        </p:nvSpPr>
        <p:spPr>
          <a:xfrm>
            <a:off x="3347864" y="5480064"/>
            <a:ext cx="5702024" cy="1477328"/>
          </a:xfrm>
          <a:prstGeom prst="rect">
            <a:avLst/>
          </a:prstGeom>
        </p:spPr>
        <p:txBody>
          <a:bodyPr wrap="square">
            <a:spAutoFit/>
          </a:bodyPr>
          <a:lstStyle/>
          <a:p>
            <a:r>
              <a:rPr lang="ru-RU" dirty="0"/>
              <a:t>где </a:t>
            </a:r>
            <a:r>
              <a:rPr lang="ru-RU" i="1" dirty="0" err="1"/>
              <a:t>Y</a:t>
            </a:r>
            <a:r>
              <a:rPr lang="ru-RU" i="1" baseline="-25000" dirty="0" err="1"/>
              <a:t>i</a:t>
            </a:r>
            <a:r>
              <a:rPr lang="ru-RU" dirty="0"/>
              <a:t> - рыночная доля </a:t>
            </a:r>
            <a:r>
              <a:rPr lang="ru-RU" i="1" dirty="0"/>
              <a:t>i</a:t>
            </a:r>
            <a:r>
              <a:rPr lang="ru-RU" dirty="0"/>
              <a:t>-той фирмы; </a:t>
            </a:r>
            <a:r>
              <a:rPr lang="ru-RU" i="1" dirty="0"/>
              <a:t>k</a:t>
            </a:r>
            <a:r>
              <a:rPr lang="ru-RU" dirty="0"/>
              <a:t> - число фирм, для которых высчитывается этот показатель</a:t>
            </a:r>
            <a:r>
              <a:rPr lang="ru-RU" dirty="0" smtClean="0"/>
              <a:t>. Индекс </a:t>
            </a:r>
            <a:r>
              <a:rPr lang="ru-RU" dirty="0"/>
              <a:t>концентрации измеряет сумму долей </a:t>
            </a:r>
            <a:r>
              <a:rPr lang="ru-RU" i="1" dirty="0"/>
              <a:t>k</a:t>
            </a:r>
            <a:r>
              <a:rPr lang="ru-RU" dirty="0"/>
              <a:t> крупнейших фирм в отрасли (при этом </a:t>
            </a:r>
            <a:r>
              <a:rPr lang="ru-RU" i="1" dirty="0" smtClean="0"/>
              <a:t>k&lt;n,</a:t>
            </a:r>
            <a:r>
              <a:rPr lang="ru-RU" i="1" dirty="0"/>
              <a:t> n - число фирм в </a:t>
            </a:r>
            <a:r>
              <a:rPr lang="ru-RU" i="1" dirty="0" smtClean="0"/>
              <a:t>отрасли)</a:t>
            </a:r>
            <a:endParaRPr lang="ru-RU" dirty="0"/>
          </a:p>
        </p:txBody>
      </p:sp>
    </p:spTree>
    <p:extLst>
      <p:ext uri="{BB962C8B-B14F-4D97-AF65-F5344CB8AC3E}">
        <p14:creationId xmlns:p14="http://schemas.microsoft.com/office/powerpoint/2010/main" val="1529935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936104"/>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Анализ степени монополизации рынка</a:t>
            </a:r>
            <a:endParaRPr lang="ru-RU" sz="800" dirty="0">
              <a:solidFill>
                <a:schemeClr val="tx1"/>
              </a:solidFill>
              <a:effectLst>
                <a:outerShdw blurRad="38100" dist="38100" dir="2700000" algn="tl">
                  <a:srgbClr val="000000">
                    <a:alpha val="43137"/>
                  </a:srgbClr>
                </a:outerShdw>
              </a:effectLst>
              <a:cs typeface="Arial" pitchFamily="34" charset="0"/>
            </a:endParaRPr>
          </a:p>
        </p:txBody>
      </p:sp>
      <p:sp>
        <p:nvSpPr>
          <p:cNvPr id="2" name="Прямоугольник 1"/>
          <p:cNvSpPr/>
          <p:nvPr/>
        </p:nvSpPr>
        <p:spPr>
          <a:xfrm>
            <a:off x="251520" y="1124744"/>
            <a:ext cx="8568952" cy="4401205"/>
          </a:xfrm>
          <a:prstGeom prst="rect">
            <a:avLst/>
          </a:prstGeom>
        </p:spPr>
        <p:txBody>
          <a:bodyPr wrap="square">
            <a:spAutoFit/>
          </a:bodyPr>
          <a:lstStyle/>
          <a:p>
            <a:r>
              <a:rPr lang="ru-RU" sz="2800" dirty="0"/>
              <a:t>По значениям коэффициентов концентрации (CR) и индексов </a:t>
            </a:r>
            <a:r>
              <a:rPr lang="ru-RU" sz="2800" dirty="0" err="1"/>
              <a:t>Херфиндаля</a:t>
            </a:r>
            <a:r>
              <a:rPr lang="ru-RU" sz="2800" dirty="0"/>
              <a:t> — </a:t>
            </a:r>
            <a:r>
              <a:rPr lang="ru-RU" sz="2800" dirty="0" err="1"/>
              <a:t>Хиршмана</a:t>
            </a:r>
            <a:r>
              <a:rPr lang="ru-RU" sz="2800" dirty="0"/>
              <a:t> выделяются три типа рынка</a:t>
            </a:r>
            <a:r>
              <a:rPr lang="ru-RU" sz="2800" dirty="0" smtClean="0"/>
              <a:t>:</a:t>
            </a:r>
          </a:p>
          <a:p>
            <a:endParaRPr lang="ru-RU" sz="2800" dirty="0"/>
          </a:p>
          <a:p>
            <a:r>
              <a:rPr lang="ru-RU" sz="2800" dirty="0"/>
              <a:t>I тип – высококонцентрированные рынки: при 70% &lt; CR &lt; 100% ; 1800 &lt; HHI &lt; </a:t>
            </a:r>
            <a:r>
              <a:rPr lang="ru-RU" sz="2800" dirty="0" smtClean="0"/>
              <a:t>10000</a:t>
            </a:r>
            <a:endParaRPr lang="ru-RU" sz="2800" dirty="0"/>
          </a:p>
          <a:p>
            <a:r>
              <a:rPr lang="ru-RU" sz="2800" dirty="0"/>
              <a:t>II тип – </a:t>
            </a:r>
            <a:r>
              <a:rPr lang="ru-RU" sz="2800" dirty="0" err="1"/>
              <a:t>умеренноконцентрированные</a:t>
            </a:r>
            <a:r>
              <a:rPr lang="ru-RU" sz="2800" dirty="0"/>
              <a:t> рынки: при 45% &lt; СR &lt; 70% ; 1000 &lt; HHI &lt; </a:t>
            </a:r>
            <a:r>
              <a:rPr lang="ru-RU" sz="2800" dirty="0" smtClean="0"/>
              <a:t>1800</a:t>
            </a:r>
            <a:endParaRPr lang="ru-RU" sz="2800" dirty="0"/>
          </a:p>
          <a:p>
            <a:r>
              <a:rPr lang="ru-RU" sz="2800" dirty="0"/>
              <a:t>III тип – </a:t>
            </a:r>
            <a:r>
              <a:rPr lang="ru-RU" sz="2800" dirty="0" err="1"/>
              <a:t>низкоконцентрированные</a:t>
            </a:r>
            <a:r>
              <a:rPr lang="ru-RU" sz="2800" dirty="0"/>
              <a:t> рынки: при CR &lt; 45% ; HHI &lt; 1000</a:t>
            </a:r>
          </a:p>
        </p:txBody>
      </p:sp>
    </p:spTree>
    <p:extLst>
      <p:ext uri="{BB962C8B-B14F-4D97-AF65-F5344CB8AC3E}">
        <p14:creationId xmlns:p14="http://schemas.microsoft.com/office/powerpoint/2010/main" val="3206917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txBox="1">
            <a:spLocks/>
          </p:cNvSpPr>
          <p:nvPr/>
        </p:nvSpPr>
        <p:spPr>
          <a:xfrm>
            <a:off x="107504" y="44624"/>
            <a:ext cx="8942384" cy="936104"/>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buNone/>
            </a:pPr>
            <a:r>
              <a:rPr lang="ru-RU" sz="4000" b="1" dirty="0" smtClean="0">
                <a:solidFill>
                  <a:schemeClr val="tx1"/>
                </a:solidFill>
                <a:effectLst>
                  <a:outerShdw blurRad="38100" dist="38100" dir="2700000" algn="tl">
                    <a:srgbClr val="000000">
                      <a:alpha val="43137"/>
                    </a:srgbClr>
                  </a:outerShdw>
                </a:effectLst>
              </a:rPr>
              <a:t>Индексы конъюнктуры –  </a:t>
            </a:r>
            <a:endParaRPr lang="ru-RU" sz="800" dirty="0">
              <a:solidFill>
                <a:schemeClr val="tx1"/>
              </a:solidFill>
              <a:effectLst>
                <a:outerShdw blurRad="38100" dist="38100" dir="2700000" algn="tl">
                  <a:srgbClr val="000000">
                    <a:alpha val="43137"/>
                  </a:srgbClr>
                </a:outerShdw>
              </a:effectLst>
              <a:cs typeface="Arial" pitchFamily="34" charset="0"/>
            </a:endParaRPr>
          </a:p>
        </p:txBody>
      </p:sp>
      <p:sp>
        <p:nvSpPr>
          <p:cNvPr id="2" name="Прямоугольник 1"/>
          <p:cNvSpPr/>
          <p:nvPr/>
        </p:nvSpPr>
        <p:spPr>
          <a:xfrm>
            <a:off x="251520" y="1124744"/>
            <a:ext cx="8568952" cy="3970318"/>
          </a:xfrm>
          <a:prstGeom prst="rect">
            <a:avLst/>
          </a:prstGeom>
        </p:spPr>
        <p:txBody>
          <a:bodyPr wrap="square">
            <a:spAutoFit/>
          </a:bodyPr>
          <a:lstStyle/>
          <a:p>
            <a:r>
              <a:rPr lang="ru-RU" sz="2800" dirty="0" smtClean="0"/>
              <a:t>- информационно-аналитические показатели, рассчитываемые путем сопоставления отчетной (текущей) </a:t>
            </a:r>
            <a:r>
              <a:rPr lang="ru-RU" sz="2800" dirty="0"/>
              <a:t>величины с базисной. </a:t>
            </a:r>
            <a:endParaRPr lang="ru-RU" sz="2800" dirty="0" smtClean="0"/>
          </a:p>
          <a:p>
            <a:endParaRPr lang="ru-RU" sz="2800" dirty="0" smtClean="0"/>
          </a:p>
          <a:p>
            <a:r>
              <a:rPr lang="ru-RU" sz="2800" dirty="0"/>
              <a:t>Индексы, выражающие соотношение </a:t>
            </a:r>
            <a:r>
              <a:rPr lang="ru-RU" sz="2800" dirty="0" smtClean="0"/>
              <a:t>непосредственно </a:t>
            </a:r>
            <a:r>
              <a:rPr lang="ru-RU" sz="2800" dirty="0"/>
              <a:t>соизмеряемых величин, называются индивидуальными, а характеризующие соотношения сложных явлений – групповыми, или тотальными. </a:t>
            </a:r>
            <a:endParaRPr lang="ru-RU" sz="2800" dirty="0"/>
          </a:p>
        </p:txBody>
      </p:sp>
    </p:spTree>
    <p:extLst>
      <p:ext uri="{BB962C8B-B14F-4D97-AF65-F5344CB8AC3E}">
        <p14:creationId xmlns:p14="http://schemas.microsoft.com/office/powerpoint/2010/main" val="24086058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268760"/>
            <a:ext cx="8856984" cy="5416868"/>
          </a:xfrm>
          <a:prstGeom prst="rect">
            <a:avLst/>
          </a:prstGeom>
        </p:spPr>
        <p:txBody>
          <a:bodyPr wrap="square">
            <a:spAutoFit/>
          </a:bodyPr>
          <a:lstStyle/>
          <a:p>
            <a:r>
              <a:rPr lang="ru-RU" sz="2400" i="1" dirty="0" smtClean="0"/>
              <a:t>Базовая модель расчета показателей рыночной конъюнктуры:</a:t>
            </a:r>
          </a:p>
          <a:p>
            <a:r>
              <a:rPr lang="en-US" sz="2400" i="1" dirty="0" smtClean="0"/>
              <a:t>Y </a:t>
            </a:r>
            <a:r>
              <a:rPr lang="en-US" sz="2400" dirty="0"/>
              <a:t>= </a:t>
            </a:r>
            <a:r>
              <a:rPr lang="en-US" sz="2400" i="1" dirty="0"/>
              <a:t>f </a:t>
            </a:r>
            <a:r>
              <a:rPr lang="ru-RU" sz="2400" i="1" dirty="0" smtClean="0"/>
              <a:t>(</a:t>
            </a:r>
            <a:r>
              <a:rPr lang="en-US" sz="2400" i="1" dirty="0" smtClean="0"/>
              <a:t>X</a:t>
            </a:r>
            <a:r>
              <a:rPr lang="ru-RU" sz="2400" i="1" dirty="0" smtClean="0"/>
              <a:t>1, Х2, …, Х</a:t>
            </a:r>
            <a:r>
              <a:rPr lang="en-US" sz="2400" i="1" dirty="0" smtClean="0"/>
              <a:t>n</a:t>
            </a:r>
            <a:r>
              <a:rPr lang="ru-RU" sz="2400" i="1" dirty="0" smtClean="0"/>
              <a:t>),</a:t>
            </a:r>
          </a:p>
          <a:p>
            <a:r>
              <a:rPr lang="en-US" sz="2400" i="1" dirty="0" smtClean="0"/>
              <a:t> </a:t>
            </a:r>
            <a:r>
              <a:rPr lang="ru-RU" sz="2400" i="1" dirty="0" smtClean="0"/>
              <a:t>где </a:t>
            </a:r>
            <a:r>
              <a:rPr lang="en-US" sz="2400" i="1" dirty="0" smtClean="0"/>
              <a:t>X</a:t>
            </a:r>
            <a:r>
              <a:rPr lang="ru-RU" sz="2400" i="1" dirty="0" smtClean="0"/>
              <a:t>1, Х2, …, Х</a:t>
            </a:r>
            <a:r>
              <a:rPr lang="en-US" sz="2400" i="1" dirty="0" smtClean="0"/>
              <a:t>n</a:t>
            </a:r>
            <a:r>
              <a:rPr lang="ru-RU" sz="2400" i="1" dirty="0" smtClean="0"/>
              <a:t> – </a:t>
            </a:r>
            <a:r>
              <a:rPr lang="ru-RU" sz="2400" i="1" dirty="0" err="1" smtClean="0"/>
              <a:t>конъюнктурообразующие</a:t>
            </a:r>
            <a:r>
              <a:rPr lang="ru-RU" sz="2400" i="1" dirty="0" smtClean="0"/>
              <a:t> факторы.</a:t>
            </a:r>
          </a:p>
          <a:p>
            <a:endParaRPr lang="ru-RU" sz="1000" dirty="0" smtClean="0"/>
          </a:p>
          <a:p>
            <a:r>
              <a:rPr lang="ru-RU" sz="2200" dirty="0" smtClean="0"/>
              <a:t>С целью упрощения модели используют </a:t>
            </a:r>
            <a:r>
              <a:rPr lang="ru-RU" sz="2200" dirty="0"/>
              <a:t>некоторые агрегированные</a:t>
            </a:r>
          </a:p>
          <a:p>
            <a:r>
              <a:rPr lang="ru-RU" sz="2200" dirty="0"/>
              <a:t>показатели совокупности факторов и условий, сложившихся</a:t>
            </a:r>
          </a:p>
          <a:p>
            <a:r>
              <a:rPr lang="ru-RU" sz="2200" dirty="0"/>
              <a:t>на момент наблюдения, и характеризующих состояние</a:t>
            </a:r>
          </a:p>
          <a:p>
            <a:r>
              <a:rPr lang="ru-RU" sz="2200" dirty="0"/>
              <a:t>экономической конъюнктуры в целом. Именно такие обобщённые</a:t>
            </a:r>
          </a:p>
          <a:p>
            <a:r>
              <a:rPr lang="ru-RU" sz="2200" dirty="0"/>
              <a:t>показатели могут подсказать </a:t>
            </a:r>
            <a:r>
              <a:rPr lang="ru-RU" sz="2200" dirty="0" smtClean="0"/>
              <a:t>состояние </a:t>
            </a:r>
            <a:r>
              <a:rPr lang="ru-RU" sz="2200" dirty="0"/>
              <a:t>конъюнктуры,</a:t>
            </a:r>
          </a:p>
          <a:p>
            <a:r>
              <a:rPr lang="ru-RU" sz="2200" dirty="0"/>
              <a:t>оценить её общую динамику. Эти показатели </a:t>
            </a:r>
            <a:r>
              <a:rPr lang="ru-RU" sz="2200" dirty="0" smtClean="0"/>
              <a:t>называются</a:t>
            </a:r>
            <a:endParaRPr lang="ru-RU" sz="2200" dirty="0"/>
          </a:p>
          <a:p>
            <a:r>
              <a:rPr lang="ru-RU" sz="2200" dirty="0"/>
              <a:t>индексами. </a:t>
            </a:r>
            <a:endParaRPr lang="ru-RU" sz="2200" dirty="0" smtClean="0"/>
          </a:p>
          <a:p>
            <a:r>
              <a:rPr lang="ru-RU" sz="2200" b="1" dirty="0" smtClean="0">
                <a:effectLst>
                  <a:outerShdw blurRad="38100" dist="38100" dir="2700000" algn="tl">
                    <a:srgbClr val="000000">
                      <a:alpha val="43137"/>
                    </a:srgbClr>
                  </a:outerShdw>
                </a:effectLst>
              </a:rPr>
              <a:t>Свойства индексов</a:t>
            </a:r>
            <a:r>
              <a:rPr lang="ru-RU" sz="2200" dirty="0" smtClean="0"/>
              <a:t>: </a:t>
            </a:r>
          </a:p>
          <a:p>
            <a:pPr marL="457200" indent="-457200">
              <a:buAutoNum type="arabicParenR"/>
            </a:pPr>
            <a:r>
              <a:rPr lang="ru-RU" sz="2200" dirty="0" smtClean="0"/>
              <a:t>тесная корреляция с основными конъюнктурообразующими факторами;</a:t>
            </a:r>
          </a:p>
          <a:p>
            <a:pPr marL="457200" indent="-457200">
              <a:buAutoNum type="arabicParenR"/>
            </a:pPr>
            <a:r>
              <a:rPr lang="ru-RU" sz="2200" dirty="0" smtClean="0"/>
              <a:t>тесная корреляция с другими показателями конъюнктуры, т.е. его изменения должны отражать изменения и других показателей.</a:t>
            </a:r>
            <a:endParaRPr lang="ru-RU" sz="2200" dirty="0"/>
          </a:p>
        </p:txBody>
      </p:sp>
      <p:sp>
        <p:nvSpPr>
          <p:cNvPr id="5" name="Прямоугольник 4"/>
          <p:cNvSpPr/>
          <p:nvPr/>
        </p:nvSpPr>
        <p:spPr>
          <a:xfrm>
            <a:off x="323528" y="260648"/>
            <a:ext cx="8568952" cy="954107"/>
          </a:xfrm>
          <a:prstGeom prst="rect">
            <a:avLst/>
          </a:prstGeom>
        </p:spPr>
        <p:txBody>
          <a:bodyPr wrap="square">
            <a:spAutoFit/>
          </a:bodyPr>
          <a:lstStyle/>
          <a:p>
            <a:r>
              <a:rPr lang="ru-RU" sz="2800" b="1" dirty="0" smtClean="0">
                <a:effectLst>
                  <a:outerShdw blurRad="38100" dist="38100" dir="2700000" algn="tl">
                    <a:srgbClr val="000000">
                      <a:alpha val="43137"/>
                    </a:srgbClr>
                  </a:outerShdw>
                </a:effectLst>
              </a:rPr>
              <a:t>Показатели конъюнктуры как результат влияния конъюнктурообразующих факторов</a:t>
            </a:r>
          </a:p>
        </p:txBody>
      </p:sp>
    </p:spTree>
    <p:extLst>
      <p:ext uri="{BB962C8B-B14F-4D97-AF65-F5344CB8AC3E}">
        <p14:creationId xmlns:p14="http://schemas.microsoft.com/office/powerpoint/2010/main" val="2181562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268760"/>
            <a:ext cx="8856984" cy="5262979"/>
          </a:xfrm>
          <a:prstGeom prst="rect">
            <a:avLst/>
          </a:prstGeom>
        </p:spPr>
        <p:txBody>
          <a:bodyPr wrap="square">
            <a:spAutoFit/>
          </a:bodyPr>
          <a:lstStyle/>
          <a:p>
            <a:r>
              <a:rPr lang="ru-RU" sz="2400" dirty="0" smtClean="0"/>
              <a:t>Достоинства: </a:t>
            </a:r>
          </a:p>
          <a:p>
            <a:pPr marL="342900" indent="-342900">
              <a:buFont typeface="Wingdings" pitchFamily="2" charset="2"/>
              <a:buChar char="v"/>
            </a:pPr>
            <a:r>
              <a:rPr lang="ru-RU" sz="2400" dirty="0" smtClean="0"/>
              <a:t>возможность </a:t>
            </a:r>
            <a:r>
              <a:rPr lang="ru-RU" sz="2400" dirty="0"/>
              <a:t>обобщения </a:t>
            </a:r>
            <a:r>
              <a:rPr lang="ru-RU" sz="2400" dirty="0" smtClean="0"/>
              <a:t>огромного массива данных, использования всей </a:t>
            </a:r>
            <a:r>
              <a:rPr lang="ru-RU" sz="2400" dirty="0"/>
              <a:t>имеющейся </a:t>
            </a:r>
            <a:r>
              <a:rPr lang="ru-RU" sz="2400" dirty="0" smtClean="0"/>
              <a:t>информации;</a:t>
            </a:r>
          </a:p>
          <a:p>
            <a:pPr marL="342900" indent="-342900">
              <a:buFont typeface="Wingdings" pitchFamily="2" charset="2"/>
              <a:buChar char="v"/>
            </a:pPr>
            <a:r>
              <a:rPr lang="ru-RU" sz="2400" dirty="0" smtClean="0"/>
              <a:t>возможность автоматизировать расчеты, ускорить и упростить процесс анализа.</a:t>
            </a:r>
          </a:p>
          <a:p>
            <a:pPr marL="342900" indent="-342900">
              <a:buFont typeface="Wingdings" pitchFamily="2" charset="2"/>
              <a:buChar char="v"/>
            </a:pPr>
            <a:endParaRPr lang="ru-RU" sz="2400" dirty="0"/>
          </a:p>
          <a:p>
            <a:r>
              <a:rPr lang="ru-RU" sz="2400" dirty="0" smtClean="0"/>
              <a:t>Недостатки:</a:t>
            </a:r>
          </a:p>
          <a:p>
            <a:r>
              <a:rPr lang="ru-RU" sz="2400" dirty="0" smtClean="0"/>
              <a:t>обобщающий индекс </a:t>
            </a:r>
            <a:r>
              <a:rPr lang="ru-RU" sz="2400" dirty="0"/>
              <a:t>не в </a:t>
            </a:r>
            <a:r>
              <a:rPr lang="ru-RU" sz="2400" dirty="0" smtClean="0"/>
              <a:t>состоянии вовремя </a:t>
            </a:r>
            <a:r>
              <a:rPr lang="ru-RU" sz="2400" dirty="0"/>
              <a:t>просигнализировать о системных </a:t>
            </a:r>
            <a:r>
              <a:rPr lang="ru-RU" sz="2400" dirty="0" smtClean="0"/>
              <a:t>диспропорциях на рынке. Математически это может отражаться в том, что уменьшение </a:t>
            </a:r>
            <a:r>
              <a:rPr lang="ru-RU" sz="2400" dirty="0"/>
              <a:t>одного показателя будет компенсироваться увеличением</a:t>
            </a:r>
          </a:p>
          <a:p>
            <a:r>
              <a:rPr lang="ru-RU" sz="2400" dirty="0" smtClean="0"/>
              <a:t>другого. Например</a:t>
            </a:r>
            <a:r>
              <a:rPr lang="ru-RU" sz="2400" dirty="0"/>
              <a:t>, уменьшение цены товара в </a:t>
            </a:r>
            <a:r>
              <a:rPr lang="ru-RU" sz="2400" dirty="0" smtClean="0"/>
              <a:t>два раза </a:t>
            </a:r>
            <a:r>
              <a:rPr lang="ru-RU" sz="2400" dirty="0"/>
              <a:t>будет компенсировано увеличением объёмов </a:t>
            </a:r>
            <a:r>
              <a:rPr lang="ru-RU" sz="2400" dirty="0" smtClean="0"/>
              <a:t>продаж в </a:t>
            </a:r>
            <a:r>
              <a:rPr lang="ru-RU" sz="2400" dirty="0"/>
              <a:t>два </a:t>
            </a:r>
            <a:r>
              <a:rPr lang="ru-RU" sz="2400" dirty="0" smtClean="0"/>
              <a:t>раза, а индекс будет показывать одну и ту же величину.</a:t>
            </a:r>
            <a:endParaRPr lang="ru-RU" sz="2200" dirty="0"/>
          </a:p>
        </p:txBody>
      </p:sp>
      <p:sp>
        <p:nvSpPr>
          <p:cNvPr id="5" name="Прямоугольник 4"/>
          <p:cNvSpPr/>
          <p:nvPr/>
        </p:nvSpPr>
        <p:spPr>
          <a:xfrm>
            <a:off x="251520" y="260648"/>
            <a:ext cx="8568952" cy="584775"/>
          </a:xfrm>
          <a:prstGeom prst="rect">
            <a:avLst/>
          </a:prstGeom>
        </p:spPr>
        <p:txBody>
          <a:bodyPr wrap="square">
            <a:spAutoFit/>
          </a:bodyPr>
          <a:lstStyle/>
          <a:p>
            <a:r>
              <a:rPr lang="ru-RU" sz="3200" b="1" dirty="0" smtClean="0">
                <a:effectLst>
                  <a:outerShdw blurRad="38100" dist="38100" dir="2700000" algn="tl">
                    <a:srgbClr val="000000">
                      <a:alpha val="43137"/>
                    </a:srgbClr>
                  </a:outerShdw>
                </a:effectLst>
              </a:rPr>
              <a:t>Достоинства и недостатки индексного метода</a:t>
            </a:r>
            <a:endParaRPr lang="ru-RU" sz="3200" b="1"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05429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55068" y="116632"/>
            <a:ext cx="8637412" cy="1384995"/>
          </a:xfrm>
          <a:prstGeom prst="rect">
            <a:avLst/>
          </a:prstGeom>
        </p:spPr>
        <p:txBody>
          <a:bodyPr wrap="square">
            <a:spAutoFit/>
          </a:bodyPr>
          <a:lstStyle/>
          <a:p>
            <a:r>
              <a:rPr lang="ru-RU" sz="2800" b="1" dirty="0" smtClean="0">
                <a:effectLst>
                  <a:outerShdw blurRad="38100" dist="38100" dir="2700000" algn="tl">
                    <a:srgbClr val="000000">
                      <a:alpha val="43137"/>
                    </a:srgbClr>
                  </a:outerShdw>
                </a:effectLst>
              </a:rPr>
              <a:t>Общая формула индексов</a:t>
            </a:r>
            <a:r>
              <a:rPr lang="ru-RU" sz="2800" b="1" dirty="0">
                <a:effectLst>
                  <a:outerShdw blurRad="38100" dist="38100" dir="2700000" algn="tl">
                    <a:srgbClr val="000000">
                      <a:alpha val="43137"/>
                    </a:srgbClr>
                  </a:outerShdw>
                </a:effectLst>
              </a:rPr>
              <a:t>, используемых </a:t>
            </a:r>
            <a:r>
              <a:rPr lang="ru-RU" sz="2800" b="1" dirty="0" smtClean="0">
                <a:effectLst>
                  <a:outerShdw blurRad="38100" dist="38100" dir="2700000" algn="tl">
                    <a:srgbClr val="000000">
                      <a:alpha val="43137"/>
                    </a:srgbClr>
                  </a:outerShdw>
                </a:effectLst>
              </a:rPr>
              <a:t>в различных </a:t>
            </a:r>
            <a:r>
              <a:rPr lang="ru-RU" sz="2800" b="1" dirty="0">
                <a:effectLst>
                  <a:outerShdw blurRad="38100" dist="38100" dir="2700000" algn="tl">
                    <a:srgbClr val="000000">
                      <a:alpha val="43137"/>
                    </a:srgbClr>
                  </a:outerShdw>
                </a:effectLst>
              </a:rPr>
              <a:t>прикладных задачах экономики</a:t>
            </a:r>
            <a:r>
              <a:rPr lang="ru-RU" sz="2800" b="1" dirty="0" smtClean="0">
                <a:effectLst>
                  <a:outerShdw blurRad="38100" dist="38100" dir="2700000" algn="tl">
                    <a:srgbClr val="000000">
                      <a:alpha val="43137"/>
                    </a:srgbClr>
                  </a:outerShdw>
                </a:effectLst>
              </a:rPr>
              <a:t>, в том числе </a:t>
            </a:r>
            <a:r>
              <a:rPr lang="ru-RU" sz="2800" b="1" dirty="0">
                <a:effectLst>
                  <a:outerShdw blurRad="38100" dist="38100" dir="2700000" algn="tl">
                    <a:srgbClr val="000000">
                      <a:alpha val="43137"/>
                    </a:srgbClr>
                  </a:outerShdw>
                </a:effectLst>
              </a:rPr>
              <a:t>и в исследованиях </a:t>
            </a:r>
            <a:r>
              <a:rPr lang="ru-RU" sz="2800" b="1" dirty="0" smtClean="0">
                <a:effectLst>
                  <a:outerShdw blurRad="38100" dist="38100" dir="2700000" algn="tl">
                    <a:srgbClr val="000000">
                      <a:alpha val="43137"/>
                    </a:srgbClr>
                  </a:outerShdw>
                </a:effectLst>
              </a:rPr>
              <a:t>конъюнктуры</a:t>
            </a:r>
            <a:endParaRPr lang="ru-RU" sz="2800" b="1" dirty="0" smtClean="0">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Requires="a14">
          <p:sp>
            <p:nvSpPr>
              <p:cNvPr id="3" name="Прямоугольник 2"/>
              <p:cNvSpPr/>
              <p:nvPr/>
            </p:nvSpPr>
            <p:spPr>
              <a:xfrm>
                <a:off x="255068" y="1700808"/>
                <a:ext cx="8637412" cy="4940712"/>
              </a:xfrm>
              <a:prstGeom prst="rect">
                <a:avLst/>
              </a:prstGeom>
            </p:spPr>
            <p:txBody>
              <a:bodyPr wrap="square">
                <a:spAutoFit/>
              </a:bodyPr>
              <a:lstStyle/>
              <a:p>
                <a:endParaRPr lang="ru-RU" dirty="0" smtClean="0"/>
              </a:p>
              <a:p>
                <a:pPr algn="ctr"/>
                <a:r>
                  <a:rPr lang="en-US" sz="4000" dirty="0" smtClean="0"/>
                  <a:t>I</a:t>
                </a:r>
                <a:r>
                  <a:rPr lang="en-US" sz="4000" baseline="-25000" dirty="0" smtClean="0"/>
                  <a:t>t</a:t>
                </a:r>
                <a:r>
                  <a:rPr lang="en-US" sz="4000" dirty="0" smtClean="0"/>
                  <a:t> = </a:t>
                </a:r>
                <a14:m>
                  <m:oMath xmlns:m="http://schemas.openxmlformats.org/officeDocument/2006/math">
                    <m:f>
                      <m:fPr>
                        <m:ctrlPr>
                          <a:rPr lang="ru-RU" sz="4000" i="1" smtClean="0">
                            <a:latin typeface="Cambria Math"/>
                          </a:rPr>
                        </m:ctrlPr>
                      </m:fPr>
                      <m:num>
                        <m:nary>
                          <m:naryPr>
                            <m:chr m:val="∑"/>
                            <m:ctrlPr>
                              <a:rPr lang="ru-RU" sz="4000" i="1" smtClean="0">
                                <a:latin typeface="Cambria Math"/>
                              </a:rPr>
                            </m:ctrlPr>
                          </m:naryPr>
                          <m:sub>
                            <m:r>
                              <m:rPr>
                                <m:brk m:alnAt="23"/>
                              </m:rPr>
                              <a:rPr lang="en-US" sz="4000" b="0" i="1" smtClean="0">
                                <a:latin typeface="Cambria Math"/>
                              </a:rPr>
                              <m:t>𝑖</m:t>
                            </m:r>
                            <m:r>
                              <a:rPr lang="en-US" sz="4000" b="0" i="1" smtClean="0">
                                <a:latin typeface="Cambria Math"/>
                              </a:rPr>
                              <m:t>=1</m:t>
                            </m:r>
                          </m:sub>
                          <m:sup>
                            <m:r>
                              <a:rPr lang="en-US" sz="4000" b="0" i="1" smtClean="0">
                                <a:latin typeface="Cambria Math"/>
                              </a:rPr>
                              <m:t>𝑚</m:t>
                            </m:r>
                          </m:sup>
                          <m:e>
                            <m:r>
                              <a:rPr lang="en-US" sz="4000" b="0" i="1" smtClean="0">
                                <a:latin typeface="Cambria Math"/>
                              </a:rPr>
                              <m:t>𝑃</m:t>
                            </m:r>
                            <m:r>
                              <a:rPr lang="en-US" sz="4000" b="0" i="1" baseline="30000" smtClean="0">
                                <a:latin typeface="Cambria Math"/>
                              </a:rPr>
                              <m:t>𝑖</m:t>
                            </m:r>
                            <m:r>
                              <a:rPr lang="en-US" sz="4000" b="0" i="1" baseline="-25000" smtClean="0">
                                <a:latin typeface="Cambria Math"/>
                              </a:rPr>
                              <m:t>𝑡</m:t>
                            </m:r>
                            <m:r>
                              <a:rPr lang="en-US" sz="4000" b="0" i="1" smtClean="0">
                                <a:latin typeface="Cambria Math"/>
                              </a:rPr>
                              <m:t> ∙</m:t>
                            </m:r>
                            <m:r>
                              <a:rPr lang="en-US" sz="4000" b="0" i="1" smtClean="0">
                                <a:latin typeface="Cambria Math"/>
                              </a:rPr>
                              <m:t>𝑄𝑖𝑡</m:t>
                            </m:r>
                          </m:e>
                        </m:nary>
                      </m:num>
                      <m:den>
                        <m:nary>
                          <m:naryPr>
                            <m:chr m:val="∑"/>
                            <m:ctrlPr>
                              <a:rPr lang="ru-RU" sz="4000" i="1">
                                <a:latin typeface="Cambria Math"/>
                              </a:rPr>
                            </m:ctrlPr>
                          </m:naryPr>
                          <m:sub>
                            <m:r>
                              <m:rPr>
                                <m:brk m:alnAt="23"/>
                              </m:rPr>
                              <a:rPr lang="en-US" sz="4000" i="1">
                                <a:latin typeface="Cambria Math"/>
                              </a:rPr>
                              <m:t>𝑖</m:t>
                            </m:r>
                            <m:r>
                              <a:rPr lang="en-US" sz="4000" i="1">
                                <a:latin typeface="Cambria Math"/>
                              </a:rPr>
                              <m:t>=1</m:t>
                            </m:r>
                          </m:sub>
                          <m:sup>
                            <m:r>
                              <a:rPr lang="en-US" sz="4000" i="1">
                                <a:latin typeface="Cambria Math"/>
                              </a:rPr>
                              <m:t>𝑚</m:t>
                            </m:r>
                          </m:sup>
                          <m:e>
                            <m:r>
                              <a:rPr lang="en-US" sz="4000" i="1">
                                <a:latin typeface="Cambria Math"/>
                              </a:rPr>
                              <m:t>𝑃</m:t>
                            </m:r>
                            <m:r>
                              <a:rPr lang="en-US" sz="4000" i="1" baseline="30000">
                                <a:latin typeface="Cambria Math"/>
                              </a:rPr>
                              <m:t>𝑖</m:t>
                            </m:r>
                            <m:r>
                              <a:rPr lang="en-US" sz="4000" i="1" baseline="-25000">
                                <a:latin typeface="Cambria Math"/>
                              </a:rPr>
                              <m:t>𝑡</m:t>
                            </m:r>
                            <m:r>
                              <a:rPr lang="en-US" sz="4000" b="0" i="1" baseline="-25000" smtClean="0">
                                <a:latin typeface="Cambria Math"/>
                              </a:rPr>
                              <m:t>−1</m:t>
                            </m:r>
                            <m:r>
                              <a:rPr lang="en-US" sz="4000" i="1">
                                <a:latin typeface="Cambria Math"/>
                              </a:rPr>
                              <m:t> ∙</m:t>
                            </m:r>
                            <m:r>
                              <a:rPr lang="en-US" sz="4000" i="1">
                                <a:latin typeface="Cambria Math"/>
                              </a:rPr>
                              <m:t>𝑄𝑖𝑡</m:t>
                            </m:r>
                            <m:r>
                              <a:rPr lang="en-US" sz="4000" b="0" i="1" baseline="-25000" smtClean="0">
                                <a:latin typeface="Cambria Math"/>
                              </a:rPr>
                              <m:t>−1</m:t>
                            </m:r>
                          </m:e>
                        </m:nary>
                      </m:den>
                    </m:f>
                  </m:oMath>
                </a14:m>
                <a:r>
                  <a:rPr lang="ru-RU" sz="4000" dirty="0" smtClean="0"/>
                  <a:t>		(1)</a:t>
                </a:r>
                <a:endParaRPr lang="ru-RU" sz="4000" dirty="0"/>
              </a:p>
              <a:p>
                <a:endParaRPr lang="ru-RU" sz="2400" dirty="0" smtClean="0"/>
              </a:p>
              <a:p>
                <a:r>
                  <a:rPr lang="ru-RU" sz="2400" i="1" dirty="0" err="1" smtClean="0"/>
                  <a:t>Р</a:t>
                </a:r>
                <a:r>
                  <a:rPr lang="ru-RU" sz="2400" i="1" baseline="30000" dirty="0" err="1" smtClean="0"/>
                  <a:t>i</a:t>
                </a:r>
                <a:r>
                  <a:rPr lang="ru-RU" sz="2400" i="1" dirty="0" smtClean="0"/>
                  <a:t> </a:t>
                </a:r>
                <a:r>
                  <a:rPr lang="ru-RU" sz="2400" dirty="0"/>
                  <a:t>– цена </a:t>
                </a:r>
                <a:r>
                  <a:rPr lang="ru-RU" sz="2400" i="1" dirty="0"/>
                  <a:t>i</a:t>
                </a:r>
                <a:r>
                  <a:rPr lang="ru-RU" sz="2400" dirty="0"/>
                  <a:t>–</a:t>
                </a:r>
                <a:r>
                  <a:rPr lang="ru-RU" sz="2400" dirty="0" err="1"/>
                  <a:t>го</a:t>
                </a:r>
                <a:r>
                  <a:rPr lang="ru-RU" sz="2400" dirty="0"/>
                  <a:t> товара, реализованного на рынке,</a:t>
                </a:r>
              </a:p>
              <a:p>
                <a:r>
                  <a:rPr lang="ru-RU" sz="2400" i="1" dirty="0" err="1"/>
                  <a:t>Q</a:t>
                </a:r>
                <a:r>
                  <a:rPr lang="ru-RU" sz="2400" i="1" baseline="30000" dirty="0" err="1"/>
                  <a:t>i</a:t>
                </a:r>
                <a:r>
                  <a:rPr lang="ru-RU" sz="2400" i="1" dirty="0"/>
                  <a:t> </a:t>
                </a:r>
                <a:r>
                  <a:rPr lang="ru-RU" sz="2400" dirty="0"/>
                  <a:t>– объём </a:t>
                </a:r>
                <a:r>
                  <a:rPr lang="ru-RU" sz="2400" i="1" dirty="0"/>
                  <a:t>i</a:t>
                </a:r>
                <a:r>
                  <a:rPr lang="ru-RU" sz="2400" dirty="0"/>
                  <a:t>–</a:t>
                </a:r>
                <a:r>
                  <a:rPr lang="ru-RU" sz="2400" dirty="0" err="1"/>
                  <a:t>го</a:t>
                </a:r>
                <a:r>
                  <a:rPr lang="ru-RU" sz="2400" dirty="0"/>
                  <a:t> товара, реализованного на рынке,</a:t>
                </a:r>
              </a:p>
              <a:p>
                <a:r>
                  <a:rPr lang="ru-RU" sz="2400" i="1" dirty="0"/>
                  <a:t>i </a:t>
                </a:r>
                <a:r>
                  <a:rPr lang="ru-RU" sz="2400" dirty="0"/>
                  <a:t>– номер товара (или предприятия, реализующего товар), </a:t>
                </a:r>
                <a:r>
                  <a:rPr lang="ru-RU" sz="2400" dirty="0" smtClean="0"/>
                  <a:t>который</a:t>
                </a:r>
                <a:r>
                  <a:rPr lang="en-US" sz="2400" dirty="0" smtClean="0"/>
                  <a:t> </a:t>
                </a:r>
                <a:r>
                  <a:rPr lang="ru-RU" sz="2400" dirty="0" smtClean="0"/>
                  <a:t>реализуется </a:t>
                </a:r>
                <a:r>
                  <a:rPr lang="ru-RU" sz="2400" dirty="0"/>
                  <a:t>на рынке, </a:t>
                </a:r>
                <a:r>
                  <a:rPr lang="ru-RU" sz="2400" i="1" dirty="0"/>
                  <a:t>i = 1, 2, 3, … </a:t>
                </a:r>
                <a:r>
                  <a:rPr lang="ru-RU" sz="2400" i="1" dirty="0" smtClean="0"/>
                  <a:t>m,</a:t>
                </a:r>
              </a:p>
              <a:p>
                <a:r>
                  <a:rPr lang="en-US" sz="2400" dirty="0" smtClean="0"/>
                  <a:t>t</a:t>
                </a:r>
                <a:r>
                  <a:rPr lang="ru-RU" sz="2400" dirty="0" smtClean="0"/>
                  <a:t> – период времени.</a:t>
                </a:r>
              </a:p>
              <a:p>
                <a:endParaRPr lang="ru-RU" sz="1000" dirty="0"/>
              </a:p>
              <a:p>
                <a:r>
                  <a:rPr lang="ru-RU" sz="2400" dirty="0"/>
                  <a:t>Теория индексов предусматривает возможность </a:t>
                </a:r>
                <a:r>
                  <a:rPr lang="ru-RU" sz="2400" dirty="0" smtClean="0"/>
                  <a:t>использования и </a:t>
                </a:r>
                <a:r>
                  <a:rPr lang="ru-RU" sz="2400" dirty="0"/>
                  <a:t>других формул, являющихся различными модификациями </a:t>
                </a:r>
                <a:r>
                  <a:rPr lang="ru-RU" sz="2400" dirty="0" smtClean="0"/>
                  <a:t>указанной формулы</a:t>
                </a:r>
                <a:r>
                  <a:rPr lang="ru-RU" sz="2400" dirty="0"/>
                  <a:t>.</a:t>
                </a:r>
                <a:endParaRPr lang="ru-RU" sz="2400" dirty="0"/>
              </a:p>
            </p:txBody>
          </p:sp>
        </mc:Choice>
        <mc:Fallback>
          <p:sp>
            <p:nvSpPr>
              <p:cNvPr id="3" name="Прямоугольник 2"/>
              <p:cNvSpPr>
                <a:spLocks noRot="1" noChangeAspect="1" noMove="1" noResize="1" noEditPoints="1" noAdjustHandles="1" noChangeArrowheads="1" noChangeShapeType="1" noTextEdit="1"/>
              </p:cNvSpPr>
              <p:nvPr/>
            </p:nvSpPr>
            <p:spPr>
              <a:xfrm>
                <a:off x="255068" y="1700808"/>
                <a:ext cx="8637412" cy="4940712"/>
              </a:xfrm>
              <a:prstGeom prst="rect">
                <a:avLst/>
              </a:prstGeom>
              <a:blipFill rotWithShape="1">
                <a:blip r:embed="rId2"/>
                <a:stretch>
                  <a:fillRect l="-1129" b="-1852"/>
                </a:stretch>
              </a:blipFill>
            </p:spPr>
            <p:txBody>
              <a:bodyPr/>
              <a:lstStyle/>
              <a:p>
                <a:r>
                  <a:rPr lang="ru-RU">
                    <a:noFill/>
                  </a:rPr>
                  <a:t> </a:t>
                </a:r>
              </a:p>
            </p:txBody>
          </p:sp>
        </mc:Fallback>
      </mc:AlternateContent>
    </p:spTree>
    <p:extLst>
      <p:ext uri="{BB962C8B-B14F-4D97-AF65-F5344CB8AC3E}">
        <p14:creationId xmlns:p14="http://schemas.microsoft.com/office/powerpoint/2010/main" val="388446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55068" y="116632"/>
            <a:ext cx="8637412" cy="1077218"/>
          </a:xfrm>
          <a:prstGeom prst="rect">
            <a:avLst/>
          </a:prstGeom>
        </p:spPr>
        <p:txBody>
          <a:bodyPr wrap="square">
            <a:spAutoFit/>
          </a:bodyPr>
          <a:lstStyle/>
          <a:p>
            <a:r>
              <a:rPr lang="ru-RU" sz="3200" b="1" dirty="0" smtClean="0">
                <a:effectLst>
                  <a:outerShdw blurRad="38100" dist="38100" dir="2700000" algn="tl">
                    <a:srgbClr val="000000">
                      <a:alpha val="43137"/>
                    </a:srgbClr>
                  </a:outerShdw>
                </a:effectLst>
              </a:rPr>
              <a:t>Обобщающая величина, используемая в формулах индексов конъюнктуры</a:t>
            </a:r>
            <a:endParaRPr lang="ru-RU" sz="3200" b="1" dirty="0" smtClean="0">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Requires="a14">
          <p:sp>
            <p:nvSpPr>
              <p:cNvPr id="3" name="Прямоугольник 2"/>
              <p:cNvSpPr/>
              <p:nvPr/>
            </p:nvSpPr>
            <p:spPr>
              <a:xfrm>
                <a:off x="255068" y="1340768"/>
                <a:ext cx="8637412" cy="4424545"/>
              </a:xfrm>
              <a:prstGeom prst="rect">
                <a:avLst/>
              </a:prstGeom>
            </p:spPr>
            <p:txBody>
              <a:bodyPr wrap="square">
                <a:spAutoFit/>
              </a:bodyPr>
              <a:lstStyle/>
              <a:p>
                <a:r>
                  <a:rPr lang="ru-RU" sz="2400" dirty="0" smtClean="0"/>
                  <a:t>В </a:t>
                </a:r>
                <a:r>
                  <a:rPr lang="ru-RU" sz="2400" dirty="0"/>
                  <a:t>качестве обобщающей величины в </a:t>
                </a:r>
                <a:r>
                  <a:rPr lang="ru-RU" sz="2400" dirty="0" smtClean="0"/>
                  <a:t>каждый момент </a:t>
                </a:r>
                <a:r>
                  <a:rPr lang="ru-RU" sz="2400" dirty="0"/>
                  <a:t>времени </a:t>
                </a:r>
                <a:r>
                  <a:rPr lang="ru-RU" sz="2400" i="1" dirty="0"/>
                  <a:t>t </a:t>
                </a:r>
                <a:r>
                  <a:rPr lang="ru-RU" sz="2400" dirty="0"/>
                  <a:t>используется совокупная стоимость всех </a:t>
                </a:r>
                <a:r>
                  <a:rPr lang="ru-RU" sz="2400" dirty="0" smtClean="0"/>
                  <a:t>покупок на </a:t>
                </a:r>
                <a:r>
                  <a:rPr lang="ru-RU" sz="2400" dirty="0"/>
                  <a:t>данном рынке:</a:t>
                </a:r>
              </a:p>
              <a:p>
                <a:endParaRPr lang="ru-RU" sz="2400" dirty="0" smtClean="0"/>
              </a:p>
              <a:p>
                <a14:m>
                  <m:oMathPara xmlns:m="http://schemas.openxmlformats.org/officeDocument/2006/math">
                    <m:oMathParaPr>
                      <m:jc m:val="centerGroup"/>
                    </m:oMathParaPr>
                    <m:oMath xmlns:m="http://schemas.openxmlformats.org/officeDocument/2006/math">
                      <m:nary>
                        <m:naryPr>
                          <m:chr m:val="∑"/>
                          <m:ctrlPr>
                            <a:rPr lang="ru-RU" sz="2400" i="1" smtClean="0">
                              <a:latin typeface="Cambria Math"/>
                            </a:rPr>
                          </m:ctrlPr>
                        </m:naryPr>
                        <m:sub>
                          <m:r>
                            <m:rPr>
                              <m:brk m:alnAt="23"/>
                            </m:rPr>
                            <a:rPr lang="en-US" sz="2400" b="0" i="1" smtClean="0">
                              <a:latin typeface="Cambria Math"/>
                            </a:rPr>
                            <m:t>𝑖</m:t>
                          </m:r>
                          <m:r>
                            <a:rPr lang="en-US" sz="2400" b="0" i="1" smtClean="0">
                              <a:latin typeface="Cambria Math"/>
                            </a:rPr>
                            <m:t>=1</m:t>
                          </m:r>
                        </m:sub>
                        <m:sup>
                          <m:r>
                            <a:rPr lang="en-US" sz="2400" b="0" i="1" smtClean="0">
                              <a:latin typeface="Cambria Math"/>
                            </a:rPr>
                            <m:t>𝑚</m:t>
                          </m:r>
                        </m:sup>
                        <m:e>
                          <m:r>
                            <a:rPr lang="en-US" sz="2400" b="0" i="1" smtClean="0">
                              <a:latin typeface="Cambria Math"/>
                            </a:rPr>
                            <m:t>𝑃</m:t>
                          </m:r>
                          <m:r>
                            <a:rPr lang="en-US" sz="2400" b="0" i="1" baseline="30000" smtClean="0">
                              <a:latin typeface="Cambria Math"/>
                            </a:rPr>
                            <m:t>𝑖</m:t>
                          </m:r>
                          <m:r>
                            <a:rPr lang="en-US" sz="2400" b="0" i="1" baseline="-25000" smtClean="0">
                              <a:latin typeface="Cambria Math"/>
                            </a:rPr>
                            <m:t>𝑡</m:t>
                          </m:r>
                          <m:r>
                            <a:rPr lang="en-US" sz="2400" b="0" i="1" smtClean="0">
                              <a:latin typeface="Cambria Math"/>
                            </a:rPr>
                            <m:t>∙</m:t>
                          </m:r>
                          <m:r>
                            <a:rPr lang="en-US" sz="2400" b="0" i="1" smtClean="0">
                              <a:latin typeface="Cambria Math"/>
                            </a:rPr>
                            <m:t>𝑄𝑖</m:t>
                          </m:r>
                          <m:r>
                            <a:rPr lang="en-US" sz="2400" b="0" i="1" baseline="-25000" smtClean="0">
                              <a:latin typeface="Cambria Math"/>
                            </a:rPr>
                            <m:t>𝑡</m:t>
                          </m:r>
                          <m:r>
                            <a:rPr lang="en-US" sz="2400" b="0" i="1" smtClean="0">
                              <a:latin typeface="Cambria Math"/>
                            </a:rPr>
                            <m:t>= </m:t>
                          </m:r>
                        </m:e>
                      </m:nary>
                      <m:r>
                        <a:rPr lang="en-US" sz="2400" i="1">
                          <a:latin typeface="Cambria Math"/>
                        </a:rPr>
                        <m:t>𝑃</m:t>
                      </m:r>
                      <m:r>
                        <a:rPr lang="en-US" sz="2400" b="0" i="1" baseline="30000" smtClean="0">
                          <a:latin typeface="Cambria Math"/>
                        </a:rPr>
                        <m:t>1</m:t>
                      </m:r>
                      <m:r>
                        <a:rPr lang="en-US" sz="2400" i="1" baseline="-25000">
                          <a:latin typeface="Cambria Math"/>
                        </a:rPr>
                        <m:t>𝑡</m:t>
                      </m:r>
                      <m:r>
                        <a:rPr lang="en-US" sz="2400" i="1">
                          <a:latin typeface="Cambria Math"/>
                        </a:rPr>
                        <m:t>∙</m:t>
                      </m:r>
                      <m:r>
                        <a:rPr lang="en-US" sz="2400" i="1">
                          <a:latin typeface="Cambria Math"/>
                        </a:rPr>
                        <m:t>𝑄</m:t>
                      </m:r>
                      <m:r>
                        <a:rPr lang="en-US" sz="2400" b="0" i="1" baseline="30000" smtClean="0">
                          <a:latin typeface="Cambria Math"/>
                        </a:rPr>
                        <m:t>1</m:t>
                      </m:r>
                      <m:r>
                        <a:rPr lang="en-US" sz="2400" i="1" baseline="-25000">
                          <a:latin typeface="Cambria Math"/>
                        </a:rPr>
                        <m:t>𝑡</m:t>
                      </m:r>
                      <m:r>
                        <a:rPr lang="en-US" sz="2400" b="0" i="1" smtClean="0">
                          <a:latin typeface="Cambria Math"/>
                        </a:rPr>
                        <m:t>+</m:t>
                      </m:r>
                      <m:r>
                        <a:rPr lang="en-US" sz="2400" i="1">
                          <a:latin typeface="Cambria Math"/>
                        </a:rPr>
                        <m:t>𝑃</m:t>
                      </m:r>
                      <m:r>
                        <a:rPr lang="en-US" sz="2400" b="0" i="1" baseline="30000" smtClean="0">
                          <a:latin typeface="Cambria Math"/>
                        </a:rPr>
                        <m:t>2</m:t>
                      </m:r>
                      <m:r>
                        <a:rPr lang="en-US" sz="2400" i="1" baseline="-25000">
                          <a:latin typeface="Cambria Math"/>
                        </a:rPr>
                        <m:t>𝑡</m:t>
                      </m:r>
                      <m:r>
                        <a:rPr lang="en-US" sz="2400" i="1">
                          <a:latin typeface="Cambria Math"/>
                        </a:rPr>
                        <m:t>∙</m:t>
                      </m:r>
                      <m:r>
                        <a:rPr lang="en-US" sz="2400" i="1">
                          <a:latin typeface="Cambria Math"/>
                        </a:rPr>
                        <m:t>𝑄</m:t>
                      </m:r>
                      <m:r>
                        <a:rPr lang="en-US" sz="2400" b="0" i="1" baseline="30000" smtClean="0">
                          <a:latin typeface="Cambria Math"/>
                        </a:rPr>
                        <m:t>2</m:t>
                      </m:r>
                      <m:r>
                        <a:rPr lang="en-US" sz="2400" i="1" baseline="-25000">
                          <a:latin typeface="Cambria Math"/>
                        </a:rPr>
                        <m:t>𝑡</m:t>
                      </m:r>
                      <m:r>
                        <a:rPr lang="en-US" sz="2400" b="0" i="1" smtClean="0">
                          <a:latin typeface="Cambria Math"/>
                        </a:rPr>
                        <m:t>+…+</m:t>
                      </m:r>
                      <m:r>
                        <a:rPr lang="en-US" sz="2400" i="1">
                          <a:latin typeface="Cambria Math"/>
                        </a:rPr>
                        <m:t>𝑃</m:t>
                      </m:r>
                      <m:r>
                        <a:rPr lang="en-US" sz="2400" b="0" i="1" baseline="30000" smtClean="0">
                          <a:latin typeface="Cambria Math"/>
                        </a:rPr>
                        <m:t>𝑚</m:t>
                      </m:r>
                      <m:r>
                        <a:rPr lang="en-US" sz="2400" i="1" baseline="-25000">
                          <a:latin typeface="Cambria Math"/>
                        </a:rPr>
                        <m:t>𝑡</m:t>
                      </m:r>
                      <m:r>
                        <a:rPr lang="en-US" sz="2400" i="1">
                          <a:latin typeface="Cambria Math"/>
                        </a:rPr>
                        <m:t>∙</m:t>
                      </m:r>
                      <m:r>
                        <a:rPr lang="en-US" sz="2400" i="1">
                          <a:latin typeface="Cambria Math"/>
                        </a:rPr>
                        <m:t>𝑄𝑚</m:t>
                      </m:r>
                      <m:r>
                        <a:rPr lang="en-US" sz="2400" i="1" baseline="-25000">
                          <a:latin typeface="Cambria Math"/>
                        </a:rPr>
                        <m:t>𝑡</m:t>
                      </m:r>
                    </m:oMath>
                  </m:oMathPara>
                </a14:m>
                <a:endParaRPr lang="en-US" sz="2400" baseline="-25000" dirty="0" smtClean="0"/>
              </a:p>
              <a:p>
                <a:endParaRPr lang="en-US" sz="2400" dirty="0"/>
              </a:p>
              <a:p>
                <a:r>
                  <a:rPr lang="ru-RU" sz="2400" dirty="0" smtClean="0"/>
                  <a:t>На основе данного индекса осуществляется </a:t>
                </a:r>
                <a:r>
                  <a:rPr lang="ru-RU" sz="2400" dirty="0"/>
                  <a:t>сравнение совокупных стоимостей в данный </a:t>
                </a:r>
                <a:r>
                  <a:rPr lang="ru-RU" sz="2400" dirty="0" smtClean="0"/>
                  <a:t>момент времени </a:t>
                </a:r>
                <a:r>
                  <a:rPr lang="ru-RU" sz="2400" i="1" dirty="0"/>
                  <a:t>t </a:t>
                </a:r>
                <a:r>
                  <a:rPr lang="ru-RU" sz="2400" dirty="0"/>
                  <a:t>с совокупной стоимостью в предыдущий момент времени</a:t>
                </a:r>
              </a:p>
              <a:p>
                <a:r>
                  <a:rPr lang="en-US" sz="2400" i="1" dirty="0"/>
                  <a:t>(</a:t>
                </a:r>
                <a:r>
                  <a:rPr lang="en-US" sz="2400" i="1" dirty="0" smtClean="0"/>
                  <a:t>t</a:t>
                </a:r>
                <a:r>
                  <a:rPr lang="ru-RU" sz="2400" i="1" dirty="0"/>
                  <a:t> </a:t>
                </a:r>
                <a:r>
                  <a:rPr lang="ru-RU" sz="2400" i="1" dirty="0" smtClean="0"/>
                  <a:t>– </a:t>
                </a:r>
                <a:r>
                  <a:rPr lang="en-US" sz="2400" i="1" dirty="0" smtClean="0"/>
                  <a:t>1</a:t>
                </a:r>
                <a:r>
                  <a:rPr lang="en-US" sz="2400" i="1" dirty="0"/>
                  <a:t>)</a:t>
                </a:r>
                <a:r>
                  <a:rPr lang="en-US" sz="2400" dirty="0"/>
                  <a:t>.</a:t>
                </a:r>
                <a:endParaRPr lang="ru-RU" sz="2400" dirty="0"/>
              </a:p>
            </p:txBody>
          </p:sp>
        </mc:Choice>
        <mc:Fallback>
          <p:sp>
            <p:nvSpPr>
              <p:cNvPr id="3" name="Прямоугольник 2"/>
              <p:cNvSpPr>
                <a:spLocks noRot="1" noChangeAspect="1" noMove="1" noResize="1" noEditPoints="1" noAdjustHandles="1" noChangeArrowheads="1" noChangeShapeType="1" noTextEdit="1"/>
              </p:cNvSpPr>
              <p:nvPr/>
            </p:nvSpPr>
            <p:spPr>
              <a:xfrm>
                <a:off x="255068" y="1340768"/>
                <a:ext cx="8637412" cy="4424545"/>
              </a:xfrm>
              <a:prstGeom prst="rect">
                <a:avLst/>
              </a:prstGeom>
              <a:blipFill rotWithShape="1">
                <a:blip r:embed="rId2"/>
                <a:stretch>
                  <a:fillRect l="-1129" t="-1102" r="-847" b="-2204"/>
                </a:stretch>
              </a:blipFill>
            </p:spPr>
            <p:txBody>
              <a:bodyPr/>
              <a:lstStyle/>
              <a:p>
                <a:r>
                  <a:rPr lang="ru-RU">
                    <a:noFill/>
                  </a:rPr>
                  <a:t> </a:t>
                </a:r>
              </a:p>
            </p:txBody>
          </p:sp>
        </mc:Fallback>
      </mc:AlternateContent>
    </p:spTree>
    <p:extLst>
      <p:ext uri="{BB962C8B-B14F-4D97-AF65-F5344CB8AC3E}">
        <p14:creationId xmlns:p14="http://schemas.microsoft.com/office/powerpoint/2010/main" val="15616682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5068" y="605001"/>
            <a:ext cx="8637412" cy="5632311"/>
          </a:xfrm>
          <a:prstGeom prst="rect">
            <a:avLst/>
          </a:prstGeom>
        </p:spPr>
        <p:txBody>
          <a:bodyPr wrap="square">
            <a:spAutoFit/>
          </a:bodyPr>
          <a:lstStyle/>
          <a:p>
            <a:pPr marL="342900" indent="-342900">
              <a:buFont typeface="Wingdings" pitchFamily="2" charset="2"/>
              <a:buChar char="ü"/>
            </a:pPr>
            <a:r>
              <a:rPr lang="ru-RU" sz="2400" dirty="0" smtClean="0"/>
              <a:t>Если экономическая конъюнктура на рынке улучшилась по</a:t>
            </a:r>
          </a:p>
          <a:p>
            <a:r>
              <a:rPr lang="ru-RU" sz="2400" dirty="0" smtClean="0"/>
              <a:t>сравнению </a:t>
            </a:r>
            <a:r>
              <a:rPr lang="ru-RU" sz="2400" dirty="0"/>
              <a:t>с предыдущим </a:t>
            </a:r>
            <a:r>
              <a:rPr lang="ru-RU" sz="2400" dirty="0" smtClean="0"/>
              <a:t>периодом, </a:t>
            </a:r>
            <a:r>
              <a:rPr lang="ru-RU" sz="2400" dirty="0"/>
              <a:t>то количество сделок </a:t>
            </a:r>
            <a:r>
              <a:rPr lang="ru-RU" sz="2400" dirty="0" smtClean="0"/>
              <a:t>увеличилось и совокупная стоимость продаж также увеличилась. Индекс (1) становится больше единицы. </a:t>
            </a:r>
          </a:p>
          <a:p>
            <a:endParaRPr lang="ru-RU" sz="2400" dirty="0" smtClean="0"/>
          </a:p>
          <a:p>
            <a:pPr marL="342900" indent="-342900">
              <a:buFont typeface="Wingdings" pitchFamily="2" charset="2"/>
              <a:buChar char="ü"/>
            </a:pPr>
            <a:r>
              <a:rPr lang="ru-RU" sz="2400" dirty="0" smtClean="0"/>
              <a:t>Если конъюнктура ухудшилась, то число сделок и</a:t>
            </a:r>
          </a:p>
          <a:p>
            <a:r>
              <a:rPr lang="ru-RU" sz="2400" dirty="0" smtClean="0"/>
              <a:t>объёмы </a:t>
            </a:r>
            <a:r>
              <a:rPr lang="ru-RU" sz="2400" dirty="0"/>
              <a:t>продаж уменьшились, уменьшилась и совокупная стоимость</a:t>
            </a:r>
            <a:r>
              <a:rPr lang="ru-RU" sz="2400" dirty="0" smtClean="0"/>
              <a:t>. </a:t>
            </a:r>
            <a:r>
              <a:rPr lang="ru-RU" sz="2400" dirty="0"/>
              <a:t>Индекс (1) становится </a:t>
            </a:r>
            <a:r>
              <a:rPr lang="ru-RU" sz="2400" dirty="0" smtClean="0"/>
              <a:t>меньше </a:t>
            </a:r>
            <a:r>
              <a:rPr lang="ru-RU" sz="2400" dirty="0"/>
              <a:t>единицы. </a:t>
            </a:r>
            <a:endParaRPr lang="ru-RU" sz="2400" dirty="0" smtClean="0"/>
          </a:p>
          <a:p>
            <a:endParaRPr lang="ru-RU" sz="2400" dirty="0"/>
          </a:p>
          <a:p>
            <a:pPr marL="342900" indent="-342900">
              <a:buFont typeface="Wingdings" pitchFamily="2" charset="2"/>
              <a:buChar char="ü"/>
            </a:pPr>
            <a:r>
              <a:rPr lang="ru-RU" sz="2400" dirty="0" smtClean="0"/>
              <a:t>Если же конъюнктура </a:t>
            </a:r>
            <a:r>
              <a:rPr lang="ru-RU" sz="2400" dirty="0"/>
              <a:t>не изменилась, индекс </a:t>
            </a:r>
            <a:r>
              <a:rPr lang="ru-RU" sz="2400" dirty="0" smtClean="0"/>
              <a:t>(1) оказывается </a:t>
            </a:r>
            <a:r>
              <a:rPr lang="ru-RU" sz="2400" dirty="0"/>
              <a:t>равным единице.</a:t>
            </a:r>
          </a:p>
          <a:p>
            <a:endParaRPr lang="ru-RU" sz="2400" dirty="0" smtClean="0"/>
          </a:p>
          <a:p>
            <a:r>
              <a:rPr lang="ru-RU" sz="2400" dirty="0" smtClean="0"/>
              <a:t>Различные </a:t>
            </a:r>
            <a:r>
              <a:rPr lang="ru-RU" sz="2400" dirty="0"/>
              <a:t>значения индекса </a:t>
            </a:r>
            <a:r>
              <a:rPr lang="ru-RU" sz="2400" dirty="0" smtClean="0"/>
              <a:t>(1) позволяют интерпретировать </a:t>
            </a:r>
            <a:r>
              <a:rPr lang="ru-RU" sz="2400" dirty="0"/>
              <a:t>состояние экономической конъюнктуры рынка в</a:t>
            </a:r>
          </a:p>
          <a:p>
            <a:r>
              <a:rPr lang="ru-RU" sz="2400" dirty="0"/>
              <a:t>данный </a:t>
            </a:r>
            <a:r>
              <a:rPr lang="ru-RU" sz="2400" dirty="0" smtClean="0"/>
              <a:t>период </a:t>
            </a:r>
            <a:r>
              <a:rPr lang="ru-RU" sz="2400" dirty="0"/>
              <a:t>по сравнению с </a:t>
            </a:r>
            <a:r>
              <a:rPr lang="ru-RU" sz="2400" dirty="0" smtClean="0"/>
              <a:t>предыдущим.</a:t>
            </a:r>
            <a:endParaRPr lang="ru-RU" sz="2400" dirty="0"/>
          </a:p>
        </p:txBody>
      </p:sp>
    </p:spTree>
    <p:extLst>
      <p:ext uri="{BB962C8B-B14F-4D97-AF65-F5344CB8AC3E}">
        <p14:creationId xmlns:p14="http://schemas.microsoft.com/office/powerpoint/2010/main" val="21971421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5068" y="605001"/>
            <a:ext cx="8637412" cy="5324535"/>
          </a:xfrm>
          <a:prstGeom prst="rect">
            <a:avLst/>
          </a:prstGeom>
        </p:spPr>
        <p:txBody>
          <a:bodyPr wrap="square">
            <a:spAutoFit/>
          </a:bodyPr>
          <a:lstStyle/>
          <a:p>
            <a:r>
              <a:rPr lang="ru-RU" sz="2800" b="1" dirty="0" smtClean="0">
                <a:effectLst>
                  <a:outerShdw blurRad="38100" dist="38100" dir="2700000" algn="tl">
                    <a:srgbClr val="000000">
                      <a:alpha val="43137"/>
                    </a:srgbClr>
                  </a:outerShdw>
                </a:effectLst>
              </a:rPr>
              <a:t>Для устранения недостатков, присущих индексам:</a:t>
            </a:r>
          </a:p>
          <a:p>
            <a:endParaRPr lang="ru-RU" sz="2400" dirty="0" smtClean="0"/>
          </a:p>
          <a:p>
            <a:r>
              <a:rPr lang="ru-RU" sz="2400" dirty="0" smtClean="0"/>
              <a:t>1) ограничивают количество включаемых </a:t>
            </a:r>
            <a:r>
              <a:rPr lang="ru-RU" sz="2400" dirty="0"/>
              <a:t>в </a:t>
            </a:r>
            <a:r>
              <a:rPr lang="ru-RU" sz="2400" dirty="0" smtClean="0"/>
              <a:t>индекс показателей </a:t>
            </a:r>
            <a:r>
              <a:rPr lang="ru-RU" sz="2400" dirty="0"/>
              <a:t>только наиболее важными из них</a:t>
            </a:r>
            <a:r>
              <a:rPr lang="ru-RU" sz="2400" dirty="0" smtClean="0"/>
              <a:t>. Примеры: фондовый индекс Доу </a:t>
            </a:r>
            <a:r>
              <a:rPr lang="ru-RU" sz="2400" dirty="0"/>
              <a:t>Джонса, который определяется по акциям тридцати </a:t>
            </a:r>
            <a:r>
              <a:rPr lang="ru-RU" sz="2400" dirty="0" smtClean="0"/>
              <a:t>ведущих компаний США (“</a:t>
            </a:r>
            <a:r>
              <a:rPr lang="en-US" sz="2400" dirty="0" smtClean="0"/>
              <a:t>IBM</a:t>
            </a:r>
            <a:r>
              <a:rPr lang="ru-RU" sz="2400" dirty="0" smtClean="0"/>
              <a:t>", </a:t>
            </a:r>
            <a:r>
              <a:rPr lang="ru-RU" sz="2400" dirty="0"/>
              <a:t>"Американ Экспресс", "Макдональдс", "Филип </a:t>
            </a:r>
            <a:r>
              <a:rPr lang="ru-RU" sz="2400" dirty="0" smtClean="0"/>
              <a:t>Моррис«, др.).</a:t>
            </a:r>
          </a:p>
          <a:p>
            <a:endParaRPr lang="ru-RU" sz="2400" dirty="0"/>
          </a:p>
          <a:p>
            <a:r>
              <a:rPr lang="ru-RU" sz="2400" dirty="0" smtClean="0"/>
              <a:t>2) вводят взвешенный </a:t>
            </a:r>
            <a:r>
              <a:rPr lang="ru-RU" sz="2400" dirty="0"/>
              <a:t>индекс экономической </a:t>
            </a:r>
            <a:r>
              <a:rPr lang="ru-RU" sz="2400" dirty="0" smtClean="0"/>
              <a:t>конъюнктуры.</a:t>
            </a:r>
          </a:p>
          <a:p>
            <a:r>
              <a:rPr lang="ru-RU" sz="2400" dirty="0" smtClean="0"/>
              <a:t>На </a:t>
            </a:r>
            <a:r>
              <a:rPr lang="ru-RU" sz="2400" dirty="0"/>
              <a:t>любом рынке </a:t>
            </a:r>
            <a:r>
              <a:rPr lang="ru-RU" sz="2400" dirty="0" smtClean="0"/>
              <a:t>существуют фирмы </a:t>
            </a:r>
            <a:r>
              <a:rPr lang="ru-RU" sz="2400" dirty="0"/>
              <a:t>– лидеры и фирмы – аутсайдеры. Влияние первых на </a:t>
            </a:r>
            <a:r>
              <a:rPr lang="ru-RU" sz="2400" dirty="0" smtClean="0"/>
              <a:t>конъюнктуру рынка </a:t>
            </a:r>
            <a:r>
              <a:rPr lang="ru-RU" sz="2400" dirty="0"/>
              <a:t>велико, влияние последних – мало</a:t>
            </a:r>
            <a:r>
              <a:rPr lang="ru-RU" sz="2400" dirty="0" smtClean="0"/>
              <a:t>. </a:t>
            </a:r>
            <a:r>
              <a:rPr lang="ru-RU" sz="2400" dirty="0"/>
              <a:t>Задавая разный вес </a:t>
            </a:r>
            <a:r>
              <a:rPr lang="ru-RU" sz="2400" i="1" dirty="0" err="1"/>
              <a:t>v</a:t>
            </a:r>
            <a:r>
              <a:rPr lang="ru-RU" sz="2400" i="1" baseline="-25000" dirty="0" err="1"/>
              <a:t>i</a:t>
            </a:r>
            <a:r>
              <a:rPr lang="ru-RU" sz="2400" i="1" dirty="0"/>
              <a:t> </a:t>
            </a:r>
            <a:r>
              <a:rPr lang="ru-RU" sz="2400" dirty="0"/>
              <a:t>влияния</a:t>
            </a:r>
          </a:p>
          <a:p>
            <a:r>
              <a:rPr lang="ru-RU" sz="2400" dirty="0"/>
              <a:t>каждого предприятия (или товара) на состояние </a:t>
            </a:r>
            <a:r>
              <a:rPr lang="ru-RU" sz="2400" dirty="0" smtClean="0"/>
              <a:t>конъюнктуры, модифицируется </a:t>
            </a:r>
            <a:r>
              <a:rPr lang="ru-RU" sz="2400" dirty="0"/>
              <a:t>формула </a:t>
            </a:r>
            <a:r>
              <a:rPr lang="ru-RU" sz="2400" dirty="0" smtClean="0"/>
              <a:t>индекса (1):</a:t>
            </a:r>
            <a:endParaRPr lang="ru-RU" sz="2400" dirty="0"/>
          </a:p>
        </p:txBody>
      </p:sp>
    </p:spTree>
    <p:extLst>
      <p:ext uri="{BB962C8B-B14F-4D97-AF65-F5344CB8AC3E}">
        <p14:creationId xmlns:p14="http://schemas.microsoft.com/office/powerpoint/2010/main" val="36404466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Прямоугольник 2"/>
              <p:cNvSpPr/>
              <p:nvPr/>
            </p:nvSpPr>
            <p:spPr>
              <a:xfrm>
                <a:off x="255068" y="605001"/>
                <a:ext cx="8637412" cy="6034922"/>
              </a:xfrm>
              <a:prstGeom prst="rect">
                <a:avLst/>
              </a:prstGeom>
            </p:spPr>
            <p:txBody>
              <a:bodyPr wrap="square">
                <a:spAutoFit/>
              </a:bodyPr>
              <a:lstStyle/>
              <a:p>
                <a:pPr algn="ctr"/>
                <a:r>
                  <a:rPr lang="en-US" sz="4400" dirty="0" smtClean="0"/>
                  <a:t>I</a:t>
                </a:r>
                <a:r>
                  <a:rPr lang="en-US" sz="4400" baseline="-25000" dirty="0"/>
                  <a:t>t</a:t>
                </a:r>
                <a:r>
                  <a:rPr lang="en-US" sz="4400" dirty="0"/>
                  <a:t> = </a:t>
                </a:r>
                <a14:m>
                  <m:oMath xmlns:m="http://schemas.openxmlformats.org/officeDocument/2006/math">
                    <m:f>
                      <m:fPr>
                        <m:ctrlPr>
                          <a:rPr lang="ru-RU" sz="4400" i="1">
                            <a:latin typeface="Cambria Math"/>
                          </a:rPr>
                        </m:ctrlPr>
                      </m:fPr>
                      <m:num>
                        <m:nary>
                          <m:naryPr>
                            <m:chr m:val="∑"/>
                            <m:ctrlPr>
                              <a:rPr lang="ru-RU" sz="4400" i="1">
                                <a:latin typeface="Cambria Math"/>
                              </a:rPr>
                            </m:ctrlPr>
                          </m:naryPr>
                          <m:sub>
                            <m:r>
                              <m:rPr>
                                <m:brk m:alnAt="23"/>
                              </m:rPr>
                              <a:rPr lang="en-US" sz="4400" i="1">
                                <a:latin typeface="Cambria Math"/>
                              </a:rPr>
                              <m:t>𝑖</m:t>
                            </m:r>
                            <m:r>
                              <a:rPr lang="en-US" sz="4400" i="1">
                                <a:latin typeface="Cambria Math"/>
                              </a:rPr>
                              <m:t>=1</m:t>
                            </m:r>
                          </m:sub>
                          <m:sup>
                            <m:r>
                              <a:rPr lang="en-US" sz="4400" i="1">
                                <a:latin typeface="Cambria Math"/>
                              </a:rPr>
                              <m:t>𝑚</m:t>
                            </m:r>
                          </m:sup>
                          <m:e>
                            <m:r>
                              <a:rPr lang="en-US" sz="4400" b="0" i="1" smtClean="0">
                                <a:latin typeface="Cambria Math"/>
                              </a:rPr>
                              <m:t>𝑣</m:t>
                            </m:r>
                            <m:r>
                              <a:rPr lang="en-US" sz="4400" b="0" i="1" baseline="30000" smtClean="0">
                                <a:latin typeface="Cambria Math"/>
                              </a:rPr>
                              <m:t>𝑖</m:t>
                            </m:r>
                            <m:r>
                              <a:rPr lang="en-US" sz="4400" b="0" i="1" smtClean="0">
                                <a:latin typeface="Cambria Math"/>
                              </a:rPr>
                              <m:t> ∙ </m:t>
                            </m:r>
                            <m:r>
                              <a:rPr lang="en-US" sz="4400" i="1">
                                <a:latin typeface="Cambria Math"/>
                              </a:rPr>
                              <m:t>𝑃</m:t>
                            </m:r>
                            <m:r>
                              <a:rPr lang="en-US" sz="4400" i="1" baseline="30000">
                                <a:latin typeface="Cambria Math"/>
                              </a:rPr>
                              <m:t>𝑖</m:t>
                            </m:r>
                            <m:r>
                              <a:rPr lang="en-US" sz="4400" i="1" baseline="-25000">
                                <a:latin typeface="Cambria Math"/>
                              </a:rPr>
                              <m:t>𝑡</m:t>
                            </m:r>
                            <m:r>
                              <a:rPr lang="en-US" sz="4400" i="1">
                                <a:latin typeface="Cambria Math"/>
                              </a:rPr>
                              <m:t> ∙</m:t>
                            </m:r>
                            <m:r>
                              <a:rPr lang="en-US" sz="4400" i="1">
                                <a:latin typeface="Cambria Math"/>
                              </a:rPr>
                              <m:t>𝑄𝑖𝑡</m:t>
                            </m:r>
                          </m:e>
                        </m:nary>
                      </m:num>
                      <m:den>
                        <m:nary>
                          <m:naryPr>
                            <m:chr m:val="∑"/>
                            <m:ctrlPr>
                              <a:rPr lang="ru-RU" sz="4400" i="1">
                                <a:latin typeface="Cambria Math"/>
                              </a:rPr>
                            </m:ctrlPr>
                          </m:naryPr>
                          <m:sub>
                            <m:r>
                              <m:rPr>
                                <m:brk m:alnAt="23"/>
                              </m:rPr>
                              <a:rPr lang="en-US" sz="4400" i="1">
                                <a:latin typeface="Cambria Math"/>
                              </a:rPr>
                              <m:t>𝑖</m:t>
                            </m:r>
                            <m:r>
                              <a:rPr lang="en-US" sz="4400" i="1">
                                <a:latin typeface="Cambria Math"/>
                              </a:rPr>
                              <m:t>=1</m:t>
                            </m:r>
                          </m:sub>
                          <m:sup>
                            <m:r>
                              <a:rPr lang="en-US" sz="4400" i="1">
                                <a:latin typeface="Cambria Math"/>
                              </a:rPr>
                              <m:t>𝑚</m:t>
                            </m:r>
                          </m:sup>
                          <m:e>
                            <m:r>
                              <a:rPr lang="en-US" sz="4400" b="0" i="1" smtClean="0">
                                <a:latin typeface="Cambria Math"/>
                              </a:rPr>
                              <m:t>𝑣</m:t>
                            </m:r>
                            <m:r>
                              <a:rPr lang="en-US" sz="4400" b="0" i="1" baseline="30000" smtClean="0">
                                <a:latin typeface="Cambria Math"/>
                              </a:rPr>
                              <m:t>𝑖</m:t>
                            </m:r>
                            <m:r>
                              <a:rPr lang="en-US" sz="4400" b="0" i="1" smtClean="0">
                                <a:latin typeface="Cambria Math"/>
                              </a:rPr>
                              <m:t> ∙ </m:t>
                            </m:r>
                            <m:r>
                              <a:rPr lang="en-US" sz="4400" i="1">
                                <a:latin typeface="Cambria Math"/>
                              </a:rPr>
                              <m:t>𝑃</m:t>
                            </m:r>
                            <m:r>
                              <a:rPr lang="en-US" sz="4400" i="1" baseline="30000">
                                <a:latin typeface="Cambria Math"/>
                              </a:rPr>
                              <m:t>𝑖</m:t>
                            </m:r>
                            <m:r>
                              <a:rPr lang="en-US" sz="4400" i="1" baseline="-25000">
                                <a:latin typeface="Cambria Math"/>
                              </a:rPr>
                              <m:t>𝑡</m:t>
                            </m:r>
                            <m:r>
                              <a:rPr lang="en-US" sz="4400" i="1" baseline="-25000">
                                <a:latin typeface="Cambria Math"/>
                              </a:rPr>
                              <m:t>−1</m:t>
                            </m:r>
                            <m:r>
                              <a:rPr lang="en-US" sz="4400" i="1">
                                <a:latin typeface="Cambria Math"/>
                              </a:rPr>
                              <m:t> ∙</m:t>
                            </m:r>
                            <m:r>
                              <a:rPr lang="en-US" sz="4400" i="1">
                                <a:latin typeface="Cambria Math"/>
                              </a:rPr>
                              <m:t>𝑄𝑖𝑡</m:t>
                            </m:r>
                            <m:r>
                              <a:rPr lang="en-US" sz="4400" i="1" baseline="-25000">
                                <a:latin typeface="Cambria Math"/>
                              </a:rPr>
                              <m:t>−1</m:t>
                            </m:r>
                          </m:e>
                        </m:nary>
                      </m:den>
                    </m:f>
                  </m:oMath>
                </a14:m>
                <a:r>
                  <a:rPr lang="ru-RU" sz="4000" dirty="0"/>
                  <a:t>	</a:t>
                </a:r>
                <a:r>
                  <a:rPr lang="ru-RU" sz="2800" dirty="0"/>
                  <a:t>	</a:t>
                </a:r>
                <a:r>
                  <a:rPr lang="ru-RU" sz="2800" dirty="0" smtClean="0"/>
                  <a:t>(</a:t>
                </a:r>
                <a:r>
                  <a:rPr lang="en-US" sz="2800" dirty="0" smtClean="0"/>
                  <a:t>2</a:t>
                </a:r>
                <a:r>
                  <a:rPr lang="ru-RU" sz="2800" dirty="0" smtClean="0"/>
                  <a:t>)</a:t>
                </a:r>
              </a:p>
              <a:p>
                <a:pPr algn="ctr"/>
                <a:endParaRPr lang="ru-RU" sz="2800" dirty="0"/>
              </a:p>
              <a:p>
                <a:r>
                  <a:rPr lang="ru-RU" sz="2800" dirty="0"/>
                  <a:t>Для простоты расчётов </a:t>
                </a:r>
                <a:r>
                  <a:rPr lang="ru-RU" sz="2800" dirty="0" smtClean="0"/>
                  <a:t>веса </a:t>
                </a:r>
                <a:r>
                  <a:rPr lang="ru-RU" sz="2800" i="1" dirty="0" err="1"/>
                  <a:t>v</a:t>
                </a:r>
                <a:r>
                  <a:rPr lang="ru-RU" sz="2800" i="1" baseline="30000" dirty="0" err="1"/>
                  <a:t>i</a:t>
                </a:r>
                <a:r>
                  <a:rPr lang="ru-RU" sz="2800" i="1" dirty="0"/>
                  <a:t> </a:t>
                </a:r>
                <a:r>
                  <a:rPr lang="ru-RU" sz="2800" dirty="0"/>
                  <a:t>задаются так, что их сумма равна единице. </a:t>
                </a:r>
                <a:r>
                  <a:rPr lang="ru-RU" sz="2800" dirty="0"/>
                  <a:t>В</a:t>
                </a:r>
                <a:r>
                  <a:rPr lang="ru-RU" sz="2800" dirty="0" smtClean="0"/>
                  <a:t>ес</a:t>
                </a:r>
                <a:r>
                  <a:rPr lang="en-US" sz="2800" dirty="0" smtClean="0"/>
                  <a:t> </a:t>
                </a:r>
                <a:r>
                  <a:rPr lang="ru-RU" sz="2800" i="1" dirty="0" err="1" smtClean="0"/>
                  <a:t>v</a:t>
                </a:r>
                <a:r>
                  <a:rPr lang="ru-RU" sz="2800" i="1" baseline="30000" dirty="0" err="1" smtClean="0"/>
                  <a:t>i</a:t>
                </a:r>
                <a:r>
                  <a:rPr lang="ru-RU" sz="2800" i="1" dirty="0" smtClean="0"/>
                  <a:t> </a:t>
                </a:r>
                <a:r>
                  <a:rPr lang="ru-RU" sz="2800" dirty="0"/>
                  <a:t>отражает силу влияния фактора на конъюнктуру, причём эта сила</a:t>
                </a:r>
              </a:p>
              <a:p>
                <a:r>
                  <a:rPr lang="ru-RU" sz="2800" dirty="0"/>
                  <a:t>выражена в долях (или процентах</a:t>
                </a:r>
                <a:r>
                  <a:rPr lang="ru-RU" sz="2800" dirty="0" smtClean="0"/>
                  <a:t>). Например</a:t>
                </a:r>
                <a:r>
                  <a:rPr lang="ru-RU" sz="2800" dirty="0"/>
                  <a:t>, вес в 0,5 </a:t>
                </a:r>
                <a:r>
                  <a:rPr lang="ru-RU" sz="2800" dirty="0" smtClean="0"/>
                  <a:t>говорит о </a:t>
                </a:r>
                <a:r>
                  <a:rPr lang="ru-RU" sz="2800" dirty="0"/>
                  <a:t>том, что конъюнктура рынка на 50% определяется составляющей</a:t>
                </a:r>
                <a:r>
                  <a:rPr lang="ru-RU" sz="2800" dirty="0" smtClean="0"/>
                  <a:t>, которой </a:t>
                </a:r>
                <a:r>
                  <a:rPr lang="ru-RU" sz="2800" dirty="0"/>
                  <a:t>дан такой вес.</a:t>
                </a:r>
                <a:endParaRPr lang="ru-RU" sz="2800" dirty="0" smtClean="0"/>
              </a:p>
              <a:p>
                <a:pPr algn="ctr"/>
                <a:endParaRPr lang="ru-RU" sz="2800" dirty="0"/>
              </a:p>
              <a:p>
                <a:pPr algn="ctr"/>
                <a:endParaRPr lang="ru-RU" sz="2800" dirty="0" smtClean="0"/>
              </a:p>
              <a:p>
                <a:pPr algn="ctr"/>
                <a:endParaRPr lang="ru-RU" sz="2800" dirty="0"/>
              </a:p>
              <a:p>
                <a:pPr algn="ctr"/>
                <a:endParaRPr lang="ru-RU" sz="2800" dirty="0"/>
              </a:p>
            </p:txBody>
          </p:sp>
        </mc:Choice>
        <mc:Fallback>
          <p:sp>
            <p:nvSpPr>
              <p:cNvPr id="3" name="Прямоугольник 2"/>
              <p:cNvSpPr>
                <a:spLocks noRot="1" noChangeAspect="1" noMove="1" noResize="1" noEditPoints="1" noAdjustHandles="1" noChangeArrowheads="1" noChangeShapeType="1" noTextEdit="1"/>
              </p:cNvSpPr>
              <p:nvPr/>
            </p:nvSpPr>
            <p:spPr>
              <a:xfrm>
                <a:off x="255068" y="605001"/>
                <a:ext cx="8637412" cy="6034922"/>
              </a:xfrm>
              <a:prstGeom prst="rect">
                <a:avLst/>
              </a:prstGeom>
              <a:blipFill rotWithShape="1">
                <a:blip r:embed="rId2"/>
                <a:stretch>
                  <a:fillRect l="-1482"/>
                </a:stretch>
              </a:blipFill>
            </p:spPr>
            <p:txBody>
              <a:bodyPr/>
              <a:lstStyle/>
              <a:p>
                <a:r>
                  <a:rPr lang="ru-RU">
                    <a:noFill/>
                  </a:rPr>
                  <a:t> </a:t>
                </a:r>
              </a:p>
            </p:txBody>
          </p:sp>
        </mc:Fallback>
      </mc:AlternateContent>
    </p:spTree>
    <p:extLst>
      <p:ext uri="{BB962C8B-B14F-4D97-AF65-F5344CB8AC3E}">
        <p14:creationId xmlns:p14="http://schemas.microsoft.com/office/powerpoint/2010/main" val="1097046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Прямоугольник 2"/>
              <p:cNvSpPr/>
              <p:nvPr/>
            </p:nvSpPr>
            <p:spPr>
              <a:xfrm>
                <a:off x="255068" y="605001"/>
                <a:ext cx="8637412" cy="5251887"/>
              </a:xfrm>
              <a:prstGeom prst="rect">
                <a:avLst/>
              </a:prstGeom>
            </p:spPr>
            <p:txBody>
              <a:bodyPr wrap="square">
                <a:spAutoFit/>
              </a:bodyPr>
              <a:lstStyle/>
              <a:p>
                <a:r>
                  <a:rPr lang="ru-RU" sz="2400" dirty="0" smtClean="0"/>
                  <a:t>3) обобщают индивидуальные индексы.</a:t>
                </a:r>
                <a:r>
                  <a:rPr lang="ru-RU" sz="2400" dirty="0"/>
                  <a:t> </a:t>
                </a:r>
                <a:r>
                  <a:rPr lang="ru-RU" sz="2400" dirty="0" smtClean="0"/>
                  <a:t>В начале </a:t>
                </a:r>
                <a:r>
                  <a:rPr lang="ru-RU" sz="2400" dirty="0"/>
                  <a:t>вычисляются индивидуальные индексы продаж по каждой </a:t>
                </a:r>
                <a:r>
                  <a:rPr lang="ru-RU" sz="2400" dirty="0" smtClean="0"/>
                  <a:t>из позиций </a:t>
                </a:r>
                <a:r>
                  <a:rPr lang="en-US" sz="2400" i="1" dirty="0" err="1" smtClean="0"/>
                  <a:t>i</a:t>
                </a:r>
                <a:r>
                  <a:rPr lang="ru-RU" sz="2400" i="1" dirty="0"/>
                  <a:t>:</a:t>
                </a:r>
                <a:endParaRPr lang="ru-RU" sz="2400" dirty="0" smtClean="0"/>
              </a:p>
              <a:p>
                <a:endParaRPr lang="ru-RU" sz="2400" dirty="0"/>
              </a:p>
              <a:p>
                <a:pPr algn="ctr"/>
                <a:r>
                  <a:rPr lang="en-US" sz="4400" dirty="0" err="1" smtClean="0"/>
                  <a:t>I</a:t>
                </a:r>
                <a:r>
                  <a:rPr lang="en-US" sz="4400" baseline="30000" dirty="0" err="1"/>
                  <a:t>i</a:t>
                </a:r>
                <a:r>
                  <a:rPr lang="en-US" sz="4400" baseline="-25000" dirty="0" err="1" smtClean="0"/>
                  <a:t>t</a:t>
                </a:r>
                <a:r>
                  <a:rPr lang="en-US" sz="4400" dirty="0" smtClean="0"/>
                  <a:t> </a:t>
                </a:r>
                <a:r>
                  <a:rPr lang="en-US" sz="4400" dirty="0"/>
                  <a:t>= </a:t>
                </a:r>
                <a14:m>
                  <m:oMath xmlns:m="http://schemas.openxmlformats.org/officeDocument/2006/math">
                    <m:f>
                      <m:fPr>
                        <m:ctrlPr>
                          <a:rPr lang="ru-RU" sz="4400" i="1">
                            <a:latin typeface="Cambria Math"/>
                          </a:rPr>
                        </m:ctrlPr>
                      </m:fPr>
                      <m:num>
                        <m:r>
                          <a:rPr lang="en-US" sz="4400" i="1">
                            <a:latin typeface="Cambria Math"/>
                          </a:rPr>
                          <m:t>𝑃</m:t>
                        </m:r>
                        <m:r>
                          <a:rPr lang="en-US" sz="4400" i="1" baseline="30000">
                            <a:latin typeface="Cambria Math"/>
                          </a:rPr>
                          <m:t>𝑖</m:t>
                        </m:r>
                        <m:r>
                          <a:rPr lang="en-US" sz="4400" i="1" baseline="-25000">
                            <a:latin typeface="Cambria Math"/>
                          </a:rPr>
                          <m:t>𝑡</m:t>
                        </m:r>
                        <m:r>
                          <a:rPr lang="en-US" sz="4400" i="1">
                            <a:latin typeface="Cambria Math"/>
                          </a:rPr>
                          <m:t> ∙</m:t>
                        </m:r>
                        <m:r>
                          <a:rPr lang="en-US" sz="4400" i="1">
                            <a:latin typeface="Cambria Math"/>
                          </a:rPr>
                          <m:t>𝑄𝑖𝑡</m:t>
                        </m:r>
                      </m:num>
                      <m:den>
                        <m:r>
                          <a:rPr lang="en-US" sz="4400" i="1">
                            <a:latin typeface="Cambria Math"/>
                          </a:rPr>
                          <m:t>𝑃</m:t>
                        </m:r>
                        <m:r>
                          <a:rPr lang="en-US" sz="4400" i="1" baseline="30000">
                            <a:latin typeface="Cambria Math"/>
                          </a:rPr>
                          <m:t>𝑖</m:t>
                        </m:r>
                        <m:r>
                          <a:rPr lang="en-US" sz="4400" i="1" baseline="-25000">
                            <a:latin typeface="Cambria Math"/>
                          </a:rPr>
                          <m:t>𝑡</m:t>
                        </m:r>
                        <m:r>
                          <a:rPr lang="en-US" sz="4400" i="1" baseline="-25000">
                            <a:latin typeface="Cambria Math"/>
                          </a:rPr>
                          <m:t>−1 ∙</m:t>
                        </m:r>
                        <m:r>
                          <a:rPr lang="en-US" sz="4400" i="1">
                            <a:latin typeface="Cambria Math"/>
                          </a:rPr>
                          <m:t>𝑄𝑖𝑡</m:t>
                        </m:r>
                        <m:r>
                          <a:rPr lang="en-US" sz="4400" i="1" baseline="-25000">
                            <a:latin typeface="Cambria Math"/>
                          </a:rPr>
                          <m:t>−1</m:t>
                        </m:r>
                      </m:den>
                    </m:f>
                  </m:oMath>
                </a14:m>
                <a:r>
                  <a:rPr lang="ru-RU" sz="4000" dirty="0"/>
                  <a:t>	</a:t>
                </a:r>
                <a:r>
                  <a:rPr lang="ru-RU" sz="2800" dirty="0"/>
                  <a:t>	</a:t>
                </a:r>
                <a:r>
                  <a:rPr lang="ru-RU" sz="2800" dirty="0" smtClean="0"/>
                  <a:t>(</a:t>
                </a:r>
                <a:r>
                  <a:rPr lang="en-US" sz="2800" dirty="0" smtClean="0"/>
                  <a:t>3</a:t>
                </a:r>
                <a:r>
                  <a:rPr lang="ru-RU" sz="2800" dirty="0" smtClean="0"/>
                  <a:t>)</a:t>
                </a:r>
              </a:p>
              <a:p>
                <a:pPr algn="ctr"/>
                <a:endParaRPr lang="ru-RU" sz="2800" dirty="0"/>
              </a:p>
              <a:p>
                <a:r>
                  <a:rPr lang="ru-RU" sz="2400" dirty="0"/>
                  <a:t>З</a:t>
                </a:r>
                <a:r>
                  <a:rPr lang="ru-RU" sz="2400" dirty="0" smtClean="0"/>
                  <a:t>атем </a:t>
                </a:r>
                <a:r>
                  <a:rPr lang="ru-RU" sz="2400" dirty="0"/>
                  <a:t>находится величина, обобщающая эти индивидуальные индексы</a:t>
                </a:r>
                <a:r>
                  <a:rPr lang="ru-RU" sz="2400" dirty="0" smtClean="0"/>
                  <a:t>. </a:t>
                </a:r>
              </a:p>
              <a:p>
                <a:endParaRPr lang="ru-RU" sz="2400" dirty="0"/>
              </a:p>
              <a:p>
                <a:r>
                  <a:rPr lang="ru-RU" sz="2400" dirty="0" smtClean="0"/>
                  <a:t>С учётом </a:t>
                </a:r>
                <a:r>
                  <a:rPr lang="ru-RU" sz="2400" dirty="0"/>
                  <a:t>того, что индекс </a:t>
                </a:r>
                <a:r>
                  <a:rPr lang="ru-RU" sz="2400" dirty="0" smtClean="0"/>
                  <a:t>(3) </a:t>
                </a:r>
                <a:r>
                  <a:rPr lang="ru-RU" sz="2400" dirty="0"/>
                  <a:t>колеблется около единицы</a:t>
                </a:r>
                <a:r>
                  <a:rPr lang="ru-RU" sz="2400" dirty="0" smtClean="0"/>
                  <a:t>, совокупность </a:t>
                </a:r>
                <a:r>
                  <a:rPr lang="ru-RU" sz="2400" dirty="0"/>
                  <a:t>этих индексов следует обрабатывать так, чтобы </a:t>
                </a:r>
                <a:r>
                  <a:rPr lang="ru-RU" sz="2400" dirty="0" smtClean="0"/>
                  <a:t>получить среднюю</a:t>
                </a:r>
                <a:r>
                  <a:rPr lang="ru-RU" sz="2400" dirty="0"/>
                  <a:t>, которая также будет колебаться около единицы</a:t>
                </a:r>
                <a:r>
                  <a:rPr lang="ru-RU" sz="2400" dirty="0" smtClean="0"/>
                  <a:t>. Здесь </a:t>
                </a:r>
                <a:r>
                  <a:rPr lang="ru-RU" sz="2400" dirty="0"/>
                  <a:t>возможно несколько вариантов</a:t>
                </a:r>
                <a:r>
                  <a:rPr lang="ru-RU" sz="2400" dirty="0" smtClean="0"/>
                  <a:t>.</a:t>
                </a:r>
                <a:endParaRPr lang="ru-RU" sz="2400" dirty="0"/>
              </a:p>
            </p:txBody>
          </p:sp>
        </mc:Choice>
        <mc:Fallback>
          <p:sp>
            <p:nvSpPr>
              <p:cNvPr id="3" name="Прямоугольник 2"/>
              <p:cNvSpPr>
                <a:spLocks noRot="1" noChangeAspect="1" noMove="1" noResize="1" noEditPoints="1" noAdjustHandles="1" noChangeArrowheads="1" noChangeShapeType="1" noTextEdit="1"/>
              </p:cNvSpPr>
              <p:nvPr/>
            </p:nvSpPr>
            <p:spPr>
              <a:xfrm>
                <a:off x="255068" y="605001"/>
                <a:ext cx="8637412" cy="5251887"/>
              </a:xfrm>
              <a:prstGeom prst="rect">
                <a:avLst/>
              </a:prstGeom>
              <a:blipFill rotWithShape="1">
                <a:blip r:embed="rId2"/>
                <a:stretch>
                  <a:fillRect l="-1129" t="-928" r="-847" b="-1624"/>
                </a:stretch>
              </a:blipFill>
            </p:spPr>
            <p:txBody>
              <a:bodyPr/>
              <a:lstStyle/>
              <a:p>
                <a:r>
                  <a:rPr lang="ru-RU">
                    <a:noFill/>
                  </a:rPr>
                  <a:t> </a:t>
                </a:r>
              </a:p>
            </p:txBody>
          </p:sp>
        </mc:Fallback>
      </mc:AlternateContent>
    </p:spTree>
    <p:extLst>
      <p:ext uri="{BB962C8B-B14F-4D97-AF65-F5344CB8AC3E}">
        <p14:creationId xmlns:p14="http://schemas.microsoft.com/office/powerpoint/2010/main" val="3046484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Прямоугольник 2"/>
              <p:cNvSpPr/>
              <p:nvPr/>
            </p:nvSpPr>
            <p:spPr>
              <a:xfrm>
                <a:off x="255068" y="605001"/>
                <a:ext cx="8888932" cy="6071855"/>
              </a:xfrm>
              <a:prstGeom prst="rect">
                <a:avLst/>
              </a:prstGeom>
            </p:spPr>
            <p:txBody>
              <a:bodyPr wrap="square">
                <a:spAutoFit/>
              </a:bodyPr>
              <a:lstStyle/>
              <a:p>
                <a:r>
                  <a:rPr lang="ru-RU" sz="2400" dirty="0" smtClean="0"/>
                  <a:t>а) Вычисление средней арифметической всех индексов (3):</a:t>
                </a:r>
                <a:endParaRPr lang="en-US" sz="2400" dirty="0" smtClean="0"/>
              </a:p>
              <a:p>
                <a:endParaRPr lang="ru-RU" sz="2400" dirty="0" smtClean="0"/>
              </a:p>
              <a:p>
                <a:pPr algn="ctr"/>
                <a:r>
                  <a:rPr lang="en-US" sz="4000" dirty="0" smtClean="0"/>
                  <a:t>I</a:t>
                </a:r>
                <a:r>
                  <a:rPr lang="ru-RU" sz="4000" baseline="-25000" dirty="0" err="1" smtClean="0"/>
                  <a:t>ар.ср</a:t>
                </a:r>
                <a:r>
                  <a:rPr lang="ru-RU" sz="4000" baseline="-25000" dirty="0" smtClean="0"/>
                  <a:t>.</a:t>
                </a:r>
                <a:r>
                  <a:rPr lang="en-US" sz="4000" dirty="0" smtClean="0"/>
                  <a:t> </a:t>
                </a:r>
                <a:r>
                  <a:rPr lang="en-US" sz="4000" dirty="0"/>
                  <a:t>= </a:t>
                </a:r>
                <a14:m>
                  <m:oMath xmlns:m="http://schemas.openxmlformats.org/officeDocument/2006/math">
                    <m:f>
                      <m:fPr>
                        <m:ctrlPr>
                          <a:rPr lang="en-US" sz="4000" i="1" dirty="0" smtClean="0">
                            <a:latin typeface="Cambria Math"/>
                          </a:rPr>
                        </m:ctrlPr>
                      </m:fPr>
                      <m:num>
                        <m:r>
                          <a:rPr lang="en-US" sz="4000" b="0" i="1" dirty="0" smtClean="0">
                            <a:latin typeface="Cambria Math"/>
                          </a:rPr>
                          <m:t>1</m:t>
                        </m:r>
                      </m:num>
                      <m:den>
                        <m:r>
                          <a:rPr lang="en-US" sz="4000" b="0" i="1" dirty="0" smtClean="0">
                            <a:latin typeface="Cambria Math"/>
                          </a:rPr>
                          <m:t>𝑚</m:t>
                        </m:r>
                      </m:den>
                    </m:f>
                    <m:r>
                      <a:rPr lang="en-US" sz="4000" i="1" dirty="0" smtClean="0">
                        <a:latin typeface="Cambria Math"/>
                      </a:rPr>
                      <m:t>∙</m:t>
                    </m:r>
                    <m:nary>
                      <m:naryPr>
                        <m:chr m:val="∑"/>
                        <m:ctrlPr>
                          <a:rPr lang="en-US" sz="4000" i="1" dirty="0" smtClean="0">
                            <a:latin typeface="Cambria Math"/>
                          </a:rPr>
                        </m:ctrlPr>
                      </m:naryPr>
                      <m:sub>
                        <m:r>
                          <m:rPr>
                            <m:brk m:alnAt="23"/>
                          </m:rPr>
                          <a:rPr lang="en-US" sz="4000" b="0" i="1" dirty="0" smtClean="0">
                            <a:latin typeface="Cambria Math"/>
                          </a:rPr>
                          <m:t>𝑖</m:t>
                        </m:r>
                        <m:r>
                          <a:rPr lang="en-US" sz="4000" b="0" i="1" dirty="0" smtClean="0">
                            <a:latin typeface="Cambria Math"/>
                          </a:rPr>
                          <m:t>=1</m:t>
                        </m:r>
                      </m:sub>
                      <m:sup>
                        <m:r>
                          <a:rPr lang="en-US" sz="4000" b="0" i="1" dirty="0" smtClean="0">
                            <a:latin typeface="Cambria Math"/>
                          </a:rPr>
                          <m:t>𝑚</m:t>
                        </m:r>
                      </m:sup>
                      <m:e>
                        <m:r>
                          <a:rPr lang="en-US" sz="4000" b="0" i="1" dirty="0" smtClean="0">
                            <a:latin typeface="Cambria Math"/>
                          </a:rPr>
                          <m:t>𝐼</m:t>
                        </m:r>
                        <m:r>
                          <a:rPr lang="en-US" sz="4000" b="0" i="1" baseline="30000" dirty="0" smtClean="0">
                            <a:latin typeface="Cambria Math"/>
                          </a:rPr>
                          <m:t>𝑖</m:t>
                        </m:r>
                        <m:r>
                          <a:rPr lang="en-US" sz="4000" b="0" i="1" baseline="-25000" dirty="0" smtClean="0">
                            <a:latin typeface="Cambria Math"/>
                          </a:rPr>
                          <m:t>𝑡</m:t>
                        </m:r>
                        <m:r>
                          <a:rPr lang="en-US" sz="4000" b="0" i="1" dirty="0" smtClean="0">
                            <a:latin typeface="Cambria Math"/>
                          </a:rPr>
                          <m:t>= </m:t>
                        </m:r>
                        <m:f>
                          <m:fPr>
                            <m:ctrlPr>
                              <a:rPr lang="en-US" sz="4000" b="0" i="1" dirty="0" smtClean="0">
                                <a:latin typeface="Cambria Math"/>
                              </a:rPr>
                            </m:ctrlPr>
                          </m:fPr>
                          <m:num>
                            <m:r>
                              <a:rPr lang="en-US" sz="4000" b="0" i="1" dirty="0" smtClean="0">
                                <a:latin typeface="Cambria Math"/>
                              </a:rPr>
                              <m:t>1</m:t>
                            </m:r>
                          </m:num>
                          <m:den>
                            <m:r>
                              <a:rPr lang="en-US" sz="4000" b="0" i="1" dirty="0" smtClean="0">
                                <a:latin typeface="Cambria Math"/>
                              </a:rPr>
                              <m:t>𝑚</m:t>
                            </m:r>
                          </m:den>
                        </m:f>
                        <m:r>
                          <a:rPr lang="en-US" sz="4000" b="0" i="1" dirty="0" smtClean="0">
                            <a:latin typeface="Cambria Math"/>
                          </a:rPr>
                          <m:t>∙</m:t>
                        </m:r>
                        <m:nary>
                          <m:naryPr>
                            <m:chr m:val="∑"/>
                            <m:ctrlPr>
                              <a:rPr lang="en-US" sz="4000" b="0" i="1" dirty="0" smtClean="0">
                                <a:latin typeface="Cambria Math"/>
                              </a:rPr>
                            </m:ctrlPr>
                          </m:naryPr>
                          <m:sub>
                            <m:r>
                              <m:rPr>
                                <m:brk m:alnAt="23"/>
                              </m:rPr>
                              <a:rPr lang="en-US" sz="4000" b="0" i="1" dirty="0" smtClean="0">
                                <a:latin typeface="Cambria Math"/>
                              </a:rPr>
                              <m:t>𝑖</m:t>
                            </m:r>
                            <m:r>
                              <a:rPr lang="en-US" sz="4000" b="0" i="1" dirty="0" smtClean="0">
                                <a:latin typeface="Cambria Math"/>
                              </a:rPr>
                              <m:t>=1</m:t>
                            </m:r>
                          </m:sub>
                          <m:sup>
                            <m:r>
                              <a:rPr lang="en-US" sz="4000" b="0" i="1" dirty="0" smtClean="0">
                                <a:latin typeface="Cambria Math"/>
                              </a:rPr>
                              <m:t>𝑚</m:t>
                            </m:r>
                          </m:sup>
                          <m:e>
                            <m:f>
                              <m:fPr>
                                <m:ctrlPr>
                                  <a:rPr lang="ru-RU" sz="4000" i="1">
                                    <a:latin typeface="Cambria Math"/>
                                  </a:rPr>
                                </m:ctrlPr>
                              </m:fPr>
                              <m:num>
                                <m:r>
                                  <a:rPr lang="en-US" sz="4000" i="1">
                                    <a:latin typeface="Cambria Math"/>
                                  </a:rPr>
                                  <m:t>𝑃</m:t>
                                </m:r>
                                <m:r>
                                  <a:rPr lang="en-US" sz="4000" i="1" baseline="30000">
                                    <a:latin typeface="Cambria Math"/>
                                  </a:rPr>
                                  <m:t>𝑖</m:t>
                                </m:r>
                                <m:r>
                                  <a:rPr lang="en-US" sz="4000" i="1" baseline="-25000">
                                    <a:latin typeface="Cambria Math"/>
                                  </a:rPr>
                                  <m:t>𝑡</m:t>
                                </m:r>
                                <m:r>
                                  <a:rPr lang="en-US" sz="4000" i="1">
                                    <a:latin typeface="Cambria Math"/>
                                  </a:rPr>
                                  <m:t> ∙</m:t>
                                </m:r>
                                <m:r>
                                  <a:rPr lang="en-US" sz="4000" i="1">
                                    <a:latin typeface="Cambria Math"/>
                                  </a:rPr>
                                  <m:t>𝑄𝑖𝑡</m:t>
                                </m:r>
                              </m:num>
                              <m:den>
                                <m:r>
                                  <a:rPr lang="en-US" sz="4000" i="1">
                                    <a:latin typeface="Cambria Math"/>
                                  </a:rPr>
                                  <m:t>𝑃</m:t>
                                </m:r>
                                <m:r>
                                  <a:rPr lang="en-US" sz="4000" i="1" baseline="30000">
                                    <a:latin typeface="Cambria Math"/>
                                  </a:rPr>
                                  <m:t>𝑖</m:t>
                                </m:r>
                                <m:r>
                                  <a:rPr lang="en-US" sz="4000" i="1" baseline="-25000">
                                    <a:latin typeface="Cambria Math"/>
                                  </a:rPr>
                                  <m:t>𝑡</m:t>
                                </m:r>
                                <m:r>
                                  <a:rPr lang="en-US" sz="4000" i="1" baseline="-25000">
                                    <a:latin typeface="Cambria Math"/>
                                  </a:rPr>
                                  <m:t>−1 ∙</m:t>
                                </m:r>
                                <m:r>
                                  <a:rPr lang="en-US" sz="4000" i="1">
                                    <a:latin typeface="Cambria Math"/>
                                  </a:rPr>
                                  <m:t>𝑄𝑖</m:t>
                                </m:r>
                                <m:r>
                                  <a:rPr lang="en-US" sz="4000" i="1" baseline="-25000">
                                    <a:latin typeface="Cambria Math"/>
                                  </a:rPr>
                                  <m:t>𝑡</m:t>
                                </m:r>
                                <m:r>
                                  <a:rPr lang="en-US" sz="4000" i="1" baseline="-25000">
                                    <a:latin typeface="Cambria Math"/>
                                  </a:rPr>
                                  <m:t>−1</m:t>
                                </m:r>
                              </m:den>
                            </m:f>
                            <m:r>
                              <m:rPr>
                                <m:nor/>
                              </m:rPr>
                              <a:rPr lang="ru-RU" sz="4000" dirty="0"/>
                              <m:t> </m:t>
                            </m:r>
                            <m:r>
                              <m:rPr>
                                <m:nor/>
                              </m:rPr>
                              <a:rPr lang="ru-RU" sz="2000" dirty="0"/>
                              <m:t> </m:t>
                            </m:r>
                            <m:r>
                              <a:rPr lang="ru-RU" sz="2000" b="0" i="1" dirty="0" smtClean="0">
                                <a:latin typeface="Cambria Math"/>
                              </a:rPr>
                              <m:t>(4)</m:t>
                            </m:r>
                          </m:e>
                        </m:nary>
                      </m:e>
                    </m:nary>
                  </m:oMath>
                </a14:m>
                <a:endParaRPr lang="ru-RU" sz="2000" dirty="0"/>
              </a:p>
              <a:p>
                <a:endParaRPr lang="ru-RU" sz="2000" dirty="0" smtClean="0"/>
              </a:p>
              <a:p>
                <a:r>
                  <a:rPr lang="ru-RU" sz="2400" dirty="0" smtClean="0"/>
                  <a:t>Данный индекс наиболее чувствителен к числу </a:t>
                </a:r>
                <a:r>
                  <a:rPr lang="ru-RU" sz="2400" dirty="0"/>
                  <a:t>участников </a:t>
                </a:r>
                <a:r>
                  <a:rPr lang="ru-RU" sz="2400" dirty="0" smtClean="0"/>
                  <a:t>рынка.</a:t>
                </a:r>
              </a:p>
              <a:p>
                <a:endParaRPr lang="ru-RU" sz="2400" dirty="0"/>
              </a:p>
              <a:p>
                <a:r>
                  <a:rPr lang="ru-RU" sz="2400" dirty="0" smtClean="0"/>
                  <a:t>б) </a:t>
                </a:r>
                <a:r>
                  <a:rPr lang="ru-RU" sz="2400" dirty="0"/>
                  <a:t>Вычисление средней </a:t>
                </a:r>
                <a:r>
                  <a:rPr lang="ru-RU" sz="2400" dirty="0" smtClean="0"/>
                  <a:t>геометрической </a:t>
                </a:r>
                <a:r>
                  <a:rPr lang="ru-RU" sz="2400" dirty="0"/>
                  <a:t>всех индексов (3):</a:t>
                </a:r>
                <a:endParaRPr lang="en-US" sz="2400" dirty="0"/>
              </a:p>
              <a:p>
                <a:endParaRPr lang="ru-RU" sz="2400" dirty="0"/>
              </a:p>
              <a:p>
                <a:pPr algn="ctr"/>
                <a:r>
                  <a:rPr lang="en-US" sz="4000" dirty="0" smtClean="0"/>
                  <a:t>I</a:t>
                </a:r>
                <a:r>
                  <a:rPr lang="ru-RU" sz="4000" baseline="-25000" dirty="0" err="1" smtClean="0"/>
                  <a:t>г.ср</a:t>
                </a:r>
                <a:r>
                  <a:rPr lang="en-US" sz="4000" dirty="0" smtClean="0"/>
                  <a:t> = </a:t>
                </a:r>
                <a14:m>
                  <m:oMath xmlns:m="http://schemas.openxmlformats.org/officeDocument/2006/math">
                    <m:rad>
                      <m:radPr>
                        <m:ctrlPr>
                          <a:rPr lang="en-US" sz="4000" i="1" dirty="0" smtClean="0">
                            <a:latin typeface="Cambria Math"/>
                          </a:rPr>
                        </m:ctrlPr>
                      </m:radPr>
                      <m:deg>
                        <m:r>
                          <m:rPr>
                            <m:brk m:alnAt="7"/>
                          </m:rPr>
                          <a:rPr lang="en-US" sz="4000" b="0" i="1" dirty="0" smtClean="0">
                            <a:latin typeface="Cambria Math"/>
                          </a:rPr>
                          <m:t>𝑚</m:t>
                        </m:r>
                      </m:deg>
                      <m:e>
                        <m:nary>
                          <m:naryPr>
                            <m:chr m:val="∏"/>
                            <m:ctrlPr>
                              <a:rPr lang="en-US" sz="4000" i="1" dirty="0">
                                <a:latin typeface="Cambria Math"/>
                              </a:rPr>
                            </m:ctrlPr>
                          </m:naryPr>
                          <m:sub>
                            <m:r>
                              <m:rPr>
                                <m:brk m:alnAt="23"/>
                              </m:rPr>
                              <a:rPr lang="en-US" sz="4000" i="1" dirty="0">
                                <a:latin typeface="Cambria Math"/>
                              </a:rPr>
                              <m:t>𝑖</m:t>
                            </m:r>
                            <m:r>
                              <a:rPr lang="en-US" sz="4000" i="1" dirty="0">
                                <a:latin typeface="Cambria Math"/>
                              </a:rPr>
                              <m:t>=1</m:t>
                            </m:r>
                          </m:sub>
                          <m:sup>
                            <m:r>
                              <a:rPr lang="en-US" sz="4000" i="1" dirty="0">
                                <a:latin typeface="Cambria Math"/>
                              </a:rPr>
                              <m:t>𝑚</m:t>
                            </m:r>
                          </m:sup>
                          <m:e>
                            <m:r>
                              <a:rPr lang="en-US" sz="4000" i="1" dirty="0">
                                <a:latin typeface="Cambria Math"/>
                              </a:rPr>
                              <m:t>𝐼</m:t>
                            </m:r>
                            <m:r>
                              <a:rPr lang="en-US" sz="4000" i="1" baseline="30000" dirty="0">
                                <a:latin typeface="Cambria Math"/>
                              </a:rPr>
                              <m:t>𝑖</m:t>
                            </m:r>
                            <m:r>
                              <a:rPr lang="en-US" sz="4000" i="1" baseline="-25000" dirty="0">
                                <a:latin typeface="Cambria Math"/>
                              </a:rPr>
                              <m:t>𝑡</m:t>
                            </m:r>
                          </m:e>
                        </m:nary>
                      </m:e>
                    </m:rad>
                    <m:r>
                      <a:rPr lang="en-US" sz="4000" b="0" i="0" dirty="0" smtClean="0">
                        <a:latin typeface="Cambria Math"/>
                      </a:rPr>
                      <m:t>= </m:t>
                    </m:r>
                    <m:rad>
                      <m:radPr>
                        <m:ctrlPr>
                          <a:rPr lang="en-US" sz="4000" i="1" dirty="0">
                            <a:latin typeface="Cambria Math"/>
                          </a:rPr>
                        </m:ctrlPr>
                      </m:radPr>
                      <m:deg>
                        <m:r>
                          <m:rPr>
                            <m:brk m:alnAt="7"/>
                          </m:rPr>
                          <a:rPr lang="en-US" sz="4000" i="1" dirty="0">
                            <a:latin typeface="Cambria Math"/>
                          </a:rPr>
                          <m:t>𝑚</m:t>
                        </m:r>
                      </m:deg>
                      <m:e>
                        <m:nary>
                          <m:naryPr>
                            <m:chr m:val="∏"/>
                            <m:ctrlPr>
                              <a:rPr lang="en-US" sz="4000" i="1" dirty="0">
                                <a:latin typeface="Cambria Math"/>
                              </a:rPr>
                            </m:ctrlPr>
                          </m:naryPr>
                          <m:sub>
                            <m:r>
                              <m:rPr>
                                <m:brk m:alnAt="23"/>
                              </m:rPr>
                              <a:rPr lang="en-US" sz="4000" i="1" dirty="0">
                                <a:latin typeface="Cambria Math"/>
                              </a:rPr>
                              <m:t>𝑖</m:t>
                            </m:r>
                            <m:r>
                              <a:rPr lang="en-US" sz="4000" i="1" dirty="0">
                                <a:latin typeface="Cambria Math"/>
                              </a:rPr>
                              <m:t>=1</m:t>
                            </m:r>
                          </m:sub>
                          <m:sup>
                            <m:r>
                              <a:rPr lang="en-US" sz="4000" i="1" dirty="0">
                                <a:latin typeface="Cambria Math"/>
                              </a:rPr>
                              <m:t>𝑚</m:t>
                            </m:r>
                          </m:sup>
                          <m:e>
                            <m:f>
                              <m:fPr>
                                <m:ctrlPr>
                                  <a:rPr lang="ru-RU" sz="4000" i="1">
                                    <a:latin typeface="Cambria Math"/>
                                  </a:rPr>
                                </m:ctrlPr>
                              </m:fPr>
                              <m:num>
                                <m:r>
                                  <a:rPr lang="en-US" sz="4000" i="1">
                                    <a:latin typeface="Cambria Math"/>
                                  </a:rPr>
                                  <m:t>𝑃</m:t>
                                </m:r>
                                <m:r>
                                  <a:rPr lang="en-US" sz="4000" i="1" baseline="30000">
                                    <a:latin typeface="Cambria Math"/>
                                  </a:rPr>
                                  <m:t>𝑖</m:t>
                                </m:r>
                                <m:r>
                                  <a:rPr lang="en-US" sz="4000" i="1" baseline="-25000">
                                    <a:latin typeface="Cambria Math"/>
                                  </a:rPr>
                                  <m:t>𝑡</m:t>
                                </m:r>
                                <m:r>
                                  <a:rPr lang="en-US" sz="4000" i="1">
                                    <a:latin typeface="Cambria Math"/>
                                  </a:rPr>
                                  <m:t> ∙</m:t>
                                </m:r>
                                <m:r>
                                  <a:rPr lang="en-US" sz="4000" i="1">
                                    <a:latin typeface="Cambria Math"/>
                                  </a:rPr>
                                  <m:t>𝑄𝑖𝑡</m:t>
                                </m:r>
                              </m:num>
                              <m:den>
                                <m:r>
                                  <a:rPr lang="en-US" sz="4000" i="1">
                                    <a:latin typeface="Cambria Math"/>
                                  </a:rPr>
                                  <m:t>𝑃</m:t>
                                </m:r>
                                <m:r>
                                  <a:rPr lang="en-US" sz="4000" i="1" baseline="30000">
                                    <a:latin typeface="Cambria Math"/>
                                  </a:rPr>
                                  <m:t>𝑖</m:t>
                                </m:r>
                                <m:r>
                                  <a:rPr lang="en-US" sz="4000" i="1" baseline="-25000">
                                    <a:latin typeface="Cambria Math"/>
                                  </a:rPr>
                                  <m:t>𝑡</m:t>
                                </m:r>
                                <m:r>
                                  <a:rPr lang="en-US" sz="4000" i="1" baseline="-25000">
                                    <a:latin typeface="Cambria Math"/>
                                  </a:rPr>
                                  <m:t>−1 ∙</m:t>
                                </m:r>
                                <m:r>
                                  <a:rPr lang="en-US" sz="4000" i="1">
                                    <a:latin typeface="Cambria Math"/>
                                  </a:rPr>
                                  <m:t>𝑄</m:t>
                                </m:r>
                                <m:r>
                                  <a:rPr lang="en-US" sz="4000" i="1" baseline="30000">
                                    <a:latin typeface="Cambria Math"/>
                                  </a:rPr>
                                  <m:t>𝑖</m:t>
                                </m:r>
                                <m:r>
                                  <a:rPr lang="en-US" sz="4000" i="1" baseline="-25000">
                                    <a:latin typeface="Cambria Math"/>
                                  </a:rPr>
                                  <m:t>𝑡</m:t>
                                </m:r>
                                <m:r>
                                  <a:rPr lang="en-US" sz="4000" i="1" baseline="-25000">
                                    <a:latin typeface="Cambria Math"/>
                                  </a:rPr>
                                  <m:t>−1</m:t>
                                </m:r>
                              </m:den>
                            </m:f>
                          </m:e>
                        </m:nary>
                        <m:r>
                          <a:rPr lang="ru-RU" sz="4000" b="0" i="1" baseline="-25000" dirty="0" smtClean="0">
                            <a:latin typeface="Cambria Math"/>
                          </a:rPr>
                          <m:t> </m:t>
                        </m:r>
                      </m:e>
                    </m:rad>
                    <m:r>
                      <a:rPr lang="ru-RU" sz="4000" b="0" i="0" baseline="-25000" dirty="0" smtClean="0">
                        <a:latin typeface="Cambria Math"/>
                      </a:rPr>
                      <m:t>  </m:t>
                    </m:r>
                  </m:oMath>
                </a14:m>
                <a:r>
                  <a:rPr lang="ru-RU" sz="1000" dirty="0" smtClean="0"/>
                  <a:t> </a:t>
                </a:r>
                <a:r>
                  <a:rPr lang="ru-RU" sz="2000" dirty="0" smtClean="0"/>
                  <a:t>(5)</a:t>
                </a:r>
                <a:endParaRPr lang="en-US" sz="1000" dirty="0" smtClean="0"/>
              </a:p>
              <a:p>
                <a:r>
                  <a:rPr lang="ru-RU" sz="2400" dirty="0" smtClean="0"/>
                  <a:t>Данный </a:t>
                </a:r>
                <a:r>
                  <a:rPr lang="ru-RU" sz="2400" dirty="0"/>
                  <a:t>индекс наиболее чувствителен </a:t>
                </a:r>
                <a:r>
                  <a:rPr lang="ru-RU" sz="2400" dirty="0" smtClean="0"/>
                  <a:t>к изменениям индивидуальных индексов.</a:t>
                </a:r>
                <a:endParaRPr lang="ru-RU" sz="2400" dirty="0"/>
              </a:p>
            </p:txBody>
          </p:sp>
        </mc:Choice>
        <mc:Fallback>
          <p:sp>
            <p:nvSpPr>
              <p:cNvPr id="3" name="Прямоугольник 2"/>
              <p:cNvSpPr>
                <a:spLocks noRot="1" noChangeAspect="1" noMove="1" noResize="1" noEditPoints="1" noAdjustHandles="1" noChangeArrowheads="1" noChangeShapeType="1" noTextEdit="1"/>
              </p:cNvSpPr>
              <p:nvPr/>
            </p:nvSpPr>
            <p:spPr>
              <a:xfrm>
                <a:off x="255068" y="605001"/>
                <a:ext cx="8888932" cy="6071855"/>
              </a:xfrm>
              <a:prstGeom prst="rect">
                <a:avLst/>
              </a:prstGeom>
              <a:blipFill rotWithShape="1">
                <a:blip r:embed="rId2"/>
                <a:stretch>
                  <a:fillRect l="-1646" t="-803"/>
                </a:stretch>
              </a:blipFill>
            </p:spPr>
            <p:txBody>
              <a:bodyPr/>
              <a:lstStyle/>
              <a:p>
                <a:r>
                  <a:rPr lang="ru-RU">
                    <a:noFill/>
                  </a:rPr>
                  <a:t> </a:t>
                </a:r>
              </a:p>
            </p:txBody>
          </p:sp>
        </mc:Fallback>
      </mc:AlternateContent>
    </p:spTree>
    <p:extLst>
      <p:ext uri="{BB962C8B-B14F-4D97-AF65-F5344CB8AC3E}">
        <p14:creationId xmlns:p14="http://schemas.microsoft.com/office/powerpoint/2010/main" val="40290019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5068" y="476672"/>
            <a:ext cx="8888932" cy="3539430"/>
          </a:xfrm>
          <a:prstGeom prst="rect">
            <a:avLst/>
          </a:prstGeom>
        </p:spPr>
        <p:txBody>
          <a:bodyPr wrap="square">
            <a:spAutoFit/>
          </a:bodyPr>
          <a:lstStyle/>
          <a:p>
            <a:r>
              <a:rPr lang="ru-RU" sz="3200" b="1" dirty="0" smtClean="0">
                <a:effectLst>
                  <a:outerShdw blurRad="38100" dist="38100" dir="2700000" algn="tl">
                    <a:srgbClr val="000000">
                      <a:alpha val="43137"/>
                    </a:srgbClr>
                  </a:outerShdw>
                </a:effectLst>
              </a:rPr>
              <a:t>Пример разницы применения индексов</a:t>
            </a:r>
          </a:p>
          <a:p>
            <a:endParaRPr lang="ru-RU" sz="2400" dirty="0" smtClean="0"/>
          </a:p>
          <a:p>
            <a:r>
              <a:rPr lang="ru-RU" sz="2400" dirty="0" smtClean="0"/>
              <a:t>Если </a:t>
            </a:r>
            <a:r>
              <a:rPr lang="ru-RU" sz="2400" dirty="0"/>
              <a:t>продажи </a:t>
            </a:r>
            <a:r>
              <a:rPr lang="ru-RU" sz="2400" dirty="0" smtClean="0"/>
              <a:t>на рынке </a:t>
            </a:r>
            <a:r>
              <a:rPr lang="ru-RU" sz="2400" dirty="0"/>
              <a:t>осуществляются по </a:t>
            </a:r>
            <a:r>
              <a:rPr lang="ru-RU" sz="2400" dirty="0" smtClean="0"/>
              <a:t>10-ти товарным группам и </a:t>
            </a:r>
            <a:r>
              <a:rPr lang="ru-RU" sz="2400" dirty="0"/>
              <a:t>по </a:t>
            </a:r>
            <a:r>
              <a:rPr lang="ru-RU" sz="2400" dirty="0" smtClean="0"/>
              <a:t>9-ти из </a:t>
            </a:r>
            <a:r>
              <a:rPr lang="ru-RU" sz="2400" dirty="0"/>
              <a:t>них они неизменны</a:t>
            </a:r>
            <a:r>
              <a:rPr lang="ru-RU" sz="2400" dirty="0" smtClean="0"/>
              <a:t>, а </a:t>
            </a:r>
            <a:r>
              <a:rPr lang="ru-RU" sz="2400" dirty="0"/>
              <a:t>по </a:t>
            </a:r>
            <a:r>
              <a:rPr lang="ru-RU" sz="2400" dirty="0" smtClean="0"/>
              <a:t>какой-либо одной товарной группе снизятся </a:t>
            </a:r>
            <a:r>
              <a:rPr lang="ru-RU" sz="2400" dirty="0"/>
              <a:t>до нуля, то </a:t>
            </a:r>
            <a:r>
              <a:rPr lang="ru-RU" sz="2400" dirty="0" smtClean="0"/>
              <a:t>при доле </a:t>
            </a:r>
            <a:r>
              <a:rPr lang="ru-RU" sz="2400" dirty="0"/>
              <a:t>продаж на рынке по этой </a:t>
            </a:r>
            <a:r>
              <a:rPr lang="ru-RU" sz="2400" dirty="0" smtClean="0"/>
              <a:t>группе в </a:t>
            </a:r>
            <a:r>
              <a:rPr lang="ru-RU" sz="2400" dirty="0"/>
              <a:t>5</a:t>
            </a:r>
            <a:r>
              <a:rPr lang="ru-RU" sz="2400" dirty="0" smtClean="0"/>
              <a:t>%:</a:t>
            </a:r>
          </a:p>
          <a:p>
            <a:pPr marL="342900" indent="-342900">
              <a:buFontTx/>
              <a:buChar char="-"/>
            </a:pPr>
            <a:r>
              <a:rPr lang="ru-RU" sz="2400" dirty="0" smtClean="0"/>
              <a:t>индекс (1) составит 0.95</a:t>
            </a:r>
            <a:r>
              <a:rPr lang="ru-RU" sz="2400" dirty="0"/>
              <a:t>, </a:t>
            </a:r>
            <a:endParaRPr lang="ru-RU" sz="2400" dirty="0" smtClean="0"/>
          </a:p>
          <a:p>
            <a:pPr marL="342900" indent="-342900">
              <a:buFontTx/>
              <a:buChar char="-"/>
            </a:pPr>
            <a:r>
              <a:rPr lang="ru-RU" sz="2400" dirty="0" smtClean="0"/>
              <a:t>индекс (4) </a:t>
            </a:r>
            <a:r>
              <a:rPr lang="ru-RU" sz="2400" dirty="0"/>
              <a:t>составит 0,9, </a:t>
            </a:r>
            <a:endParaRPr lang="ru-RU" sz="2400" dirty="0" smtClean="0"/>
          </a:p>
          <a:p>
            <a:pPr marL="342900" indent="-342900">
              <a:buFontTx/>
              <a:buChar char="-"/>
            </a:pPr>
            <a:r>
              <a:rPr lang="ru-RU" sz="2400" dirty="0" smtClean="0"/>
              <a:t>индекс (5) равен нулю</a:t>
            </a:r>
            <a:r>
              <a:rPr lang="ru-RU" sz="2400" dirty="0"/>
              <a:t>.</a:t>
            </a:r>
          </a:p>
        </p:txBody>
      </p:sp>
    </p:spTree>
    <p:extLst>
      <p:ext uri="{BB962C8B-B14F-4D97-AF65-F5344CB8AC3E}">
        <p14:creationId xmlns:p14="http://schemas.microsoft.com/office/powerpoint/2010/main" val="7224136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578</TotalTime>
  <Words>2028</Words>
  <Application>Microsoft Office PowerPoint</Application>
  <PresentationFormat>Экран (4:3)</PresentationFormat>
  <Paragraphs>376</Paragraphs>
  <Slides>37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Волна</vt:lpstr>
      <vt:lpstr>Конъюнктурный анализ  мировых рынков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Елена</dc:creator>
  <cp:lastModifiedBy>Елена</cp:lastModifiedBy>
  <cp:revision>49</cp:revision>
  <dcterms:created xsi:type="dcterms:W3CDTF">2013-11-14T07:19:21Z</dcterms:created>
  <dcterms:modified xsi:type="dcterms:W3CDTF">2013-11-21T13:15:41Z</dcterms:modified>
</cp:coreProperties>
</file>