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slideshow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28"/>
  </p:notesMasterIdLst>
  <p:handoutMasterIdLst>
    <p:handoutMasterId r:id="rId29"/>
  </p:handoutMasterIdLst>
  <p:sldIdLst>
    <p:sldId id="258" r:id="rId2"/>
    <p:sldId id="268" r:id="rId3"/>
    <p:sldId id="285" r:id="rId4"/>
    <p:sldId id="300" r:id="rId5"/>
    <p:sldId id="284" r:id="rId6"/>
    <p:sldId id="283" r:id="rId7"/>
    <p:sldId id="282" r:id="rId8"/>
    <p:sldId id="286" r:id="rId9"/>
    <p:sldId id="281" r:id="rId10"/>
    <p:sldId id="280" r:id="rId11"/>
    <p:sldId id="279" r:id="rId12"/>
    <p:sldId id="278" r:id="rId13"/>
    <p:sldId id="301" r:id="rId14"/>
    <p:sldId id="276" r:id="rId15"/>
    <p:sldId id="275" r:id="rId16"/>
    <p:sldId id="287" r:id="rId17"/>
    <p:sldId id="293" r:id="rId18"/>
    <p:sldId id="292" r:id="rId19"/>
    <p:sldId id="291" r:id="rId20"/>
    <p:sldId id="299" r:id="rId21"/>
    <p:sldId id="298" r:id="rId22"/>
    <p:sldId id="297" r:id="rId23"/>
    <p:sldId id="296" r:id="rId24"/>
    <p:sldId id="263" r:id="rId25"/>
    <p:sldId id="270" r:id="rId26"/>
    <p:sldId id="271" r:id="rId27"/>
  </p:sldIdLst>
  <p:sldSz cx="9144000" cy="6858000" type="screen4x3"/>
  <p:notesSz cx="6858000" cy="9144000"/>
  <p:custDataLst>
    <p:tags r:id="rId30"/>
  </p:custDataLst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encoding="windows-1251"/>
  <p:showPr showNarration="1" useTimings="0">
    <p:present/>
    <p:sldAll/>
    <p:penClr>
      <a:srgbClr val="FF0000"/>
    </p:penClr>
  </p:showPr>
  <p:clrMru>
    <a:srgbClr val="0000CC"/>
    <a:srgbClr val="B2B2B2"/>
    <a:srgbClr val="33CC33"/>
    <a:srgbClr val="FFCC00"/>
    <a:srgbClr val="00DCDC"/>
    <a:srgbClr val="0064EB"/>
    <a:srgbClr val="3333FF"/>
    <a:srgbClr val="0066FF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8A107856-5554-42FB-B03E-39F5DBC370BA}" styleName="Средний стиль 4 -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1146" autoAdjust="0"/>
    <p:restoredTop sz="82676" autoAdjust="0"/>
  </p:normalViewPr>
  <p:slideViewPr>
    <p:cSldViewPr>
      <p:cViewPr varScale="1">
        <p:scale>
          <a:sx n="113" d="100"/>
          <a:sy n="113" d="100"/>
        </p:scale>
        <p:origin x="-108" y="-126"/>
      </p:cViewPr>
      <p:guideLst>
        <p:guide orient="horz" pos="2432"/>
        <p:guide orient="horz" pos="3974"/>
        <p:guide orient="horz" pos="890"/>
        <p:guide orient="horz" pos="709"/>
        <p:guide orient="horz" pos="527"/>
        <p:guide orient="horz" pos="346"/>
        <p:guide pos="204"/>
        <p:guide pos="5556"/>
        <p:guide pos="2880"/>
        <p:guide pos="2744"/>
        <p:guide pos="3016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36868100" cy="368681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ags" Target="tags/tag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17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17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A3E05B13-2C97-4FC5-8D57-41943CE0CE8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8676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F6D30651-200C-4C2D-985F-543E0F24788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323741"/>
            </a:gs>
            <a:gs pos="100000">
              <a:srgbClr val="230FAF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13" descr="Untitled-1"/>
          <p:cNvPicPr>
            <a:picLocks noChangeAspect="1" noChangeArrowheads="1"/>
          </p:cNvPicPr>
          <p:nvPr userDrawn="1"/>
        </p:nvPicPr>
        <p:blipFill>
          <a:blip r:embed="rId13"/>
          <a:srcRect/>
          <a:stretch>
            <a:fillRect/>
          </a:stretch>
        </p:blipFill>
        <p:spPr bwMode="auto">
          <a:xfrm>
            <a:off x="7940675" y="6381750"/>
            <a:ext cx="879475" cy="414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7"/>
          <p:cNvSpPr txBox="1">
            <a:spLocks noChangeArrowheads="1"/>
          </p:cNvSpPr>
          <p:nvPr/>
        </p:nvSpPr>
        <p:spPr bwMode="auto">
          <a:xfrm>
            <a:off x="323850" y="3159125"/>
            <a:ext cx="8496300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4000">
                <a:solidFill>
                  <a:srgbClr val="FFFF00"/>
                </a:solidFill>
              </a:rPr>
              <a:t>ТЕМА 6. Унифицированные системы документации. </a:t>
            </a:r>
          </a:p>
        </p:txBody>
      </p:sp>
      <p:sp>
        <p:nvSpPr>
          <p:cNvPr id="2051" name="Text Box 8"/>
          <p:cNvSpPr txBox="1">
            <a:spLocks noChangeArrowheads="1"/>
          </p:cNvSpPr>
          <p:nvPr/>
        </p:nvSpPr>
        <p:spPr bwMode="auto">
          <a:xfrm>
            <a:off x="323850" y="549275"/>
            <a:ext cx="8496300" cy="2087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r>
              <a:rPr lang="ru-RU" sz="2400">
                <a:solidFill>
                  <a:schemeClr val="bg1"/>
                </a:solidFill>
              </a:rPr>
              <a:t>Кафедра</a:t>
            </a:r>
            <a:r>
              <a:rPr lang="en-US" sz="2400">
                <a:solidFill>
                  <a:schemeClr val="bg1"/>
                </a:solidFill>
              </a:rPr>
              <a:t> </a:t>
            </a:r>
            <a:r>
              <a:rPr lang="ru-RU" sz="2400">
                <a:solidFill>
                  <a:schemeClr val="bg1"/>
                </a:solidFill>
              </a:rPr>
              <a:t>ГТАП Институт права</a:t>
            </a:r>
          </a:p>
          <a:p>
            <a:endParaRPr lang="ru-RU" sz="2400">
              <a:solidFill>
                <a:schemeClr val="bg1"/>
              </a:solidFill>
            </a:endParaRPr>
          </a:p>
          <a:p>
            <a:r>
              <a:rPr lang="ru-RU" sz="2400">
                <a:solidFill>
                  <a:schemeClr val="bg1"/>
                </a:solidFill>
              </a:rPr>
              <a:t>Преподаватель –</a:t>
            </a:r>
          </a:p>
          <a:p>
            <a:r>
              <a:rPr lang="ru-RU" sz="2400">
                <a:solidFill>
                  <a:schemeClr val="bg1"/>
                </a:solidFill>
              </a:rPr>
              <a:t>                              к.полит.наук, доцент Н.А.Царева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 Box 3"/>
          <p:cNvSpPr txBox="1">
            <a:spLocks noChangeArrowheads="1"/>
          </p:cNvSpPr>
          <p:nvPr/>
        </p:nvSpPr>
        <p:spPr bwMode="auto">
          <a:xfrm>
            <a:off x="323850" y="0"/>
            <a:ext cx="8496300" cy="471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algn="ctr"/>
            <a:r>
              <a:rPr lang="ru-RU" sz="2800">
                <a:solidFill>
                  <a:srgbClr val="FFFF00"/>
                </a:solidFill>
              </a:rPr>
              <a:t>Основные  методы  унификации документации </a:t>
            </a:r>
          </a:p>
          <a:p>
            <a:pPr>
              <a:spcBef>
                <a:spcPct val="10000"/>
              </a:spcBef>
            </a:pPr>
            <a:endParaRPr lang="ru-RU" sz="2400" b="1">
              <a:solidFill>
                <a:srgbClr val="0F2BEC"/>
              </a:solidFill>
            </a:endParaRPr>
          </a:p>
        </p:txBody>
      </p:sp>
      <p:sp>
        <p:nvSpPr>
          <p:cNvPr id="11267" name="Text Box 4"/>
          <p:cNvSpPr txBox="1">
            <a:spLocks noChangeArrowheads="1"/>
          </p:cNvSpPr>
          <p:nvPr/>
        </p:nvSpPr>
        <p:spPr bwMode="auto">
          <a:xfrm>
            <a:off x="323850" y="6308725"/>
            <a:ext cx="1270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fld id="{C53132E7-3E27-4E97-B5D4-6D214B1943F6}" type="slidenum">
              <a:rPr lang="ru-RU">
                <a:solidFill>
                  <a:schemeClr val="bg1"/>
                </a:solidFill>
              </a:rPr>
              <a:pPr/>
              <a:t>10</a:t>
            </a:fld>
            <a:endParaRPr lang="ru-RU">
              <a:solidFill>
                <a:schemeClr val="bg1"/>
              </a:solidFill>
            </a:endParaRPr>
          </a:p>
        </p:txBody>
      </p:sp>
      <p:sp>
        <p:nvSpPr>
          <p:cNvPr id="11268" name="Rectangle 6"/>
          <p:cNvSpPr>
            <a:spLocks noChangeArrowheads="1"/>
          </p:cNvSpPr>
          <p:nvPr/>
        </p:nvSpPr>
        <p:spPr bwMode="auto">
          <a:xfrm>
            <a:off x="336550" y="544513"/>
            <a:ext cx="8496300" cy="71437"/>
          </a:xfrm>
          <a:prstGeom prst="rect">
            <a:avLst/>
          </a:prstGeom>
          <a:gradFill rotWithShape="1">
            <a:gsLst>
              <a:gs pos="0">
                <a:srgbClr val="333333"/>
              </a:gs>
              <a:gs pos="50000">
                <a:srgbClr val="B2B2B2"/>
              </a:gs>
              <a:gs pos="100000">
                <a:srgbClr val="333333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1269" name="Text Box 7"/>
          <p:cNvSpPr txBox="1">
            <a:spLocks noChangeArrowheads="1"/>
          </p:cNvSpPr>
          <p:nvPr/>
        </p:nvSpPr>
        <p:spPr bwMode="auto">
          <a:xfrm>
            <a:off x="323850" y="690563"/>
            <a:ext cx="8496300" cy="5618162"/>
          </a:xfrm>
          <a:prstGeom prst="rect">
            <a:avLst/>
          </a:prstGeom>
          <a:noFill/>
          <a:ln w="3175">
            <a:noFill/>
            <a:prstDash val="dash"/>
            <a:miter lim="800000"/>
            <a:headEnd/>
            <a:tailEnd/>
          </a:ln>
        </p:spPr>
        <p:txBody>
          <a:bodyPr lIns="0" tIns="0" rIns="0" bIns="0"/>
          <a:lstStyle/>
          <a:p>
            <a:endParaRPr lang="ru-RU" sz="1600">
              <a:solidFill>
                <a:schemeClr val="bg1"/>
              </a:solidFill>
            </a:endParaRPr>
          </a:p>
          <a:p>
            <a:endParaRPr lang="ru-RU" sz="1600">
              <a:solidFill>
                <a:schemeClr val="bg1"/>
              </a:solidFill>
            </a:endParaRPr>
          </a:p>
          <a:p>
            <a:endParaRPr lang="ru-RU" sz="1600">
              <a:solidFill>
                <a:schemeClr val="bg1"/>
              </a:solidFill>
            </a:endParaRPr>
          </a:p>
          <a:p>
            <a:endParaRPr lang="ru-RU" sz="1600">
              <a:solidFill>
                <a:schemeClr val="bg1"/>
              </a:solidFill>
            </a:endParaRPr>
          </a:p>
          <a:p>
            <a:endParaRPr lang="ru-RU" sz="1600">
              <a:solidFill>
                <a:schemeClr val="bg1"/>
              </a:solidFill>
            </a:endParaRPr>
          </a:p>
          <a:p>
            <a:endParaRPr lang="ru-RU" sz="1600">
              <a:solidFill>
                <a:schemeClr val="bg1"/>
              </a:solidFill>
            </a:endParaRPr>
          </a:p>
          <a:p>
            <a:endParaRPr lang="ru-RU" sz="1600">
              <a:solidFill>
                <a:schemeClr val="bg1"/>
              </a:solidFill>
            </a:endParaRPr>
          </a:p>
          <a:p>
            <a:r>
              <a:rPr lang="ru-RU" sz="2400">
                <a:solidFill>
                  <a:schemeClr val="bg1"/>
                </a:solidFill>
              </a:rPr>
              <a:t>К методам </a:t>
            </a:r>
            <a:r>
              <a:rPr lang="ru-RU" sz="2400">
                <a:solidFill>
                  <a:srgbClr val="FFFF00"/>
                </a:solidFill>
              </a:rPr>
              <a:t>содержательной унификации </a:t>
            </a:r>
            <a:r>
              <a:rPr lang="ru-RU" sz="2400">
                <a:solidFill>
                  <a:schemeClr val="bg1"/>
                </a:solidFill>
              </a:rPr>
              <a:t>относятся:</a:t>
            </a:r>
          </a:p>
          <a:p>
            <a:r>
              <a:rPr lang="ru-RU" sz="2400">
                <a:solidFill>
                  <a:schemeClr val="bg1"/>
                </a:solidFill>
              </a:rPr>
              <a:t>     установление ограничительных номенклатур действующих форм;</a:t>
            </a:r>
          </a:p>
          <a:p>
            <a:r>
              <a:rPr lang="ru-RU" sz="2400">
                <a:solidFill>
                  <a:schemeClr val="bg1"/>
                </a:solidFill>
              </a:rPr>
              <a:t>     создание типовых форм;</a:t>
            </a:r>
          </a:p>
          <a:p>
            <a:r>
              <a:rPr lang="ru-RU" sz="2400">
                <a:solidFill>
                  <a:schemeClr val="bg1"/>
                </a:solidFill>
              </a:rPr>
              <a:t>     построение единой модели документов для  групп  однородных  задач (использование формуляра-образца);</a:t>
            </a:r>
          </a:p>
          <a:p>
            <a:r>
              <a:rPr lang="ru-RU" sz="2400">
                <a:solidFill>
                  <a:schemeClr val="bg1"/>
                </a:solidFill>
              </a:rPr>
              <a:t>     унификация и стандартизация реквизитов.</a:t>
            </a:r>
          </a:p>
          <a:p>
            <a:r>
              <a:rPr lang="ru-RU" sz="2400">
                <a:solidFill>
                  <a:schemeClr val="bg1"/>
                </a:solidFill>
              </a:rPr>
              <a:t>Содержательная унификация связана с анализом содержания конкретных форм документов и их систем, осуществляется на основе классификации документов по различным признакам.</a:t>
            </a: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738188" y="836613"/>
            <a:ext cx="3505200" cy="1423987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2800" dirty="0">
                <a:solidFill>
                  <a:schemeClr val="tx2"/>
                </a:solidFill>
              </a:rPr>
              <a:t>метод содержательной унификации </a:t>
            </a: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4645025" y="800100"/>
            <a:ext cx="3286125" cy="1497013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2800" dirty="0">
                <a:solidFill>
                  <a:schemeClr val="tx2"/>
                </a:solidFill>
              </a:rPr>
              <a:t>метод формальной унификации </a:t>
            </a:r>
          </a:p>
        </p:txBody>
      </p:sp>
      <p:sp>
        <p:nvSpPr>
          <p:cNvPr id="9" name="Стрелка вниз 8"/>
          <p:cNvSpPr/>
          <p:nvPr/>
        </p:nvSpPr>
        <p:spPr>
          <a:xfrm>
            <a:off x="2454275" y="581025"/>
            <a:ext cx="255588" cy="255588"/>
          </a:xfrm>
          <a:prstGeom prst="downArrow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0" name="Стрелка вниз 9"/>
          <p:cNvSpPr/>
          <p:nvPr/>
        </p:nvSpPr>
        <p:spPr>
          <a:xfrm>
            <a:off x="6178550" y="617538"/>
            <a:ext cx="255588" cy="182562"/>
          </a:xfrm>
          <a:prstGeom prst="downArrow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ext Box 3"/>
          <p:cNvSpPr txBox="1">
            <a:spLocks noChangeArrowheads="1"/>
          </p:cNvSpPr>
          <p:nvPr/>
        </p:nvSpPr>
        <p:spPr bwMode="auto">
          <a:xfrm>
            <a:off x="323850" y="0"/>
            <a:ext cx="8496300" cy="617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algn="ctr"/>
            <a:r>
              <a:rPr lang="ru-RU" sz="3600" b="1">
                <a:solidFill>
                  <a:srgbClr val="FFFF00"/>
                </a:solidFill>
              </a:rPr>
              <a:t>Метод формальной унификации</a:t>
            </a:r>
            <a:endParaRPr lang="ru-RU" sz="4000" b="1">
              <a:solidFill>
                <a:srgbClr val="FFFF00"/>
              </a:solidFill>
            </a:endParaRPr>
          </a:p>
          <a:p>
            <a:pPr>
              <a:spcBef>
                <a:spcPct val="10000"/>
              </a:spcBef>
            </a:pPr>
            <a:endParaRPr lang="ru-RU" sz="2400" b="1">
              <a:solidFill>
                <a:srgbClr val="0F2BEC"/>
              </a:solidFill>
            </a:endParaRPr>
          </a:p>
        </p:txBody>
      </p:sp>
      <p:sp>
        <p:nvSpPr>
          <p:cNvPr id="12291" name="Text Box 4"/>
          <p:cNvSpPr txBox="1">
            <a:spLocks noChangeArrowheads="1"/>
          </p:cNvSpPr>
          <p:nvPr/>
        </p:nvSpPr>
        <p:spPr bwMode="auto">
          <a:xfrm>
            <a:off x="323850" y="6308725"/>
            <a:ext cx="1270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fld id="{B70C8B53-1483-4C44-B45C-D3C037036C5A}" type="slidenum">
              <a:rPr lang="ru-RU">
                <a:solidFill>
                  <a:schemeClr val="bg1"/>
                </a:solidFill>
              </a:rPr>
              <a:pPr/>
              <a:t>11</a:t>
            </a:fld>
            <a:endParaRPr lang="ru-RU">
              <a:solidFill>
                <a:schemeClr val="bg1"/>
              </a:solidFill>
            </a:endParaRPr>
          </a:p>
        </p:txBody>
      </p:sp>
      <p:sp>
        <p:nvSpPr>
          <p:cNvPr id="12292" name="Rectangle 6"/>
          <p:cNvSpPr>
            <a:spLocks noChangeArrowheads="1"/>
          </p:cNvSpPr>
          <p:nvPr/>
        </p:nvSpPr>
        <p:spPr bwMode="auto">
          <a:xfrm>
            <a:off x="336550" y="654050"/>
            <a:ext cx="8496300" cy="71438"/>
          </a:xfrm>
          <a:prstGeom prst="rect">
            <a:avLst/>
          </a:prstGeom>
          <a:gradFill rotWithShape="1">
            <a:gsLst>
              <a:gs pos="0">
                <a:srgbClr val="333333"/>
              </a:gs>
              <a:gs pos="50000">
                <a:srgbClr val="B2B2B2"/>
              </a:gs>
              <a:gs pos="100000">
                <a:srgbClr val="333333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2293" name="Text Box 7"/>
          <p:cNvSpPr txBox="1">
            <a:spLocks noChangeArrowheads="1"/>
          </p:cNvSpPr>
          <p:nvPr/>
        </p:nvSpPr>
        <p:spPr bwMode="auto">
          <a:xfrm>
            <a:off x="323850" y="1055688"/>
            <a:ext cx="8496300" cy="5253037"/>
          </a:xfrm>
          <a:prstGeom prst="rect">
            <a:avLst/>
          </a:prstGeom>
          <a:noFill/>
          <a:ln w="3175">
            <a:noFill/>
            <a:prstDash val="dash"/>
            <a:miter lim="800000"/>
            <a:headEnd/>
            <a:tailEnd/>
          </a:ln>
        </p:spPr>
        <p:txBody>
          <a:bodyPr lIns="0" tIns="0" rIns="0" bIns="0"/>
          <a:lstStyle/>
          <a:p>
            <a:r>
              <a:rPr lang="ru-RU" sz="3200">
                <a:solidFill>
                  <a:schemeClr val="bg1"/>
                </a:solidFill>
              </a:rPr>
              <a:t>унификация структур документов;</a:t>
            </a:r>
          </a:p>
          <a:p>
            <a:r>
              <a:rPr lang="ru-RU" sz="3200">
                <a:solidFill>
                  <a:schemeClr val="bg1"/>
                </a:solidFill>
              </a:rPr>
              <a:t>создание общих синтаксических правил построения документа;</a:t>
            </a:r>
          </a:p>
          <a:p>
            <a:r>
              <a:rPr lang="ru-RU" sz="3200">
                <a:solidFill>
                  <a:schemeClr val="bg1"/>
                </a:solidFill>
              </a:rPr>
              <a:t>унификация методов контроля информации документа;</a:t>
            </a:r>
          </a:p>
          <a:p>
            <a:r>
              <a:rPr lang="ru-RU" sz="3200">
                <a:solidFill>
                  <a:schemeClr val="bg1"/>
                </a:solidFill>
              </a:rPr>
              <a:t>унификация типов носителей и форматов документов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 Box 3"/>
          <p:cNvSpPr txBox="1">
            <a:spLocks noChangeArrowheads="1"/>
          </p:cNvSpPr>
          <p:nvPr/>
        </p:nvSpPr>
        <p:spPr bwMode="auto">
          <a:xfrm>
            <a:off x="323850" y="0"/>
            <a:ext cx="8496300" cy="1125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algn="ctr"/>
            <a:r>
              <a:rPr lang="ru-RU" sz="4000">
                <a:solidFill>
                  <a:srgbClr val="FFFF00"/>
                </a:solidFill>
              </a:rPr>
              <a:t>УСД  состоят</a:t>
            </a:r>
            <a:endParaRPr lang="ru-RU" sz="4000" b="1">
              <a:solidFill>
                <a:srgbClr val="FFFF00"/>
              </a:solidFill>
            </a:endParaRPr>
          </a:p>
          <a:p>
            <a:pPr>
              <a:spcBef>
                <a:spcPct val="10000"/>
              </a:spcBef>
            </a:pPr>
            <a:endParaRPr lang="ru-RU" sz="2400" b="1">
              <a:solidFill>
                <a:srgbClr val="0F2BEC"/>
              </a:solidFill>
            </a:endParaRPr>
          </a:p>
        </p:txBody>
      </p:sp>
      <p:sp>
        <p:nvSpPr>
          <p:cNvPr id="13315" name="Text Box 4"/>
          <p:cNvSpPr txBox="1">
            <a:spLocks noChangeArrowheads="1"/>
          </p:cNvSpPr>
          <p:nvPr/>
        </p:nvSpPr>
        <p:spPr bwMode="auto">
          <a:xfrm>
            <a:off x="323850" y="6308725"/>
            <a:ext cx="1270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fld id="{AE0D80F5-CEEE-4833-9AFD-24C3D88D19DC}" type="slidenum">
              <a:rPr lang="ru-RU">
                <a:solidFill>
                  <a:schemeClr val="bg1"/>
                </a:solidFill>
              </a:rPr>
              <a:pPr/>
              <a:t>12</a:t>
            </a:fld>
            <a:endParaRPr lang="ru-RU">
              <a:solidFill>
                <a:schemeClr val="bg1"/>
              </a:solidFill>
            </a:endParaRPr>
          </a:p>
        </p:txBody>
      </p:sp>
      <p:sp>
        <p:nvSpPr>
          <p:cNvPr id="13316" name="Rectangle 6"/>
          <p:cNvSpPr>
            <a:spLocks noChangeArrowheads="1"/>
          </p:cNvSpPr>
          <p:nvPr/>
        </p:nvSpPr>
        <p:spPr bwMode="auto">
          <a:xfrm>
            <a:off x="300038" y="836613"/>
            <a:ext cx="8496300" cy="71437"/>
          </a:xfrm>
          <a:prstGeom prst="rect">
            <a:avLst/>
          </a:prstGeom>
          <a:gradFill rotWithShape="1">
            <a:gsLst>
              <a:gs pos="0">
                <a:srgbClr val="333333"/>
              </a:gs>
              <a:gs pos="50000">
                <a:srgbClr val="B2B2B2"/>
              </a:gs>
              <a:gs pos="100000">
                <a:srgbClr val="333333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3317" name="Text Box 7"/>
          <p:cNvSpPr txBox="1">
            <a:spLocks noChangeArrowheads="1"/>
          </p:cNvSpPr>
          <p:nvPr/>
        </p:nvSpPr>
        <p:spPr bwMode="auto">
          <a:xfrm>
            <a:off x="323850" y="1092200"/>
            <a:ext cx="8496300" cy="5216525"/>
          </a:xfrm>
          <a:prstGeom prst="rect">
            <a:avLst/>
          </a:prstGeom>
          <a:noFill/>
          <a:ln w="3175">
            <a:noFill/>
            <a:prstDash val="dash"/>
            <a:miter lim="800000"/>
            <a:headEnd/>
            <a:tailEnd/>
          </a:ln>
        </p:spPr>
        <p:txBody>
          <a:bodyPr lIns="0" tIns="0" rIns="0" bIns="0"/>
          <a:lstStyle/>
          <a:p>
            <a:r>
              <a:rPr lang="ru-RU" sz="3200">
                <a:solidFill>
                  <a:schemeClr val="bg1"/>
                </a:solidFill>
              </a:rPr>
              <a:t>из совокупности взаимосвязанных унифицированных форм документов, обеспечивающих документированное представление данных в  определенных видах экономической деятельности;  </a:t>
            </a:r>
          </a:p>
          <a:p>
            <a:r>
              <a:rPr lang="ru-RU" sz="3200">
                <a:solidFill>
                  <a:schemeClr val="bg1"/>
                </a:solidFill>
              </a:rPr>
              <a:t>средств их ведения;</a:t>
            </a:r>
          </a:p>
          <a:p>
            <a:r>
              <a:rPr lang="ru-RU" sz="3200">
                <a:solidFill>
                  <a:schemeClr val="bg1"/>
                </a:solidFill>
              </a:rPr>
              <a:t>нормативных и методических документов  по  их  разработке,  ведению  и применению</a:t>
            </a:r>
            <a:r>
              <a:rPr lang="ru-RU" sz="160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48895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ru-RU" sz="3200" b="1" smtClean="0">
                <a:solidFill>
                  <a:srgbClr val="FFFF00"/>
                </a:solidFill>
              </a:rPr>
              <a:t>Общероссийские УСД</a:t>
            </a: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263525" y="873125"/>
          <a:ext cx="8617070" cy="5386759"/>
        </p:xfrm>
        <a:graphic>
          <a:graphicData uri="http://schemas.openxmlformats.org/drawingml/2006/table">
            <a:tbl>
              <a:tblPr firstRow="1" bandRow="1">
                <a:tableStyleId>{8A107856-5554-42FB-B03E-39F5DBC370BA}</a:tableStyleId>
              </a:tblPr>
              <a:tblGrid>
                <a:gridCol w="4418074"/>
                <a:gridCol w="1058877"/>
                <a:gridCol w="1022364"/>
                <a:gridCol w="2117755"/>
              </a:tblGrid>
              <a:tr h="745330"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solidFill>
                            <a:schemeClr val="tx2"/>
                          </a:solidFill>
                        </a:rPr>
                        <a:t>Наименование  общероссийской  УСД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err="1" smtClean="0">
                          <a:solidFill>
                            <a:schemeClr val="tx2"/>
                          </a:solidFill>
                        </a:rPr>
                        <a:t>Аббре-виатура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solidFill>
                            <a:schemeClr val="tx2"/>
                          </a:solidFill>
                        </a:rPr>
                        <a:t>Код по ОКУД   </a:t>
                      </a:r>
                    </a:p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dirty="0" err="1" smtClean="0">
                          <a:solidFill>
                            <a:schemeClr val="tx2"/>
                          </a:solidFill>
                        </a:rPr>
                        <a:t>Федер.органы</a:t>
                      </a:r>
                      <a:r>
                        <a:rPr lang="ru-RU" sz="1100" dirty="0" smtClean="0">
                          <a:solidFill>
                            <a:schemeClr val="tx2"/>
                          </a:solidFill>
                        </a:rPr>
                        <a:t> исп.власти, ответственные за ведение УСД</a:t>
                      </a:r>
                      <a:endParaRPr lang="ru-RU" sz="1100" dirty="0"/>
                    </a:p>
                  </a:txBody>
                  <a:tcPr/>
                </a:tc>
              </a:tr>
              <a:tr h="58069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>
                          <a:solidFill>
                            <a:schemeClr val="tx2"/>
                          </a:solidFill>
                        </a:rPr>
                        <a:t>УС организационно- распорядительной документации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solidFill>
                            <a:schemeClr val="tx2"/>
                          </a:solidFill>
                        </a:rPr>
                        <a:t>УСОРД</a:t>
                      </a:r>
                      <a:endParaRPr lang="ru-RU" sz="1600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>
                          <a:solidFill>
                            <a:schemeClr val="tx2"/>
                          </a:solidFill>
                        </a:rPr>
                        <a:t>0200000</a:t>
                      </a:r>
                    </a:p>
                    <a:p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err="1" smtClean="0">
                          <a:solidFill>
                            <a:schemeClr val="tx2"/>
                          </a:solidFill>
                        </a:rPr>
                        <a:t>Росархив</a:t>
                      </a:r>
                      <a:r>
                        <a:rPr lang="ru-RU" sz="1600" dirty="0" smtClean="0">
                          <a:solidFill>
                            <a:schemeClr val="tx2"/>
                          </a:solidFill>
                        </a:rPr>
                        <a:t>  </a:t>
                      </a:r>
                    </a:p>
                    <a:p>
                      <a:endParaRPr lang="ru-RU" sz="1600" dirty="0"/>
                    </a:p>
                  </a:txBody>
                  <a:tcPr/>
                </a:tc>
              </a:tr>
              <a:tr h="41559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>
                          <a:solidFill>
                            <a:schemeClr val="tx2"/>
                          </a:solidFill>
                        </a:rPr>
                        <a:t>УС первичной учетной документации</a:t>
                      </a:r>
                      <a:endParaRPr lang="ru-RU" sz="1600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solidFill>
                            <a:schemeClr val="tx2"/>
                          </a:solidFill>
                        </a:rPr>
                        <a:t>УСПУД</a:t>
                      </a:r>
                      <a:endParaRPr lang="ru-RU" sz="1600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solidFill>
                            <a:schemeClr val="tx2"/>
                          </a:solidFill>
                        </a:rPr>
                        <a:t>0300000</a:t>
                      </a:r>
                      <a:endParaRPr lang="ru-RU" sz="1600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solidFill>
                            <a:schemeClr val="tx2"/>
                          </a:solidFill>
                        </a:rPr>
                        <a:t>Госкомстат</a:t>
                      </a:r>
                      <a:endParaRPr lang="ru-RU" sz="1600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</a:tr>
              <a:tr h="41559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>
                          <a:solidFill>
                            <a:schemeClr val="tx2"/>
                          </a:solidFill>
                        </a:rPr>
                        <a:t>УС банковской документации</a:t>
                      </a:r>
                      <a:endParaRPr lang="ru-RU" sz="1600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solidFill>
                            <a:schemeClr val="tx2"/>
                          </a:solidFill>
                        </a:rPr>
                        <a:t>УСБД</a:t>
                      </a:r>
                      <a:endParaRPr lang="ru-RU" sz="1600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solidFill>
                            <a:schemeClr val="tx2"/>
                          </a:solidFill>
                        </a:rPr>
                        <a:t>0400000</a:t>
                      </a:r>
                      <a:endParaRPr lang="ru-RU" sz="1600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>
                          <a:solidFill>
                            <a:schemeClr val="tx2"/>
                          </a:solidFill>
                        </a:rPr>
                        <a:t>Банк России</a:t>
                      </a:r>
                      <a:endParaRPr lang="ru-RU" sz="1600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</a:tr>
              <a:tr h="81980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>
                          <a:solidFill>
                            <a:schemeClr val="tx2"/>
                          </a:solidFill>
                        </a:rPr>
                        <a:t>УС финансовой, учетной и отчетной бухгалтерской документации бюджетных учреждений и организаций </a:t>
                      </a:r>
                      <a:endParaRPr lang="ru-RU" sz="1600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solidFill>
                            <a:schemeClr val="tx2"/>
                          </a:solidFill>
                        </a:rPr>
                        <a:t>УСФДБ</a:t>
                      </a:r>
                      <a:endParaRPr lang="ru-RU" sz="1600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>
                          <a:solidFill>
                            <a:schemeClr val="tx2"/>
                          </a:solidFill>
                        </a:rPr>
                        <a:t>0500000</a:t>
                      </a:r>
                    </a:p>
                    <a:p>
                      <a:endParaRPr lang="ru-RU" sz="1600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>
                          <a:solidFill>
                            <a:schemeClr val="tx2"/>
                          </a:solidFill>
                        </a:rPr>
                        <a:t>Минфин России      </a:t>
                      </a:r>
                    </a:p>
                    <a:p>
                      <a:endParaRPr lang="ru-RU" sz="1600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</a:tr>
              <a:tr h="41559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>
                          <a:solidFill>
                            <a:schemeClr val="tx2"/>
                          </a:solidFill>
                        </a:rPr>
                        <a:t>УС отчетно-статистической   документации</a:t>
                      </a:r>
                      <a:endParaRPr lang="ru-RU" sz="1600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solidFill>
                            <a:schemeClr val="tx2"/>
                          </a:solidFill>
                        </a:rPr>
                        <a:t>УСОСД</a:t>
                      </a:r>
                      <a:endParaRPr lang="ru-RU" sz="1600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solidFill>
                            <a:schemeClr val="tx2"/>
                          </a:solidFill>
                        </a:rPr>
                        <a:t>0600000</a:t>
                      </a:r>
                      <a:endParaRPr lang="ru-RU" sz="1600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>
                          <a:solidFill>
                            <a:schemeClr val="tx2"/>
                          </a:solidFill>
                        </a:rPr>
                        <a:t>Госкомстат</a:t>
                      </a:r>
                      <a:endParaRPr lang="ru-RU" sz="1600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</a:tr>
              <a:tr h="56292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>
                          <a:solidFill>
                            <a:schemeClr val="tx2"/>
                          </a:solidFill>
                        </a:rPr>
                        <a:t>УС учетной и отчетной бухгалтерской документации</a:t>
                      </a:r>
                      <a:endParaRPr lang="ru-RU" sz="1600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>
                          <a:solidFill>
                            <a:schemeClr val="tx2"/>
                          </a:solidFill>
                        </a:rPr>
                        <a:t>УСУОБД</a:t>
                      </a:r>
                      <a:endParaRPr lang="ru-RU" sz="1600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>
                          <a:solidFill>
                            <a:schemeClr val="tx2"/>
                          </a:solidFill>
                        </a:rPr>
                        <a:t>0700000</a:t>
                      </a:r>
                      <a:endParaRPr lang="ru-RU" sz="1600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>
                          <a:solidFill>
                            <a:schemeClr val="tx2"/>
                          </a:solidFill>
                        </a:rPr>
                        <a:t>Минфин России</a:t>
                      </a:r>
                      <a:endParaRPr lang="ru-RU" sz="1600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</a:tr>
              <a:tr h="41559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>
                          <a:solidFill>
                            <a:schemeClr val="tx2"/>
                          </a:solidFill>
                        </a:rPr>
                        <a:t>УС документации по труду</a:t>
                      </a:r>
                      <a:endParaRPr lang="ru-RU" sz="1600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>
                          <a:solidFill>
                            <a:schemeClr val="tx2"/>
                          </a:solidFill>
                        </a:rPr>
                        <a:t>УСДТ</a:t>
                      </a:r>
                      <a:endParaRPr lang="ru-RU" sz="1600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>
                          <a:solidFill>
                            <a:schemeClr val="tx2"/>
                          </a:solidFill>
                        </a:rPr>
                        <a:t>0800000</a:t>
                      </a:r>
                      <a:endParaRPr lang="ru-RU" sz="1600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>
                          <a:solidFill>
                            <a:schemeClr val="tx2"/>
                          </a:solidFill>
                        </a:rPr>
                        <a:t>Минтруд России</a:t>
                      </a:r>
                      <a:endParaRPr lang="ru-RU" sz="1600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</a:tr>
              <a:tr h="41559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>
                          <a:solidFill>
                            <a:schemeClr val="tx2"/>
                          </a:solidFill>
                        </a:rPr>
                        <a:t>УС документации Пенсионного фонда РФ</a:t>
                      </a:r>
                      <a:endParaRPr lang="ru-RU" sz="1600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>
                          <a:solidFill>
                            <a:schemeClr val="tx2"/>
                          </a:solidFill>
                        </a:rPr>
                        <a:t>УСДПФ</a:t>
                      </a:r>
                      <a:endParaRPr lang="ru-RU" sz="1600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>
                          <a:solidFill>
                            <a:schemeClr val="tx2"/>
                          </a:solidFill>
                        </a:rPr>
                        <a:t>0900000</a:t>
                      </a:r>
                      <a:endParaRPr lang="ru-RU" sz="1600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>
                          <a:solidFill>
                            <a:schemeClr val="tx2"/>
                          </a:solidFill>
                        </a:rPr>
                        <a:t>Пенсионный фонд</a:t>
                      </a:r>
                      <a:endParaRPr lang="ru-RU" sz="1600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</a:tr>
              <a:tr h="58069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>
                          <a:solidFill>
                            <a:schemeClr val="tx2"/>
                          </a:solidFill>
                        </a:rPr>
                        <a:t>УС внешнеторговой документации</a:t>
                      </a:r>
                      <a:endParaRPr lang="ru-RU" sz="1600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>
                          <a:solidFill>
                            <a:schemeClr val="tx2"/>
                          </a:solidFill>
                        </a:rPr>
                        <a:t>УСВД</a:t>
                      </a:r>
                      <a:endParaRPr lang="ru-RU" sz="1600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>
                          <a:solidFill>
                            <a:schemeClr val="tx2"/>
                          </a:solidFill>
                        </a:rPr>
                        <a:t>1000000</a:t>
                      </a:r>
                      <a:endParaRPr lang="ru-RU" sz="1600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>
                          <a:solidFill>
                            <a:schemeClr val="tx2"/>
                          </a:solidFill>
                        </a:rPr>
                        <a:t>Минэкономразвития</a:t>
                      </a:r>
                      <a:endParaRPr lang="ru-RU" sz="1600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 Box 3"/>
          <p:cNvSpPr txBox="1">
            <a:spLocks noChangeArrowheads="1"/>
          </p:cNvSpPr>
          <p:nvPr/>
        </p:nvSpPr>
        <p:spPr bwMode="auto">
          <a:xfrm>
            <a:off x="323850" y="142875"/>
            <a:ext cx="8496300" cy="2081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algn="ctr"/>
            <a:r>
              <a:rPr lang="ru-RU" sz="3200">
                <a:solidFill>
                  <a:srgbClr val="FFFF00"/>
                </a:solidFill>
              </a:rPr>
              <a:t>Унифицированные системы документации и входящие в них унифицированные формы   документов подразделяются на следующие категории</a:t>
            </a:r>
            <a:endParaRPr lang="ru-RU" sz="4000" b="1">
              <a:solidFill>
                <a:srgbClr val="FFFF00"/>
              </a:solidFill>
            </a:endParaRPr>
          </a:p>
          <a:p>
            <a:pPr>
              <a:spcBef>
                <a:spcPct val="10000"/>
              </a:spcBef>
            </a:pPr>
            <a:endParaRPr lang="ru-RU" sz="2400" b="1">
              <a:solidFill>
                <a:srgbClr val="0F2BEC"/>
              </a:solidFill>
            </a:endParaRPr>
          </a:p>
        </p:txBody>
      </p:sp>
      <p:sp>
        <p:nvSpPr>
          <p:cNvPr id="15363" name="Text Box 4"/>
          <p:cNvSpPr txBox="1">
            <a:spLocks noChangeArrowheads="1"/>
          </p:cNvSpPr>
          <p:nvPr/>
        </p:nvSpPr>
        <p:spPr bwMode="auto">
          <a:xfrm>
            <a:off x="323850" y="6308725"/>
            <a:ext cx="1270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fld id="{ED358248-235B-447C-8E65-74AA625912CC}" type="slidenum">
              <a:rPr lang="ru-RU">
                <a:solidFill>
                  <a:schemeClr val="bg1"/>
                </a:solidFill>
              </a:rPr>
              <a:pPr/>
              <a:t>14</a:t>
            </a:fld>
            <a:endParaRPr lang="ru-RU">
              <a:solidFill>
                <a:schemeClr val="bg1"/>
              </a:solidFill>
            </a:endParaRPr>
          </a:p>
        </p:txBody>
      </p:sp>
      <p:sp>
        <p:nvSpPr>
          <p:cNvPr id="15364" name="Rectangle 6"/>
          <p:cNvSpPr>
            <a:spLocks noChangeArrowheads="1"/>
          </p:cNvSpPr>
          <p:nvPr/>
        </p:nvSpPr>
        <p:spPr bwMode="auto">
          <a:xfrm>
            <a:off x="300038" y="2370138"/>
            <a:ext cx="8496300" cy="71437"/>
          </a:xfrm>
          <a:prstGeom prst="rect">
            <a:avLst/>
          </a:prstGeom>
          <a:gradFill rotWithShape="1">
            <a:gsLst>
              <a:gs pos="0">
                <a:srgbClr val="333333"/>
              </a:gs>
              <a:gs pos="50000">
                <a:srgbClr val="B2B2B2"/>
              </a:gs>
              <a:gs pos="100000">
                <a:srgbClr val="333333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5365" name="Text Box 7"/>
          <p:cNvSpPr txBox="1">
            <a:spLocks noChangeArrowheads="1"/>
          </p:cNvSpPr>
          <p:nvPr/>
        </p:nvSpPr>
        <p:spPr bwMode="auto">
          <a:xfrm>
            <a:off x="323850" y="2625725"/>
            <a:ext cx="8496300" cy="3683000"/>
          </a:xfrm>
          <a:prstGeom prst="rect">
            <a:avLst/>
          </a:prstGeom>
          <a:noFill/>
          <a:ln w="3175">
            <a:noFill/>
            <a:prstDash val="dash"/>
            <a:miter lim="800000"/>
            <a:headEnd/>
            <a:tailEnd/>
          </a:ln>
        </p:spPr>
        <p:txBody>
          <a:bodyPr lIns="0" tIns="0" rIns="0" bIns="0"/>
          <a:lstStyle/>
          <a:p>
            <a:endParaRPr lang="ru-RU" sz="1600">
              <a:solidFill>
                <a:schemeClr val="bg1"/>
              </a:solidFill>
            </a:endParaRPr>
          </a:p>
          <a:p>
            <a:endParaRPr lang="ru-RU" sz="1600">
              <a:solidFill>
                <a:schemeClr val="bg1"/>
              </a:solidFill>
            </a:endParaRPr>
          </a:p>
          <a:p>
            <a:endParaRPr lang="ru-RU" sz="1600">
              <a:solidFill>
                <a:schemeClr val="bg1"/>
              </a:solidFill>
            </a:endParaRPr>
          </a:p>
          <a:p>
            <a:endParaRPr lang="ru-RU" sz="1600">
              <a:solidFill>
                <a:schemeClr val="bg1"/>
              </a:solidFill>
            </a:endParaRPr>
          </a:p>
          <a:p>
            <a:endParaRPr lang="ru-RU" sz="1600">
              <a:solidFill>
                <a:schemeClr val="bg1"/>
              </a:solidFill>
            </a:endParaRPr>
          </a:p>
          <a:p>
            <a:endParaRPr lang="ru-RU" sz="1600">
              <a:solidFill>
                <a:schemeClr val="bg1"/>
              </a:solidFill>
            </a:endParaRPr>
          </a:p>
          <a:p>
            <a:endParaRPr lang="ru-RU" sz="1600">
              <a:solidFill>
                <a:schemeClr val="bg1"/>
              </a:solidFill>
            </a:endParaRPr>
          </a:p>
          <a:p>
            <a:endParaRPr lang="ru-RU" sz="1600">
              <a:solidFill>
                <a:schemeClr val="bg1"/>
              </a:solidFill>
            </a:endParaRPr>
          </a:p>
          <a:p>
            <a:endParaRPr lang="ru-RU" sz="1600">
              <a:solidFill>
                <a:schemeClr val="bg1"/>
              </a:solidFill>
            </a:endParaRPr>
          </a:p>
          <a:p>
            <a:r>
              <a:rPr lang="ru-RU" sz="1600">
                <a:solidFill>
                  <a:schemeClr val="tx2"/>
                </a:solidFill>
              </a:rPr>
              <a:t>    </a:t>
            </a: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373063" y="2954338"/>
            <a:ext cx="3687762" cy="1314450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3200" dirty="0">
                <a:solidFill>
                  <a:schemeClr val="tx2"/>
                </a:solidFill>
              </a:rPr>
              <a:t>общероссийские</a:t>
            </a:r>
            <a:endParaRPr lang="ru-RU" dirty="0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3367088" y="4779963"/>
            <a:ext cx="2884487" cy="1423987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3200" dirty="0">
                <a:solidFill>
                  <a:schemeClr val="tx2"/>
                </a:solidFill>
              </a:rPr>
              <a:t>организаций</a:t>
            </a:r>
          </a:p>
          <a:p>
            <a:pPr algn="ctr">
              <a:defRPr/>
            </a:pPr>
            <a:endParaRPr lang="ru-RU" dirty="0"/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5156200" y="2954338"/>
            <a:ext cx="3614738" cy="1387475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3200" dirty="0">
                <a:solidFill>
                  <a:schemeClr val="tx2"/>
                </a:solidFill>
              </a:rPr>
              <a:t>отраслевые (ведомственные)</a:t>
            </a:r>
            <a:endParaRPr lang="ru-RU" dirty="0"/>
          </a:p>
        </p:txBody>
      </p:sp>
      <p:cxnSp>
        <p:nvCxnSpPr>
          <p:cNvPr id="10" name="Прямая со стрелкой 9"/>
          <p:cNvCxnSpPr/>
          <p:nvPr/>
        </p:nvCxnSpPr>
        <p:spPr>
          <a:xfrm rot="10800000" flipV="1">
            <a:off x="3148013" y="2078038"/>
            <a:ext cx="1058862" cy="8763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 стрелкой 11"/>
          <p:cNvCxnSpPr/>
          <p:nvPr/>
        </p:nvCxnSpPr>
        <p:spPr>
          <a:xfrm rot="5400000">
            <a:off x="3166269" y="3410744"/>
            <a:ext cx="2701925" cy="3651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/>
          <p:nvPr/>
        </p:nvCxnSpPr>
        <p:spPr>
          <a:xfrm>
            <a:off x="4791075" y="2078038"/>
            <a:ext cx="1241425" cy="8763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Box 3"/>
          <p:cNvSpPr txBox="1">
            <a:spLocks noChangeArrowheads="1"/>
          </p:cNvSpPr>
          <p:nvPr/>
        </p:nvSpPr>
        <p:spPr bwMode="auto">
          <a:xfrm>
            <a:off x="323850" y="0"/>
            <a:ext cx="8496300" cy="1125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algn="ctr"/>
            <a:r>
              <a:rPr lang="ru-RU" sz="3600" i="1">
                <a:solidFill>
                  <a:srgbClr val="FFFF00"/>
                </a:solidFill>
              </a:rPr>
              <a:t>Общероссийская унифицированная форма документа (УФД)</a:t>
            </a:r>
            <a:endParaRPr lang="ru-RU" sz="4000" b="1">
              <a:solidFill>
                <a:srgbClr val="FFFF00"/>
              </a:solidFill>
            </a:endParaRPr>
          </a:p>
          <a:p>
            <a:pPr>
              <a:spcBef>
                <a:spcPct val="10000"/>
              </a:spcBef>
            </a:pPr>
            <a:endParaRPr lang="ru-RU" sz="2400" b="1">
              <a:solidFill>
                <a:srgbClr val="0F2BEC"/>
              </a:solidFill>
            </a:endParaRPr>
          </a:p>
        </p:txBody>
      </p:sp>
      <p:sp>
        <p:nvSpPr>
          <p:cNvPr id="16387" name="Text Box 4"/>
          <p:cNvSpPr txBox="1">
            <a:spLocks noChangeArrowheads="1"/>
          </p:cNvSpPr>
          <p:nvPr/>
        </p:nvSpPr>
        <p:spPr bwMode="auto">
          <a:xfrm>
            <a:off x="323850" y="6308725"/>
            <a:ext cx="1270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fld id="{58FA69E4-5EAA-4B7A-BF57-92E73ED8EFCD}" type="slidenum">
              <a:rPr lang="ru-RU">
                <a:solidFill>
                  <a:schemeClr val="bg1"/>
                </a:solidFill>
              </a:rPr>
              <a:pPr/>
              <a:t>15</a:t>
            </a:fld>
            <a:endParaRPr lang="ru-RU">
              <a:solidFill>
                <a:schemeClr val="bg1"/>
              </a:solidFill>
            </a:endParaRPr>
          </a:p>
        </p:txBody>
      </p:sp>
      <p:sp>
        <p:nvSpPr>
          <p:cNvPr id="16388" name="Rectangle 6"/>
          <p:cNvSpPr>
            <a:spLocks noChangeArrowheads="1"/>
          </p:cNvSpPr>
          <p:nvPr/>
        </p:nvSpPr>
        <p:spPr bwMode="auto">
          <a:xfrm>
            <a:off x="323850" y="1054100"/>
            <a:ext cx="8496300" cy="71438"/>
          </a:xfrm>
          <a:prstGeom prst="rect">
            <a:avLst/>
          </a:prstGeom>
          <a:gradFill rotWithShape="1">
            <a:gsLst>
              <a:gs pos="0">
                <a:srgbClr val="333333"/>
              </a:gs>
              <a:gs pos="50000">
                <a:srgbClr val="B2B2B2"/>
              </a:gs>
              <a:gs pos="100000">
                <a:srgbClr val="333333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6389" name="Text Box 7"/>
          <p:cNvSpPr txBox="1">
            <a:spLocks noChangeArrowheads="1"/>
          </p:cNvSpPr>
          <p:nvPr/>
        </p:nvSpPr>
        <p:spPr bwMode="auto">
          <a:xfrm>
            <a:off x="323850" y="1274763"/>
            <a:ext cx="8496300" cy="5033962"/>
          </a:xfrm>
          <a:prstGeom prst="rect">
            <a:avLst/>
          </a:prstGeom>
          <a:noFill/>
          <a:ln w="3175">
            <a:noFill/>
            <a:prstDash val="dash"/>
            <a:miter lim="800000"/>
            <a:headEnd/>
            <a:tailEnd/>
          </a:ln>
        </p:spPr>
        <p:txBody>
          <a:bodyPr lIns="0" tIns="0" rIns="0" bIns="0"/>
          <a:lstStyle/>
          <a:p>
            <a:r>
              <a:rPr lang="ru-RU" sz="2400">
                <a:solidFill>
                  <a:schemeClr val="bg1"/>
                </a:solidFill>
              </a:rPr>
              <a:t>УФД, входящая в состав общероссийской УСД и обязательная для применения на всей территории РФ в определенном виде экономической деятельности, утверждается федеральными органами исполнительной власти, ответственными за разработку общероссийских УСД, в состав которых входят данные УФД.</a:t>
            </a:r>
          </a:p>
          <a:p>
            <a:r>
              <a:rPr lang="ru-RU" sz="3200" i="1">
                <a:solidFill>
                  <a:srgbClr val="FFFF00"/>
                </a:solidFill>
              </a:rPr>
              <a:t>Отраслевая (ведомственная) УФД</a:t>
            </a:r>
            <a:r>
              <a:rPr lang="ru-RU" sz="3200">
                <a:solidFill>
                  <a:srgbClr val="FFFF00"/>
                </a:solidFill>
              </a:rPr>
              <a:t> </a:t>
            </a:r>
            <a:r>
              <a:rPr lang="ru-RU" sz="2400">
                <a:solidFill>
                  <a:schemeClr val="bg1"/>
                </a:solidFill>
              </a:rPr>
              <a:t>-  унифицированная форма документа, входящая в состав отраслевой (ведомственной) УСД, разрабатывается на основе общероссийских УФД или во взаимосвязи с ними.</a:t>
            </a:r>
          </a:p>
          <a:p>
            <a:r>
              <a:rPr lang="ru-RU" sz="3200" i="1">
                <a:solidFill>
                  <a:srgbClr val="FFFF00"/>
                </a:solidFill>
              </a:rPr>
              <a:t>УФД организации</a:t>
            </a:r>
            <a:r>
              <a:rPr lang="ru-RU" sz="3200">
                <a:solidFill>
                  <a:srgbClr val="FFFF00"/>
                </a:solidFill>
              </a:rPr>
              <a:t> </a:t>
            </a:r>
            <a:r>
              <a:rPr lang="ru-RU" sz="2400">
                <a:solidFill>
                  <a:schemeClr val="bg1"/>
                </a:solidFill>
              </a:rPr>
              <a:t>- унифицированная  форма  документа, входящая в состав УСД организации и обязательная для применения в данной организации.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ext Box 3"/>
          <p:cNvSpPr txBox="1">
            <a:spLocks noChangeArrowheads="1"/>
          </p:cNvSpPr>
          <p:nvPr/>
        </p:nvSpPr>
        <p:spPr bwMode="auto">
          <a:xfrm>
            <a:off x="153988" y="142875"/>
            <a:ext cx="8799512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algn="ctr"/>
            <a:r>
              <a:rPr lang="ru-RU" sz="3600" b="1">
                <a:solidFill>
                  <a:srgbClr val="FFFF00"/>
                </a:solidFill>
              </a:rPr>
              <a:t>1-я стадии разработки и ведения УФД</a:t>
            </a:r>
            <a:endParaRPr lang="ru-RU" sz="4000" b="1">
              <a:solidFill>
                <a:srgbClr val="FFFF00"/>
              </a:solidFill>
            </a:endParaRPr>
          </a:p>
          <a:p>
            <a:pPr>
              <a:spcBef>
                <a:spcPct val="10000"/>
              </a:spcBef>
            </a:pPr>
            <a:endParaRPr lang="ru-RU" sz="2400" b="1">
              <a:solidFill>
                <a:srgbClr val="0F2BEC"/>
              </a:solidFill>
            </a:endParaRPr>
          </a:p>
        </p:txBody>
      </p:sp>
      <p:sp>
        <p:nvSpPr>
          <p:cNvPr id="17411" name="Text Box 4"/>
          <p:cNvSpPr txBox="1">
            <a:spLocks noChangeArrowheads="1"/>
          </p:cNvSpPr>
          <p:nvPr/>
        </p:nvSpPr>
        <p:spPr bwMode="auto">
          <a:xfrm>
            <a:off x="323850" y="6308725"/>
            <a:ext cx="1270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fld id="{81B7967D-93D2-4A1A-A0D6-5423B869E04F}" type="slidenum">
              <a:rPr lang="ru-RU">
                <a:solidFill>
                  <a:schemeClr val="bg1"/>
                </a:solidFill>
              </a:rPr>
              <a:pPr/>
              <a:t>16</a:t>
            </a:fld>
            <a:endParaRPr lang="ru-RU">
              <a:solidFill>
                <a:schemeClr val="bg1"/>
              </a:solidFill>
            </a:endParaRPr>
          </a:p>
        </p:txBody>
      </p:sp>
      <p:sp>
        <p:nvSpPr>
          <p:cNvPr id="17412" name="Rectangle 6"/>
          <p:cNvSpPr>
            <a:spLocks noChangeArrowheads="1"/>
          </p:cNvSpPr>
          <p:nvPr/>
        </p:nvSpPr>
        <p:spPr bwMode="auto">
          <a:xfrm>
            <a:off x="300038" y="690563"/>
            <a:ext cx="8496300" cy="71437"/>
          </a:xfrm>
          <a:prstGeom prst="rect">
            <a:avLst/>
          </a:prstGeom>
          <a:gradFill rotWithShape="1">
            <a:gsLst>
              <a:gs pos="0">
                <a:srgbClr val="333333"/>
              </a:gs>
              <a:gs pos="50000">
                <a:srgbClr val="B2B2B2"/>
              </a:gs>
              <a:gs pos="100000">
                <a:srgbClr val="333333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7413" name="Text Box 7"/>
          <p:cNvSpPr txBox="1">
            <a:spLocks noChangeArrowheads="1"/>
          </p:cNvSpPr>
          <p:nvPr/>
        </p:nvSpPr>
        <p:spPr bwMode="auto">
          <a:xfrm>
            <a:off x="336550" y="690563"/>
            <a:ext cx="8496300" cy="5472112"/>
          </a:xfrm>
          <a:prstGeom prst="rect">
            <a:avLst/>
          </a:prstGeom>
          <a:noFill/>
          <a:ln w="3175">
            <a:noFill/>
            <a:prstDash val="dash"/>
            <a:miter lim="800000"/>
            <a:headEnd/>
            <a:tailEnd/>
          </a:ln>
        </p:spPr>
        <p:txBody>
          <a:bodyPr lIns="0" tIns="0" rIns="0" bIns="0"/>
          <a:lstStyle/>
          <a:p>
            <a:r>
              <a:rPr lang="ru-RU" sz="2800">
                <a:solidFill>
                  <a:srgbClr val="FFFF00"/>
                </a:solidFill>
              </a:rPr>
              <a:t>- организация разработки общероссийской  УФД</a:t>
            </a:r>
          </a:p>
          <a:p>
            <a:r>
              <a:rPr lang="ru-RU" sz="2600">
                <a:solidFill>
                  <a:schemeClr val="bg1"/>
                </a:solidFill>
              </a:rPr>
              <a:t>головная организация проводит по разработке УСД предварительное исследование, изучаются: </a:t>
            </a:r>
          </a:p>
          <a:p>
            <a:r>
              <a:rPr lang="ru-RU" sz="2600">
                <a:solidFill>
                  <a:schemeClr val="bg1"/>
                </a:solidFill>
              </a:rPr>
              <a:t>- законодательные и нормативные документы;</a:t>
            </a:r>
          </a:p>
          <a:p>
            <a:r>
              <a:rPr lang="ru-RU" sz="2600">
                <a:solidFill>
                  <a:schemeClr val="bg1"/>
                </a:solidFill>
              </a:rPr>
              <a:t>- отраслевые (ведомств.) номенклатуры и перечни;</a:t>
            </a:r>
          </a:p>
          <a:p>
            <a:r>
              <a:rPr lang="ru-RU" sz="2600">
                <a:solidFill>
                  <a:schemeClr val="bg1"/>
                </a:solidFill>
              </a:rPr>
              <a:t>- руководящие документы;</a:t>
            </a:r>
          </a:p>
          <a:p>
            <a:pPr>
              <a:buFontTx/>
              <a:buChar char="-"/>
            </a:pPr>
            <a:r>
              <a:rPr lang="ru-RU" sz="2600">
                <a:solidFill>
                  <a:schemeClr val="bg1"/>
                </a:solidFill>
              </a:rPr>
              <a:t>формы документов, используемых в традиционных условиях для решения задач, для которых предназначены разрабатываемые УФД.</a:t>
            </a:r>
          </a:p>
          <a:p>
            <a:r>
              <a:rPr lang="ru-RU" sz="2600">
                <a:solidFill>
                  <a:schemeClr val="bg1"/>
                </a:solidFill>
              </a:rPr>
              <a:t>Определяется комплекс подсистем и задач, для которых предназначены разрабатываемые формы документов.</a:t>
            </a:r>
          </a:p>
          <a:p>
            <a:r>
              <a:rPr lang="ru-RU" sz="2600">
                <a:solidFill>
                  <a:schemeClr val="bg1"/>
                </a:solidFill>
              </a:rPr>
              <a:t>Результаты исследования служат базой для подготовки </a:t>
            </a:r>
            <a:r>
              <a:rPr lang="ru-RU" sz="2600" b="1">
                <a:solidFill>
                  <a:schemeClr val="bg1"/>
                </a:solidFill>
              </a:rPr>
              <a:t>технического задания</a:t>
            </a:r>
            <a:r>
              <a:rPr lang="ru-RU" sz="2600">
                <a:solidFill>
                  <a:schemeClr val="bg1"/>
                </a:solidFill>
              </a:rPr>
              <a:t> на разработку УСД.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ext Box 3"/>
          <p:cNvSpPr txBox="1">
            <a:spLocks noChangeArrowheads="1"/>
          </p:cNvSpPr>
          <p:nvPr/>
        </p:nvSpPr>
        <p:spPr bwMode="auto">
          <a:xfrm>
            <a:off x="323850" y="0"/>
            <a:ext cx="8496300" cy="763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algn="ctr"/>
            <a:r>
              <a:rPr lang="ru-RU" sz="4000">
                <a:solidFill>
                  <a:srgbClr val="FFFF00"/>
                </a:solidFill>
              </a:rPr>
              <a:t>Содержание технического задания </a:t>
            </a:r>
            <a:endParaRPr lang="ru-RU" sz="4000" b="1">
              <a:solidFill>
                <a:srgbClr val="FFFF00"/>
              </a:solidFill>
            </a:endParaRPr>
          </a:p>
          <a:p>
            <a:pPr>
              <a:spcBef>
                <a:spcPct val="10000"/>
              </a:spcBef>
            </a:pPr>
            <a:endParaRPr lang="ru-RU" sz="2400" b="1">
              <a:solidFill>
                <a:srgbClr val="0F2BEC"/>
              </a:solidFill>
            </a:endParaRPr>
          </a:p>
        </p:txBody>
      </p:sp>
      <p:sp>
        <p:nvSpPr>
          <p:cNvPr id="18435" name="Text Box 4"/>
          <p:cNvSpPr txBox="1">
            <a:spLocks noChangeArrowheads="1"/>
          </p:cNvSpPr>
          <p:nvPr/>
        </p:nvSpPr>
        <p:spPr bwMode="auto">
          <a:xfrm>
            <a:off x="323850" y="6308725"/>
            <a:ext cx="1270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fld id="{B4F9F5A1-B34B-4FA2-B334-F41E11FF4444}" type="slidenum">
              <a:rPr lang="ru-RU">
                <a:solidFill>
                  <a:schemeClr val="bg1"/>
                </a:solidFill>
              </a:rPr>
              <a:pPr/>
              <a:t>17</a:t>
            </a:fld>
            <a:endParaRPr lang="ru-RU">
              <a:solidFill>
                <a:schemeClr val="bg1"/>
              </a:solidFill>
            </a:endParaRPr>
          </a:p>
        </p:txBody>
      </p:sp>
      <p:sp>
        <p:nvSpPr>
          <p:cNvPr id="18436" name="Rectangle 6"/>
          <p:cNvSpPr>
            <a:spLocks noChangeArrowheads="1"/>
          </p:cNvSpPr>
          <p:nvPr/>
        </p:nvSpPr>
        <p:spPr bwMode="auto">
          <a:xfrm>
            <a:off x="227013" y="800100"/>
            <a:ext cx="8496300" cy="71438"/>
          </a:xfrm>
          <a:prstGeom prst="rect">
            <a:avLst/>
          </a:prstGeom>
          <a:gradFill rotWithShape="1">
            <a:gsLst>
              <a:gs pos="0">
                <a:srgbClr val="333333"/>
              </a:gs>
              <a:gs pos="50000">
                <a:srgbClr val="B2B2B2"/>
              </a:gs>
              <a:gs pos="100000">
                <a:srgbClr val="333333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8437" name="Text Box 7"/>
          <p:cNvSpPr txBox="1">
            <a:spLocks noChangeArrowheads="1"/>
          </p:cNvSpPr>
          <p:nvPr/>
        </p:nvSpPr>
        <p:spPr bwMode="auto">
          <a:xfrm>
            <a:off x="323850" y="1019175"/>
            <a:ext cx="8496300" cy="5289550"/>
          </a:xfrm>
          <a:prstGeom prst="rect">
            <a:avLst/>
          </a:prstGeom>
          <a:noFill/>
          <a:ln w="3175">
            <a:noFill/>
            <a:prstDash val="dash"/>
            <a:miter lim="800000"/>
            <a:headEnd/>
            <a:tailEnd/>
          </a:ln>
        </p:spPr>
        <p:txBody>
          <a:bodyPr lIns="0" tIns="0" rIns="0" bIns="0"/>
          <a:lstStyle/>
          <a:p>
            <a:pPr>
              <a:buFont typeface="Wingdings" pitchFamily="2" charset="2"/>
              <a:buChar char="q"/>
            </a:pPr>
            <a:r>
              <a:rPr lang="ru-RU" sz="2900">
                <a:solidFill>
                  <a:schemeClr val="bg1"/>
                </a:solidFill>
              </a:rPr>
              <a:t> основание для разработки УСД; </a:t>
            </a:r>
          </a:p>
          <a:p>
            <a:pPr>
              <a:buFont typeface="Wingdings" pitchFamily="2" charset="2"/>
              <a:buChar char="q"/>
            </a:pPr>
            <a:r>
              <a:rPr lang="ru-RU" sz="2900">
                <a:solidFill>
                  <a:schemeClr val="bg1"/>
                </a:solidFill>
              </a:rPr>
              <a:t> срок разработки;  </a:t>
            </a:r>
          </a:p>
          <a:p>
            <a:pPr>
              <a:buFont typeface="Wingdings" pitchFamily="2" charset="2"/>
              <a:buChar char="q"/>
            </a:pPr>
            <a:r>
              <a:rPr lang="ru-RU" sz="2900">
                <a:solidFill>
                  <a:schemeClr val="bg1"/>
                </a:solidFill>
              </a:rPr>
              <a:t> цели и задачи разработки УСД; </a:t>
            </a:r>
          </a:p>
          <a:p>
            <a:pPr>
              <a:buFont typeface="Wingdings" pitchFamily="2" charset="2"/>
              <a:buChar char="q"/>
            </a:pPr>
            <a:r>
              <a:rPr lang="ru-RU" sz="2900">
                <a:solidFill>
                  <a:schemeClr val="bg1"/>
                </a:solidFill>
              </a:rPr>
              <a:t> характеристика объекта классификации; </a:t>
            </a:r>
          </a:p>
          <a:p>
            <a:pPr>
              <a:buFont typeface="Wingdings" pitchFamily="2" charset="2"/>
              <a:buChar char="q"/>
            </a:pPr>
            <a:r>
              <a:rPr lang="ru-RU" sz="2900">
                <a:solidFill>
                  <a:schemeClr val="bg1"/>
                </a:solidFill>
              </a:rPr>
              <a:t> структура УСД и перечень основных требований, предъявляемых к ней; </a:t>
            </a:r>
          </a:p>
          <a:p>
            <a:pPr>
              <a:buFont typeface="Wingdings" pitchFamily="2" charset="2"/>
              <a:buChar char="q"/>
            </a:pPr>
            <a:r>
              <a:rPr lang="ru-RU" sz="2900">
                <a:solidFill>
                  <a:schemeClr val="bg1"/>
                </a:solidFill>
              </a:rPr>
              <a:t> взаимосвязь с другими системами документации и нормативно-техническими документами; </a:t>
            </a:r>
          </a:p>
          <a:p>
            <a:pPr>
              <a:buFont typeface="Wingdings" pitchFamily="2" charset="2"/>
              <a:buChar char="q"/>
            </a:pPr>
            <a:r>
              <a:rPr lang="ru-RU" sz="2900">
                <a:solidFill>
                  <a:schemeClr val="bg1"/>
                </a:solidFill>
              </a:rPr>
              <a:t> источники информации для разработки УФД; </a:t>
            </a:r>
          </a:p>
          <a:p>
            <a:pPr>
              <a:buFont typeface="Wingdings" pitchFamily="2" charset="2"/>
              <a:buChar char="q"/>
            </a:pPr>
            <a:r>
              <a:rPr lang="ru-RU" sz="2900">
                <a:solidFill>
                  <a:schemeClr val="bg1"/>
                </a:solidFill>
              </a:rPr>
              <a:t> этапы работ и сроки их выполнения; </a:t>
            </a:r>
          </a:p>
          <a:p>
            <a:pPr>
              <a:buFont typeface="Wingdings" pitchFamily="2" charset="2"/>
              <a:buChar char="q"/>
            </a:pPr>
            <a:r>
              <a:rPr lang="ru-RU" sz="2900">
                <a:solidFill>
                  <a:schemeClr val="bg1"/>
                </a:solidFill>
              </a:rPr>
              <a:t> дополнительные указания.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ext Box 3"/>
          <p:cNvSpPr txBox="1">
            <a:spLocks noChangeArrowheads="1"/>
          </p:cNvSpPr>
          <p:nvPr/>
        </p:nvSpPr>
        <p:spPr bwMode="auto">
          <a:xfrm>
            <a:off x="323850" y="0"/>
            <a:ext cx="8496300" cy="654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algn="ctr"/>
            <a:r>
              <a:rPr lang="ru-RU" sz="4000">
                <a:solidFill>
                  <a:srgbClr val="FFFF00"/>
                </a:solidFill>
              </a:rPr>
              <a:t>Техническое задание</a:t>
            </a:r>
            <a:endParaRPr lang="ru-RU" sz="4000" b="1">
              <a:solidFill>
                <a:srgbClr val="FFFF00"/>
              </a:solidFill>
            </a:endParaRPr>
          </a:p>
          <a:p>
            <a:pPr>
              <a:spcBef>
                <a:spcPct val="10000"/>
              </a:spcBef>
            </a:pPr>
            <a:endParaRPr lang="ru-RU" sz="2400" b="1">
              <a:solidFill>
                <a:srgbClr val="0F2BEC"/>
              </a:solidFill>
            </a:endParaRPr>
          </a:p>
        </p:txBody>
      </p:sp>
      <p:sp>
        <p:nvSpPr>
          <p:cNvPr id="19459" name="Text Box 4"/>
          <p:cNvSpPr txBox="1">
            <a:spLocks noChangeArrowheads="1"/>
          </p:cNvSpPr>
          <p:nvPr/>
        </p:nvSpPr>
        <p:spPr bwMode="auto">
          <a:xfrm>
            <a:off x="323850" y="6308725"/>
            <a:ext cx="1270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fld id="{9EF1AAC8-EA36-47B0-8C46-C0B6C7A84B6A}" type="slidenum">
              <a:rPr lang="ru-RU">
                <a:solidFill>
                  <a:schemeClr val="bg1"/>
                </a:solidFill>
              </a:rPr>
              <a:pPr/>
              <a:t>18</a:t>
            </a:fld>
            <a:endParaRPr lang="ru-RU">
              <a:solidFill>
                <a:schemeClr val="bg1"/>
              </a:solidFill>
            </a:endParaRPr>
          </a:p>
        </p:txBody>
      </p:sp>
      <p:sp>
        <p:nvSpPr>
          <p:cNvPr id="19460" name="Rectangle 6"/>
          <p:cNvSpPr>
            <a:spLocks noChangeArrowheads="1"/>
          </p:cNvSpPr>
          <p:nvPr/>
        </p:nvSpPr>
        <p:spPr bwMode="auto">
          <a:xfrm>
            <a:off x="300038" y="690563"/>
            <a:ext cx="8496300" cy="71437"/>
          </a:xfrm>
          <a:prstGeom prst="rect">
            <a:avLst/>
          </a:prstGeom>
          <a:gradFill rotWithShape="1">
            <a:gsLst>
              <a:gs pos="0">
                <a:srgbClr val="333333"/>
              </a:gs>
              <a:gs pos="50000">
                <a:srgbClr val="B2B2B2"/>
              </a:gs>
              <a:gs pos="100000">
                <a:srgbClr val="333333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9461" name="Text Box 7"/>
          <p:cNvSpPr txBox="1">
            <a:spLocks noChangeArrowheads="1"/>
          </p:cNvSpPr>
          <p:nvPr/>
        </p:nvSpPr>
        <p:spPr bwMode="auto">
          <a:xfrm>
            <a:off x="323850" y="836613"/>
            <a:ext cx="8496300" cy="5472112"/>
          </a:xfrm>
          <a:prstGeom prst="rect">
            <a:avLst/>
          </a:prstGeom>
          <a:noFill/>
          <a:ln w="3175">
            <a:noFill/>
            <a:prstDash val="dash"/>
            <a:miter lim="800000"/>
            <a:headEnd/>
            <a:tailEnd/>
          </a:ln>
        </p:spPr>
        <p:txBody>
          <a:bodyPr lIns="0" tIns="0" rIns="0" bIns="0"/>
          <a:lstStyle/>
          <a:p>
            <a:pPr>
              <a:buFont typeface="Wingdings" pitchFamily="2" charset="2"/>
              <a:buChar char="q"/>
            </a:pPr>
            <a:r>
              <a:rPr lang="ru-RU" sz="3200">
                <a:solidFill>
                  <a:schemeClr val="bg1"/>
                </a:solidFill>
              </a:rPr>
              <a:t> подписывается головной организацией по разработке УСД, организациями-соисполнителями </a:t>
            </a:r>
          </a:p>
          <a:p>
            <a:pPr>
              <a:buFont typeface="Wingdings" pitchFamily="2" charset="2"/>
              <a:buChar char="q"/>
            </a:pPr>
            <a:r>
              <a:rPr lang="ru-RU" sz="3200">
                <a:solidFill>
                  <a:schemeClr val="bg1"/>
                </a:solidFill>
              </a:rPr>
              <a:t> согласовывается с организациями обязательного согласования и ВНИИКИ</a:t>
            </a:r>
          </a:p>
          <a:p>
            <a:pPr>
              <a:buFont typeface="Wingdings" pitchFamily="2" charset="2"/>
              <a:buChar char="q"/>
            </a:pPr>
            <a:r>
              <a:rPr lang="ru-RU" sz="3200">
                <a:solidFill>
                  <a:schemeClr val="bg1"/>
                </a:solidFill>
              </a:rPr>
              <a:t> утверждается министерством (ведомством), ответственным за разработку УСД, </a:t>
            </a:r>
          </a:p>
          <a:p>
            <a:pPr>
              <a:buFont typeface="Wingdings" pitchFamily="2" charset="2"/>
              <a:buChar char="q"/>
            </a:pPr>
            <a:r>
              <a:rPr lang="ru-RU" sz="3200">
                <a:solidFill>
                  <a:schemeClr val="bg1"/>
                </a:solidFill>
              </a:rPr>
              <a:t>рассылается организациям обязательного согласования, ВНИИКИ, соисполнителям.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ext Box 3"/>
          <p:cNvSpPr txBox="1">
            <a:spLocks noChangeArrowheads="1"/>
          </p:cNvSpPr>
          <p:nvPr/>
        </p:nvSpPr>
        <p:spPr bwMode="auto">
          <a:xfrm>
            <a:off x="153988" y="0"/>
            <a:ext cx="8836025" cy="763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algn="ctr"/>
            <a:r>
              <a:rPr lang="ru-RU" sz="4000" b="1">
                <a:solidFill>
                  <a:srgbClr val="FFFF00"/>
                </a:solidFill>
              </a:rPr>
              <a:t>Стадии разработки и ведения УФД</a:t>
            </a:r>
            <a:endParaRPr lang="ru-RU" sz="2400" b="1">
              <a:solidFill>
                <a:srgbClr val="0F2BEC"/>
              </a:solidFill>
            </a:endParaRPr>
          </a:p>
        </p:txBody>
      </p:sp>
      <p:sp>
        <p:nvSpPr>
          <p:cNvPr id="20483" name="Text Box 4"/>
          <p:cNvSpPr txBox="1">
            <a:spLocks noChangeArrowheads="1"/>
          </p:cNvSpPr>
          <p:nvPr/>
        </p:nvSpPr>
        <p:spPr bwMode="auto">
          <a:xfrm>
            <a:off x="323850" y="6308725"/>
            <a:ext cx="1270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fld id="{C45ACBE5-AFA8-4A8F-A2C0-218D085B3ACC}" type="slidenum">
              <a:rPr lang="ru-RU">
                <a:solidFill>
                  <a:schemeClr val="bg1"/>
                </a:solidFill>
              </a:rPr>
              <a:pPr/>
              <a:t>19</a:t>
            </a:fld>
            <a:endParaRPr lang="ru-RU">
              <a:solidFill>
                <a:schemeClr val="bg1"/>
              </a:solidFill>
            </a:endParaRPr>
          </a:p>
        </p:txBody>
      </p:sp>
      <p:sp>
        <p:nvSpPr>
          <p:cNvPr id="20484" name="Rectangle 6"/>
          <p:cNvSpPr>
            <a:spLocks noChangeArrowheads="1"/>
          </p:cNvSpPr>
          <p:nvPr/>
        </p:nvSpPr>
        <p:spPr bwMode="auto">
          <a:xfrm>
            <a:off x="336550" y="836613"/>
            <a:ext cx="8496300" cy="71437"/>
          </a:xfrm>
          <a:prstGeom prst="rect">
            <a:avLst/>
          </a:prstGeom>
          <a:gradFill rotWithShape="1">
            <a:gsLst>
              <a:gs pos="0">
                <a:srgbClr val="333333"/>
              </a:gs>
              <a:gs pos="50000">
                <a:srgbClr val="B2B2B2"/>
              </a:gs>
              <a:gs pos="100000">
                <a:srgbClr val="333333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0485" name="Text Box 7"/>
          <p:cNvSpPr txBox="1">
            <a:spLocks noChangeArrowheads="1"/>
          </p:cNvSpPr>
          <p:nvPr/>
        </p:nvSpPr>
        <p:spPr bwMode="auto">
          <a:xfrm>
            <a:off x="323850" y="1055688"/>
            <a:ext cx="8496300" cy="5253037"/>
          </a:xfrm>
          <a:prstGeom prst="rect">
            <a:avLst/>
          </a:prstGeom>
          <a:noFill/>
          <a:ln w="3175">
            <a:noFill/>
            <a:prstDash val="dash"/>
            <a:miter lim="800000"/>
            <a:headEnd/>
            <a:tailEnd/>
          </a:ln>
        </p:spPr>
        <p:txBody>
          <a:bodyPr lIns="0" tIns="0" rIns="0" bIns="0"/>
          <a:lstStyle/>
          <a:p>
            <a:r>
              <a:rPr lang="ru-RU" sz="3200" b="1">
                <a:solidFill>
                  <a:srgbClr val="FFFF00"/>
                </a:solidFill>
              </a:rPr>
              <a:t>2-я стадия</a:t>
            </a:r>
            <a:r>
              <a:rPr lang="ru-RU" sz="3200">
                <a:solidFill>
                  <a:srgbClr val="FFFF00"/>
                </a:solidFill>
              </a:rPr>
              <a:t> </a:t>
            </a:r>
            <a:r>
              <a:rPr lang="ru-RU" sz="3200">
                <a:solidFill>
                  <a:schemeClr val="bg1"/>
                </a:solidFill>
              </a:rPr>
              <a:t>- разработка первой редакции проекта общероссийской унифицированной формы документов (УФД);</a:t>
            </a:r>
          </a:p>
          <a:p>
            <a:r>
              <a:rPr lang="ru-RU" sz="3200" b="1">
                <a:solidFill>
                  <a:srgbClr val="FFFF00"/>
                </a:solidFill>
              </a:rPr>
              <a:t>3-я стадия</a:t>
            </a:r>
            <a:r>
              <a:rPr lang="ru-RU" sz="3200">
                <a:solidFill>
                  <a:srgbClr val="FFFF00"/>
                </a:solidFill>
              </a:rPr>
              <a:t> </a:t>
            </a:r>
            <a:r>
              <a:rPr lang="ru-RU" sz="3200">
                <a:solidFill>
                  <a:schemeClr val="bg1"/>
                </a:solidFill>
              </a:rPr>
              <a:t>- разработка окончательной редакции проекта общероссийской УФД;</a:t>
            </a:r>
          </a:p>
          <a:p>
            <a:r>
              <a:rPr lang="ru-RU" sz="3200" b="1">
                <a:solidFill>
                  <a:srgbClr val="FFFF00"/>
                </a:solidFill>
              </a:rPr>
              <a:t>4-я стадия</a:t>
            </a:r>
            <a:r>
              <a:rPr lang="ru-RU" sz="3200">
                <a:solidFill>
                  <a:srgbClr val="FFFF00"/>
                </a:solidFill>
              </a:rPr>
              <a:t> </a:t>
            </a:r>
            <a:r>
              <a:rPr lang="ru-RU" sz="3200">
                <a:solidFill>
                  <a:schemeClr val="bg1"/>
                </a:solidFill>
              </a:rPr>
              <a:t>- утверждение и регистрация общероссийской УФД;</a:t>
            </a:r>
          </a:p>
          <a:p>
            <a:r>
              <a:rPr lang="ru-RU" sz="3200" b="1">
                <a:solidFill>
                  <a:srgbClr val="FFFF00"/>
                </a:solidFill>
              </a:rPr>
              <a:t>5-я стадия</a:t>
            </a:r>
            <a:r>
              <a:rPr lang="ru-RU" sz="3200">
                <a:solidFill>
                  <a:srgbClr val="FFFF00"/>
                </a:solidFill>
              </a:rPr>
              <a:t> </a:t>
            </a:r>
            <a:r>
              <a:rPr lang="ru-RU" sz="3200">
                <a:solidFill>
                  <a:schemeClr val="bg1"/>
                </a:solidFill>
              </a:rPr>
              <a:t>- тиражирование бланков форм документов;</a:t>
            </a:r>
          </a:p>
          <a:p>
            <a:r>
              <a:rPr lang="ru-RU" sz="3200" b="1">
                <a:solidFill>
                  <a:srgbClr val="FFFF00"/>
                </a:solidFill>
              </a:rPr>
              <a:t>6-я стадия</a:t>
            </a:r>
            <a:r>
              <a:rPr lang="ru-RU" sz="3200">
                <a:solidFill>
                  <a:srgbClr val="FFFF00"/>
                </a:solidFill>
              </a:rPr>
              <a:t> </a:t>
            </a:r>
            <a:r>
              <a:rPr lang="ru-RU" sz="3200">
                <a:solidFill>
                  <a:schemeClr val="bg1"/>
                </a:solidFill>
              </a:rPr>
              <a:t>– ведение общероссийской УФД.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3"/>
          <p:cNvSpPr txBox="1">
            <a:spLocks noChangeArrowheads="1"/>
          </p:cNvSpPr>
          <p:nvPr/>
        </p:nvSpPr>
        <p:spPr bwMode="auto">
          <a:xfrm>
            <a:off x="323850" y="0"/>
            <a:ext cx="8496300" cy="1125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algn="ctr"/>
            <a:r>
              <a:rPr lang="ru-RU" sz="4000" b="1">
                <a:solidFill>
                  <a:srgbClr val="FFFF00"/>
                </a:solidFill>
              </a:rPr>
              <a:t>Содержание</a:t>
            </a:r>
          </a:p>
          <a:p>
            <a:pPr>
              <a:spcBef>
                <a:spcPct val="10000"/>
              </a:spcBef>
            </a:pPr>
            <a:endParaRPr lang="ru-RU" sz="2400" b="1">
              <a:solidFill>
                <a:srgbClr val="0F2BEC"/>
              </a:solidFill>
            </a:endParaRPr>
          </a:p>
        </p:txBody>
      </p:sp>
      <p:sp>
        <p:nvSpPr>
          <p:cNvPr id="3075" name="Text Box 4"/>
          <p:cNvSpPr txBox="1">
            <a:spLocks noChangeArrowheads="1"/>
          </p:cNvSpPr>
          <p:nvPr/>
        </p:nvSpPr>
        <p:spPr bwMode="auto">
          <a:xfrm>
            <a:off x="323850" y="6308725"/>
            <a:ext cx="1270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fld id="{772EE0F4-513C-496D-AC14-FE9EBC55CE61}" type="slidenum">
              <a:rPr lang="ru-RU">
                <a:solidFill>
                  <a:schemeClr val="bg1"/>
                </a:solidFill>
              </a:rPr>
              <a:pPr/>
              <a:t>2</a:t>
            </a:fld>
            <a:endParaRPr lang="ru-RU">
              <a:solidFill>
                <a:schemeClr val="bg1"/>
              </a:solidFill>
            </a:endParaRPr>
          </a:p>
        </p:txBody>
      </p:sp>
      <p:sp>
        <p:nvSpPr>
          <p:cNvPr id="3076" name="Rectangle 6"/>
          <p:cNvSpPr>
            <a:spLocks noChangeArrowheads="1"/>
          </p:cNvSpPr>
          <p:nvPr/>
        </p:nvSpPr>
        <p:spPr bwMode="auto">
          <a:xfrm>
            <a:off x="323850" y="1054100"/>
            <a:ext cx="8496300" cy="71438"/>
          </a:xfrm>
          <a:prstGeom prst="rect">
            <a:avLst/>
          </a:prstGeom>
          <a:gradFill rotWithShape="1">
            <a:gsLst>
              <a:gs pos="0">
                <a:srgbClr val="333333"/>
              </a:gs>
              <a:gs pos="50000">
                <a:srgbClr val="B2B2B2"/>
              </a:gs>
              <a:gs pos="100000">
                <a:srgbClr val="333333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3077" name="Text Box 7"/>
          <p:cNvSpPr txBox="1">
            <a:spLocks noChangeArrowheads="1"/>
          </p:cNvSpPr>
          <p:nvPr/>
        </p:nvSpPr>
        <p:spPr bwMode="auto">
          <a:xfrm>
            <a:off x="323850" y="1412875"/>
            <a:ext cx="8496300" cy="4895850"/>
          </a:xfrm>
          <a:prstGeom prst="rect">
            <a:avLst/>
          </a:prstGeom>
          <a:noFill/>
          <a:ln w="3175">
            <a:noFill/>
            <a:prstDash val="dash"/>
            <a:miter lim="800000"/>
            <a:headEnd/>
            <a:tailEnd/>
          </a:ln>
        </p:spPr>
        <p:txBody>
          <a:bodyPr lIns="0" tIns="0" rIns="0" bIns="0"/>
          <a:lstStyle/>
          <a:p>
            <a:pPr marL="342900" indent="-342900">
              <a:spcBef>
                <a:spcPct val="10000"/>
              </a:spcBef>
              <a:buFontTx/>
              <a:buAutoNum type="arabicPeriod"/>
            </a:pPr>
            <a:r>
              <a:rPr lang="ru-RU" sz="2400" dirty="0" smtClean="0">
                <a:solidFill>
                  <a:schemeClr val="bg1"/>
                </a:solidFill>
              </a:rPr>
              <a:t>Учебный </a:t>
            </a:r>
            <a:r>
              <a:rPr lang="ru-RU" sz="2400" dirty="0">
                <a:solidFill>
                  <a:schemeClr val="bg1"/>
                </a:solidFill>
              </a:rPr>
              <a:t>материал</a:t>
            </a:r>
          </a:p>
          <a:p>
            <a:pPr marL="342900" indent="-342900">
              <a:spcBef>
                <a:spcPct val="10000"/>
              </a:spcBef>
              <a:buFontTx/>
              <a:buAutoNum type="arabicPeriod"/>
            </a:pPr>
            <a:r>
              <a:rPr lang="ru-RU" sz="2400" dirty="0">
                <a:solidFill>
                  <a:schemeClr val="bg1"/>
                </a:solidFill>
              </a:rPr>
              <a:t>Вопросы для самопроверки</a:t>
            </a:r>
          </a:p>
          <a:p>
            <a:pPr marL="342900" indent="-342900">
              <a:spcBef>
                <a:spcPct val="10000"/>
              </a:spcBef>
              <a:buFontTx/>
              <a:buAutoNum type="arabicPeriod"/>
            </a:pPr>
            <a:r>
              <a:rPr lang="ru-RU" sz="2400" dirty="0">
                <a:solidFill>
                  <a:schemeClr val="bg1"/>
                </a:solidFill>
              </a:rPr>
              <a:t>Рекомендуемая литература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ext Box 3"/>
          <p:cNvSpPr txBox="1">
            <a:spLocks noChangeArrowheads="1"/>
          </p:cNvSpPr>
          <p:nvPr/>
        </p:nvSpPr>
        <p:spPr bwMode="auto">
          <a:xfrm>
            <a:off x="323850" y="0"/>
            <a:ext cx="8496300" cy="1125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algn="ctr"/>
            <a:r>
              <a:rPr lang="ru-RU" sz="3200">
                <a:solidFill>
                  <a:srgbClr val="FFFF00"/>
                </a:solidFill>
              </a:rPr>
              <a:t>Регистрация унифицированных форм документов</a:t>
            </a:r>
            <a:endParaRPr lang="ru-RU" sz="4000" b="1">
              <a:solidFill>
                <a:srgbClr val="FFFF00"/>
              </a:solidFill>
            </a:endParaRPr>
          </a:p>
          <a:p>
            <a:pPr>
              <a:spcBef>
                <a:spcPct val="10000"/>
              </a:spcBef>
            </a:pPr>
            <a:endParaRPr lang="ru-RU" sz="2400" b="1">
              <a:solidFill>
                <a:srgbClr val="0F2BEC"/>
              </a:solidFill>
            </a:endParaRPr>
          </a:p>
        </p:txBody>
      </p:sp>
      <p:sp>
        <p:nvSpPr>
          <p:cNvPr id="21507" name="Text Box 4"/>
          <p:cNvSpPr txBox="1">
            <a:spLocks noChangeArrowheads="1"/>
          </p:cNvSpPr>
          <p:nvPr/>
        </p:nvSpPr>
        <p:spPr bwMode="auto">
          <a:xfrm>
            <a:off x="323850" y="6308725"/>
            <a:ext cx="1270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fld id="{2FD820D1-8751-4A5C-91D9-C7B36A0AE37F}" type="slidenum">
              <a:rPr lang="ru-RU">
                <a:solidFill>
                  <a:schemeClr val="bg1"/>
                </a:solidFill>
              </a:rPr>
              <a:pPr/>
              <a:t>20</a:t>
            </a:fld>
            <a:endParaRPr lang="ru-RU">
              <a:solidFill>
                <a:schemeClr val="bg1"/>
              </a:solidFill>
            </a:endParaRPr>
          </a:p>
        </p:txBody>
      </p:sp>
      <p:sp>
        <p:nvSpPr>
          <p:cNvPr id="21508" name="Rectangle 6"/>
          <p:cNvSpPr>
            <a:spLocks noChangeArrowheads="1"/>
          </p:cNvSpPr>
          <p:nvPr/>
        </p:nvSpPr>
        <p:spPr bwMode="auto">
          <a:xfrm>
            <a:off x="323850" y="1054100"/>
            <a:ext cx="8496300" cy="71438"/>
          </a:xfrm>
          <a:prstGeom prst="rect">
            <a:avLst/>
          </a:prstGeom>
          <a:gradFill rotWithShape="1">
            <a:gsLst>
              <a:gs pos="0">
                <a:srgbClr val="333333"/>
              </a:gs>
              <a:gs pos="50000">
                <a:srgbClr val="B2B2B2"/>
              </a:gs>
              <a:gs pos="100000">
                <a:srgbClr val="333333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1509" name="Text Box 7"/>
          <p:cNvSpPr txBox="1">
            <a:spLocks noChangeArrowheads="1"/>
          </p:cNvSpPr>
          <p:nvPr/>
        </p:nvSpPr>
        <p:spPr bwMode="auto">
          <a:xfrm>
            <a:off x="323850" y="1092200"/>
            <a:ext cx="8496300" cy="5216525"/>
          </a:xfrm>
          <a:prstGeom prst="rect">
            <a:avLst/>
          </a:prstGeom>
          <a:noFill/>
          <a:ln w="3175">
            <a:noFill/>
            <a:prstDash val="dash"/>
            <a:miter lim="800000"/>
            <a:headEnd/>
            <a:tailEnd/>
          </a:ln>
        </p:spPr>
        <p:txBody>
          <a:bodyPr lIns="0" tIns="0" rIns="0" bIns="0"/>
          <a:lstStyle/>
          <a:p>
            <a:r>
              <a:rPr lang="ru-RU" sz="2800">
                <a:solidFill>
                  <a:schemeClr val="bg1"/>
                </a:solidFill>
              </a:rPr>
              <a:t>Общероссийские  унифицированные формы  документов, утвержденные  в установленном порядке, подлежат </a:t>
            </a:r>
            <a:r>
              <a:rPr lang="ru-RU" sz="2800">
                <a:solidFill>
                  <a:srgbClr val="FFFF00"/>
                </a:solidFill>
              </a:rPr>
              <a:t>регистрации</a:t>
            </a:r>
            <a:r>
              <a:rPr lang="ru-RU" sz="2800">
                <a:solidFill>
                  <a:schemeClr val="bg1"/>
                </a:solidFill>
              </a:rPr>
              <a:t> во ВНИИКИ Госстандарта России путем их включения </a:t>
            </a:r>
            <a:r>
              <a:rPr lang="ru-RU" sz="2800">
                <a:solidFill>
                  <a:srgbClr val="FFFF00"/>
                </a:solidFill>
              </a:rPr>
              <a:t>в ОКУД</a:t>
            </a:r>
            <a:r>
              <a:rPr lang="ru-RU" sz="2800">
                <a:solidFill>
                  <a:schemeClr val="bg1"/>
                </a:solidFill>
              </a:rPr>
              <a:t>.</a:t>
            </a:r>
          </a:p>
          <a:p>
            <a:endParaRPr lang="ru-RU" sz="2800">
              <a:solidFill>
                <a:schemeClr val="bg1"/>
              </a:solidFill>
            </a:endParaRPr>
          </a:p>
          <a:p>
            <a:r>
              <a:rPr lang="ru-RU" sz="2800">
                <a:solidFill>
                  <a:schemeClr val="bg1"/>
                </a:solidFill>
              </a:rPr>
              <a:t>Порядок регистрации отраслевых  (ведомственных) унифицированных  форм  документов  и унифицированных  форм документов организаций устанавливают соответственно утвердившие их  федеральные органы исполнительной власти, министерства, ведомства или организации.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ext Box 3"/>
          <p:cNvSpPr txBox="1">
            <a:spLocks noChangeArrowheads="1"/>
          </p:cNvSpPr>
          <p:nvPr/>
        </p:nvSpPr>
        <p:spPr bwMode="auto">
          <a:xfrm>
            <a:off x="323850" y="0"/>
            <a:ext cx="8496300" cy="1125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algn="ctr"/>
            <a:r>
              <a:rPr lang="ru-RU" sz="3600">
                <a:solidFill>
                  <a:srgbClr val="FFFF00"/>
                </a:solidFill>
              </a:rPr>
              <a:t>Ведение унифицированных форм документов</a:t>
            </a:r>
            <a:endParaRPr lang="ru-RU" sz="3600" b="1">
              <a:solidFill>
                <a:srgbClr val="FFFF00"/>
              </a:solidFill>
            </a:endParaRPr>
          </a:p>
          <a:p>
            <a:pPr>
              <a:spcBef>
                <a:spcPct val="10000"/>
              </a:spcBef>
            </a:pPr>
            <a:endParaRPr lang="ru-RU" sz="2400" b="1">
              <a:solidFill>
                <a:srgbClr val="0F2BEC"/>
              </a:solidFill>
            </a:endParaRPr>
          </a:p>
        </p:txBody>
      </p:sp>
      <p:sp>
        <p:nvSpPr>
          <p:cNvPr id="22531" name="Text Box 4"/>
          <p:cNvSpPr txBox="1">
            <a:spLocks noChangeArrowheads="1"/>
          </p:cNvSpPr>
          <p:nvPr/>
        </p:nvSpPr>
        <p:spPr bwMode="auto">
          <a:xfrm>
            <a:off x="323850" y="6308725"/>
            <a:ext cx="1270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fld id="{AA47373D-27A1-426E-9212-1C00EE0BE129}" type="slidenum">
              <a:rPr lang="ru-RU">
                <a:solidFill>
                  <a:schemeClr val="bg1"/>
                </a:solidFill>
              </a:rPr>
              <a:pPr/>
              <a:t>21</a:t>
            </a:fld>
            <a:endParaRPr lang="ru-RU">
              <a:solidFill>
                <a:schemeClr val="bg1"/>
              </a:solidFill>
            </a:endParaRPr>
          </a:p>
        </p:txBody>
      </p:sp>
      <p:sp>
        <p:nvSpPr>
          <p:cNvPr id="22532" name="Rectangle 6"/>
          <p:cNvSpPr>
            <a:spLocks noChangeArrowheads="1"/>
          </p:cNvSpPr>
          <p:nvPr/>
        </p:nvSpPr>
        <p:spPr bwMode="auto">
          <a:xfrm>
            <a:off x="323850" y="1054100"/>
            <a:ext cx="8496300" cy="71438"/>
          </a:xfrm>
          <a:prstGeom prst="rect">
            <a:avLst/>
          </a:prstGeom>
          <a:gradFill rotWithShape="1">
            <a:gsLst>
              <a:gs pos="0">
                <a:srgbClr val="333333"/>
              </a:gs>
              <a:gs pos="50000">
                <a:srgbClr val="B2B2B2"/>
              </a:gs>
              <a:gs pos="100000">
                <a:srgbClr val="333333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2533" name="Text Box 7"/>
          <p:cNvSpPr txBox="1">
            <a:spLocks noChangeArrowheads="1"/>
          </p:cNvSpPr>
          <p:nvPr/>
        </p:nvSpPr>
        <p:spPr bwMode="auto">
          <a:xfrm>
            <a:off x="323850" y="1201738"/>
            <a:ext cx="8496300" cy="5106987"/>
          </a:xfrm>
          <a:prstGeom prst="rect">
            <a:avLst/>
          </a:prstGeom>
          <a:noFill/>
          <a:ln w="3175">
            <a:noFill/>
            <a:prstDash val="dash"/>
            <a:miter lim="800000"/>
            <a:headEnd/>
            <a:tailEnd/>
          </a:ln>
        </p:spPr>
        <p:txBody>
          <a:bodyPr lIns="0" tIns="0" rIns="0" bIns="0"/>
          <a:lstStyle/>
          <a:p>
            <a:r>
              <a:rPr lang="ru-RU" sz="2600">
                <a:solidFill>
                  <a:srgbClr val="FFFF00"/>
                </a:solidFill>
              </a:rPr>
              <a:t>общероссийских</a:t>
            </a:r>
            <a:r>
              <a:rPr lang="ru-RU" sz="2600">
                <a:solidFill>
                  <a:schemeClr val="bg1"/>
                </a:solidFill>
              </a:rPr>
              <a:t> УСД включает внесение изменений во входящие  в них общероссийские унифицированные формы  документов (УФД), их замену и включение новых УФД, а также внесение изменений в ОКУД.</a:t>
            </a:r>
          </a:p>
          <a:p>
            <a:r>
              <a:rPr lang="ru-RU" sz="2600">
                <a:solidFill>
                  <a:srgbClr val="FFFF00"/>
                </a:solidFill>
              </a:rPr>
              <a:t>общероссийских </a:t>
            </a:r>
            <a:r>
              <a:rPr lang="ru-RU" sz="2600">
                <a:solidFill>
                  <a:schemeClr val="bg1"/>
                </a:solidFill>
              </a:rPr>
              <a:t>УСД обеспечивают федеральные  органы исполнительной власти и организации, ответственные за разработку этих систем документации.</a:t>
            </a:r>
          </a:p>
          <a:p>
            <a:r>
              <a:rPr lang="ru-RU" sz="2600">
                <a:solidFill>
                  <a:srgbClr val="FFFF00"/>
                </a:solidFill>
              </a:rPr>
              <a:t>Отраслевых (ведомственных) </a:t>
            </a:r>
            <a:r>
              <a:rPr lang="ru-RU" sz="2600">
                <a:solidFill>
                  <a:schemeClr val="bg1"/>
                </a:solidFill>
              </a:rPr>
              <a:t>УФД и УФД </a:t>
            </a:r>
            <a:r>
              <a:rPr lang="ru-RU" sz="2600">
                <a:solidFill>
                  <a:srgbClr val="FFFF00"/>
                </a:solidFill>
              </a:rPr>
              <a:t>организаций</a:t>
            </a:r>
            <a:r>
              <a:rPr lang="ru-RU" sz="2600">
                <a:solidFill>
                  <a:schemeClr val="bg1"/>
                </a:solidFill>
              </a:rPr>
              <a:t> обеспечивают соответственно утвердившие их федеральные органы исполнительной власти и организации.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ext Box 3"/>
          <p:cNvSpPr txBox="1">
            <a:spLocks noChangeArrowheads="1"/>
          </p:cNvSpPr>
          <p:nvPr/>
        </p:nvSpPr>
        <p:spPr bwMode="auto">
          <a:xfrm>
            <a:off x="323850" y="0"/>
            <a:ext cx="8496300" cy="1125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algn="ctr"/>
            <a:r>
              <a:rPr lang="ru-RU" sz="3600">
                <a:solidFill>
                  <a:srgbClr val="FFFF00"/>
                </a:solidFill>
              </a:rPr>
              <a:t>Международное сотрудничество в области УСД</a:t>
            </a:r>
            <a:endParaRPr lang="ru-RU" sz="4000" b="1">
              <a:solidFill>
                <a:srgbClr val="FFFF00"/>
              </a:solidFill>
            </a:endParaRPr>
          </a:p>
          <a:p>
            <a:pPr>
              <a:spcBef>
                <a:spcPct val="10000"/>
              </a:spcBef>
            </a:pPr>
            <a:endParaRPr lang="ru-RU" sz="2400" b="1">
              <a:solidFill>
                <a:srgbClr val="0F2BEC"/>
              </a:solidFill>
            </a:endParaRPr>
          </a:p>
        </p:txBody>
      </p:sp>
      <p:sp>
        <p:nvSpPr>
          <p:cNvPr id="23555" name="Text Box 4"/>
          <p:cNvSpPr txBox="1">
            <a:spLocks noChangeArrowheads="1"/>
          </p:cNvSpPr>
          <p:nvPr/>
        </p:nvSpPr>
        <p:spPr bwMode="auto">
          <a:xfrm>
            <a:off x="323850" y="6308725"/>
            <a:ext cx="1270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fld id="{1FA7B957-0D4E-4A73-8FD6-8992BA4694EB}" type="slidenum">
              <a:rPr lang="ru-RU">
                <a:solidFill>
                  <a:schemeClr val="bg1"/>
                </a:solidFill>
              </a:rPr>
              <a:pPr/>
              <a:t>22</a:t>
            </a:fld>
            <a:endParaRPr lang="ru-RU">
              <a:solidFill>
                <a:schemeClr val="bg1"/>
              </a:solidFill>
            </a:endParaRPr>
          </a:p>
        </p:txBody>
      </p:sp>
      <p:sp>
        <p:nvSpPr>
          <p:cNvPr id="23556" name="Rectangle 6"/>
          <p:cNvSpPr>
            <a:spLocks noChangeArrowheads="1"/>
          </p:cNvSpPr>
          <p:nvPr/>
        </p:nvSpPr>
        <p:spPr bwMode="auto">
          <a:xfrm>
            <a:off x="323850" y="1054100"/>
            <a:ext cx="8496300" cy="71438"/>
          </a:xfrm>
          <a:prstGeom prst="rect">
            <a:avLst/>
          </a:prstGeom>
          <a:gradFill rotWithShape="1">
            <a:gsLst>
              <a:gs pos="0">
                <a:srgbClr val="333333"/>
              </a:gs>
              <a:gs pos="50000">
                <a:srgbClr val="B2B2B2"/>
              </a:gs>
              <a:gs pos="100000">
                <a:srgbClr val="333333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3557" name="Text Box 7"/>
          <p:cNvSpPr txBox="1">
            <a:spLocks noChangeArrowheads="1"/>
          </p:cNvSpPr>
          <p:nvPr/>
        </p:nvSpPr>
        <p:spPr bwMode="auto">
          <a:xfrm>
            <a:off x="263525" y="1128713"/>
            <a:ext cx="8496300" cy="5148262"/>
          </a:xfrm>
          <a:prstGeom prst="rect">
            <a:avLst/>
          </a:prstGeom>
          <a:noFill/>
          <a:ln w="3175">
            <a:noFill/>
            <a:prstDash val="dash"/>
            <a:miter lim="800000"/>
            <a:headEnd/>
            <a:tailEnd/>
          </a:ln>
        </p:spPr>
        <p:txBody>
          <a:bodyPr lIns="0" tIns="0" rIns="0" bIns="0"/>
          <a:lstStyle/>
          <a:p>
            <a:r>
              <a:rPr lang="ru-RU" sz="2400">
                <a:solidFill>
                  <a:schemeClr val="bg1"/>
                </a:solidFill>
              </a:rPr>
              <a:t>осуществляется по линии международных организаций (ООН, ИСО, МОТ, ЮНЕСКО, ЕЭК, Евростат и других.), занимающихся указанным вопросом, а также на двусторонней и многосторонней основах с соответствующими организациями других стран.</a:t>
            </a:r>
          </a:p>
          <a:p>
            <a:endParaRPr lang="ru-RU" sz="2400">
              <a:solidFill>
                <a:schemeClr val="bg1"/>
              </a:solidFill>
            </a:endParaRPr>
          </a:p>
          <a:p>
            <a:r>
              <a:rPr lang="ru-RU" sz="2400">
                <a:solidFill>
                  <a:schemeClr val="bg1"/>
                </a:solidFill>
              </a:rPr>
              <a:t>В рамках ИСО оно осуществляется техническим комитетом по стандартизации ТК 257 "Документы и информация в управлении, торговле, промышленности  и  банковском  деле" во взаимосвязи с техническими комитетами ИСО/ТК 154 "Документы  и  информационные  элементы  в управлении,  торговле и промышленности" и ИСО/ТК 68 "Банковское дело и соответствующие финансовые службы".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ext Box 3"/>
          <p:cNvSpPr txBox="1">
            <a:spLocks noChangeArrowheads="1"/>
          </p:cNvSpPr>
          <p:nvPr/>
        </p:nvSpPr>
        <p:spPr bwMode="auto">
          <a:xfrm>
            <a:off x="323850" y="0"/>
            <a:ext cx="8496300" cy="836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algn="ctr"/>
            <a:r>
              <a:rPr lang="ru-RU" sz="2400">
                <a:solidFill>
                  <a:srgbClr val="FFFF00"/>
                </a:solidFill>
              </a:rPr>
              <a:t>Положение об унифицированной системе налоговой документации Министерства РФ по налогам и сборам</a:t>
            </a:r>
            <a:endParaRPr lang="ru-RU" sz="2400" b="1">
              <a:solidFill>
                <a:srgbClr val="FFFF00"/>
              </a:solidFill>
            </a:endParaRPr>
          </a:p>
          <a:p>
            <a:pPr>
              <a:spcBef>
                <a:spcPct val="10000"/>
              </a:spcBef>
            </a:pPr>
            <a:endParaRPr lang="ru-RU" sz="2400" b="1">
              <a:solidFill>
                <a:srgbClr val="0F2BEC"/>
              </a:solidFill>
            </a:endParaRPr>
          </a:p>
        </p:txBody>
      </p:sp>
      <p:sp>
        <p:nvSpPr>
          <p:cNvPr id="24579" name="Text Box 4"/>
          <p:cNvSpPr txBox="1">
            <a:spLocks noChangeArrowheads="1"/>
          </p:cNvSpPr>
          <p:nvPr/>
        </p:nvSpPr>
        <p:spPr bwMode="auto">
          <a:xfrm>
            <a:off x="323850" y="6308725"/>
            <a:ext cx="1270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fld id="{53561728-3A0F-4A64-BFB7-BDFD4B2F3E03}" type="slidenum">
              <a:rPr lang="ru-RU">
                <a:solidFill>
                  <a:schemeClr val="bg1"/>
                </a:solidFill>
              </a:rPr>
              <a:pPr/>
              <a:t>23</a:t>
            </a:fld>
            <a:endParaRPr lang="ru-RU">
              <a:solidFill>
                <a:schemeClr val="bg1"/>
              </a:solidFill>
            </a:endParaRPr>
          </a:p>
        </p:txBody>
      </p:sp>
      <p:sp>
        <p:nvSpPr>
          <p:cNvPr id="24580" name="Rectangle 6"/>
          <p:cNvSpPr>
            <a:spLocks noChangeArrowheads="1"/>
          </p:cNvSpPr>
          <p:nvPr/>
        </p:nvSpPr>
        <p:spPr bwMode="auto">
          <a:xfrm>
            <a:off x="300038" y="800100"/>
            <a:ext cx="8496300" cy="71438"/>
          </a:xfrm>
          <a:prstGeom prst="rect">
            <a:avLst/>
          </a:prstGeom>
          <a:gradFill rotWithShape="1">
            <a:gsLst>
              <a:gs pos="0">
                <a:srgbClr val="333333"/>
              </a:gs>
              <a:gs pos="50000">
                <a:srgbClr val="B2B2B2"/>
              </a:gs>
              <a:gs pos="100000">
                <a:srgbClr val="333333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4581" name="Text Box 7"/>
          <p:cNvSpPr txBox="1">
            <a:spLocks noChangeArrowheads="1"/>
          </p:cNvSpPr>
          <p:nvPr/>
        </p:nvSpPr>
        <p:spPr bwMode="auto">
          <a:xfrm>
            <a:off x="300038" y="909638"/>
            <a:ext cx="8496300" cy="5294312"/>
          </a:xfrm>
          <a:prstGeom prst="rect">
            <a:avLst/>
          </a:prstGeom>
          <a:noFill/>
          <a:ln w="3175">
            <a:noFill/>
            <a:prstDash val="dash"/>
            <a:miter lim="800000"/>
            <a:headEnd/>
            <a:tailEnd/>
          </a:ln>
        </p:spPr>
        <p:txBody>
          <a:bodyPr lIns="0" tIns="0" rIns="0" bIns="0"/>
          <a:lstStyle/>
          <a:p>
            <a:pPr algn="r"/>
            <a:r>
              <a:rPr lang="ru-RU" sz="1600" i="1">
                <a:solidFill>
                  <a:srgbClr val="FFFF00"/>
                </a:solidFill>
              </a:rPr>
              <a:t>Основные требования, предъявляемые к унифицированным формам документов. Приложение 2</a:t>
            </a:r>
            <a:endParaRPr lang="ru-RU" sz="1600">
              <a:solidFill>
                <a:srgbClr val="FFFF00"/>
              </a:solidFill>
            </a:endParaRPr>
          </a:p>
          <a:p>
            <a:pPr algn="just"/>
            <a:r>
              <a:rPr lang="ru-RU" sz="1600">
                <a:solidFill>
                  <a:schemeClr val="bg1"/>
                </a:solidFill>
              </a:rPr>
              <a:t>1. Формы документов должны быть стабильны во времени.</a:t>
            </a:r>
          </a:p>
          <a:p>
            <a:pPr algn="just"/>
            <a:r>
              <a:rPr lang="ru-RU" sz="1600">
                <a:solidFill>
                  <a:schemeClr val="bg1"/>
                </a:solidFill>
              </a:rPr>
              <a:t>2. Унифицированные формы налоговых документов и бланки, применяемые для их изготовления,  должны иметь стандартный формат ряда А: А3; А4; А5; А6.</a:t>
            </a:r>
          </a:p>
          <a:p>
            <a:pPr algn="just"/>
            <a:r>
              <a:rPr lang="ru-RU" sz="1600">
                <a:solidFill>
                  <a:schemeClr val="bg1"/>
                </a:solidFill>
              </a:rPr>
              <a:t>3. Документы должны иметь однообразную структуру расположения основных реквизитов, основанную на формулярах - образцах.</a:t>
            </a:r>
          </a:p>
          <a:p>
            <a:pPr algn="just"/>
            <a:r>
              <a:rPr lang="ru-RU" sz="1600">
                <a:solidFill>
                  <a:schemeClr val="bg1"/>
                </a:solidFill>
              </a:rPr>
              <a:t>4. Формы документов должны быть максимально приспособлены для машинной обработки содержащейся в них информации и удобны для восприятия их человеком.</a:t>
            </a:r>
          </a:p>
          <a:p>
            <a:pPr algn="just"/>
            <a:r>
              <a:rPr lang="ru-RU" sz="1600">
                <a:solidFill>
                  <a:schemeClr val="bg1"/>
                </a:solidFill>
              </a:rPr>
              <a:t>5. Количество разнообразных форм документов должно сводиться к минимуму.</a:t>
            </a:r>
          </a:p>
          <a:p>
            <a:pPr algn="just"/>
            <a:r>
              <a:rPr lang="ru-RU" sz="1600">
                <a:solidFill>
                  <a:schemeClr val="bg1"/>
                </a:solidFill>
              </a:rPr>
              <a:t>6. Расположение реквизитов в документах должно обеспечивать удобство их заполнения и последующей обработки.</a:t>
            </a:r>
          </a:p>
          <a:p>
            <a:pPr algn="just"/>
            <a:r>
              <a:rPr lang="ru-RU" sz="1600">
                <a:solidFill>
                  <a:schemeClr val="bg1"/>
                </a:solidFill>
              </a:rPr>
              <a:t>7. Наименования реквизитов УФНД должны соответствовать наименованиям, принятым  в ОК ТЭИ. </a:t>
            </a:r>
          </a:p>
          <a:p>
            <a:pPr algn="just"/>
            <a:r>
              <a:rPr lang="ru-RU" sz="1600">
                <a:solidFill>
                  <a:schemeClr val="bg1"/>
                </a:solidFill>
              </a:rPr>
              <a:t>8. Содержащиеся в документах термины и единицы измерения должны быть унифицированы для  сопоставимости взаимосвязанных экономических показателей.</a:t>
            </a:r>
          </a:p>
          <a:p>
            <a:pPr algn="just"/>
            <a:r>
              <a:rPr lang="ru-RU" sz="1600">
                <a:solidFill>
                  <a:schemeClr val="bg1"/>
                </a:solidFill>
              </a:rPr>
              <a:t>9. Реквизиты должны располагаться с учетом рационального использования площади и формата бланка.</a:t>
            </a:r>
          </a:p>
          <a:p>
            <a:pPr algn="just"/>
            <a:r>
              <a:rPr lang="ru-RU" sz="1600">
                <a:solidFill>
                  <a:schemeClr val="bg1"/>
                </a:solidFill>
              </a:rPr>
              <a:t>20. Форма документа должна содержать идентификационные признаки ответственного исполнителя и содействовать выполнению процедур, обеспечивающих придание юридической силы документу.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ext Box 3"/>
          <p:cNvSpPr txBox="1">
            <a:spLocks noChangeArrowheads="1"/>
          </p:cNvSpPr>
          <p:nvPr/>
        </p:nvSpPr>
        <p:spPr bwMode="auto">
          <a:xfrm>
            <a:off x="323850" y="0"/>
            <a:ext cx="8496300" cy="1125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algn="ctr"/>
            <a:r>
              <a:rPr lang="ru-RU" sz="4000" b="1">
                <a:solidFill>
                  <a:srgbClr val="FFFF00"/>
                </a:solidFill>
              </a:rPr>
              <a:t>Вопросы и задание для самопроверки</a:t>
            </a:r>
          </a:p>
          <a:p>
            <a:pPr>
              <a:spcBef>
                <a:spcPct val="10000"/>
              </a:spcBef>
            </a:pPr>
            <a:endParaRPr lang="ru-RU" sz="2400" b="1">
              <a:solidFill>
                <a:srgbClr val="0F2BEC"/>
              </a:solidFill>
            </a:endParaRPr>
          </a:p>
        </p:txBody>
      </p:sp>
      <p:sp>
        <p:nvSpPr>
          <p:cNvPr id="25603" name="Text Box 4"/>
          <p:cNvSpPr txBox="1">
            <a:spLocks noChangeArrowheads="1"/>
          </p:cNvSpPr>
          <p:nvPr/>
        </p:nvSpPr>
        <p:spPr bwMode="auto">
          <a:xfrm>
            <a:off x="323850" y="6308725"/>
            <a:ext cx="2540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fld id="{1164D02B-AD75-4601-A5EB-8B35924E6691}" type="slidenum">
              <a:rPr lang="ru-RU">
                <a:solidFill>
                  <a:schemeClr val="bg1"/>
                </a:solidFill>
              </a:rPr>
              <a:pPr/>
              <a:t>24</a:t>
            </a:fld>
            <a:endParaRPr lang="ru-RU">
              <a:solidFill>
                <a:schemeClr val="bg1"/>
              </a:solidFill>
            </a:endParaRPr>
          </a:p>
        </p:txBody>
      </p:sp>
      <p:sp>
        <p:nvSpPr>
          <p:cNvPr id="25604" name="Text Box 5"/>
          <p:cNvSpPr txBox="1">
            <a:spLocks noChangeArrowheads="1"/>
          </p:cNvSpPr>
          <p:nvPr/>
        </p:nvSpPr>
        <p:spPr bwMode="auto">
          <a:xfrm>
            <a:off x="323850" y="1412875"/>
            <a:ext cx="8496300" cy="4895850"/>
          </a:xfrm>
          <a:prstGeom prst="rect">
            <a:avLst/>
          </a:prstGeom>
          <a:noFill/>
          <a:ln w="3175">
            <a:solidFill>
              <a:schemeClr val="bg1"/>
            </a:solidFill>
            <a:prstDash val="dash"/>
            <a:miter lim="800000"/>
            <a:headEnd/>
            <a:tailEnd/>
          </a:ln>
        </p:spPr>
        <p:txBody>
          <a:bodyPr lIns="0" tIns="0" rIns="0" bIns="0"/>
          <a:lstStyle/>
          <a:p>
            <a:pPr marL="457200" indent="-457200">
              <a:buFont typeface="Arial" charset="0"/>
              <a:buAutoNum type="arabicPeriod"/>
            </a:pPr>
            <a:r>
              <a:rPr lang="ru-RU" sz="2400">
                <a:solidFill>
                  <a:schemeClr val="bg1"/>
                </a:solidFill>
              </a:rPr>
              <a:t>Цели и задачи унификации документов управления. </a:t>
            </a:r>
          </a:p>
          <a:p>
            <a:pPr marL="457200" indent="-457200">
              <a:buFont typeface="Arial" charset="0"/>
              <a:buAutoNum type="arabicPeriod"/>
            </a:pPr>
            <a:r>
              <a:rPr lang="ru-RU" sz="2400">
                <a:solidFill>
                  <a:schemeClr val="bg1"/>
                </a:solidFill>
              </a:rPr>
              <a:t>Направления, принципы унификации документов. </a:t>
            </a:r>
          </a:p>
          <a:p>
            <a:pPr marL="457200" indent="-457200">
              <a:buFont typeface="Arial" charset="0"/>
              <a:buAutoNum type="arabicPeriod"/>
            </a:pPr>
            <a:r>
              <a:rPr lang="ru-RU" sz="2400">
                <a:solidFill>
                  <a:schemeClr val="bg1"/>
                </a:solidFill>
              </a:rPr>
              <a:t>Цели и задачи создания УСД. </a:t>
            </a:r>
          </a:p>
          <a:p>
            <a:pPr marL="457200" indent="-457200">
              <a:buFont typeface="Arial" charset="0"/>
              <a:buAutoNum type="arabicPeriod"/>
            </a:pPr>
            <a:r>
              <a:rPr lang="ru-RU" sz="2400">
                <a:solidFill>
                  <a:schemeClr val="bg1"/>
                </a:solidFill>
              </a:rPr>
              <a:t>Изучите ГОСТ Р ИСО 15489-1-2007 Система стандартов по информации, библиотечному и издательскому делу Управление документами Общие требования.</a:t>
            </a:r>
          </a:p>
          <a:p>
            <a:pPr marL="457200" indent="-457200">
              <a:buFont typeface="Arial" charset="0"/>
              <a:buAutoNum type="arabicPeriod"/>
            </a:pPr>
            <a:r>
              <a:rPr lang="ru-RU" sz="2400">
                <a:solidFill>
                  <a:schemeClr val="bg1"/>
                </a:solidFill>
              </a:rPr>
              <a:t>Разработайте унифицированную форму документа.</a:t>
            </a:r>
          </a:p>
        </p:txBody>
      </p:sp>
      <p:sp>
        <p:nvSpPr>
          <p:cNvPr id="25605" name="Rectangle 6"/>
          <p:cNvSpPr>
            <a:spLocks noChangeArrowheads="1"/>
          </p:cNvSpPr>
          <p:nvPr/>
        </p:nvSpPr>
        <p:spPr bwMode="auto">
          <a:xfrm>
            <a:off x="336550" y="1311275"/>
            <a:ext cx="8496300" cy="71438"/>
          </a:xfrm>
          <a:prstGeom prst="rect">
            <a:avLst/>
          </a:prstGeom>
          <a:gradFill rotWithShape="1">
            <a:gsLst>
              <a:gs pos="0">
                <a:srgbClr val="333333"/>
              </a:gs>
              <a:gs pos="50000">
                <a:srgbClr val="B2B2B2"/>
              </a:gs>
              <a:gs pos="100000">
                <a:srgbClr val="333333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ext Box 3"/>
          <p:cNvSpPr txBox="1">
            <a:spLocks noChangeArrowheads="1"/>
          </p:cNvSpPr>
          <p:nvPr/>
        </p:nvSpPr>
        <p:spPr bwMode="auto">
          <a:xfrm>
            <a:off x="323850" y="0"/>
            <a:ext cx="8496300" cy="1125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algn="ctr"/>
            <a:r>
              <a:rPr lang="ru-RU" sz="4000" b="1">
                <a:solidFill>
                  <a:srgbClr val="FFFF00"/>
                </a:solidFill>
              </a:rPr>
              <a:t>Рекомендуемая литература</a:t>
            </a:r>
          </a:p>
          <a:p>
            <a:pPr>
              <a:spcBef>
                <a:spcPct val="10000"/>
              </a:spcBef>
            </a:pPr>
            <a:endParaRPr lang="ru-RU" sz="2400" b="1">
              <a:solidFill>
                <a:srgbClr val="0F2BEC"/>
              </a:solidFill>
            </a:endParaRPr>
          </a:p>
        </p:txBody>
      </p:sp>
      <p:sp>
        <p:nvSpPr>
          <p:cNvPr id="26627" name="Text Box 4"/>
          <p:cNvSpPr txBox="1">
            <a:spLocks noChangeArrowheads="1"/>
          </p:cNvSpPr>
          <p:nvPr/>
        </p:nvSpPr>
        <p:spPr bwMode="auto">
          <a:xfrm>
            <a:off x="323850" y="6308725"/>
            <a:ext cx="2540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fld id="{0AE5267B-3AF0-4559-83E8-82C6B7BC1A28}" type="slidenum">
              <a:rPr lang="ru-RU">
                <a:solidFill>
                  <a:schemeClr val="bg1"/>
                </a:solidFill>
              </a:rPr>
              <a:pPr/>
              <a:t>25</a:t>
            </a:fld>
            <a:endParaRPr lang="ru-RU">
              <a:solidFill>
                <a:schemeClr val="bg1"/>
              </a:solidFill>
            </a:endParaRPr>
          </a:p>
        </p:txBody>
      </p:sp>
      <p:sp>
        <p:nvSpPr>
          <p:cNvPr id="26628" name="Text Box 5"/>
          <p:cNvSpPr txBox="1">
            <a:spLocks noChangeArrowheads="1"/>
          </p:cNvSpPr>
          <p:nvPr/>
        </p:nvSpPr>
        <p:spPr bwMode="auto">
          <a:xfrm>
            <a:off x="323850" y="1412875"/>
            <a:ext cx="8496300" cy="4895850"/>
          </a:xfrm>
          <a:prstGeom prst="rect">
            <a:avLst/>
          </a:prstGeom>
          <a:noFill/>
          <a:ln w="3175">
            <a:noFill/>
            <a:prstDash val="dash"/>
            <a:miter lim="800000"/>
            <a:headEnd/>
            <a:tailEnd/>
          </a:ln>
        </p:spPr>
        <p:txBody>
          <a:bodyPr lIns="0" tIns="0" rIns="0" bIns="0"/>
          <a:lstStyle/>
          <a:p>
            <a:pPr marL="274638" indent="-274638">
              <a:spcBef>
                <a:spcPct val="10000"/>
              </a:spcBef>
              <a:buClr>
                <a:srgbClr val="FFFF00"/>
              </a:buClr>
              <a:buFont typeface="Symbol" pitchFamily="18" charset="2"/>
              <a:buChar char="¨"/>
            </a:pPr>
            <a:endParaRPr lang="ru-RU" sz="2400">
              <a:solidFill>
                <a:schemeClr val="bg1"/>
              </a:solidFill>
            </a:endParaRPr>
          </a:p>
        </p:txBody>
      </p:sp>
      <p:sp>
        <p:nvSpPr>
          <p:cNvPr id="26629" name="Rectangle 6"/>
          <p:cNvSpPr>
            <a:spLocks noChangeArrowheads="1"/>
          </p:cNvSpPr>
          <p:nvPr/>
        </p:nvSpPr>
        <p:spPr bwMode="auto">
          <a:xfrm>
            <a:off x="323850" y="1054100"/>
            <a:ext cx="8496300" cy="71438"/>
          </a:xfrm>
          <a:prstGeom prst="rect">
            <a:avLst/>
          </a:prstGeom>
          <a:gradFill rotWithShape="1">
            <a:gsLst>
              <a:gs pos="0">
                <a:srgbClr val="333333"/>
              </a:gs>
              <a:gs pos="50000">
                <a:srgbClr val="B2B2B2"/>
              </a:gs>
              <a:gs pos="100000">
                <a:srgbClr val="333333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6630" name="Прямоугольник 5"/>
          <p:cNvSpPr>
            <a:spLocks noChangeArrowheads="1"/>
          </p:cNvSpPr>
          <p:nvPr/>
        </p:nvSpPr>
        <p:spPr bwMode="auto">
          <a:xfrm>
            <a:off x="482600" y="1274763"/>
            <a:ext cx="8178800" cy="5078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hangingPunct="0">
              <a:buFont typeface="Wingdings" pitchFamily="2" charset="2"/>
              <a:buChar char="Ø"/>
            </a:pPr>
            <a:r>
              <a:rPr lang="ru-RU">
                <a:solidFill>
                  <a:schemeClr val="bg1"/>
                </a:solidFill>
              </a:rPr>
              <a:t>Информационные технологии управления / Под ред. Г.А. Титоренко.—М.: ЮНИТИ-ДАНА: 2002.—280с. </a:t>
            </a:r>
          </a:p>
          <a:p>
            <a:pPr hangingPunct="0">
              <a:buFont typeface="Wingdings" pitchFamily="2" charset="2"/>
              <a:buChar char="Ø"/>
            </a:pPr>
            <a:r>
              <a:rPr lang="ru-RU">
                <a:solidFill>
                  <a:schemeClr val="bg1"/>
                </a:solidFill>
              </a:rPr>
              <a:t>Костров А.В. Основы информационного менеджмента.—М.: Финансы и статистика: 2003.—336 с. </a:t>
            </a:r>
          </a:p>
          <a:p>
            <a:pPr hangingPunct="0">
              <a:buFont typeface="Wingdings" pitchFamily="2" charset="2"/>
              <a:buChar char="Ø"/>
            </a:pPr>
            <a:r>
              <a:rPr lang="ru-RU">
                <a:solidFill>
                  <a:schemeClr val="bg1"/>
                </a:solidFill>
              </a:rPr>
              <a:t>Степанова Е.Е., Хмелевская Н.В. Информационное обеспечение управленческой деятельности. —М.: Форум : ИНФРА-М: 2004.—154 с.</a:t>
            </a:r>
          </a:p>
          <a:p>
            <a:pPr hangingPunct="0">
              <a:buFont typeface="Wingdings" pitchFamily="2" charset="2"/>
              <a:buChar char="Ø"/>
            </a:pPr>
            <a:r>
              <a:rPr lang="ru-RU">
                <a:solidFill>
                  <a:schemeClr val="bg1"/>
                </a:solidFill>
              </a:rPr>
              <a:t>Делопроизводство: Учебник / Под ред. Т.В. Кузнецовой.—М.: Изд-во МЦФЭР: 2004.—544с. </a:t>
            </a:r>
          </a:p>
          <a:p>
            <a:pPr>
              <a:buFont typeface="Wingdings" pitchFamily="2" charset="2"/>
              <a:buChar char="Ø"/>
            </a:pPr>
            <a:r>
              <a:rPr lang="ru-RU">
                <a:solidFill>
                  <a:schemeClr val="bg1"/>
                </a:solidFill>
              </a:rPr>
              <a:t>Копылов В.А. Информационное право. М., 2003.</a:t>
            </a:r>
          </a:p>
          <a:p>
            <a:pPr>
              <a:buFont typeface="Wingdings" pitchFamily="2" charset="2"/>
              <a:buChar char="Ø"/>
            </a:pPr>
            <a:r>
              <a:rPr lang="ru-RU">
                <a:solidFill>
                  <a:schemeClr val="bg1"/>
                </a:solidFill>
              </a:rPr>
              <a:t>Кузнецов В.А. Информационно-аналитическое обеспечение государственного и муниципального управления в Дальневосточном федеральном округе: [монография]/ —Хабаровск: Изд-во ДВАГС, 2005.—224 с.</a:t>
            </a:r>
          </a:p>
          <a:p>
            <a:pPr>
              <a:buFont typeface="Wingdings" pitchFamily="2" charset="2"/>
              <a:buChar char="Ø"/>
            </a:pPr>
            <a:r>
              <a:rPr lang="ru-RU">
                <a:solidFill>
                  <a:schemeClr val="bg1"/>
                </a:solidFill>
              </a:rPr>
              <a:t>Организация работы с документами. Учебник для вузов. Под ред. В.А. Кудряева. – М., 2001. </a:t>
            </a:r>
          </a:p>
          <a:p>
            <a:pPr>
              <a:buFont typeface="Wingdings" pitchFamily="2" charset="2"/>
              <a:buChar char="Ø"/>
            </a:pPr>
            <a:r>
              <a:rPr lang="ru-RU">
                <a:solidFill>
                  <a:schemeClr val="bg1"/>
                </a:solidFill>
              </a:rPr>
              <a:t>Основы информационной безопасности: учебное пособие: [теория и практика] / авт. : Е. Б. Белов, В. П. Лось, Р. В. Мещеряков, А. А. Шелупанов.—М.: Горячая линия-Телеком, 2006.—544.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ext Box 3"/>
          <p:cNvSpPr txBox="1">
            <a:spLocks noChangeArrowheads="1"/>
          </p:cNvSpPr>
          <p:nvPr/>
        </p:nvSpPr>
        <p:spPr bwMode="auto">
          <a:xfrm>
            <a:off x="323850" y="6308725"/>
            <a:ext cx="2540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fld id="{19E3C3C3-14CA-4950-9B26-8F99386AED34}" type="slidenum">
              <a:rPr lang="ru-RU">
                <a:solidFill>
                  <a:schemeClr val="bg1"/>
                </a:solidFill>
              </a:rPr>
              <a:pPr/>
              <a:t>26</a:t>
            </a:fld>
            <a:endParaRPr lang="ru-RU">
              <a:solidFill>
                <a:schemeClr val="bg1"/>
              </a:solidFill>
            </a:endParaRPr>
          </a:p>
        </p:txBody>
      </p:sp>
      <p:sp>
        <p:nvSpPr>
          <p:cNvPr id="27651" name="Text Box 4"/>
          <p:cNvSpPr txBox="1">
            <a:spLocks noChangeArrowheads="1"/>
          </p:cNvSpPr>
          <p:nvPr/>
        </p:nvSpPr>
        <p:spPr bwMode="auto">
          <a:xfrm>
            <a:off x="323850" y="3860800"/>
            <a:ext cx="8496300" cy="2447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algn="just">
              <a:spcBef>
                <a:spcPct val="10000"/>
              </a:spcBef>
              <a:buClr>
                <a:srgbClr val="FF0000"/>
              </a:buClr>
              <a:buSzPct val="120000"/>
              <a:buFont typeface="Symbol" pitchFamily="18" charset="2"/>
              <a:buNone/>
            </a:pPr>
            <a:r>
              <a:rPr lang="ru-RU" sz="1200" b="1">
                <a:solidFill>
                  <a:schemeClr val="bg1"/>
                </a:solidFill>
              </a:rPr>
              <a:t>Использование материалов презентации</a:t>
            </a:r>
          </a:p>
          <a:p>
            <a:pPr algn="just">
              <a:spcBef>
                <a:spcPct val="10000"/>
              </a:spcBef>
              <a:buClr>
                <a:srgbClr val="FF0000"/>
              </a:buClr>
              <a:buSzPct val="120000"/>
              <a:buFont typeface="Symbol" pitchFamily="18" charset="2"/>
              <a:buNone/>
            </a:pPr>
            <a:endParaRPr lang="ru-RU" sz="1200">
              <a:solidFill>
                <a:schemeClr val="bg1"/>
              </a:solidFill>
            </a:endParaRPr>
          </a:p>
          <a:p>
            <a:pPr algn="just">
              <a:spcBef>
                <a:spcPct val="10000"/>
              </a:spcBef>
              <a:buClr>
                <a:srgbClr val="FF0000"/>
              </a:buClr>
              <a:buSzPct val="120000"/>
              <a:buFont typeface="Symbol" pitchFamily="18" charset="2"/>
              <a:buNone/>
            </a:pPr>
            <a:r>
              <a:rPr lang="ru-RU" sz="1200">
                <a:solidFill>
                  <a:schemeClr val="bg1"/>
                </a:solidFill>
              </a:rPr>
              <a:t>Использование данной презентации, может осуществляться только при условии соблюдения требований законов  РФ об авторском праве и интеллектуальной собственности, а также с учетом требований настоящего Заявления.</a:t>
            </a:r>
          </a:p>
          <a:p>
            <a:pPr algn="just">
              <a:spcBef>
                <a:spcPct val="10000"/>
              </a:spcBef>
              <a:buClr>
                <a:srgbClr val="FF0000"/>
              </a:buClr>
              <a:buSzPct val="120000"/>
              <a:buFont typeface="Symbol" pitchFamily="18" charset="2"/>
              <a:buNone/>
            </a:pPr>
            <a:endParaRPr lang="ru-RU" sz="1200">
              <a:solidFill>
                <a:schemeClr val="bg1"/>
              </a:solidFill>
            </a:endParaRPr>
          </a:p>
          <a:p>
            <a:pPr algn="just">
              <a:spcBef>
                <a:spcPct val="10000"/>
              </a:spcBef>
              <a:buClr>
                <a:srgbClr val="FF0000"/>
              </a:buClr>
              <a:buSzPct val="120000"/>
              <a:buFont typeface="Symbol" pitchFamily="18" charset="2"/>
              <a:buNone/>
            </a:pPr>
            <a:r>
              <a:rPr lang="ru-RU" sz="1200">
                <a:solidFill>
                  <a:schemeClr val="bg1"/>
                </a:solidFill>
              </a:rPr>
              <a:t>Презентация является собственностью авторов. Разрешается распечатывать копию любой части презентации для личного некоммерческого использования, однако не допускается распечатывать какую-либо часть презентации с любой иной целью или по каким-либо причинам вносить изменения в любую часть презентации. Использование любой части презентации в другом произведении, как в печатной, электронной, так и иной форме, а также использование любой части презентации в другой презентации посредством ссылки или иным образом допускается только после получения письменного согласия авторов.</a:t>
            </a:r>
          </a:p>
        </p:txBody>
      </p:sp>
      <p:sp>
        <p:nvSpPr>
          <p:cNvPr id="27652" name="Rectangle 5"/>
          <p:cNvSpPr>
            <a:spLocks noChangeArrowheads="1"/>
          </p:cNvSpPr>
          <p:nvPr/>
        </p:nvSpPr>
        <p:spPr bwMode="auto">
          <a:xfrm>
            <a:off x="323850" y="1054100"/>
            <a:ext cx="8496300" cy="71438"/>
          </a:xfrm>
          <a:prstGeom prst="rect">
            <a:avLst/>
          </a:prstGeom>
          <a:gradFill rotWithShape="1">
            <a:gsLst>
              <a:gs pos="0">
                <a:srgbClr val="333333"/>
              </a:gs>
              <a:gs pos="50000">
                <a:srgbClr val="B2B2B2"/>
              </a:gs>
              <a:gs pos="100000">
                <a:srgbClr val="333333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3"/>
          <p:cNvSpPr txBox="1">
            <a:spLocks noChangeArrowheads="1"/>
          </p:cNvSpPr>
          <p:nvPr/>
        </p:nvSpPr>
        <p:spPr bwMode="auto">
          <a:xfrm>
            <a:off x="323850" y="0"/>
            <a:ext cx="8496300" cy="617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algn="ctr"/>
            <a:r>
              <a:rPr lang="ru-RU" sz="3600" b="1">
                <a:solidFill>
                  <a:srgbClr val="FFFF00"/>
                </a:solidFill>
              </a:rPr>
              <a:t>Унификация документов</a:t>
            </a:r>
          </a:p>
          <a:p>
            <a:pPr>
              <a:spcBef>
                <a:spcPct val="10000"/>
              </a:spcBef>
            </a:pPr>
            <a:endParaRPr lang="ru-RU" sz="2400" b="1">
              <a:solidFill>
                <a:srgbClr val="0F2BEC"/>
              </a:solidFill>
            </a:endParaRPr>
          </a:p>
        </p:txBody>
      </p:sp>
      <p:sp>
        <p:nvSpPr>
          <p:cNvPr id="4099" name="Text Box 4"/>
          <p:cNvSpPr txBox="1">
            <a:spLocks noChangeArrowheads="1"/>
          </p:cNvSpPr>
          <p:nvPr/>
        </p:nvSpPr>
        <p:spPr bwMode="auto">
          <a:xfrm>
            <a:off x="323850" y="6308725"/>
            <a:ext cx="1270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fld id="{F05A1B8F-6065-4909-A85D-1C942D248C9D}" type="slidenum">
              <a:rPr lang="ru-RU">
                <a:solidFill>
                  <a:schemeClr val="bg1"/>
                </a:solidFill>
              </a:rPr>
              <a:pPr/>
              <a:t>3</a:t>
            </a:fld>
            <a:endParaRPr lang="ru-RU">
              <a:solidFill>
                <a:schemeClr val="bg1"/>
              </a:solidFill>
            </a:endParaRPr>
          </a:p>
        </p:txBody>
      </p:sp>
      <p:sp>
        <p:nvSpPr>
          <p:cNvPr id="4100" name="Rectangle 6"/>
          <p:cNvSpPr>
            <a:spLocks noChangeArrowheads="1"/>
          </p:cNvSpPr>
          <p:nvPr/>
        </p:nvSpPr>
        <p:spPr bwMode="auto">
          <a:xfrm>
            <a:off x="336550" y="581025"/>
            <a:ext cx="8496300" cy="71438"/>
          </a:xfrm>
          <a:prstGeom prst="rect">
            <a:avLst/>
          </a:prstGeom>
          <a:gradFill rotWithShape="1">
            <a:gsLst>
              <a:gs pos="0">
                <a:srgbClr val="333333"/>
              </a:gs>
              <a:gs pos="50000">
                <a:srgbClr val="B2B2B2"/>
              </a:gs>
              <a:gs pos="100000">
                <a:srgbClr val="333333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3077" name="Text Box 7"/>
          <p:cNvSpPr txBox="1">
            <a:spLocks noChangeArrowheads="1"/>
          </p:cNvSpPr>
          <p:nvPr/>
        </p:nvSpPr>
        <p:spPr bwMode="auto">
          <a:xfrm>
            <a:off x="323850" y="690563"/>
            <a:ext cx="8496300" cy="5618162"/>
          </a:xfrm>
          <a:prstGeom prst="rect">
            <a:avLst/>
          </a:prstGeom>
          <a:noFill/>
          <a:ln w="3175">
            <a:noFill/>
            <a:prstDash val="dash"/>
            <a:miter lim="800000"/>
            <a:headEnd/>
            <a:tailEnd/>
          </a:ln>
        </p:spPr>
        <p:txBody>
          <a:bodyPr lIns="0" tIns="0" rIns="0" bIns="0"/>
          <a:lstStyle/>
          <a:p>
            <a:pPr marL="514350" indent="-514350">
              <a:buFont typeface="Wingdings" pitchFamily="2" charset="2"/>
              <a:buChar char="q"/>
              <a:defRPr/>
            </a:pPr>
            <a:r>
              <a:rPr lang="ru-RU" sz="3000" dirty="0">
                <a:solidFill>
                  <a:schemeClr val="bg1"/>
                </a:solidFill>
              </a:rPr>
              <a:t>выбор рациональных структур построения систем документации, </a:t>
            </a:r>
          </a:p>
          <a:p>
            <a:pPr marL="514350" indent="-514350">
              <a:buFont typeface="Wingdings" pitchFamily="2" charset="2"/>
              <a:buChar char="q"/>
              <a:defRPr/>
            </a:pPr>
            <a:r>
              <a:rPr lang="ru-RU" sz="3000" dirty="0">
                <a:solidFill>
                  <a:schemeClr val="bg1"/>
                </a:solidFill>
              </a:rPr>
              <a:t>приведение к единообразию на основе установления рационального количества их форм и типизации построения.</a:t>
            </a:r>
          </a:p>
          <a:p>
            <a:pPr marL="514350" indent="-514350">
              <a:buFont typeface="Wingdings" pitchFamily="2" charset="2"/>
              <a:buChar char="q"/>
              <a:defRPr/>
            </a:pPr>
            <a:r>
              <a:rPr lang="ru-RU" sz="3000" dirty="0">
                <a:solidFill>
                  <a:schemeClr val="bg1"/>
                </a:solidFill>
              </a:rPr>
              <a:t>может быть как самостоятельным направлением совершенствования документов, так и составлять одну из стадий технологического процесса стандартизации. </a:t>
            </a:r>
          </a:p>
          <a:p>
            <a:pPr>
              <a:defRPr/>
            </a:pPr>
            <a:r>
              <a:rPr lang="ru-RU" sz="3000" dirty="0">
                <a:solidFill>
                  <a:schemeClr val="bg1"/>
                </a:solidFill>
              </a:rPr>
              <a:t>И в этом случае стандартизация является нормативным закреплением результатов унификации.</a:t>
            </a:r>
          </a:p>
          <a:p>
            <a:pPr>
              <a:defRPr/>
            </a:pPr>
            <a:endParaRPr lang="ru-RU" sz="24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3"/>
          <p:cNvSpPr txBox="1">
            <a:spLocks noChangeArrowheads="1"/>
          </p:cNvSpPr>
          <p:nvPr/>
        </p:nvSpPr>
        <p:spPr bwMode="auto">
          <a:xfrm>
            <a:off x="323850" y="0"/>
            <a:ext cx="8496300" cy="727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algn="ctr"/>
            <a:r>
              <a:rPr lang="ru-RU" sz="3200">
                <a:solidFill>
                  <a:srgbClr val="FFFF00"/>
                </a:solidFill>
              </a:rPr>
              <a:t>Основная</a:t>
            </a:r>
            <a:r>
              <a:rPr lang="ru-RU" sz="3200" b="1">
                <a:solidFill>
                  <a:srgbClr val="FFFF00"/>
                </a:solidFill>
              </a:rPr>
              <a:t> цель унификации </a:t>
            </a:r>
            <a:r>
              <a:rPr lang="ru-RU" sz="3200">
                <a:solidFill>
                  <a:srgbClr val="FFFF00"/>
                </a:solidFill>
              </a:rPr>
              <a:t>документов</a:t>
            </a:r>
            <a:endParaRPr lang="ru-RU" sz="3200" b="1">
              <a:solidFill>
                <a:srgbClr val="FFFF00"/>
              </a:solidFill>
            </a:endParaRPr>
          </a:p>
          <a:p>
            <a:pPr algn="ctr"/>
            <a:endParaRPr lang="ru-RU" sz="2400" b="1">
              <a:solidFill>
                <a:srgbClr val="0F2BEC"/>
              </a:solidFill>
            </a:endParaRPr>
          </a:p>
        </p:txBody>
      </p:sp>
      <p:sp>
        <p:nvSpPr>
          <p:cNvPr id="5123" name="Text Box 4"/>
          <p:cNvSpPr txBox="1">
            <a:spLocks noChangeArrowheads="1"/>
          </p:cNvSpPr>
          <p:nvPr/>
        </p:nvSpPr>
        <p:spPr bwMode="auto">
          <a:xfrm>
            <a:off x="323850" y="6308725"/>
            <a:ext cx="1270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fld id="{96DAE0B5-9AE8-44F6-A9D1-D37C24123089}" type="slidenum">
              <a:rPr lang="ru-RU">
                <a:solidFill>
                  <a:schemeClr val="bg1"/>
                </a:solidFill>
              </a:rPr>
              <a:pPr/>
              <a:t>4</a:t>
            </a:fld>
            <a:endParaRPr lang="ru-RU">
              <a:solidFill>
                <a:schemeClr val="bg1"/>
              </a:solidFill>
            </a:endParaRPr>
          </a:p>
        </p:txBody>
      </p:sp>
      <p:sp>
        <p:nvSpPr>
          <p:cNvPr id="5124" name="Rectangle 6"/>
          <p:cNvSpPr>
            <a:spLocks noChangeArrowheads="1"/>
          </p:cNvSpPr>
          <p:nvPr/>
        </p:nvSpPr>
        <p:spPr bwMode="auto">
          <a:xfrm>
            <a:off x="263525" y="654050"/>
            <a:ext cx="8496300" cy="71438"/>
          </a:xfrm>
          <a:prstGeom prst="rect">
            <a:avLst/>
          </a:prstGeom>
          <a:gradFill rotWithShape="1">
            <a:gsLst>
              <a:gs pos="0">
                <a:srgbClr val="333333"/>
              </a:gs>
              <a:gs pos="50000">
                <a:srgbClr val="B2B2B2"/>
              </a:gs>
              <a:gs pos="100000">
                <a:srgbClr val="333333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5125" name="Text Box 7"/>
          <p:cNvSpPr txBox="1">
            <a:spLocks noChangeArrowheads="1"/>
          </p:cNvSpPr>
          <p:nvPr/>
        </p:nvSpPr>
        <p:spPr bwMode="auto">
          <a:xfrm>
            <a:off x="323850" y="836613"/>
            <a:ext cx="8496300" cy="5472112"/>
          </a:xfrm>
          <a:prstGeom prst="rect">
            <a:avLst/>
          </a:prstGeom>
          <a:noFill/>
          <a:ln w="3175">
            <a:noFill/>
            <a:prstDash val="dash"/>
            <a:miter lim="800000"/>
            <a:headEnd/>
            <a:tailEnd/>
          </a:ln>
        </p:spPr>
        <p:txBody>
          <a:bodyPr lIns="0" tIns="0" rIns="0" bIns="0"/>
          <a:lstStyle/>
          <a:p>
            <a:r>
              <a:rPr lang="ru-RU" sz="2800">
                <a:solidFill>
                  <a:schemeClr val="bg1"/>
                </a:solidFill>
              </a:rPr>
              <a:t>заключается в создании стабильных </a:t>
            </a:r>
            <a:r>
              <a:rPr lang="ru-RU" sz="2800">
                <a:solidFill>
                  <a:srgbClr val="FFFF00"/>
                </a:solidFill>
              </a:rPr>
              <a:t>комплексов документов</a:t>
            </a:r>
            <a:r>
              <a:rPr lang="ru-RU" sz="2800">
                <a:solidFill>
                  <a:schemeClr val="bg1"/>
                </a:solidFill>
              </a:rPr>
              <a:t>, содержащих необходимую и достаточную информацию для эффективного решения задач управления как в традиционных условиях, так и в условиях использования новых информационных технологий, </a:t>
            </a:r>
            <a:r>
              <a:rPr lang="ru-RU" sz="2800">
                <a:solidFill>
                  <a:srgbClr val="FFFF00"/>
                </a:solidFill>
              </a:rPr>
              <a:t>при минимальных затратах средств </a:t>
            </a:r>
            <a:r>
              <a:rPr lang="ru-RU" sz="2800">
                <a:solidFill>
                  <a:schemeClr val="bg1"/>
                </a:solidFill>
              </a:rPr>
              <a:t>на сбор, обработку, передачу и хранение данных.</a:t>
            </a:r>
          </a:p>
          <a:p>
            <a:endParaRPr lang="ru-RU" sz="2800">
              <a:solidFill>
                <a:schemeClr val="bg1"/>
              </a:solidFill>
            </a:endParaRPr>
          </a:p>
          <a:p>
            <a:r>
              <a:rPr lang="ru-RU" sz="3200" b="1">
                <a:solidFill>
                  <a:srgbClr val="FFFF00"/>
                </a:solidFill>
              </a:rPr>
              <a:t>Объекты унификации</a:t>
            </a:r>
            <a:r>
              <a:rPr lang="ru-RU" sz="3200">
                <a:solidFill>
                  <a:srgbClr val="FFFF00"/>
                </a:solidFill>
              </a:rPr>
              <a:t> </a:t>
            </a:r>
            <a:r>
              <a:rPr lang="ru-RU" sz="2800">
                <a:solidFill>
                  <a:schemeClr val="bg1"/>
                </a:solidFill>
              </a:rPr>
              <a:t>- документы на любых видах носителей.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3"/>
          <p:cNvSpPr txBox="1">
            <a:spLocks noChangeArrowheads="1"/>
          </p:cNvSpPr>
          <p:nvPr/>
        </p:nvSpPr>
        <p:spPr bwMode="auto">
          <a:xfrm>
            <a:off x="323850" y="0"/>
            <a:ext cx="8496300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algn="ctr"/>
            <a:r>
              <a:rPr lang="ru-RU" sz="4000">
                <a:solidFill>
                  <a:srgbClr val="FFFF00"/>
                </a:solidFill>
              </a:rPr>
              <a:t>Нормативной базой унификации</a:t>
            </a:r>
            <a:endParaRPr lang="ru-RU" sz="4000" b="1">
              <a:solidFill>
                <a:srgbClr val="FFFF00"/>
              </a:solidFill>
            </a:endParaRPr>
          </a:p>
          <a:p>
            <a:pPr>
              <a:spcBef>
                <a:spcPct val="10000"/>
              </a:spcBef>
            </a:pPr>
            <a:endParaRPr lang="ru-RU" sz="2400" b="1">
              <a:solidFill>
                <a:srgbClr val="0F2BEC"/>
              </a:solidFill>
            </a:endParaRPr>
          </a:p>
        </p:txBody>
      </p:sp>
      <p:sp>
        <p:nvSpPr>
          <p:cNvPr id="6147" name="Text Box 4"/>
          <p:cNvSpPr txBox="1">
            <a:spLocks noChangeArrowheads="1"/>
          </p:cNvSpPr>
          <p:nvPr/>
        </p:nvSpPr>
        <p:spPr bwMode="auto">
          <a:xfrm>
            <a:off x="323850" y="6308725"/>
            <a:ext cx="1270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fld id="{D87B3CAD-E26B-4F51-A5F6-DA63EC1EEDBB}" type="slidenum">
              <a:rPr lang="ru-RU">
                <a:solidFill>
                  <a:schemeClr val="bg1"/>
                </a:solidFill>
              </a:rPr>
              <a:pPr/>
              <a:t>5</a:t>
            </a:fld>
            <a:endParaRPr lang="ru-RU">
              <a:solidFill>
                <a:schemeClr val="bg1"/>
              </a:solidFill>
            </a:endParaRPr>
          </a:p>
        </p:txBody>
      </p:sp>
      <p:sp>
        <p:nvSpPr>
          <p:cNvPr id="6148" name="Rectangle 6"/>
          <p:cNvSpPr>
            <a:spLocks noChangeArrowheads="1"/>
          </p:cNvSpPr>
          <p:nvPr/>
        </p:nvSpPr>
        <p:spPr bwMode="auto">
          <a:xfrm>
            <a:off x="336550" y="690563"/>
            <a:ext cx="8496300" cy="71437"/>
          </a:xfrm>
          <a:prstGeom prst="rect">
            <a:avLst/>
          </a:prstGeom>
          <a:gradFill rotWithShape="1">
            <a:gsLst>
              <a:gs pos="0">
                <a:srgbClr val="333333"/>
              </a:gs>
              <a:gs pos="50000">
                <a:srgbClr val="B2B2B2"/>
              </a:gs>
              <a:gs pos="100000">
                <a:srgbClr val="333333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6149" name="Text Box 7"/>
          <p:cNvSpPr txBox="1">
            <a:spLocks noChangeArrowheads="1"/>
          </p:cNvSpPr>
          <p:nvPr/>
        </p:nvSpPr>
        <p:spPr bwMode="auto">
          <a:xfrm>
            <a:off x="300038" y="982663"/>
            <a:ext cx="8496300" cy="5435600"/>
          </a:xfrm>
          <a:prstGeom prst="rect">
            <a:avLst/>
          </a:prstGeom>
          <a:noFill/>
          <a:ln w="3175">
            <a:noFill/>
            <a:prstDash val="dash"/>
            <a:miter lim="800000"/>
            <a:headEnd/>
            <a:tailEnd/>
          </a:ln>
        </p:spPr>
        <p:txBody>
          <a:bodyPr lIns="0" tIns="0" rIns="0" bIns="0"/>
          <a:lstStyle/>
          <a:p>
            <a:r>
              <a:rPr lang="ru-RU" sz="2900">
                <a:solidFill>
                  <a:schemeClr val="bg1"/>
                </a:solidFill>
              </a:rPr>
              <a:t>- Государственная система ДОУ;</a:t>
            </a:r>
          </a:p>
          <a:p>
            <a:r>
              <a:rPr lang="ru-RU" sz="2900">
                <a:solidFill>
                  <a:schemeClr val="bg1"/>
                </a:solidFill>
              </a:rPr>
              <a:t>- межгосударственные и государственные стандарты РФ на унифицированные системы документации (УСД);</a:t>
            </a:r>
          </a:p>
          <a:p>
            <a:r>
              <a:rPr lang="ru-RU" sz="2900">
                <a:solidFill>
                  <a:schemeClr val="bg1"/>
                </a:solidFill>
              </a:rPr>
              <a:t>- Типовые методические указания по проведению отраслевой /ведомственной/ унификации документов, используемых в автоматизирован­ных системах управления;</a:t>
            </a:r>
          </a:p>
          <a:p>
            <a:r>
              <a:rPr lang="ru-RU" sz="2900">
                <a:solidFill>
                  <a:schemeClr val="bg1"/>
                </a:solidFill>
              </a:rPr>
              <a:t>- Основные положения ЕСКК ТЭСИ и УСД в РФ;</a:t>
            </a:r>
          </a:p>
          <a:p>
            <a:r>
              <a:rPr lang="ru-RU" sz="2900">
                <a:solidFill>
                  <a:schemeClr val="bg1"/>
                </a:solidFill>
              </a:rPr>
              <a:t>- Другие документы Ростехрегулирования;</a:t>
            </a:r>
          </a:p>
          <a:p>
            <a:r>
              <a:rPr lang="ru-RU" sz="2900">
                <a:solidFill>
                  <a:schemeClr val="bg1"/>
                </a:solidFill>
              </a:rPr>
              <a:t>- общероссийские классификаторы ТЭСИ.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3"/>
          <p:cNvSpPr txBox="1">
            <a:spLocks noChangeArrowheads="1"/>
          </p:cNvSpPr>
          <p:nvPr/>
        </p:nvSpPr>
        <p:spPr bwMode="auto">
          <a:xfrm>
            <a:off x="323850" y="0"/>
            <a:ext cx="8496300" cy="617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algn="ctr"/>
            <a:r>
              <a:rPr lang="ru-RU" sz="4000" b="1">
                <a:solidFill>
                  <a:srgbClr val="FFFF00"/>
                </a:solidFill>
              </a:rPr>
              <a:t>Принципы унификации</a:t>
            </a:r>
          </a:p>
          <a:p>
            <a:pPr>
              <a:spcBef>
                <a:spcPct val="10000"/>
              </a:spcBef>
            </a:pPr>
            <a:endParaRPr lang="ru-RU" sz="2400" b="1">
              <a:solidFill>
                <a:srgbClr val="0F2BEC"/>
              </a:solidFill>
            </a:endParaRPr>
          </a:p>
        </p:txBody>
      </p:sp>
      <p:sp>
        <p:nvSpPr>
          <p:cNvPr id="7171" name="Text Box 4"/>
          <p:cNvSpPr txBox="1">
            <a:spLocks noChangeArrowheads="1"/>
          </p:cNvSpPr>
          <p:nvPr/>
        </p:nvSpPr>
        <p:spPr bwMode="auto">
          <a:xfrm>
            <a:off x="323850" y="6308725"/>
            <a:ext cx="1270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fld id="{17779CC0-FCFB-4FAC-B041-9641D201A730}" type="slidenum">
              <a:rPr lang="ru-RU">
                <a:solidFill>
                  <a:schemeClr val="bg1"/>
                </a:solidFill>
              </a:rPr>
              <a:pPr/>
              <a:t>6</a:t>
            </a:fld>
            <a:endParaRPr lang="ru-RU">
              <a:solidFill>
                <a:schemeClr val="bg1"/>
              </a:solidFill>
            </a:endParaRPr>
          </a:p>
        </p:txBody>
      </p:sp>
      <p:sp>
        <p:nvSpPr>
          <p:cNvPr id="7172" name="Rectangle 6"/>
          <p:cNvSpPr>
            <a:spLocks noChangeArrowheads="1"/>
          </p:cNvSpPr>
          <p:nvPr/>
        </p:nvSpPr>
        <p:spPr bwMode="auto">
          <a:xfrm>
            <a:off x="190500" y="544513"/>
            <a:ext cx="8496300" cy="71437"/>
          </a:xfrm>
          <a:prstGeom prst="rect">
            <a:avLst/>
          </a:prstGeom>
          <a:gradFill rotWithShape="1">
            <a:gsLst>
              <a:gs pos="0">
                <a:srgbClr val="333333"/>
              </a:gs>
              <a:gs pos="50000">
                <a:srgbClr val="B2B2B2"/>
              </a:gs>
              <a:gs pos="100000">
                <a:srgbClr val="333333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7173" name="Text Box 7"/>
          <p:cNvSpPr txBox="1">
            <a:spLocks noChangeArrowheads="1"/>
          </p:cNvSpPr>
          <p:nvPr/>
        </p:nvSpPr>
        <p:spPr bwMode="auto">
          <a:xfrm>
            <a:off x="153988" y="654050"/>
            <a:ext cx="8763000" cy="5654675"/>
          </a:xfrm>
          <a:prstGeom prst="rect">
            <a:avLst/>
          </a:prstGeom>
          <a:noFill/>
          <a:ln w="3175">
            <a:noFill/>
            <a:prstDash val="dash"/>
            <a:miter lim="800000"/>
            <a:headEnd/>
            <a:tailEnd/>
          </a:ln>
        </p:spPr>
        <p:txBody>
          <a:bodyPr lIns="0" tIns="0" rIns="0" bIns="0"/>
          <a:lstStyle/>
          <a:p>
            <a:pPr>
              <a:buFont typeface="Wingdings" pitchFamily="2" charset="2"/>
              <a:buChar char="q"/>
            </a:pPr>
            <a:r>
              <a:rPr lang="ru-RU" sz="2000">
                <a:solidFill>
                  <a:schemeClr val="bg1"/>
                </a:solidFill>
              </a:rPr>
              <a:t>&gt; </a:t>
            </a:r>
            <a:r>
              <a:rPr lang="ru-RU" sz="2000">
                <a:solidFill>
                  <a:srgbClr val="FFFF00"/>
                </a:solidFill>
              </a:rPr>
              <a:t>унификация от общего к частному</a:t>
            </a:r>
            <a:r>
              <a:rPr lang="ru-RU" sz="2000">
                <a:solidFill>
                  <a:schemeClr val="bg1"/>
                </a:solidFill>
              </a:rPr>
              <a:t>, заключающаяся в построении формуляра-образца документов, а на его основе разработке конкретных форм документов;</a:t>
            </a:r>
          </a:p>
          <a:p>
            <a:pPr>
              <a:buFont typeface="Wingdings" pitchFamily="2" charset="2"/>
              <a:buChar char="q"/>
            </a:pPr>
            <a:r>
              <a:rPr lang="ru-RU" sz="2000" i="1">
                <a:solidFill>
                  <a:schemeClr val="bg1"/>
                </a:solidFill>
              </a:rPr>
              <a:t>&gt; </a:t>
            </a:r>
            <a:r>
              <a:rPr lang="ru-RU" sz="2000">
                <a:solidFill>
                  <a:srgbClr val="FFFF00"/>
                </a:solidFill>
              </a:rPr>
              <a:t>единообразие </a:t>
            </a:r>
            <a:r>
              <a:rPr lang="ru-RU" sz="2000">
                <a:solidFill>
                  <a:schemeClr val="bg1"/>
                </a:solidFill>
              </a:rPr>
              <a:t>построения форм документов и правил построения и оформления, обеспечиваемое путем максимальной типизации и трафаретизации текстов, выработки единых требований к документации различных уровней управления, унификации расположения данных по полю документа;</a:t>
            </a:r>
          </a:p>
          <a:p>
            <a:pPr>
              <a:buFont typeface="Wingdings" pitchFamily="2" charset="2"/>
              <a:buChar char="q"/>
            </a:pPr>
            <a:r>
              <a:rPr lang="ru-RU" sz="2000">
                <a:solidFill>
                  <a:schemeClr val="bg1"/>
                </a:solidFill>
              </a:rPr>
              <a:t>&gt; </a:t>
            </a:r>
            <a:r>
              <a:rPr lang="ru-RU" sz="2000">
                <a:solidFill>
                  <a:srgbClr val="FFFF00"/>
                </a:solidFill>
              </a:rPr>
              <a:t>комплексность</a:t>
            </a:r>
            <a:r>
              <a:rPr lang="ru-RU" sz="2000">
                <a:solidFill>
                  <a:schemeClr val="bg1"/>
                </a:solidFill>
              </a:rPr>
              <a:t> унификации - предусматриваются все требования к документу на стадиях его создания, исполнения, обработки и хранения;</a:t>
            </a:r>
          </a:p>
          <a:p>
            <a:pPr>
              <a:buFont typeface="Wingdings" pitchFamily="2" charset="2"/>
              <a:buChar char="q"/>
            </a:pPr>
            <a:r>
              <a:rPr lang="ru-RU" sz="2000">
                <a:solidFill>
                  <a:schemeClr val="bg1"/>
                </a:solidFill>
              </a:rPr>
              <a:t>&gt; </a:t>
            </a:r>
            <a:r>
              <a:rPr lang="ru-RU" sz="2000">
                <a:solidFill>
                  <a:srgbClr val="FFFF00"/>
                </a:solidFill>
              </a:rPr>
              <a:t>информативность</a:t>
            </a:r>
            <a:r>
              <a:rPr lang="ru-RU" sz="2000">
                <a:solidFill>
                  <a:schemeClr val="bg1"/>
                </a:solidFill>
              </a:rPr>
              <a:t>, т.е. включение в документы только тех реквизитов, которые нужны для решения конкретных задач, а также для придания документам юридической силы;</a:t>
            </a:r>
          </a:p>
          <a:p>
            <a:pPr>
              <a:buFont typeface="Wingdings" pitchFamily="2" charset="2"/>
              <a:buChar char="q"/>
            </a:pPr>
            <a:r>
              <a:rPr lang="ru-RU" sz="2000">
                <a:solidFill>
                  <a:schemeClr val="bg1"/>
                </a:solidFill>
              </a:rPr>
              <a:t>&gt; </a:t>
            </a:r>
            <a:r>
              <a:rPr lang="ru-RU" sz="2000">
                <a:solidFill>
                  <a:srgbClr val="FFFF00"/>
                </a:solidFill>
              </a:rPr>
              <a:t>стабильность требований </a:t>
            </a:r>
            <a:r>
              <a:rPr lang="ru-RU" sz="2000">
                <a:solidFill>
                  <a:schemeClr val="bg1"/>
                </a:solidFill>
              </a:rPr>
              <a:t>к документам, исходя из использования форм документов в течение достаточно длительного периода времени;</a:t>
            </a:r>
          </a:p>
          <a:p>
            <a:pPr>
              <a:buFont typeface="Wingdings" pitchFamily="2" charset="2"/>
              <a:buChar char="q"/>
            </a:pPr>
            <a:r>
              <a:rPr lang="ru-RU" sz="2000">
                <a:solidFill>
                  <a:schemeClr val="bg1"/>
                </a:solidFill>
              </a:rPr>
              <a:t>&gt; </a:t>
            </a:r>
            <a:r>
              <a:rPr lang="ru-RU" sz="2000">
                <a:solidFill>
                  <a:srgbClr val="FFFF00"/>
                </a:solidFill>
              </a:rPr>
              <a:t>экономичность</a:t>
            </a:r>
            <a:r>
              <a:rPr lang="ru-RU" sz="2000">
                <a:solidFill>
                  <a:schemeClr val="bg1"/>
                </a:solidFill>
              </a:rPr>
              <a:t> за счет обоснованного включения документов в систему документации и широкого применения бланков;</a:t>
            </a:r>
          </a:p>
          <a:p>
            <a:pPr>
              <a:buFont typeface="Wingdings" pitchFamily="2" charset="2"/>
              <a:buChar char="q"/>
            </a:pPr>
            <a:r>
              <a:rPr lang="ru-RU" sz="2000">
                <a:solidFill>
                  <a:schemeClr val="bg1"/>
                </a:solidFill>
              </a:rPr>
              <a:t>&gt; </a:t>
            </a:r>
            <a:r>
              <a:rPr lang="ru-RU" sz="2000">
                <a:solidFill>
                  <a:srgbClr val="FFFF00"/>
                </a:solidFill>
              </a:rPr>
              <a:t>сопряжение</a:t>
            </a:r>
            <a:r>
              <a:rPr lang="ru-RU" sz="2000">
                <a:solidFill>
                  <a:schemeClr val="bg1"/>
                </a:solidFill>
              </a:rPr>
              <a:t> с действующими системами классификации и кодирования ТЭСИ.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3"/>
          <p:cNvSpPr txBox="1">
            <a:spLocks noChangeArrowheads="1"/>
          </p:cNvSpPr>
          <p:nvPr/>
        </p:nvSpPr>
        <p:spPr bwMode="auto">
          <a:xfrm>
            <a:off x="323850" y="0"/>
            <a:ext cx="8496300" cy="617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algn="ctr"/>
            <a:r>
              <a:rPr lang="ru-RU" sz="3200">
                <a:solidFill>
                  <a:srgbClr val="FFFF00"/>
                </a:solidFill>
              </a:rPr>
              <a:t>Требования при унификации к документам:</a:t>
            </a:r>
            <a:endParaRPr lang="ru-RU" sz="4000" b="1">
              <a:solidFill>
                <a:srgbClr val="FFFF00"/>
              </a:solidFill>
            </a:endParaRPr>
          </a:p>
          <a:p>
            <a:pPr>
              <a:spcBef>
                <a:spcPct val="10000"/>
              </a:spcBef>
            </a:pPr>
            <a:endParaRPr lang="ru-RU" sz="2400" b="1">
              <a:solidFill>
                <a:srgbClr val="0F2BEC"/>
              </a:solidFill>
            </a:endParaRPr>
          </a:p>
        </p:txBody>
      </p:sp>
      <p:sp>
        <p:nvSpPr>
          <p:cNvPr id="8195" name="Text Box 4"/>
          <p:cNvSpPr txBox="1">
            <a:spLocks noChangeArrowheads="1"/>
          </p:cNvSpPr>
          <p:nvPr/>
        </p:nvSpPr>
        <p:spPr bwMode="auto">
          <a:xfrm>
            <a:off x="323850" y="6308725"/>
            <a:ext cx="1270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fld id="{B34BA3F4-235D-4165-884A-F7762A54AFAB}" type="slidenum">
              <a:rPr lang="ru-RU">
                <a:solidFill>
                  <a:schemeClr val="bg1"/>
                </a:solidFill>
              </a:rPr>
              <a:pPr/>
              <a:t>7</a:t>
            </a:fld>
            <a:endParaRPr lang="ru-RU">
              <a:solidFill>
                <a:schemeClr val="bg1"/>
              </a:solidFill>
            </a:endParaRPr>
          </a:p>
        </p:txBody>
      </p:sp>
      <p:sp>
        <p:nvSpPr>
          <p:cNvPr id="8196" name="Rectangle 6"/>
          <p:cNvSpPr>
            <a:spLocks noChangeArrowheads="1"/>
          </p:cNvSpPr>
          <p:nvPr/>
        </p:nvSpPr>
        <p:spPr bwMode="auto">
          <a:xfrm>
            <a:off x="263525" y="727075"/>
            <a:ext cx="8496300" cy="71438"/>
          </a:xfrm>
          <a:prstGeom prst="rect">
            <a:avLst/>
          </a:prstGeom>
          <a:gradFill rotWithShape="1">
            <a:gsLst>
              <a:gs pos="0">
                <a:srgbClr val="333333"/>
              </a:gs>
              <a:gs pos="50000">
                <a:srgbClr val="B2B2B2"/>
              </a:gs>
              <a:gs pos="100000">
                <a:srgbClr val="333333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8197" name="Text Box 7"/>
          <p:cNvSpPr txBox="1">
            <a:spLocks noChangeArrowheads="1"/>
          </p:cNvSpPr>
          <p:nvPr/>
        </p:nvSpPr>
        <p:spPr bwMode="auto">
          <a:xfrm>
            <a:off x="323850" y="982663"/>
            <a:ext cx="8496300" cy="5326062"/>
          </a:xfrm>
          <a:prstGeom prst="rect">
            <a:avLst/>
          </a:prstGeom>
          <a:noFill/>
          <a:ln w="3175">
            <a:noFill/>
            <a:prstDash val="dash"/>
            <a:miter lim="800000"/>
            <a:headEnd/>
            <a:tailEnd/>
          </a:ln>
        </p:spPr>
        <p:txBody>
          <a:bodyPr lIns="0" tIns="0" rIns="0" bIns="0"/>
          <a:lstStyle/>
          <a:p>
            <a:pPr>
              <a:buFont typeface="Wingdings" pitchFamily="2" charset="2"/>
              <a:buChar char="q"/>
            </a:pPr>
            <a:r>
              <a:rPr lang="ru-RU" sz="3200">
                <a:solidFill>
                  <a:schemeClr val="bg1"/>
                </a:solidFill>
              </a:rPr>
              <a:t> стандартная форма построения, </a:t>
            </a:r>
          </a:p>
          <a:p>
            <a:pPr>
              <a:buFont typeface="Wingdings" pitchFamily="2" charset="2"/>
              <a:buChar char="q"/>
            </a:pPr>
            <a:r>
              <a:rPr lang="ru-RU" sz="3200">
                <a:solidFill>
                  <a:schemeClr val="bg1"/>
                </a:solidFill>
              </a:rPr>
              <a:t> приспособление к автоматизированной обработке, </a:t>
            </a:r>
          </a:p>
          <a:p>
            <a:pPr>
              <a:buFont typeface="Wingdings" pitchFamily="2" charset="2"/>
              <a:buChar char="q"/>
            </a:pPr>
            <a:r>
              <a:rPr lang="ru-RU" sz="3200">
                <a:solidFill>
                  <a:schemeClr val="bg1"/>
                </a:solidFill>
              </a:rPr>
              <a:t> минимизация показателей, </a:t>
            </a:r>
          </a:p>
          <a:p>
            <a:pPr>
              <a:buFont typeface="Wingdings" pitchFamily="2" charset="2"/>
              <a:buChar char="q"/>
            </a:pPr>
            <a:r>
              <a:rPr lang="ru-RU" sz="3200">
                <a:solidFill>
                  <a:schemeClr val="bg1"/>
                </a:solidFill>
              </a:rPr>
              <a:t> исключение дублирования, </a:t>
            </a:r>
          </a:p>
          <a:p>
            <a:pPr>
              <a:buFont typeface="Wingdings" pitchFamily="2" charset="2"/>
              <a:buChar char="q"/>
            </a:pPr>
            <a:r>
              <a:rPr lang="ru-RU" sz="3200">
                <a:solidFill>
                  <a:schemeClr val="bg1"/>
                </a:solidFill>
              </a:rPr>
              <a:t> включение всех необходимых для целей управления показателей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3336925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ru-RU" sz="1800" smtClean="0">
                <a:solidFill>
                  <a:srgbClr val="FFFF00"/>
                </a:solidFill>
              </a:rPr>
              <a:t>Структура унифицированного документа представлена ниже в виде таблицы: </a:t>
            </a:r>
            <a:r>
              <a:rPr lang="ru-RU" sz="1100" smtClean="0">
                <a:solidFill>
                  <a:srgbClr val="FFFF00"/>
                </a:solidFill>
              </a:rPr>
              <a:t>Заголовочная </a:t>
            </a:r>
            <a:r>
              <a:rPr lang="ru-RU" sz="1100" smtClean="0">
                <a:solidFill>
                  <a:schemeClr val="bg1"/>
                </a:solidFill>
              </a:rPr>
              <a:t>часть</a:t>
            </a:r>
            <a:br>
              <a:rPr lang="ru-RU" sz="1100" smtClean="0">
                <a:solidFill>
                  <a:schemeClr val="bg1"/>
                </a:solidFill>
              </a:rPr>
            </a:br>
            <a:r>
              <a:rPr lang="ru-RU" sz="1100" smtClean="0">
                <a:solidFill>
                  <a:schemeClr val="bg1"/>
                </a:solidFill>
              </a:rPr>
              <a:t>Наименование учитываемого объекта (предприятия, организации, работающего)</a:t>
            </a:r>
            <a:br>
              <a:rPr lang="ru-RU" sz="1100" smtClean="0">
                <a:solidFill>
                  <a:schemeClr val="bg1"/>
                </a:solidFill>
              </a:rPr>
            </a:br>
            <a:r>
              <a:rPr lang="ru-RU" sz="1100" smtClean="0">
                <a:solidFill>
                  <a:schemeClr val="bg1"/>
                </a:solidFill>
              </a:rPr>
              <a:t>Характеристика документа (индекс, код по ОКУД)</a:t>
            </a:r>
            <a:br>
              <a:rPr lang="ru-RU" sz="1100" smtClean="0">
                <a:solidFill>
                  <a:schemeClr val="bg1"/>
                </a:solidFill>
              </a:rPr>
            </a:br>
            <a:r>
              <a:rPr lang="ru-RU" sz="1100" smtClean="0">
                <a:solidFill>
                  <a:schemeClr val="bg1"/>
                </a:solidFill>
              </a:rPr>
              <a:t>Наименование документа</a:t>
            </a:r>
            <a:br>
              <a:rPr lang="ru-RU" sz="1100" smtClean="0">
                <a:solidFill>
                  <a:schemeClr val="bg1"/>
                </a:solidFill>
              </a:rPr>
            </a:br>
            <a:r>
              <a:rPr lang="ru-RU" sz="1100" smtClean="0">
                <a:solidFill>
                  <a:schemeClr val="bg1"/>
                </a:solidFill>
              </a:rPr>
              <a:t>Зона для проставления кодов постоянных для документа реквизитов-признаков</a:t>
            </a:r>
            <a:br>
              <a:rPr lang="ru-RU" sz="1100" smtClean="0">
                <a:solidFill>
                  <a:schemeClr val="bg1"/>
                </a:solidFill>
              </a:rPr>
            </a:br>
            <a:r>
              <a:rPr lang="ru-RU" sz="1100" smtClean="0">
                <a:solidFill>
                  <a:schemeClr val="bg1"/>
                </a:solidFill>
              </a:rPr>
              <a:t> </a:t>
            </a:r>
            <a:br>
              <a:rPr lang="ru-RU" sz="1100" smtClean="0">
                <a:solidFill>
                  <a:schemeClr val="bg1"/>
                </a:solidFill>
              </a:rPr>
            </a:br>
            <a:r>
              <a:rPr lang="ru-RU" sz="1100" smtClean="0">
                <a:solidFill>
                  <a:schemeClr val="bg1"/>
                </a:solidFill>
              </a:rPr>
              <a:t> </a:t>
            </a:r>
            <a:br>
              <a:rPr lang="ru-RU" sz="1100" smtClean="0">
                <a:solidFill>
                  <a:schemeClr val="bg1"/>
                </a:solidFill>
              </a:rPr>
            </a:br>
            <a:r>
              <a:rPr lang="ru-RU" sz="1100" smtClean="0">
                <a:solidFill>
                  <a:schemeClr val="bg1"/>
                </a:solidFill>
              </a:rPr>
              <a:t>Содержательная часть</a:t>
            </a:r>
            <a:br>
              <a:rPr lang="ru-RU" sz="1100" smtClean="0">
                <a:solidFill>
                  <a:schemeClr val="bg1"/>
                </a:solidFill>
              </a:rPr>
            </a:br>
            <a:r>
              <a:rPr lang="ru-RU" sz="1100" smtClean="0">
                <a:solidFill>
                  <a:schemeClr val="bg1"/>
                </a:solidFill>
              </a:rPr>
              <a:t> </a:t>
            </a:r>
            <a:br>
              <a:rPr lang="ru-RU" sz="1100" smtClean="0">
                <a:solidFill>
                  <a:schemeClr val="bg1"/>
                </a:solidFill>
              </a:rPr>
            </a:br>
            <a:r>
              <a:rPr lang="ru-RU" sz="1100" smtClean="0">
                <a:solidFill>
                  <a:schemeClr val="bg1"/>
                </a:solidFill>
              </a:rPr>
              <a:t>Заголовок графы таблицы</a:t>
            </a:r>
            <a:br>
              <a:rPr lang="ru-RU" sz="1100" smtClean="0">
                <a:solidFill>
                  <a:schemeClr val="bg1"/>
                </a:solidFill>
              </a:rPr>
            </a:br>
            <a:r>
              <a:rPr lang="ru-RU" sz="1100" smtClean="0">
                <a:solidFill>
                  <a:schemeClr val="bg1"/>
                </a:solidFill>
              </a:rPr>
              <a:t>Заголовок графы таблицы</a:t>
            </a:r>
            <a:br>
              <a:rPr lang="ru-RU" sz="1100" smtClean="0">
                <a:solidFill>
                  <a:schemeClr val="bg1"/>
                </a:solidFill>
              </a:rPr>
            </a:br>
            <a:r>
              <a:rPr lang="ru-RU" sz="1100" smtClean="0">
                <a:solidFill>
                  <a:schemeClr val="bg1"/>
                </a:solidFill>
              </a:rPr>
              <a:t>Название количественно-суммового основания документа</a:t>
            </a:r>
            <a:br>
              <a:rPr lang="ru-RU" sz="1100" smtClean="0">
                <a:solidFill>
                  <a:schemeClr val="bg1"/>
                </a:solidFill>
              </a:rPr>
            </a:br>
            <a:r>
              <a:rPr lang="ru-RU" sz="1100" smtClean="0">
                <a:solidFill>
                  <a:schemeClr val="bg1"/>
                </a:solidFill>
              </a:rPr>
              <a:t>Значение</a:t>
            </a:r>
            <a:br>
              <a:rPr lang="ru-RU" sz="1100" smtClean="0">
                <a:solidFill>
                  <a:schemeClr val="bg1"/>
                </a:solidFill>
              </a:rPr>
            </a:br>
            <a:r>
              <a:rPr lang="ru-RU" sz="1100" smtClean="0">
                <a:solidFill>
                  <a:schemeClr val="bg1"/>
                </a:solidFill>
              </a:rPr>
              <a:t>Значение</a:t>
            </a:r>
            <a:br>
              <a:rPr lang="ru-RU" sz="1100" smtClean="0">
                <a:solidFill>
                  <a:schemeClr val="bg1"/>
                </a:solidFill>
              </a:rPr>
            </a:br>
            <a:r>
              <a:rPr lang="ru-RU" sz="1100" smtClean="0">
                <a:solidFill>
                  <a:schemeClr val="bg1"/>
                </a:solidFill>
              </a:rPr>
              <a:t>Название количественно-суммового основания документа</a:t>
            </a:r>
            <a:br>
              <a:rPr lang="ru-RU" sz="1100" smtClean="0">
                <a:solidFill>
                  <a:schemeClr val="bg1"/>
                </a:solidFill>
              </a:rPr>
            </a:br>
            <a:r>
              <a:rPr lang="ru-RU" sz="1100" smtClean="0">
                <a:solidFill>
                  <a:schemeClr val="bg1"/>
                </a:solidFill>
              </a:rPr>
              <a:t>Значение</a:t>
            </a:r>
            <a:br>
              <a:rPr lang="ru-RU" sz="1100" smtClean="0">
                <a:solidFill>
                  <a:schemeClr val="bg1"/>
                </a:solidFill>
              </a:rPr>
            </a:br>
            <a:r>
              <a:rPr lang="ru-RU" sz="1100" smtClean="0">
                <a:solidFill>
                  <a:schemeClr val="bg1"/>
                </a:solidFill>
              </a:rPr>
              <a:t>Значение</a:t>
            </a:r>
            <a:br>
              <a:rPr lang="ru-RU" sz="1100" smtClean="0">
                <a:solidFill>
                  <a:schemeClr val="bg1"/>
                </a:solidFill>
              </a:rPr>
            </a:br>
            <a:r>
              <a:rPr lang="ru-RU" sz="1100" smtClean="0">
                <a:solidFill>
                  <a:schemeClr val="bg1"/>
                </a:solidFill>
              </a:rPr>
              <a:t>Примечание</a:t>
            </a:r>
            <a:br>
              <a:rPr lang="ru-RU" sz="1100" smtClean="0">
                <a:solidFill>
                  <a:schemeClr val="bg1"/>
                </a:solidFill>
              </a:rPr>
            </a:br>
            <a:r>
              <a:rPr lang="ru-RU" sz="1100" smtClean="0">
                <a:solidFill>
                  <a:schemeClr val="bg1"/>
                </a:solidFill>
              </a:rPr>
              <a:t> </a:t>
            </a:r>
            <a:br>
              <a:rPr lang="ru-RU" sz="1100" smtClean="0">
                <a:solidFill>
                  <a:schemeClr val="bg1"/>
                </a:solidFill>
              </a:rPr>
            </a:br>
            <a:r>
              <a:rPr lang="ru-RU" sz="1100" smtClean="0">
                <a:solidFill>
                  <a:schemeClr val="bg1"/>
                </a:solidFill>
              </a:rPr>
              <a:t> </a:t>
            </a:r>
            <a:br>
              <a:rPr lang="ru-RU" sz="1100" smtClean="0">
                <a:solidFill>
                  <a:schemeClr val="bg1"/>
                </a:solidFill>
              </a:rPr>
            </a:br>
            <a:r>
              <a:rPr lang="ru-RU" sz="1100" smtClean="0">
                <a:solidFill>
                  <a:schemeClr val="bg1"/>
                </a:solidFill>
              </a:rPr>
              <a:t>Оформляющая часть</a:t>
            </a:r>
            <a:br>
              <a:rPr lang="ru-RU" sz="1100" smtClean="0">
                <a:solidFill>
                  <a:schemeClr val="bg1"/>
                </a:solidFill>
              </a:rPr>
            </a:br>
            <a:r>
              <a:rPr lang="ru-RU" sz="1100" smtClean="0">
                <a:solidFill>
                  <a:schemeClr val="bg1"/>
                </a:solidFill>
              </a:rPr>
              <a:t>Дата заполнения документа</a:t>
            </a:r>
            <a:br>
              <a:rPr lang="ru-RU" sz="1100" smtClean="0">
                <a:solidFill>
                  <a:schemeClr val="bg1"/>
                </a:solidFill>
              </a:rPr>
            </a:br>
            <a:r>
              <a:rPr lang="ru-RU" sz="1100" smtClean="0">
                <a:solidFill>
                  <a:schemeClr val="bg1"/>
                </a:solidFill>
              </a:rPr>
              <a:t>Подпись юридически ответственных лиц, за правильность составления документа</a:t>
            </a:r>
            <a:r>
              <a:rPr lang="ru-RU" smtClean="0"/>
              <a:t/>
            </a:r>
            <a:br>
              <a:rPr lang="ru-RU" smtClean="0"/>
            </a:br>
            <a:r>
              <a:rPr lang="ru-RU" smtClean="0"/>
              <a:t/>
            </a:r>
            <a:br>
              <a:rPr lang="ru-RU" smtClean="0"/>
            </a:br>
            <a:endParaRPr lang="ru-RU" smtClean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82600" y="4195763"/>
          <a:ext cx="8229600" cy="2225040"/>
        </p:xfrm>
        <a:graphic>
          <a:graphicData uri="http://schemas.openxmlformats.org/drawingml/2006/table">
            <a:tbl>
              <a:tblPr firstRow="1" bandRow="1">
                <a:tableStyleId>{8A107856-5554-42FB-B03E-39F5DBC370BA}</a:tableStyleId>
              </a:tblPr>
              <a:tblGrid>
                <a:gridCol w="2743200"/>
                <a:gridCol w="2743200"/>
                <a:gridCol w="2743200"/>
              </a:tblGrid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 Box 3"/>
          <p:cNvSpPr txBox="1">
            <a:spLocks noChangeArrowheads="1"/>
          </p:cNvSpPr>
          <p:nvPr/>
        </p:nvSpPr>
        <p:spPr bwMode="auto">
          <a:xfrm>
            <a:off x="323850" y="0"/>
            <a:ext cx="8496300" cy="617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algn="ctr"/>
            <a:r>
              <a:rPr lang="ru-RU" sz="3600" i="1">
                <a:solidFill>
                  <a:srgbClr val="FFFF00"/>
                </a:solidFill>
              </a:rPr>
              <a:t>Унифицированная форма документа</a:t>
            </a:r>
            <a:r>
              <a:rPr lang="ru-RU" sz="3600">
                <a:solidFill>
                  <a:srgbClr val="FFFF00"/>
                </a:solidFill>
              </a:rPr>
              <a:t> </a:t>
            </a:r>
            <a:endParaRPr lang="ru-RU" sz="3600" b="1">
              <a:solidFill>
                <a:srgbClr val="FFFF00"/>
              </a:solidFill>
            </a:endParaRPr>
          </a:p>
          <a:p>
            <a:pPr>
              <a:spcBef>
                <a:spcPct val="10000"/>
              </a:spcBef>
            </a:pPr>
            <a:endParaRPr lang="ru-RU" sz="2400" b="1">
              <a:solidFill>
                <a:srgbClr val="0F2BEC"/>
              </a:solidFill>
            </a:endParaRPr>
          </a:p>
        </p:txBody>
      </p:sp>
      <p:sp>
        <p:nvSpPr>
          <p:cNvPr id="10243" name="Text Box 4"/>
          <p:cNvSpPr txBox="1">
            <a:spLocks noChangeArrowheads="1"/>
          </p:cNvSpPr>
          <p:nvPr/>
        </p:nvSpPr>
        <p:spPr bwMode="auto">
          <a:xfrm>
            <a:off x="323850" y="6308725"/>
            <a:ext cx="1270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fld id="{C981B191-84BD-4F31-AE6B-F2B45FEF2D75}" type="slidenum">
              <a:rPr lang="ru-RU">
                <a:solidFill>
                  <a:schemeClr val="bg1"/>
                </a:solidFill>
              </a:rPr>
              <a:pPr/>
              <a:t>9</a:t>
            </a:fld>
            <a:endParaRPr lang="ru-RU">
              <a:solidFill>
                <a:schemeClr val="bg1"/>
              </a:solidFill>
            </a:endParaRPr>
          </a:p>
        </p:txBody>
      </p:sp>
      <p:sp>
        <p:nvSpPr>
          <p:cNvPr id="10244" name="Rectangle 6"/>
          <p:cNvSpPr>
            <a:spLocks noChangeArrowheads="1"/>
          </p:cNvSpPr>
          <p:nvPr/>
        </p:nvSpPr>
        <p:spPr bwMode="auto">
          <a:xfrm>
            <a:off x="263525" y="544513"/>
            <a:ext cx="8496300" cy="71437"/>
          </a:xfrm>
          <a:prstGeom prst="rect">
            <a:avLst/>
          </a:prstGeom>
          <a:gradFill rotWithShape="1">
            <a:gsLst>
              <a:gs pos="0">
                <a:srgbClr val="333333"/>
              </a:gs>
              <a:gs pos="50000">
                <a:srgbClr val="B2B2B2"/>
              </a:gs>
              <a:gs pos="100000">
                <a:srgbClr val="333333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0245" name="Text Box 7"/>
          <p:cNvSpPr txBox="1">
            <a:spLocks noChangeArrowheads="1"/>
          </p:cNvSpPr>
          <p:nvPr/>
        </p:nvSpPr>
        <p:spPr bwMode="auto">
          <a:xfrm>
            <a:off x="323850" y="727075"/>
            <a:ext cx="8496300" cy="5581650"/>
          </a:xfrm>
          <a:prstGeom prst="rect">
            <a:avLst/>
          </a:prstGeom>
          <a:noFill/>
          <a:ln w="3175">
            <a:noFill/>
            <a:prstDash val="dash"/>
            <a:miter lim="800000"/>
            <a:headEnd/>
            <a:tailEnd/>
          </a:ln>
        </p:spPr>
        <p:txBody>
          <a:bodyPr lIns="0" tIns="0" rIns="0" bIns="0"/>
          <a:lstStyle/>
          <a:p>
            <a:r>
              <a:rPr lang="ru-RU" sz="2400">
                <a:solidFill>
                  <a:schemeClr val="bg1"/>
                </a:solidFill>
              </a:rPr>
              <a:t>созданная с использованием методов унификации документации совокупность реквизитов, установленных в соответствии с решаемыми в данном виде экономической деятельности задачами и расположенных в определенном порядке на носителе информации.</a:t>
            </a:r>
          </a:p>
          <a:p>
            <a:pPr>
              <a:buFontTx/>
              <a:buChar char="-"/>
            </a:pPr>
            <a:endParaRPr lang="ru-RU" sz="2400">
              <a:solidFill>
                <a:schemeClr val="bg1"/>
              </a:solidFill>
            </a:endParaRPr>
          </a:p>
          <a:p>
            <a:r>
              <a:rPr lang="ru-RU" sz="3200" i="1">
                <a:solidFill>
                  <a:srgbClr val="FFFF00"/>
                </a:solidFill>
              </a:rPr>
              <a:t>Унифицированная система документации </a:t>
            </a:r>
            <a:r>
              <a:rPr lang="ru-RU" sz="2400">
                <a:solidFill>
                  <a:schemeClr val="bg1"/>
                </a:solidFill>
              </a:rPr>
              <a:t>- созданная с использованием методов унификации документации совокупность взаимоувязанных унифицированных форм документов, отвечающих единым требованиям и объединенных в зависимости от сферы их применения в общероссийские унифицированные системы документации (УСД), отраслевые (ведомственные) УСД, УСД организаций.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THEME_BG_IMAGE" val=""/>
  <p:tag name="MMPROD_TAG_VCONFIG" val="PD94bWwgdmVyc2lvbj0iMS4wIiBlbmNvZGluZz0iVVRGLTgiPz4NCjxjb25maWd1cmF0aW9uPg0KCTxjb2xvcnM+DQoJCTx1aWNvbG9yIG5hbWU9InByaW1hcnkiIHZhbHVlPSIweDZGODQ4OCIvPg0KCQk8dWljb2xvciBuYW1lPSJnbG93IiB2YWx1ZT0iMHgzNUQzMzQiLz4NCgkJPHVpY29sb3IgbmFtZT0idGV4dCIgdmFsdWU9IjB4RkZGRkZGIi8+DQoJCTx1aWNvbG9yIG5hbWU9ImxpZ2h0IiB2YWx1ZT0iMHg0RTVENjAiLz4NCgkJPHVpY29sb3IgbmFtZT0ic2hhZG93IiB2YWx1ZT0iMHgwMDAwMDAiLz4NCgkJPHVpY29sb3IgbmFtZT0iYmFja2dyb3VuZCIgdmFsdWU9IjB4NzI3OTcx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hdHRhY2htZW50cyIgdmFsdWU9InRydWUiLz4NCgkJPHVpc2hvdyBuYW1lPSJ1dGlscyIgdmFsdWU9InRydWUiLz4NCgkJPHVpc2hvdyBuYW1lPSJ2b2x1bWUiIHZhbHVlPSJ0cnVlIi8+DQoJCTx1aXNob3cgbmFtZT0icGxheWJhciIgdmFsdWU9InRydWUiLz4NCgkJPHVpc2hvdyBuYW1lPSJ0YWxraW5naGVhZCIgdmFsdWU9InRydWUiLz4NCgkJPHVpc2hvdyBuYW1lPSJzaWRlYmFyb25yaWdodCIgdmFsdWU9InRydWUiLz4NCgkJPHVpc2hvdyBuYW1lPSJ2aWV3Y2hhbmdlIiB2YWx1ZT0idHJ1ZSIvPg0KCQk8dWlzaG93IG5hbWU9ImFsd2F5c1NjcnVuY2giIHZhbHVlPSJmYWxzZSIvPg0KCQk8dWlzaG93IG5hbWU9ImluaXRpYWxkaXNwbGF5bW9kZWlzbm9ybWFsIiB2YWx1ZT0idHJ1ZSIvPg0KCQk8dWlyZXBsYWNlIG5hbWU9ImxvZ28iIHZhbHVlPSIiLz4NCgkJPHVpcmVwbGFjZSBuYW1lPSJiZ2ltYWdlIiB2YWx1ZT0iIi8+DQoJCTx1aXJlcGxhY2UgbmFtZT0iaW5pdGlhbHRhYiIgdmFsdWU9Im91dGxpbmUiLz4NCgk8L2xheW91dD4NCgk8bGFuZ3VhZ2UgaWQ9ImVu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TE9BRElORyIgdmFsdWU9IkxvYWRpbmciLz4NCgkJPHVpdGV4dCBuYW1lPSJTQ1JVQkJBUlNUQVRVU19CVUZGRVJJTkciIHZhbHVlPSJCdWZmZXJpbmciLz4NCgkJPHVpdGV4dCBuYW1lPSJTQ1JVQkJBUlNUQVRVU19RVUVTVElPTiIgdmFsdWU9IkFuc3dlciBRdWVzdGlvbiIvPg0KCQk8dWl0ZXh0IG5hbWU9IlNDUlVCQkFSU1RBVFVTX1JFVklFV1FVSVoiIHZhbHVlPSJSZXZpZXdpbmcgUXVpeiIvPg0KCQk8IS0tIHN1YnN0aXR1dGlvbjogJW0gPT0gbWludXRlcyByZW1haW5pbmcgLS0+DQoJCTwhLS0gc3Vic3RpdHV0aW9uOiAlcyA9PSBzZWNvbmRzIHJlbWFpbmluZyAtLT4NCgkJPHVpdGV4dCBuYW1lPSJFTEFQU0VEIiB2YWx1ZT0iJW0gTWludXRlcyAlcyBTZWNvbmRzIFJlbWFpbmluZyIvPg0KCQk8dWl0ZXh0IG5hbWU9Ik5PVEZPVU5EIiB2YWx1ZT0iTm90aGluZyBGb3VuZCIvPg0KCQk8dWl0ZXh0IG5hbWU9IkFUVEFDSE1FTlRTIiB2YWx1ZT0iQXR0YWNobWVudHMiLz4NCgkJPCEtLSBzdWJzdGl0dXRpb246ICVwID09IGN1cnJlbnQgc3BlYWtlcidzIHRpdGxlIC0tPg0KCQk8dWl0ZXh0IG5hbWU9IkJJT1dJTl9USVRMRSIgdmFsdWU9IkJpbzogJXAiLz4NCgkJPHVpdGV4dCBuYW1lPSJCSU9CVE5fVElUTEUiIHZhbHVlPSJCaW8iLz4NCgkJPHVpdGV4dCBuYW1lPSJESVZJREVSQlROX1RJVExFIiB2YWx1ZT0ifCIvPg0KCQk8dWl0ZXh0IG5hbWU9IkNPTlRBQ1RCVE5fVElUTEUiIHZhbHVlPSJDb250YWN0Ii8+DQoJCTx1aXRleHQgbmFtZT0iVEFCX09VVExJTkUiIHZhbHVlPSJPdXRsaW5lIi8+DQoJCTx1aXRleHQgbmFtZT0iVEFCX1RIVU1CIiB2YWx1ZT0iVGh1bWIiLz4NCgkJPHVpdGV4dCBuYW1lPSJUQUJfTk9URVMiIHZhbHVlPSJOb3RlcyIvPg0KCQk8dWl0ZXh0IG5hbWU9IlRBQl9TRUFSQ0giIHZhbHVlPSJTZWFyY2giLz4NCgkJPHVpdGV4dCBuYW1lPSJTTElERV9IRUFESU5HIiB2YWx1ZT0iU2xpZGUgVGl0bGUiLz4NCgkJPHVpdGV4dCBuYW1lPSJEVVJBVElPTl9IRUFESU5HIiB2YWx1ZT0iRHVyYXRpb24iLz4NCgkJPHVpdGV4dCBuYW1lPSJTRUFSQ0hfSEVBRElORyIgdmFsdWU9IlNlYXJjaCBmb3IgdGV4dDoiLz4NCgkJPHVpdGV4dCBuYW1lPSJUSFVNQl9IRUFESU5HIiB2YWx1ZT0iU2xpZGUiLz4NCgkJPHVpdGV4dCBuYW1lPSJUSFVNQl9JTkZPIiB2YWx1ZT0iU2xpZGUgVGl0bGUvRHVyYXRpb24iLz4NCgkJPHVpdGV4dCBuYW1lPSJBVFRBQ0hOQU1FX0hFQURJTkciIHZhbHVlPSJGaWxlIE5hbWUiLz4NCgkJPHVpdGV4dCBuYW1lPSJBVFRBQ0hTSVpFX0hFQURJTkciIHZhbHVlPSJTaXplIi8+DQoJCTx1aXRleHQgbmFtZT0iU0xJREVfTk9URVMiIHZhbHVlPSJTbGlkZSBOb3Rlcy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TaG93IHNpZGViYXIgdG8gcGFydGljaXBhbnRzIi8+DQoJCTx1aXRleHQgbmFtZT0iTVVURSIgdmFsdWU9Ik11dGUiLz4NCgkJPHVpdGV4dCBuYW1lPSJET0NXUkFQX1RJVExFIiB2YWx1ZT0iUHJlc2VudGVyIEZpbGUgQXR0YWNobWVudCIvPg0KCQk8dWl0ZXh0IG5hbWU9IkRPQ1dSQVBfTVNHIiB2YWx1ZT0iU2F2ZSB0byBNeSBDb21wdXRlciIvPg0KCQk8dWl0ZXh0IG5hbWU9IkRPQ1dSQVBfUFJPTVBUIiB2YWx1ZT0iQ2xpY2sgdG8gRG93bmxvYWQiLz4NCgk8L2xhbmd1YWdlPg0KCTxsYW5ndWFnZSBpZD0iZGU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SB1aXRleHQgLS0+DQoJCTwhLS0gc3Vic3RpdHV0aW9uOiAlbiA9PSBzbGlkZSBudW1iZXIgLS0+DQoJCTx1aXRleHQgbmFtZT0iVU5OQU1FRFNMSURFVElUTEUiIHZhbHVlPSJGb2xpZSAlbiIvPg0KCQk8IS0tIHN1YnN0aXR1dGlvbjogJW4gPT0gc2xpZGUgbnVtYmVyIC0tPg0KCQk8IS0tIHN1YnN0aXR1dGlvbjogJXQgPT0gdG90YWwgc2xpZGUgY291bnQgLS0+DQoJCTx1aXRleHQgbmFtZT0iU0NSVUJCQVJTVEFUVVNfU0xJREVJTkZPIiB2YWx1ZT0iRm9saWUgJW4gLyAldCB8ICIvPg0KCQk8dWl0ZXh0IG5hbWU9IlNDUlVCQkFSU1RBVFVTX1NUT1BQRUQiIHZhbHVlPSJCZWVuZGV0Ii8+DQoJCTx1aXRleHQgbmFtZT0iU0NSVUJCQVJTVEFUVVNfUExBWUlORyIgdmFsdWU9IldpZWRlcmdhYmUiLz4NCgkJPHVpdGV4dCBuYW1lPSJTQ1JVQkJBUlNUQVRVU19OT0FVRElPIiB2YWx1ZT0iS2VpbiBBdWRpby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IHVpdGV4dCAtLT4NCgkJPCEtLSBzdWJzdGl0dXRpb246ICVuID09IHNsaWRlIG51bWJlciAtLT4NCgkJPHVpdGV4dCBuYW1lPSJVTk5BTUVEU0xJREVUSVRMRSIgdmFsdWU9IkRpYXBvc2l0aXZlICVuIi8+DQoJCTwhLS0gc3Vic3RpdHV0aW9uOiAlbiA9PSBzbGlkZSBudW1iZXIgLS0+DQoJCTwhLS0gc3Vic3RpdHV0aW9uOiAldCA9PSB0b3RhbCBzbGlkZSBjb3VudCAtLT4NCgkJPHVpdGV4dCBuYW1lPSJTQ1JVQkJBUlNUQVRVU19TTElERUlORk8iIHZhbHVlPSJEaWFwb3NpdGl2ZSAlbiAvICV0IHwgIi8+DQoJCTx1aXRleHQgbmFtZT0iU0NSVUJCQVJTVEFUVVNfU1RPUFBFRCIgdmFsdWU9IkFycsOqdMOpZSIvPg0KCQk8dWl0ZXh0IG5hbWU9IlNDUlVCQkFSU1RBVFVTX1BMQVlJTkciIHZhbHVlPSJMZWN0dXJlIi8+DQoJCTx1aXRleHQgbmFtZT0iU0NSVUJCQVJTVEFUVVNfTk9BVURJTyIgdmFsdWU9IlBhcyBkZSBzb24iLz4NCgkJPHVpdGV4dCBuYW1lPSJTQ1JVQkJBUlNUQVRVU19MT0FESU5HIiB2YWx1ZT0iQ2hhcmdlbWVudCBlbiBjb3VycyIvPg0KCQk8dWl0ZXh0IG5hbWU9IlNDUlVCQkFSU1RBVFVTX0JVRkZFUklORyIgdmFsdWU9Ik1pc2UgZW4gbcOpbW9pcmUiLz4NCgkJPHVpdGV4dCBuYW1lPSJTQ1JVQkJBUlNUQVRVU19RVUVTVElPTiIgdmFsdWU9IlLDqXBvbmRyZSDDoCBsYSBxdWVzdGlvbiIvPg0KCQk8dWl0ZXh0IG5hbWU9IlNDUlVCQkFSU1RBVFVTX1JFVklFV1FVSVoiIHZhbHVlPSJSw6l2aXNpb24gZHUgcXVlc3Rpb25uYWlyZSIvPg0KCQk8IS0tIHN1YnN0aXR1dGlvbjogJW0gPT0gbWludXRlcyByZW1haW5pbmcgLS0+DQoJCTwhLS0gc3Vic3RpdHV0aW9uOiAlcyA9PSBzZWNvbmRzIHJlbWFpbmluZyAtLT4NCgkJPHVpdGV4dCBuYW1lPSJFTEFQU0VEIiB2YWx1ZT0iJW0gbWludXRlcyAlcyBzZWNvbmRlcyByZXN0YW50ZXMiLz4NCgkJPHVpdGV4dCBuYW1lPSJOT1RGT1VORCIgdmFsdWU9IlJpZW4gdHJvdXbDqSIvPg0KCQk8dWl0ZXh0IG5hbWU9IkFUVEFDSE1FTlRTIiB2YWx1ZT0iUGnDqGNlcyBqb2ludGVzIi8+DQoJCTwhLS0gc3Vic3RpdHV0aW9uOiAlcCA9PSBjdXJyZW50IHNwZWFrZXIncyB0aXRsZSAtLT4NCgkJPHVpdGV4dCBuYW1lPSJCSU9XSU5fVElUTEUiIHZhbHVlPSJCaW8gOiAlcCIvPg0KCQk8dWl0ZXh0IG5hbWU9IkJJT0JUTl9USVRMRSIgdmFsdWU9IkJpbyA6Ii8+DQoJCTx1aXRleHQgbmFtZT0iRElWSURFUkJUTl9USVRMRSIgdmFsdWU9InwiLz4NCgkJPHVpdGV4dCBuYW1lPSJDT05UQUNUQlROX1RJVExFIiB2YWx1ZT0iQ29udGFjdCIvPg0KCQk8dWl0ZXh0IG5hbWU9IlRBQl9PVVRMSU5FIiB2YWx1ZT0iUGxhbiIvPg0KCQk8dWl0ZXh0IG5hbWU9IlRBQl9USFVNQiIgdmFsdWU9IiBNaW5pYXR1cmUiLz4NCgkJPHVpdGV4dCBuYW1lPSJUQUJfTk9URVMiIHZhbHVlPSJOb3RlcyIvPg0KCQk8dWl0ZXh0IG5hbWU9IlRBQl9TRUFSQ0giIHZhbHVlPSIgQ2hlcmNoZXI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Tm90ZXMgZGVzIGRpYXBvc2l0aXZlcy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Nb250cmVyIGwnZW5jYWRyw6kgYXV4IHBhcnRpY2lwYW50cyIvPg0KCQk8dWl0ZXh0IG5hbWU9Ik1VVEUiIHZhbHVlPSJNdWV0Ii8+DQoJCTx1aXRleHQgbmFtZT0iRE9DV1JBUF9USVRMRSIgdmFsdWU9IlBpw6hjZSBqb2ludGUgUHJlc2VudGVyIi8+DQoJCTx1aXRleHQgbmFtZT0iRE9DV1JBUF9NU0ciIHZhbHVlPSJFbnJlZ2lzdHJlciBzdXIgbW9uIG9yZGluYXRldXIiLz4NCgkJPHVpdGV4dCBuYW1lPSJET0NXUkFQX1BST01QVCIgdmFsdWU9IkNsaXF1ZXIgcG91ciB0w6lsw6ljaGFyZ2VyIi8+DQoJPC9sYW5ndWFnZT4NCgk8bGFuZ3VhZ2UgaWQ9Imph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A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TE9BRElORyIgdmFsdWU9IuODreODvOODieS4rSIvPg0KCQk8dWl0ZXh0IG5hbWU9IlNDUlVCQkFSU1RBVFVTX0JVRkZFUklORyIgdmFsdWU9IuODkOODg+ODleOCoeS4rSIvPg0KCQk8dWl0ZXh0IG5hbWU9IlNDUlVCQkFSU1RBVFVTX1FVRVNUSU9OIiB2YWx1ZT0i6LOq5ZWP44Gr562U44GI44Gm5LiL44GV44GEIi8+DQoJCTx1aXRleHQgbmFtZT0iU0NSVUJCQVJTVEFUVVNfUkVWSUVXUVVJWiIgdmFsdWU9IuOCr+OCpOOCuuOCkuODrOODk+ODpeODvOOBl+OBpuOBhOOBvuOBmSIvPg0KCQk8IS0tIHN1YnN0aXR1dGlvbjogJW0gPT0gbWludXRlcyByZW1haW5pbmcgLS0+DQoJCTwhLS0gc3Vic3RpdHV0aW9uOiAlcyA9PSBzZWNvbmRzIHJlbWFpbmluZyAtLT4NCgkJPHVpdGV4dCBuYW1lPSJFTEFQU0VEIiB2YWx1ZT0i5q6L44KKIDogJW0g5YiGICVzIOenkiIvPg0KCQk8dWl0ZXh0IG5hbWU9Ik5PVEZPVU5EIiB2YWx1ZT0i5L2V44KC6KaL44Gk44GL44KK44G+44Gb44KTIi8+DQoJCTx1aXRleHQgbmFtZT0iQVRUQUNITUVOVFMiIHZhbHVlPSLmt7vku5giLz4NCgkJPCEtLSBzdWJzdGl0dXRpb246ICVwID09IGN1cnJlbnQgc3BlYWtlcidzIHRpdGxlIC0tPg0KCQk8dWl0ZXh0IG5hbWU9IkJJT1dJTl9USVRMRSIgdmFsdWU9Iue1jOattCA6ICVwIi8+DQoJCTx1aXRleHQgbmFtZT0iQklPQlROX1RJVExFIiB2YWx1ZT0i57WM5q20Ii8+DQoJCTx1aXRleHQgbmFtZT0iRElWSURFUkJUTl9USVRMRSIgdmFsdWU9InwiLz4NCgkJPHVpdGV4dCBuYW1lPSJDT05UQUNUQlROX1RJVExFIiB2YWx1ZT0i44GK5ZWP44GE5ZCI44KP44Gb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44K144Kk44OJ44OQ44O844KS5Y+C5Yqg6ICF44Gr6KaL44Gb44KLIi8+DQoJCTx1aXRleHQgbmFtZT0iTVVURSIgdmFsdWU9IuODn+ODpeODvOODiCIvPg0KCQk8dWl0ZXh0IG5hbWU9IkRPQ1dSQVBfVElUTEUiIHZhbHVlPSJQcmVzZW50ZXIg5re75LuY44OV44Kh44Kk44OrIi8+DQoJCTx1aXRleHQgbmFtZT0iRE9DV1JBUF9NU0ciIHZhbHVlPSLjg57jgqTjgrPjg7Pjg5Tjg6Xjg7zjgr/jgavkv53lrZgiLz4NCgkJPHVpdGV4dCBuYW1lPSJET0NXUkFQX1BST01QVCIgdmFsdWU9IuOCr+ODquODg+OCr+OBl+OBpuODgOOCpuODs+ODreODvOODiSIvPg0KCTwvbGFuZ3VhZ2U+DQoJPGxhbmd1YWdlIGlkPSJrbyI+DQoJCTwhLS0gZm9ybWF0IGZvciB1aWZvbnQgdmFsdWUgaXMgImZvbnQsc2l6ZSxpc2JvbGQsaXNpdGFsaWMsaXNzaGFkb3dlZCIgLS0+DQoJCTx1aWZvbnQgbmFtZT0iRk9OVF9RVUlaWklORyIgdmFsdWU9IlZlcmRhbmEsOSxmYWxzZSxmYWxzZSxmYWxzZSIvPg0KCQk8dWlmb250IG5hbWU9IkZPTlRfU0NSVUJTVEFUVVMiIHZhbHVlPSJWZXJkYW5hLDExLGZhbHNlLGZhbHNlLHRydWUiLz4NCgkJPHVpZm9udCBuYW1lPSJGT05UX1NDUlVCVElNRSIgdmFsdWU9IlZlcmRhbmEsOSxmYWxzZSxmYWxzZSx0cnVlIi8+DQoJCTx1aWZvbnQgbmFtZT0iRk9OVF9FTEFQU0VEVElNRSIgdmFsdWU9IlZlcmRhbmEsMTEsdHJ1ZSxmYWxzZSxmYWxzZSIvPg0KCQk8dWlmb250IG5hbWU9IkZPTlRfVVRJTFNNRU5VIiB2YWx1ZT0iVmVyZGFuYSw5LHRydWUsZmFsc2UsZmFsc2UiLz4NCgkJPHVpZm9udCBuYW1lPSJGT05UX1RBQlMiIHZhbHVlPSJWZXJkYW5hLDExLGZhbHNlLGZhbHNlLGZhbHNlIi8+DQoJCTx1aWZvbnQgbmFtZT0iRk9OVF9QUkVTRU5UQVRJT05OQU1FIiB2YWx1ZT0iVmVyZGFuYSwxNSxmYWxzZSxmYWxzZSx0cnVlIi8+DQoJCTx1aWZvbnQgbmFtZT0iRk9OVF9QUkVTRU5URVJOQU1FIiB2YWx1ZT0iVmVyZGFuYSwxNSx0cnVlLGZhbHNlLHRydWUiLz4NCgkJPHVpZm9udCBuYW1lPSJGT05UX1BSRVNFTlRFUlRJVExFIiB2YWx1ZT0iVmVyZGFuYSwxMSxmYWxzZSxmYWxzZSx0cnVlIi8+DQoJCTx1aWZvbnQgbmFtZT0iRk9OVF9CSU9CVE4iIHZhbHVlPSJWZXJkYW5hLDEx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MTEsZmFsc2UsZmFsc2UsdHJ1ZSIvPg0KCQk8dWlmb250IG5hbWU9IkZPTlRfQklPV0lOIiB2YWx1ZT0iVmVyZGFuYSwxMSxmYWxzZSxmYWxzZSxmYWxzZSIvPg0KCQk8dWlmb250IG5hbWU9IkZPTlRfTElTVEhFQURJTkciIHZhbHVlPSJWZXJkYW5hLDExLGZhbHNlLGZhbHNlLGZhbHNlIi8+DQoJCTx1aWZvbnQgbmFtZT0iRk9OVF9XSU5USVRMRSIgdmFsdWU9IlZlcmRhbmEsMTEsZmFsc2UsZmFsc2UsdHJ1ZSIvPg0KCQk8dWlmb250IG5hbWU9IkZPTlRfQVRUQUNITUVOVFMiIHZhbHVlPSJWZXJkYW5hLDExLGZhbHN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PVVRMSU5FIiB2YWx1ZT0i6rCc7JqUIi8+DQoJCTx1aXRleHQgbmFtZT0iVEFCX1RIVU1CIiB2YWx1ZT0i7LaV7IaM7YyQIi8+DQoJCTx1aXRleHQgbmFtZT0iVEFCX05PVEVTIiB2YWx1ZT0i64W47Yq4Ii8+DQoJCTx1aXRleHQgbmFtZT0iVEFCX1NFQVJDSCIgdmFsdWU9IuqygOyDiSIvPg0KCQk8dWl0ZXh0IG5hbWU9IlNMSURFX0hFQURJTkciIHZhbHVlPSLsiqzrnbzsnbTrk5wg7KCc66qpIi8+DQoJCTx1aXRleHQgbmFtZT0iRFVSQVRJT05fSEVBRElORyIgdmFsdWU9IuyerOyDneyLnOqwhCIvPg0KCQk8dWl0ZXh0IG5hbWU9IlNFQVJDSF9IRUFESU5HIiB2YWx1ZT0i7YWN7Iqk7Yq4IOqygOyDiToiLz4NCgkJPHVpdGV4dCBuYW1lPSJUSFVNQl9IRUFESU5HIiB2YWx1ZT0i7Iqs65287J2065OcIi8+DQoJCTx1aXRleHQgbmFtZT0iVEhVTUJfSU5GTyIgdmFsdWU9IuygnOuqqS/snqzsg53si5zqsIQiLz4NCgkJPHVpdGV4dCBuYW1lPSJBVFRBQ0hOQU1FX0hFQURJTkciIHZhbHVlPSLtjIzsnbwg7J2066aEIi8+DQoJCTx1aXRleHQgbmFtZT0iQVRUQUNIU0laRV9IRUFESU5HIiB2YWx1ZT0i7YGs6riwIi8+DQoJCTx1aXRleHQgbmFtZT0iU0xJREVfTk9URVMiIHZhbHVlPSLsiqzrnbzsnbTrk5wg64W47Yq4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uywuOyXrOyekOyXkOqyjCDshLjroZwg66eJ64yAIOuztOydtOq4sCIvPg0KCQk8dWl0ZXh0IG5hbWU9Ik1VVEUiIHZhbHVlPSLsnYzshozqsbAiLz4NCgkJPHVpdGV4dCBuYW1lPSJET0NXUkFQX1RJVExFIiB2YWx1ZT0iUHJlc2VudGVyIO2MjOydvCDssqjrtoAiLz4NCgkJPHVpdGV4dCBuYW1lPSJET0NXUkFQX01TRyIgdmFsdWU9IuuCtCDsu7Ttk6jthLDsl5Ag7KCA7J6lIi8+DQoJCTx1aXRleHQgbmFtZT0iRE9DV1JBUF9QUk9NUFQiIHZhbHVlPSLtgbTrpq3tlZjsl6wg64uk7Jq066Gc65OcIi8+DQoJPC9sYW5ndWFnZT4NCjwvY29uZmlndXJhdGlvbj4NCg=="/>
  <p:tag name="MMPROD_UIDATA" val="&lt;database version=&quot;6.0&quot;&gt;&lt;object type=&quot;1&quot; unique_id=&quot;10001&quot;&gt;&lt;property id=&quot;20139&quot; value=&quot;%n. %s&quot;/&gt;&lt;property id=&quot;20141&quot; value=&quot;01 lecture template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1&quot;/&gt;&lt;property id=&quot;20181&quot; value=&quot;1&quot;/&gt;&lt;property id=&quot;20191&quot; value=&quot;http://connectpro60727338.acrobat.com&quot;/&gt;&lt;property id=&quot;20192&quot; value=&quot;http://connectpro60727338.acrobat.com&quot;/&gt;&lt;property id=&quot;20193&quot; value=&quot;0&quot;/&gt;&lt;property id=&quot;20250&quot; value=&quot;6&quot;/&gt;&lt;property id=&quot;20251&quot; value=&quot;0&quot;/&gt;&lt;property id=&quot;20259&quot; value=&quot;0&quot;/&gt;&lt;property id=&quot;20262&quot; value=&quot;731685214&quot;/&gt;&lt;object type=&quot;4&quot; unique_id=&quot;10424&quot;&gt;&lt;/object&gt;&lt;object type=&quot;8&quot; unique_id=&quot;10425&quot;&gt;&lt;/object&gt;&lt;object type=&quot;2&quot; unique_id=&quot;10426&quot;&gt;&lt;object type=&quot;3&quot; unique_id=&quot;10427&quot;&gt;&lt;property id=&quot;20148&quot; value=&quot;5&quot;/&gt;&lt;property id=&quot;20300&quot; value=&quot;Slide 1&quot;/&gt;&lt;property id=&quot;20303&quot; value=&quot;-1&quot;/&gt;&lt;property id=&quot;20307&quot; value=&quot;258&quot;/&gt;&lt;property id=&quot;20309&quot; value=&quot;-1&quot;/&gt;&lt;/object&gt;&lt;object type=&quot;3&quot; unique_id=&quot;10430&quot;&gt;&lt;property id=&quot;20148&quot; value=&quot;5&quot;/&gt;&lt;property id=&quot;20300&quot; value=&quot;Slide 2&quot;/&gt;&lt;property id=&quot;20303&quot; value=&quot;-1&quot;/&gt;&lt;property id=&quot;20307&quot; value=&quot;267&quot;/&gt;&lt;property id=&quot;20309&quot; value=&quot;-1&quot;/&gt;&lt;/object&gt;&lt;object type=&quot;3&quot; unique_id=&quot;10431&quot;&gt;&lt;property id=&quot;20148&quot; value=&quot;5&quot;/&gt;&lt;property id=&quot;20300&quot; value=&quot;Slide 3&quot;/&gt;&lt;property id=&quot;20303&quot; value=&quot;-1&quot;/&gt;&lt;property id=&quot;20307&quot; value=&quot;268&quot;/&gt;&lt;property id=&quot;20309&quot; value=&quot;-1&quot;/&gt;&lt;/object&gt;&lt;object type=&quot;3&quot; unique_id=&quot;10432&quot;&gt;&lt;property id=&quot;20148&quot; value=&quot;5&quot;/&gt;&lt;property id=&quot;20300&quot; value=&quot;Slide 4&quot;/&gt;&lt;property id=&quot;20303&quot; value=&quot;-1&quot;/&gt;&lt;property id=&quot;20307&quot; value=&quot;269&quot;/&gt;&lt;property id=&quot;20309&quot; value=&quot;-1&quot;/&gt;&lt;/object&gt;&lt;object type=&quot;3&quot; unique_id=&quot;10433&quot;&gt;&lt;property id=&quot;20148&quot; value=&quot;5&quot;/&gt;&lt;property id=&quot;20300&quot; value=&quot;Slide 5&quot;/&gt;&lt;property id=&quot;20303&quot; value=&quot;-1&quot;/&gt;&lt;property id=&quot;20307&quot; value=&quot;257&quot;/&gt;&lt;property id=&quot;20309&quot; value=&quot;-1&quot;/&gt;&lt;/object&gt;&lt;object type=&quot;3&quot; unique_id=&quot;10434&quot;&gt;&lt;property id=&quot;20148&quot; value=&quot;5&quot;/&gt;&lt;property id=&quot;20300&quot; value=&quot;Slide 6&quot;/&gt;&lt;property id=&quot;20303&quot; value=&quot;-1&quot;/&gt;&lt;property id=&quot;20307&quot; value=&quot;256&quot;/&gt;&lt;property id=&quot;20309&quot; value=&quot;-1&quot;/&gt;&lt;/object&gt;&lt;object type=&quot;3&quot; unique_id=&quot;10435&quot;&gt;&lt;property id=&quot;20148&quot; value=&quot;5&quot;/&gt;&lt;property id=&quot;20300&quot; value=&quot;Slide 7&quot;/&gt;&lt;property id=&quot;20303&quot; value=&quot;-1&quot;/&gt;&lt;property id=&quot;20307&quot; value=&quot;264&quot;/&gt;&lt;property id=&quot;20309&quot; value=&quot;-1&quot;/&gt;&lt;/object&gt;&lt;object type=&quot;3&quot; unique_id=&quot;10436&quot;&gt;&lt;property id=&quot;20148&quot; value=&quot;5&quot;/&gt;&lt;property id=&quot;20300&quot; value=&quot;Slide 8&quot;/&gt;&lt;property id=&quot;20303&quot; value=&quot;-1&quot;/&gt;&lt;property id=&quot;20307&quot; value=&quot;259&quot;/&gt;&lt;property id=&quot;20309&quot; value=&quot;-1&quot;/&gt;&lt;/object&gt;&lt;object type=&quot;3&quot; unique_id=&quot;10437&quot;&gt;&lt;property id=&quot;20148&quot; value=&quot;5&quot;/&gt;&lt;property id=&quot;20300&quot; value=&quot;Slide 10&quot;/&gt;&lt;property id=&quot;20303&quot; value=&quot;-1&quot;/&gt;&lt;property id=&quot;20307&quot; value=&quot;265&quot;/&gt;&lt;property id=&quot;20309&quot; value=&quot;-1&quot;/&gt;&lt;/object&gt;&lt;object type=&quot;3&quot; unique_id=&quot;10438&quot;&gt;&lt;property id=&quot;20148&quot; value=&quot;5&quot;/&gt;&lt;property id=&quot;20300&quot; value=&quot;Slide 11&quot;/&gt;&lt;property id=&quot;20303&quot; value=&quot;-1&quot;/&gt;&lt;property id=&quot;20307&quot; value=&quot;266&quot;/&gt;&lt;property id=&quot;20309&quot; value=&quot;-1&quot;/&gt;&lt;/object&gt;&lt;object type=&quot;3&quot; unique_id=&quot;10439&quot;&gt;&lt;property id=&quot;20148&quot; value=&quot;5&quot;/&gt;&lt;property id=&quot;20300&quot; value=&quot;Slide 12&quot;/&gt;&lt;property id=&quot;20303&quot; value=&quot;-1&quot;/&gt;&lt;property id=&quot;20307&quot; value=&quot;262&quot;/&gt;&lt;property id=&quot;20309&quot; value=&quot;-1&quot;/&gt;&lt;/object&gt;&lt;object type=&quot;3&quot; unique_id=&quot;10440&quot;&gt;&lt;property id=&quot;20148&quot; value=&quot;5&quot;/&gt;&lt;property id=&quot;20300&quot; value=&quot;Slide 13&quot;/&gt;&lt;property id=&quot;20303&quot; value=&quot;-1&quot;/&gt;&lt;property id=&quot;20307&quot; value=&quot;263&quot;/&gt;&lt;property id=&quot;20309&quot; value=&quot;-1&quot;/&gt;&lt;/object&gt;&lt;object type=&quot;3&quot; unique_id=&quot;10441&quot;&gt;&lt;property id=&quot;20148&quot; value=&quot;5&quot;/&gt;&lt;property id=&quot;20300&quot; value=&quot;Slide 15&quot;/&gt;&lt;property id=&quot;20303&quot; value=&quot;-1&quot;/&gt;&lt;property id=&quot;20307&quot; value=&quot;270&quot;/&gt;&lt;property id=&quot;20309&quot; value=&quot;-1&quot;/&gt;&lt;/object&gt;&lt;object type=&quot;3&quot; unique_id=&quot;10541&quot;&gt;&lt;property id=&quot;20148&quot; value=&quot;5&quot;/&gt;&lt;property id=&quot;20300&quot; value=&quot;Slide 16&quot;/&gt;&lt;property id=&quot;20307&quot; value=&quot;271&quot;/&gt;&lt;property id=&quot;20309&quot; value=&quot;-1&quot;/&gt;&lt;/object&gt;&lt;object type=&quot;3&quot; unique_id=&quot;11959&quot;&gt;&lt;property id=&quot;20148&quot; value=&quot;5&quot;/&gt;&lt;property id=&quot;20300&quot; value=&quot;Slide 9&quot;/&gt;&lt;property id=&quot;20307&quot; value=&quot;272&quot;/&gt;&lt;/object&gt;&lt;object type=&quot;3&quot; unique_id=&quot;11978&quot;&gt;&lt;property id=&quot;20148&quot; value=&quot;5&quot;/&gt;&lt;property id=&quot;20300&quot; value=&quot;Slide 14&quot;/&gt;&lt;property id=&quot;20307&quot; value=&quot;273&quot;/&gt;&lt;/object&gt;&lt;/object&gt;&lt;/object&gt;&lt;/database&gt;"/>
</p:tagLst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6">
      <a:dk1>
        <a:srgbClr val="000000"/>
      </a:dk1>
      <a:lt1>
        <a:srgbClr val="FFFFFF"/>
      </a:lt1>
      <a:dk2>
        <a:srgbClr val="333399"/>
      </a:dk2>
      <a:lt2>
        <a:srgbClr val="808080"/>
      </a:lt2>
      <a:accent1>
        <a:srgbClr val="FFFFFF"/>
      </a:accent1>
      <a:accent2>
        <a:srgbClr val="0F2BEC"/>
      </a:accent2>
      <a:accent3>
        <a:srgbClr val="FFFFFF"/>
      </a:accent3>
      <a:accent4>
        <a:srgbClr val="000000"/>
      </a:accent4>
      <a:accent5>
        <a:srgbClr val="FFFFFF"/>
      </a:accent5>
      <a:accent6>
        <a:srgbClr val="0C26D6"/>
      </a:accent6>
      <a:hlink>
        <a:srgbClr val="000000"/>
      </a:hlink>
      <a:folHlink>
        <a:srgbClr val="292929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3">
        <a:dk1>
          <a:srgbClr val="000000"/>
        </a:dk1>
        <a:lt1>
          <a:srgbClr val="FFFFFF"/>
        </a:lt1>
        <a:dk2>
          <a:srgbClr val="333399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14">
        <a:dk1>
          <a:srgbClr val="000000"/>
        </a:dk1>
        <a:lt1>
          <a:srgbClr val="FFFFFF"/>
        </a:lt1>
        <a:dk2>
          <a:srgbClr val="333399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0000"/>
        </a:hlink>
        <a:folHlink>
          <a:srgbClr val="29292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15">
        <a:dk1>
          <a:srgbClr val="000000"/>
        </a:dk1>
        <a:lt1>
          <a:srgbClr val="FFFFFF"/>
        </a:lt1>
        <a:dk2>
          <a:srgbClr val="333399"/>
        </a:dk2>
        <a:lt2>
          <a:srgbClr val="808080"/>
        </a:lt2>
        <a:accent1>
          <a:srgbClr val="FFFFFF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FFFFFF"/>
        </a:accent5>
        <a:accent6>
          <a:srgbClr val="2D2D8A"/>
        </a:accent6>
        <a:hlink>
          <a:srgbClr val="000000"/>
        </a:hlink>
        <a:folHlink>
          <a:srgbClr val="29292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16">
        <a:dk1>
          <a:srgbClr val="000000"/>
        </a:dk1>
        <a:lt1>
          <a:srgbClr val="FFFFFF"/>
        </a:lt1>
        <a:dk2>
          <a:srgbClr val="333399"/>
        </a:dk2>
        <a:lt2>
          <a:srgbClr val="808080"/>
        </a:lt2>
        <a:accent1>
          <a:srgbClr val="FFFFFF"/>
        </a:accent1>
        <a:accent2>
          <a:srgbClr val="0F2BEC"/>
        </a:accent2>
        <a:accent3>
          <a:srgbClr val="FFFFFF"/>
        </a:accent3>
        <a:accent4>
          <a:srgbClr val="000000"/>
        </a:accent4>
        <a:accent5>
          <a:srgbClr val="FFFFFF"/>
        </a:accent5>
        <a:accent6>
          <a:srgbClr val="0C26D6"/>
        </a:accent6>
        <a:hlink>
          <a:srgbClr val="000000"/>
        </a:hlink>
        <a:folHlink>
          <a:srgbClr val="29292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661</TotalTime>
  <Words>1833</Words>
  <Application>Microsoft Office PowerPoint</Application>
  <PresentationFormat>Экран (4:3)</PresentationFormat>
  <Paragraphs>225</Paragraphs>
  <Slides>26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26</vt:i4>
      </vt:variant>
    </vt:vector>
  </HeadingPairs>
  <TitlesOfParts>
    <vt:vector size="30" baseType="lpstr">
      <vt:lpstr>Arial</vt:lpstr>
      <vt:lpstr>Wingdings</vt:lpstr>
      <vt:lpstr>Symbol</vt:lpstr>
      <vt:lpstr>Оформление по умолчанию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Структура унифицированного документа представлена ниже в виде таблицы: Заголовочная часть Наименование учитываемого объекта (предприятия, организации, работающего) Характеристика документа (индекс, код по ОКУД) Наименование документа Зона для проставления кодов постоянных для документа реквизитов-признаков     Содержательная часть   Заголовок графы таблицы Заголовок графы таблицы Название количественно-суммового основания документа Значение Значение Название количественно-суммового основания документа Значение Значение Примечание     Оформляющая часть Дата заполнения документа Подпись юридически ответственных лиц, за правильность составления документа  </vt:lpstr>
      <vt:lpstr>Слайд 9</vt:lpstr>
      <vt:lpstr>Слайд 10</vt:lpstr>
      <vt:lpstr>Слайд 11</vt:lpstr>
      <vt:lpstr>Слайд 12</vt:lpstr>
      <vt:lpstr>Общероссийские УСД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  <vt:lpstr>Слайд 22</vt:lpstr>
      <vt:lpstr>Слайд 23</vt:lpstr>
      <vt:lpstr>Слайд 24</vt:lpstr>
      <vt:lpstr>Слайд 25</vt:lpstr>
      <vt:lpstr>Слайд 26</vt:lpstr>
    </vt:vector>
  </TitlesOfParts>
  <Company>OPITUP VVSU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Lecture Template </dc:title>
  <dc:creator>S.V.Ryzhkov</dc:creator>
  <cp:lastModifiedBy>tsar</cp:lastModifiedBy>
  <cp:revision>135</cp:revision>
  <dcterms:created xsi:type="dcterms:W3CDTF">2007-04-22T06:20:01Z</dcterms:created>
  <dcterms:modified xsi:type="dcterms:W3CDTF">2007-12-18T08:47:22Z</dcterms:modified>
</cp:coreProperties>
</file>