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65" r:id="rId2"/>
    <p:sldId id="271" r:id="rId3"/>
    <p:sldId id="273" r:id="rId4"/>
    <p:sldId id="275" r:id="rId5"/>
    <p:sldId id="276" r:id="rId6"/>
    <p:sldId id="277" r:id="rId7"/>
    <p:sldId id="278" r:id="rId8"/>
    <p:sldId id="286" r:id="rId9"/>
    <p:sldId id="280" r:id="rId10"/>
    <p:sldId id="281" r:id="rId11"/>
    <p:sldId id="282" r:id="rId12"/>
    <p:sldId id="283" r:id="rId13"/>
    <p:sldId id="302" r:id="rId14"/>
    <p:sldId id="300" r:id="rId15"/>
    <p:sldId id="284" r:id="rId16"/>
    <p:sldId id="285" r:id="rId17"/>
    <p:sldId id="301" r:id="rId18"/>
    <p:sldId id="293" r:id="rId19"/>
    <p:sldId id="298" r:id="rId20"/>
    <p:sldId id="288" r:id="rId21"/>
    <p:sldId id="303" r:id="rId22"/>
    <p:sldId id="291" r:id="rId23"/>
    <p:sldId id="311" r:id="rId24"/>
    <p:sldId id="310" r:id="rId25"/>
    <p:sldId id="296" r:id="rId26"/>
    <p:sldId id="317" r:id="rId27"/>
    <p:sldId id="313" r:id="rId28"/>
    <p:sldId id="312" r:id="rId29"/>
    <p:sldId id="304" r:id="rId30"/>
    <p:sldId id="318" r:id="rId31"/>
    <p:sldId id="319" r:id="rId32"/>
    <p:sldId id="314" r:id="rId33"/>
    <p:sldId id="315" r:id="rId34"/>
    <p:sldId id="316" r:id="rId35"/>
    <p:sldId id="264" r:id="rId36"/>
  </p:sldIdLst>
  <p:sldSz cx="9144000" cy="6858000" type="screen4x3"/>
  <p:notesSz cx="6858000" cy="9945688"/>
  <p:custDataLst>
    <p:tags r:id="rId3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90D6"/>
    <a:srgbClr val="FF9966"/>
    <a:srgbClr val="333366"/>
    <a:srgbClr val="EFF4F9"/>
    <a:srgbClr val="C6D9F1"/>
    <a:srgbClr val="4F81BD"/>
    <a:srgbClr val="00CC00"/>
    <a:srgbClr val="007000"/>
    <a:srgbClr val="FFFFFF"/>
    <a:srgbClr val="629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93" autoAdjust="0"/>
    <p:restoredTop sz="84694" autoAdjust="0"/>
  </p:normalViewPr>
  <p:slideViewPr>
    <p:cSldViewPr snapToGrid="0">
      <p:cViewPr varScale="1">
        <p:scale>
          <a:sx n="51" d="100"/>
          <a:sy n="51" d="100"/>
        </p:scale>
        <p:origin x="1812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822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36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Координаты: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76EE7-1FD8-45B9-AB8E-3E6D5D77EE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932CF-D42E-41EB-AF1D-578A04A7F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02712-6BBF-4ACB-A449-8098CAD34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32C6-40AC-4C5D-8439-ED9ECAE0E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  <p:sldLayoutId id="2147483665" r:id="rId12"/>
    <p:sldLayoutId id="2147483666" r:id="rId13"/>
    <p:sldLayoutId id="2147483667" r:id="rId14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165463" y="3595349"/>
            <a:ext cx="8900160" cy="522000"/>
          </a:xfrm>
        </p:spPr>
        <p:txBody>
          <a:bodyPr/>
          <a:lstStyle/>
          <a:p>
            <a:pPr marL="0" indent="0" algn="l"/>
            <a:r>
              <a:rPr lang="ru-RU" dirty="0"/>
              <a:t>Тема 2. Стратегические аспекты управления корпоративными финансами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sz="1600" dirty="0"/>
              <a:t>Владивосток</a:t>
            </a:r>
          </a:p>
          <a:p>
            <a:r>
              <a:rPr lang="ru-RU" sz="1600" dirty="0" smtClean="0"/>
              <a:t>2024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/>
              <a:t>Дисциплина «Корпоративные финансы»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r>
              <a:rPr lang="ru-RU" dirty="0"/>
              <a:t>Автор  </a:t>
            </a:r>
            <a:r>
              <a:rPr lang="ru-RU" dirty="0" err="1"/>
              <a:t>д.э.н</a:t>
            </a:r>
            <a:r>
              <a:rPr lang="ru-RU" dirty="0"/>
              <a:t>., проф. </a:t>
            </a:r>
            <a:r>
              <a:rPr lang="ru-RU" dirty="0" err="1"/>
              <a:t>В.В.Савалей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ru-RU" sz="1000" dirty="0">
                <a:solidFill>
                  <a:prstClr val="white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pPr lvl="0"/>
            <a:r>
              <a:rPr lang="ru-RU" dirty="0">
                <a:solidFill>
                  <a:prstClr val="white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82880" y="1036320"/>
            <a:ext cx="8823960" cy="5261610"/>
          </a:xfrm>
        </p:spPr>
        <p:txBody>
          <a:bodyPr>
            <a:normAutofit fontScale="85000" lnSpcReduction="20000"/>
          </a:bodyPr>
          <a:lstStyle/>
          <a:p>
            <a:pPr marL="342900" indent="-342900" algn="ctr"/>
            <a:r>
              <a:rPr lang="ru-RU" sz="2800" b="1" dirty="0">
                <a:solidFill>
                  <a:srgbClr val="C00000"/>
                </a:solidFill>
              </a:rPr>
              <a:t>Сущность и формы долгосрочного финансирования </a:t>
            </a:r>
            <a:r>
              <a:rPr lang="en-US" sz="2800" b="1" dirty="0">
                <a:solidFill>
                  <a:srgbClr val="C00000"/>
                </a:solidFill>
              </a:rPr>
              <a:t>  </a:t>
            </a:r>
            <a:r>
              <a:rPr lang="ru-RU" sz="2800" b="1" dirty="0">
                <a:solidFill>
                  <a:srgbClr val="C00000"/>
                </a:solidFill>
              </a:rPr>
              <a:t>бизнеса</a:t>
            </a:r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  <a:defRPr/>
            </a:pPr>
            <a:r>
              <a:rPr lang="ru-RU" b="1" dirty="0"/>
              <a:t>   </a:t>
            </a:r>
            <a:r>
              <a:rPr lang="ru-RU" sz="2600" b="1" dirty="0"/>
              <a:t>Под финансированием понимается процесс образования финансового капитала  компании во всех его формах. </a:t>
            </a:r>
          </a:p>
          <a:p>
            <a:pPr>
              <a:defRPr/>
            </a:pPr>
            <a:endParaRPr lang="ru-RU" sz="2600" b="1" dirty="0"/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    Долгосрочным считается финансирование:</a:t>
            </a:r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-  на срок более 3 лет (в зарубежной практике), </a:t>
            </a:r>
          </a:p>
          <a:p>
            <a:pPr>
              <a:spcBef>
                <a:spcPct val="30000"/>
              </a:spcBef>
              <a:buFontTx/>
              <a:buChar char="-"/>
              <a:defRPr/>
            </a:pPr>
            <a:r>
              <a:rPr lang="ru-RU" sz="2600" b="1" dirty="0"/>
              <a:t> на срок свыше 1 года (в российской практике).</a:t>
            </a:r>
          </a:p>
          <a:p>
            <a:pPr>
              <a:spcBef>
                <a:spcPct val="30000"/>
              </a:spcBef>
              <a:defRPr/>
            </a:pPr>
            <a:endParaRPr lang="ru-RU" sz="2600" b="1" dirty="0"/>
          </a:p>
          <a:p>
            <a:pPr>
              <a:spcBef>
                <a:spcPct val="30000"/>
              </a:spcBef>
              <a:defRPr/>
            </a:pPr>
            <a:r>
              <a:rPr lang="ru-RU" sz="2600" b="1" dirty="0"/>
              <a:t>    </a:t>
            </a:r>
            <a:r>
              <a:rPr lang="ru-RU" sz="2600" b="1" dirty="0">
                <a:solidFill>
                  <a:srgbClr val="C00000"/>
                </a:solidFill>
              </a:rPr>
              <a:t>Источники финансирования:</a:t>
            </a:r>
          </a:p>
          <a:p>
            <a:pPr algn="l">
              <a:lnSpc>
                <a:spcPct val="120000"/>
              </a:lnSpc>
              <a:spcBef>
                <a:spcPct val="30000"/>
              </a:spcBef>
              <a:buFontTx/>
              <a:buChar char="-"/>
              <a:defRPr/>
            </a:pPr>
            <a:r>
              <a:rPr lang="ru-RU" sz="2600" b="1" dirty="0"/>
              <a:t> </a:t>
            </a:r>
            <a:r>
              <a:rPr lang="ru-RU" sz="2600" b="1" i="1" dirty="0">
                <a:solidFill>
                  <a:srgbClr val="7030A0"/>
                </a:solidFill>
              </a:rPr>
              <a:t>внутренние: </a:t>
            </a:r>
            <a:r>
              <a:rPr lang="ru-RU" sz="2600" b="1" dirty="0"/>
              <a:t>прибыль, амортизация, продажа имущества;</a:t>
            </a:r>
          </a:p>
          <a:p>
            <a:pPr marL="1792288" indent="-1792288">
              <a:lnSpc>
                <a:spcPct val="120000"/>
              </a:lnSpc>
              <a:spcBef>
                <a:spcPct val="30000"/>
              </a:spcBef>
              <a:defRPr/>
            </a:pPr>
            <a:r>
              <a:rPr lang="ru-RU" sz="2600" b="1" dirty="0"/>
              <a:t>- </a:t>
            </a:r>
            <a:r>
              <a:rPr lang="ru-RU" sz="2600" b="1" i="1" dirty="0">
                <a:solidFill>
                  <a:srgbClr val="7030A0"/>
                </a:solidFill>
              </a:rPr>
              <a:t>внешние:</a:t>
            </a:r>
            <a:r>
              <a:rPr lang="ru-RU" sz="2600" b="1" dirty="0"/>
              <a:t> долговое финансирование, долевое </a:t>
            </a:r>
            <a:r>
              <a:rPr lang="ru-RU" sz="2600" b="1" dirty="0" err="1" smtClean="0"/>
              <a:t>финан</a:t>
            </a:r>
            <a:r>
              <a:rPr lang="ru-RU" sz="2600" b="1" dirty="0" smtClean="0"/>
              <a:t>-е</a:t>
            </a:r>
            <a:r>
              <a:rPr lang="ru-RU" sz="2600" b="1" dirty="0"/>
              <a:t>,  гибридное финансирование</a:t>
            </a:r>
          </a:p>
          <a:p>
            <a:pPr>
              <a:spcBef>
                <a:spcPct val="30000"/>
              </a:spcBef>
              <a:defRPr/>
            </a:pPr>
            <a:endParaRPr lang="ru-RU" sz="2200" b="1" dirty="0"/>
          </a:p>
          <a:p>
            <a:pPr>
              <a:spcBef>
                <a:spcPct val="30000"/>
              </a:spcBef>
              <a:buFontTx/>
              <a:buChar char="-"/>
              <a:defRPr/>
            </a:pPr>
            <a:endParaRPr lang="ru-RU" sz="2200" b="1" dirty="0"/>
          </a:p>
          <a:p>
            <a:pPr>
              <a:spcBef>
                <a:spcPct val="30000"/>
              </a:spcBef>
              <a:buFontTx/>
              <a:buChar char="-"/>
              <a:defRPr/>
            </a:pPr>
            <a:endParaRPr lang="ru-RU" sz="2200" b="1" dirty="0"/>
          </a:p>
          <a:p>
            <a:pPr marL="342900" indent="-342900"/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0"/>
            <a:ext cx="857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2.2. Источники и формы долгосрочного финансирования корпорации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dirty="0">
                <a:solidFill>
                  <a:schemeClr val="folHlink"/>
                </a:solidFill>
              </a:rPr>
              <a:t>Формы и источники внешнего финансирования</a:t>
            </a:r>
          </a:p>
        </p:txBody>
      </p:sp>
      <p:sp>
        <p:nvSpPr>
          <p:cNvPr id="14352" name="Rectangle 16"/>
          <p:cNvSpPr>
            <a:spLocks noGrp="1" noChangeArrowheads="1"/>
          </p:cNvSpPr>
          <p:nvPr>
            <p:ph type="body" sz="half" idx="2"/>
          </p:nvPr>
        </p:nvSpPr>
        <p:spPr>
          <a:xfrm>
            <a:off x="4611624" y="719912"/>
            <a:ext cx="4038600" cy="360590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Долговое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финансирование: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эмиссия облигаций;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кредиты банков;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займы небанковских организаций;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выдача векселей;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smtClean="0"/>
              <a:t>финансовый </a:t>
            </a:r>
            <a:r>
              <a:rPr lang="ru-RU" sz="2400" b="1" dirty="0"/>
              <a:t>лизинг</a:t>
            </a:r>
          </a:p>
        </p:txBody>
      </p:sp>
      <p:sp>
        <p:nvSpPr>
          <p:cNvPr id="14353" name="Rectangle 17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655201"/>
            <a:ext cx="4183063" cy="360590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Долевое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финансирование: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эмиссия акций (для АО);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/>
              <a:t>внесение складочного капитала (для ООО)</a:t>
            </a:r>
          </a:p>
        </p:txBody>
      </p:sp>
      <p:sp>
        <p:nvSpPr>
          <p:cNvPr id="7173" name="TextBox 7"/>
          <p:cNvSpPr txBox="1">
            <a:spLocks noChangeArrowheads="1"/>
          </p:cNvSpPr>
          <p:nvPr/>
        </p:nvSpPr>
        <p:spPr bwMode="auto">
          <a:xfrm>
            <a:off x="323850" y="4390528"/>
            <a:ext cx="86677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Гибридные формы:</a:t>
            </a:r>
          </a:p>
          <a:p>
            <a:pPr algn="ctr"/>
            <a:r>
              <a:rPr lang="ru-RU" sz="2400" b="1" dirty="0"/>
              <a:t>▪  проектное финансирование</a:t>
            </a:r>
          </a:p>
          <a:p>
            <a:pPr algn="ctr"/>
            <a:r>
              <a:rPr lang="ru-RU" sz="2400" b="1" dirty="0"/>
              <a:t>▪ выпуск конвертируемых </a:t>
            </a:r>
            <a:r>
              <a:rPr lang="ru-RU" sz="2400" b="1" dirty="0" smtClean="0"/>
              <a:t>облигаций</a:t>
            </a:r>
          </a:p>
          <a:p>
            <a:pPr algn="ctr"/>
            <a:r>
              <a:rPr lang="ru-RU" sz="2400" b="1" dirty="0"/>
              <a:t>▪ </a:t>
            </a:r>
            <a:r>
              <a:rPr lang="ru-RU" sz="2400" b="1" dirty="0" smtClean="0"/>
              <a:t> инвестиционные Интернет-платформы</a:t>
            </a:r>
          </a:p>
          <a:p>
            <a:pPr algn="ctr"/>
            <a:r>
              <a:rPr lang="ru-RU" sz="2400" b="1" dirty="0"/>
              <a:t>▪ </a:t>
            </a:r>
            <a:r>
              <a:rPr lang="ru-RU" sz="2400" b="1" dirty="0" smtClean="0"/>
              <a:t>мезонинное финансирование</a:t>
            </a:r>
          </a:p>
          <a:p>
            <a:pPr algn="ctr"/>
            <a:r>
              <a:rPr lang="ru-RU" sz="2400" b="1" dirty="0"/>
              <a:t>▪ </a:t>
            </a:r>
            <a:r>
              <a:rPr lang="ru-RU" sz="2400" b="1" dirty="0" err="1" smtClean="0"/>
              <a:t>краудфандинг</a:t>
            </a:r>
            <a:endParaRPr lang="ru-RU" sz="2400" dirty="0"/>
          </a:p>
        </p:txBody>
      </p:sp>
    </p:spTree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/>
          <p:cNvSpPr txBox="1">
            <a:spLocks noChangeArrowheads="1"/>
          </p:cNvSpPr>
          <p:nvPr/>
        </p:nvSpPr>
        <p:spPr bwMode="auto">
          <a:xfrm>
            <a:off x="250825" y="5158761"/>
            <a:ext cx="8893175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>
                <a:solidFill>
                  <a:schemeClr val="hlink"/>
                </a:solidFill>
              </a:rPr>
              <a:t>►</a:t>
            </a:r>
            <a:r>
              <a:rPr lang="ru-RU" sz="2200" b="1" dirty="0"/>
              <a:t> При банкротстве: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- требования по </a:t>
            </a:r>
            <a:r>
              <a:rPr lang="ru-RU" sz="2200" b="1" dirty="0" smtClean="0"/>
              <a:t>погашению долговых обязательств удовлетворяются </a:t>
            </a:r>
            <a:r>
              <a:rPr lang="ru-RU" sz="2200" b="1" dirty="0"/>
              <a:t>в первую очередь;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- возврат имущества акционерам – в последнюю очередь.</a:t>
            </a:r>
          </a:p>
          <a:p>
            <a:endParaRPr lang="ru-RU" dirty="0"/>
          </a:p>
        </p:txBody>
      </p:sp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222250" y="3432811"/>
            <a:ext cx="83534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>
                <a:solidFill>
                  <a:schemeClr val="hlink"/>
                </a:solidFill>
              </a:rPr>
              <a:t>►</a:t>
            </a:r>
            <a:r>
              <a:rPr lang="ru-RU" sz="2200" b="1" dirty="0"/>
              <a:t> Выплаты процентов по </a:t>
            </a:r>
            <a:r>
              <a:rPr lang="ru-RU" sz="2200" b="1" dirty="0" smtClean="0"/>
              <a:t>кредитам и займам </a:t>
            </a:r>
            <a:r>
              <a:rPr lang="ru-RU" sz="2200" b="1" dirty="0"/>
              <a:t>- это платежи </a:t>
            </a:r>
            <a:r>
              <a:rPr lang="ru-RU" sz="2200" b="1" dirty="0" smtClean="0"/>
              <a:t>с фиксированным </a:t>
            </a:r>
            <a:r>
              <a:rPr lang="ru-RU" sz="2200" b="1" dirty="0"/>
              <a:t>сроком уплаты, 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    выплаты дивидендов по акциям не имеют фиксированного срока</a:t>
            </a:r>
            <a:r>
              <a:rPr lang="ru-RU" sz="2200" b="1" dirty="0" smtClean="0"/>
              <a:t>.</a:t>
            </a:r>
            <a:endParaRPr lang="ru-RU" dirty="0"/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250825" y="3068638"/>
            <a:ext cx="8893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dirty="0"/>
          </a:p>
        </p:txBody>
      </p:sp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240030" y="115888"/>
            <a:ext cx="890397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300" b="1" dirty="0">
                <a:solidFill>
                  <a:schemeClr val="folHlink"/>
                </a:solidFill>
              </a:rPr>
              <a:t>Основные отличия </a:t>
            </a:r>
            <a:r>
              <a:rPr lang="ru-RU" sz="2300" b="1" dirty="0" smtClean="0">
                <a:solidFill>
                  <a:schemeClr val="folHlink"/>
                </a:solidFill>
              </a:rPr>
              <a:t>долгового (заемного) финансирования  от долевого (акционерного) финансирования</a:t>
            </a:r>
            <a:endParaRPr lang="ru-RU" sz="2300" b="1" dirty="0"/>
          </a:p>
        </p:txBody>
      </p:sp>
      <p:sp>
        <p:nvSpPr>
          <p:cNvPr id="10246" name="TextBox 7"/>
          <p:cNvSpPr txBox="1">
            <a:spLocks noChangeArrowheads="1"/>
          </p:cNvSpPr>
          <p:nvPr/>
        </p:nvSpPr>
        <p:spPr bwMode="auto">
          <a:xfrm>
            <a:off x="211455" y="1039964"/>
            <a:ext cx="8961120" cy="254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200" b="1" dirty="0" smtClean="0">
                <a:solidFill>
                  <a:schemeClr val="hlink"/>
                </a:solidFill>
              </a:rPr>
              <a:t>►</a:t>
            </a:r>
            <a:r>
              <a:rPr lang="ru-RU" sz="2200" b="1" dirty="0" smtClean="0"/>
              <a:t>Заемщики и кредиторы  </a:t>
            </a:r>
            <a:r>
              <a:rPr lang="ru-RU" sz="2200" b="1" dirty="0" smtClean="0">
                <a:solidFill>
                  <a:srgbClr val="FF0000"/>
                </a:solidFill>
              </a:rPr>
              <a:t>кредитуют</a:t>
            </a:r>
            <a:r>
              <a:rPr lang="ru-RU" sz="2200" b="1" dirty="0" smtClean="0"/>
              <a:t> </a:t>
            </a:r>
            <a:r>
              <a:rPr lang="ru-RU" sz="2200" b="1" dirty="0"/>
              <a:t>компанию и не имеют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прав голоса в управлении, </a:t>
            </a:r>
          </a:p>
          <a:p>
            <a:pPr>
              <a:buFont typeface="Wingdings" pitchFamily="2" charset="2"/>
              <a:buNone/>
            </a:pPr>
            <a:r>
              <a:rPr lang="ru-RU" sz="2200" b="1" dirty="0"/>
              <a:t>   держатели акций </a:t>
            </a:r>
            <a:r>
              <a:rPr lang="ru-RU" sz="2200" b="1" dirty="0">
                <a:solidFill>
                  <a:srgbClr val="FF0000"/>
                </a:solidFill>
              </a:rPr>
              <a:t>владеют</a:t>
            </a:r>
            <a:r>
              <a:rPr lang="ru-RU" sz="2200" b="1" dirty="0"/>
              <a:t> компанией и имеют права управления ею.</a:t>
            </a:r>
          </a:p>
          <a:p>
            <a:pPr>
              <a:spcBef>
                <a:spcPts val="1200"/>
              </a:spcBef>
            </a:pPr>
            <a:r>
              <a:rPr lang="ru-RU" sz="2200" b="1" dirty="0">
                <a:solidFill>
                  <a:schemeClr val="hlink"/>
                </a:solidFill>
              </a:rPr>
              <a:t>► </a:t>
            </a:r>
            <a:r>
              <a:rPr lang="ru-RU" sz="2200" b="1" dirty="0" smtClean="0"/>
              <a:t>Займы и кредиты (как правило) имеют </a:t>
            </a:r>
            <a:r>
              <a:rPr lang="ru-RU" sz="2200" b="1" dirty="0"/>
              <a:t>срок погашения, акции – бессрочны.</a:t>
            </a:r>
            <a:endParaRPr lang="ru-RU" sz="22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5740" y="0"/>
            <a:ext cx="8481060" cy="1341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C00000"/>
                </a:solidFill>
              </a:rPr>
              <a:t>Выпуск акций </a:t>
            </a:r>
            <a:r>
              <a:rPr lang="ru-RU" dirty="0">
                <a:solidFill>
                  <a:srgbClr val="C00000"/>
                </a:solidFill>
              </a:rPr>
              <a:t>как инструмент формирования собственного капитала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1590"/>
            <a:ext cx="9144000" cy="5566410"/>
          </a:xfrm>
        </p:spPr>
        <p:txBody>
          <a:bodyPr>
            <a:normAutofit fontScale="92500"/>
          </a:bodyPr>
          <a:lstStyle/>
          <a:p>
            <a:pPr marL="0" indent="182563" eaLnBrk="1" hangingPunct="1">
              <a:buFont typeface="Wingdings" pitchFamily="2" charset="2"/>
              <a:buNone/>
              <a:defRPr/>
            </a:pPr>
            <a:r>
              <a:rPr lang="ru-RU" sz="1000" dirty="0"/>
              <a:t>    </a:t>
            </a:r>
            <a:r>
              <a:rPr lang="ru-RU" sz="2400" b="1" dirty="0"/>
              <a:t>Акционерный (собственный) капитал  формируется путем </a:t>
            </a:r>
            <a:r>
              <a:rPr lang="ru-RU" sz="2400" b="1" dirty="0" smtClean="0"/>
              <a:t>выпуска </a:t>
            </a:r>
            <a:r>
              <a:rPr lang="ru-RU" sz="2400" b="1" dirty="0"/>
              <a:t>(эмиссии) ценных бумаг: обыкновенных и привилегированных акций.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7030A0"/>
                </a:solidFill>
              </a:rPr>
              <a:t>   Обыкновенная акция </a:t>
            </a:r>
            <a:r>
              <a:rPr lang="ru-RU" sz="2400" b="1" dirty="0"/>
              <a:t>- эмиссионная ценная бумага,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закрепляющая права ее владельца (акционера) на получение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части прибыли акционерного общества в виде дивидендов, на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участие в управлении акционерным обществом и на часть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имущества, остающегося после его ликвидации.</a:t>
            </a:r>
            <a:r>
              <a:rPr lang="ru-RU" sz="2400" dirty="0"/>
              <a:t> 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chemeClr val="hlink"/>
                </a:solidFill>
              </a:rPr>
              <a:t>   </a:t>
            </a:r>
            <a:r>
              <a:rPr lang="ru-RU" sz="2400" b="1" dirty="0">
                <a:solidFill>
                  <a:srgbClr val="7030A0"/>
                </a:solidFill>
              </a:rPr>
              <a:t>Привилегированная акция </a:t>
            </a:r>
            <a:r>
              <a:rPr lang="ru-RU" sz="2400" b="1" dirty="0"/>
              <a:t>– эмиссионная ценная бумага, не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дающая право голоса, если иное не оговорено в Уставе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акционерного общества, но приносящая гарантированный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дивиденд и участвующая в распределении прибыли и активов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ru-RU" sz="2400" b="1" dirty="0"/>
              <a:t>общества.</a:t>
            </a:r>
            <a:r>
              <a:rPr lang="ru-RU" sz="2400" dirty="0"/>
              <a:t> </a:t>
            </a:r>
            <a:endParaRPr lang="ru-RU" sz="24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2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9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6868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rgbClr val="C00000"/>
                </a:solidFill>
              </a:rPr>
              <a:t>Преимущества финансирования за счет выпуска обыкновенных акций: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" y="914400"/>
            <a:ext cx="8618220" cy="51048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9900"/>
                </a:solidFill>
              </a:rPr>
              <a:t>• </a:t>
            </a:r>
            <a:r>
              <a:rPr lang="ru-RU" sz="2400" b="1" dirty="0"/>
              <a:t>   </a:t>
            </a:r>
            <a:r>
              <a:rPr lang="ru-RU" sz="2200" b="1" dirty="0"/>
              <a:t>привлечение значительных финансовых ресурсов на длительный (практически неограниченный) срок;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rgbClr val="FF9900"/>
                </a:solidFill>
              </a:rPr>
              <a:t>•   </a:t>
            </a:r>
            <a:r>
              <a:rPr lang="ru-RU" sz="2200" b="1" dirty="0"/>
              <a:t>отсутствие жестко оговоренных обязательств по выплате дивидендов;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 smtClean="0">
                <a:solidFill>
                  <a:srgbClr val="FF9900"/>
                </a:solidFill>
              </a:rPr>
              <a:t>•</a:t>
            </a:r>
            <a:r>
              <a:rPr lang="ru-RU" sz="2200" dirty="0" smtClean="0"/>
              <a:t>   </a:t>
            </a:r>
            <a:r>
              <a:rPr lang="ru-RU" sz="2200" b="1" dirty="0"/>
              <a:t>повышение инвестиционной привлекательности компании;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rgbClr val="FF9900"/>
                </a:solidFill>
              </a:rPr>
              <a:t>•</a:t>
            </a:r>
            <a:r>
              <a:rPr lang="ru-RU" sz="2200" b="1" dirty="0"/>
              <a:t>   повышение кредитоспособности компании и снижение уровня финансовой </a:t>
            </a:r>
            <a:r>
              <a:rPr lang="ru-RU" sz="2200" b="1" dirty="0" smtClean="0"/>
              <a:t>зависимости;</a:t>
            </a:r>
          </a:p>
          <a:p>
            <a:pPr>
              <a:buNone/>
              <a:defRPr/>
            </a:pPr>
            <a:r>
              <a:rPr lang="ru-RU" sz="2200" b="1" dirty="0" smtClean="0">
                <a:solidFill>
                  <a:srgbClr val="FF9900"/>
                </a:solidFill>
              </a:rPr>
              <a:t>•    </a:t>
            </a:r>
            <a:r>
              <a:rPr lang="ru-RU" sz="2200" b="1" dirty="0" smtClean="0"/>
              <a:t>возможность влиять на размер дивидендных выплат и на курс акций за счет инструмента обратного выкупа (</a:t>
            </a:r>
            <a:r>
              <a:rPr lang="en-US" sz="2200" b="1" dirty="0" smtClean="0"/>
              <a:t>bay back)</a:t>
            </a:r>
            <a:endParaRPr lang="ru-RU" sz="2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6868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>
                <a:solidFill>
                  <a:srgbClr val="C00000"/>
                </a:solidFill>
                <a:effectLst/>
              </a:rPr>
              <a:t>Недостатки </a:t>
            </a:r>
            <a:r>
              <a:rPr lang="ru-RU" sz="2800" dirty="0" smtClean="0">
                <a:solidFill>
                  <a:srgbClr val="C00000"/>
                </a:solidFill>
                <a:effectLst/>
              </a:rPr>
              <a:t>(риски) финансирования </a:t>
            </a:r>
            <a:r>
              <a:rPr lang="ru-RU" sz="2800" dirty="0">
                <a:solidFill>
                  <a:srgbClr val="C00000"/>
                </a:solidFill>
                <a:effectLst/>
              </a:rPr>
              <a:t>за счет выпуска обыкновенных акций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45870"/>
            <a:ext cx="8686800" cy="488029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>
                <a:solidFill>
                  <a:srgbClr val="7030A0"/>
                </a:solidFill>
              </a:rPr>
              <a:t>для эмитента (акционерного общества):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 а) увеличение риска распыления капитала и  потери контроля над компанией;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 б) возрастание опасностей враждебного поглощения через покупку контрольного пакета акций.</a:t>
            </a:r>
            <a:r>
              <a:rPr lang="ru-RU" sz="22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200" dirty="0"/>
          </a:p>
          <a:p>
            <a:pPr eaLnBrk="1" hangingPunct="1">
              <a:defRPr/>
            </a:pPr>
            <a:r>
              <a:rPr lang="ru-RU" sz="2200" b="1" dirty="0">
                <a:solidFill>
                  <a:srgbClr val="7030A0"/>
                </a:solidFill>
              </a:rPr>
              <a:t>для инвестора (держателя акций):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а) нет гарантий  получения дохода в виде дивиденда;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  б) риск потери капитала в случае снижения стоимости акций и  банкротства компании.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Преимущества финансирования 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за счет </a:t>
            </a:r>
            <a:r>
              <a:rPr lang="ru-RU" dirty="0" smtClean="0">
                <a:solidFill>
                  <a:srgbClr val="C00000"/>
                </a:solidFill>
              </a:rPr>
              <a:t>выпуска привилегированных </a:t>
            </a:r>
            <a:r>
              <a:rPr lang="ru-RU" dirty="0">
                <a:solidFill>
                  <a:srgbClr val="C00000"/>
                </a:solidFill>
              </a:rPr>
              <a:t>акций 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23850" y="2617470"/>
            <a:ext cx="88201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2400" b="1" i="1" dirty="0">
              <a:solidFill>
                <a:srgbClr val="FF9900"/>
              </a:solidFill>
            </a:endParaRPr>
          </a:p>
          <a:p>
            <a:endParaRPr lang="ru-RU" sz="2400" b="1" i="1" dirty="0">
              <a:solidFill>
                <a:srgbClr val="FF9900"/>
              </a:solidFill>
            </a:endParaRPr>
          </a:p>
          <a:p>
            <a:pPr>
              <a:spcAft>
                <a:spcPts val="1200"/>
              </a:spcAft>
            </a:pPr>
            <a:r>
              <a:rPr lang="ru-RU" sz="2200" b="1" i="1" dirty="0">
                <a:solidFill>
                  <a:srgbClr val="7030A0"/>
                </a:solidFill>
              </a:rPr>
              <a:t>По сравнению с облигациями: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b="1" dirty="0"/>
              <a:t>  </a:t>
            </a:r>
            <a:r>
              <a:rPr lang="ru-RU" sz="2200" b="1" dirty="0" err="1"/>
              <a:t>бо′льшая</a:t>
            </a:r>
            <a:r>
              <a:rPr lang="ru-RU" sz="2200" b="1" dirty="0"/>
              <a:t> гибкость в уплате дивидендов по сравнению </a:t>
            </a:r>
          </a:p>
          <a:p>
            <a:pPr>
              <a:spcAft>
                <a:spcPts val="600"/>
              </a:spcAft>
            </a:pPr>
            <a:r>
              <a:rPr lang="ru-RU" sz="2200" b="1" dirty="0"/>
              <a:t>с выплатой процентов по облигациям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dirty="0"/>
              <a:t> </a:t>
            </a:r>
            <a:r>
              <a:rPr lang="ru-RU" sz="2200" b="1" dirty="0"/>
              <a:t>повышение уровня финансовой независимости, </a:t>
            </a:r>
          </a:p>
          <a:p>
            <a:r>
              <a:rPr lang="ru-RU" sz="2200" b="1" dirty="0"/>
              <a:t>снижение рисков принудительного банкротства</a:t>
            </a:r>
          </a:p>
          <a:p>
            <a:endParaRPr lang="ru-RU" sz="2400" b="1" dirty="0"/>
          </a:p>
          <a:p>
            <a:endParaRPr lang="ru-RU" sz="2400" b="1" dirty="0"/>
          </a:p>
          <a:p>
            <a:endParaRPr lang="ru-RU" sz="2400" b="1" dirty="0"/>
          </a:p>
        </p:txBody>
      </p:sp>
      <p:sp>
        <p:nvSpPr>
          <p:cNvPr id="10244" name="TextBox 7"/>
          <p:cNvSpPr txBox="1">
            <a:spLocks noChangeArrowheads="1"/>
          </p:cNvSpPr>
          <p:nvPr/>
        </p:nvSpPr>
        <p:spPr bwMode="auto">
          <a:xfrm>
            <a:off x="323850" y="1177291"/>
            <a:ext cx="8351838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b="1" i="1" dirty="0">
                <a:solidFill>
                  <a:srgbClr val="7030A0"/>
                </a:solidFill>
              </a:rPr>
              <a:t>По сравнению с обыкновенными акциями:</a:t>
            </a:r>
          </a:p>
          <a:p>
            <a:r>
              <a:rPr lang="ru-RU" sz="2200" b="1" dirty="0">
                <a:solidFill>
                  <a:srgbClr val="FF9900"/>
                </a:solidFill>
              </a:rPr>
              <a:t>►</a:t>
            </a:r>
            <a:r>
              <a:rPr lang="ru-RU" sz="2200" dirty="0"/>
              <a:t> </a:t>
            </a:r>
            <a:r>
              <a:rPr lang="ru-RU" sz="2200" b="1" dirty="0"/>
              <a:t>привлечение дополнительного капитала без ослабления контроля в управлении компанией</a:t>
            </a:r>
            <a:endParaRPr lang="ru-RU" sz="22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4582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Риски для эмитента при выпуске привилегированных акций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710"/>
            <a:ext cx="8229600" cy="3554730"/>
          </a:xfrm>
        </p:spPr>
        <p:txBody>
          <a:bodyPr/>
          <a:lstStyle/>
          <a:p>
            <a:pPr eaLnBrk="1" hangingPunct="1">
              <a:defRPr/>
            </a:pPr>
            <a:r>
              <a:rPr lang="ru-RU" sz="2200" b="1" dirty="0"/>
              <a:t>более жесткие условия выплаты дивидендов по сравнению с обыкновенными акциями;</a:t>
            </a:r>
          </a:p>
          <a:p>
            <a:pPr eaLnBrk="1" hangingPunct="1">
              <a:defRPr/>
            </a:pPr>
            <a:r>
              <a:rPr lang="ru-RU" sz="2200" b="1" dirty="0"/>
              <a:t>в случае невыплаты дивидендов эти акции становятся голосующими - риск  снижения управляемости;</a:t>
            </a:r>
          </a:p>
          <a:p>
            <a:pPr eaLnBrk="1" hangingPunct="1">
              <a:defRPr/>
            </a:pPr>
            <a:r>
              <a:rPr lang="ru-RU" sz="2200" b="1" dirty="0"/>
              <a:t>в случае снижения процентных ставок на кредитном рынке повышенные дивиденды по привилегированным акциям могут </a:t>
            </a:r>
            <a:r>
              <a:rPr lang="ru-RU" sz="2200" b="1" dirty="0" smtClean="0"/>
              <a:t>увеличить </a:t>
            </a:r>
            <a:r>
              <a:rPr lang="ru-RU" sz="2200" b="1" dirty="0"/>
              <a:t>цену капитала компании по сравнению со среднерыночной.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Способы размещения акций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8610" y="914400"/>
            <a:ext cx="8503920" cy="38290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/>
              <a:t>Подписка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200" b="1" dirty="0"/>
              <a:t>(открытая или закрытая)</a:t>
            </a:r>
          </a:p>
          <a:p>
            <a:pPr eaLnBrk="1" hangingPunct="1">
              <a:buNone/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Конвертация обязательств и титулов</a:t>
            </a:r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Размещение через инвестиционные институты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200" b="1" dirty="0"/>
          </a:p>
          <a:p>
            <a:pPr eaLnBrk="1" hangingPunct="1">
              <a:defRPr/>
            </a:pPr>
            <a:r>
              <a:rPr lang="ru-RU" sz="2200" b="1" dirty="0"/>
              <a:t>Тендерная продажа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8610" y="4597400"/>
            <a:ext cx="86321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</a:t>
            </a:r>
            <a:r>
              <a:rPr lang="ru-RU" sz="2200" b="1" i="1" dirty="0" smtClean="0">
                <a:solidFill>
                  <a:srgbClr val="7030A0"/>
                </a:solidFill>
              </a:rPr>
              <a:t>Нормативная база:</a:t>
            </a:r>
            <a:r>
              <a:rPr lang="ru-RU" sz="22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sz="2200" dirty="0" smtClean="0"/>
              <a:t>   </a:t>
            </a:r>
            <a:r>
              <a:rPr lang="ru-RU" sz="2200" b="1" dirty="0" smtClean="0"/>
              <a:t>Положение Банка России  от </a:t>
            </a:r>
            <a:r>
              <a:rPr lang="ru-RU" sz="2200" b="1" dirty="0"/>
              <a:t>19 декабря 2019 года N 706-П</a:t>
            </a:r>
            <a:br>
              <a:rPr lang="ru-RU" sz="2200" b="1" dirty="0"/>
            </a:br>
            <a:r>
              <a:rPr lang="ru-RU" sz="2200" b="1" dirty="0"/>
              <a:t>"О стандартах эмиссии ценных бумаг"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82296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Сущность и роль </a:t>
            </a:r>
            <a:r>
              <a:rPr lang="ru-RU" dirty="0" err="1">
                <a:solidFill>
                  <a:srgbClr val="C00000"/>
                </a:solidFill>
              </a:rPr>
              <a:t>андеррайтинга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37261"/>
            <a:ext cx="8507412" cy="5166359"/>
          </a:xfrm>
        </p:spPr>
        <p:txBody>
          <a:bodyPr>
            <a:normAutofit/>
          </a:bodyPr>
          <a:lstStyle/>
          <a:p>
            <a:pPr marL="0" indent="263525" eaLnBrk="1" hangingPunct="1">
              <a:buFont typeface="Wingdings" pitchFamily="2" charset="2"/>
              <a:buNone/>
              <a:defRPr/>
            </a:pPr>
            <a:r>
              <a:rPr lang="ru-RU" sz="2800" b="1" dirty="0">
                <a:solidFill>
                  <a:schemeClr val="hlink"/>
                </a:solidFill>
              </a:rPr>
              <a:t>  </a:t>
            </a:r>
            <a:r>
              <a:rPr lang="ru-RU" sz="2200" b="1" dirty="0" err="1">
                <a:solidFill>
                  <a:srgbClr val="7030A0"/>
                </a:solidFill>
              </a:rPr>
              <a:t>Андеррайтинг</a:t>
            </a:r>
            <a:r>
              <a:rPr lang="ru-RU" sz="2200" b="1" dirty="0">
                <a:solidFill>
                  <a:srgbClr val="7030A0"/>
                </a:solidFill>
              </a:rPr>
              <a:t> (</a:t>
            </a:r>
            <a:r>
              <a:rPr lang="en-US" sz="2200" b="1" dirty="0">
                <a:solidFill>
                  <a:srgbClr val="7030A0"/>
                </a:solidFill>
              </a:rPr>
              <a:t>underwriting) </a:t>
            </a:r>
            <a:r>
              <a:rPr lang="en-US" sz="2200" b="1" dirty="0"/>
              <a:t>– </a:t>
            </a:r>
            <a:r>
              <a:rPr lang="ru-RU" sz="2200" b="1" dirty="0"/>
              <a:t>покупка ценных бумаг новых выпусков с целью продажи.</a:t>
            </a:r>
          </a:p>
          <a:p>
            <a:pPr marL="0" indent="263525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  </a:t>
            </a:r>
            <a:r>
              <a:rPr lang="ru-RU" sz="2200" b="1" dirty="0">
                <a:solidFill>
                  <a:srgbClr val="7030A0"/>
                </a:solidFill>
              </a:rPr>
              <a:t>Андеррайтер</a:t>
            </a:r>
            <a:r>
              <a:rPr lang="ru-RU" sz="2200" b="1" dirty="0"/>
              <a:t> – инвестиционный институт, оказывающий услуги по размещению ценных бумаг (рекламирует, регистрирует, размещает выпуск).</a:t>
            </a:r>
          </a:p>
          <a:p>
            <a:pPr marL="0" indent="263525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  </a:t>
            </a:r>
            <a:r>
              <a:rPr lang="ru-RU" sz="2200" b="1" dirty="0" smtClean="0"/>
              <a:t>Возможные схемы</a:t>
            </a:r>
            <a:r>
              <a:rPr lang="ru-RU" sz="2200" b="1" dirty="0" smtClean="0">
                <a:solidFill>
                  <a:srgbClr val="7030A0"/>
                </a:solidFill>
              </a:rPr>
              <a:t> </a:t>
            </a:r>
            <a:r>
              <a:rPr lang="ru-RU" sz="2200" b="1" dirty="0" err="1">
                <a:solidFill>
                  <a:srgbClr val="7030A0"/>
                </a:solidFill>
              </a:rPr>
              <a:t>андеррайтинга</a:t>
            </a:r>
            <a:r>
              <a:rPr lang="ru-RU" sz="2200" b="1" dirty="0">
                <a:solidFill>
                  <a:srgbClr val="7030A0"/>
                </a:solidFill>
              </a:rPr>
              <a:t>: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покупается весь выпуск, неразмещенный остаток остается у андеррайтера;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неразмещенный остаток возвращается эмитенту;</a:t>
            </a:r>
          </a:p>
          <a:p>
            <a:pPr marL="0" indent="263525" eaLnBrk="1" hangingPunct="1">
              <a:buFontTx/>
              <a:buNone/>
              <a:defRPr/>
            </a:pPr>
            <a:r>
              <a:rPr lang="ru-RU" sz="2200" b="1" dirty="0"/>
              <a:t>•  устанавливается процент, при котором выпуск признается несостоявшимся, издержки на счет эмитента либо в пропорциях с андеррайтером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/>
              <a:t> 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95071"/>
            <a:ext cx="9144000" cy="60960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700" dirty="0">
                <a:solidFill>
                  <a:srgbClr val="C00000"/>
                </a:solidFill>
              </a:rPr>
              <a:t>IPO</a:t>
            </a:r>
            <a:r>
              <a:rPr lang="ru-RU" sz="2700" dirty="0">
                <a:solidFill>
                  <a:srgbClr val="C00000"/>
                </a:solidFill>
              </a:rPr>
              <a:t> – особая форма выпуска акций</a:t>
            </a:r>
            <a:r>
              <a:rPr lang="ru-RU" sz="2800" dirty="0">
                <a:solidFill>
                  <a:schemeClr val="folHlink"/>
                </a:solidFill>
              </a:rPr>
              <a:t/>
            </a:r>
            <a:br>
              <a:rPr lang="ru-RU" sz="2800" dirty="0">
                <a:solidFill>
                  <a:schemeClr val="folHlink"/>
                </a:solidFill>
              </a:rPr>
            </a:br>
            <a:endParaRPr lang="ru-RU" sz="2800" dirty="0">
              <a:solidFill>
                <a:schemeClr val="folHlink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692150"/>
            <a:ext cx="8856662" cy="595249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9900"/>
                </a:solidFill>
              </a:rPr>
              <a:t>     </a:t>
            </a:r>
            <a:r>
              <a:rPr lang="en-US" sz="2200" b="1" dirty="0"/>
              <a:t>IPO</a:t>
            </a:r>
            <a:r>
              <a:rPr lang="ru-RU" sz="2200" b="1" dirty="0"/>
              <a:t>  - </a:t>
            </a:r>
            <a:r>
              <a:rPr lang="en-US" sz="2200" b="1" dirty="0"/>
              <a:t>Initial Public Offering</a:t>
            </a:r>
            <a:r>
              <a:rPr lang="ru-RU" sz="2200" b="1" dirty="0"/>
              <a:t> – первоначальное публичное предложение</a:t>
            </a:r>
            <a:r>
              <a:rPr lang="en-US" sz="2200" b="1" dirty="0"/>
              <a:t>.</a:t>
            </a:r>
            <a:r>
              <a:rPr lang="ru-RU" sz="2200" b="1" dirty="0"/>
              <a:t> </a:t>
            </a:r>
          </a:p>
          <a:p>
            <a:pPr marL="0" indent="354013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</a:t>
            </a:r>
            <a:r>
              <a:rPr lang="ru-RU" sz="2200" b="1" dirty="0">
                <a:solidFill>
                  <a:srgbClr val="7030A0"/>
                </a:solidFill>
              </a:rPr>
              <a:t>Выгоды </a:t>
            </a:r>
            <a:r>
              <a:rPr lang="en-US" sz="2200" b="1" dirty="0">
                <a:solidFill>
                  <a:srgbClr val="7030A0"/>
                </a:solidFill>
              </a:rPr>
              <a:t>IPO</a:t>
            </a:r>
            <a:r>
              <a:rPr lang="ru-RU" sz="2200" b="1" dirty="0">
                <a:solidFill>
                  <a:srgbClr val="7030A0"/>
                </a:solidFill>
              </a:rPr>
              <a:t> для российских компаний: 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- выход на мировой финансовый рынок с </a:t>
            </a:r>
            <a:r>
              <a:rPr lang="ru-RU" sz="2200" b="1" dirty="0" err="1"/>
              <a:t>бо′льшими</a:t>
            </a:r>
            <a:r>
              <a:rPr lang="ru-RU" sz="2200" b="1" dirty="0"/>
              <a:t> объемами и дешевыми ресурсами;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- повышение инвестиционной привлекательности.</a:t>
            </a:r>
          </a:p>
          <a:p>
            <a:pPr marL="0" indent="354013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2200" b="1" dirty="0"/>
              <a:t> </a:t>
            </a:r>
            <a:r>
              <a:rPr lang="ru-RU" sz="2200" b="1" dirty="0">
                <a:solidFill>
                  <a:srgbClr val="7030A0"/>
                </a:solidFill>
              </a:rPr>
              <a:t>Организационные сложности: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- большая подготовительная работа (оценка компании, составление информационного меморандума;  проведение инвестиционных презентаций, сбор заявок и определение цены размещения);</a:t>
            </a:r>
          </a:p>
          <a:p>
            <a:pPr marL="0" indent="354013" eaLnBrk="1" hangingPunct="1">
              <a:buFont typeface="Wingdings" pitchFamily="2" charset="2"/>
              <a:buNone/>
              <a:defRPr/>
            </a:pPr>
            <a:r>
              <a:rPr lang="ru-RU" sz="2200" b="1" dirty="0"/>
              <a:t>  -  большие финансовые затраты</a:t>
            </a:r>
            <a:r>
              <a:rPr lang="en-US" sz="2200" b="1" dirty="0"/>
              <a:t> </a:t>
            </a:r>
            <a:r>
              <a:rPr lang="ru-RU" sz="2200" b="1" dirty="0"/>
              <a:t>на организацию </a:t>
            </a:r>
            <a:r>
              <a:rPr lang="en-US" sz="2200" b="1" dirty="0"/>
              <a:t>IPO</a:t>
            </a:r>
            <a:r>
              <a:rPr lang="ru-RU" sz="2200" b="1" dirty="0"/>
              <a:t> </a:t>
            </a:r>
            <a:r>
              <a:rPr lang="en-US" sz="2200" b="1" dirty="0"/>
              <a:t>      </a:t>
            </a:r>
            <a:r>
              <a:rPr lang="ru-RU" sz="2200" b="1" dirty="0"/>
              <a:t>(</a:t>
            </a:r>
            <a:r>
              <a:rPr lang="en-US" sz="2200" b="1" dirty="0"/>
              <a:t>$ </a:t>
            </a:r>
            <a:r>
              <a:rPr lang="ru-RU" sz="2200" b="1" dirty="0"/>
              <a:t>0,5 – 1 </a:t>
            </a:r>
            <a:r>
              <a:rPr lang="ru-RU" sz="2200" b="1" dirty="0" err="1"/>
              <a:t>млн</a:t>
            </a:r>
            <a:r>
              <a:rPr lang="en-US" sz="2200" b="1" dirty="0"/>
              <a:t>)</a:t>
            </a:r>
            <a:r>
              <a:rPr lang="ru-RU" sz="2200" b="1" dirty="0"/>
              <a:t>. </a:t>
            </a:r>
          </a:p>
          <a:p>
            <a:pPr marL="0" indent="354013">
              <a:buNone/>
              <a:defRPr/>
            </a:pPr>
            <a:r>
              <a:rPr lang="ru-RU" sz="2200" b="1" dirty="0">
                <a:solidFill>
                  <a:srgbClr val="7030A0"/>
                </a:solidFill>
              </a:rPr>
              <a:t>Депозитарная расписка –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ru-RU" sz="2200" b="1" dirty="0">
                <a:solidFill>
                  <a:srgbClr val="7030A0"/>
                </a:solidFill>
              </a:rPr>
              <a:t>основной инструмент </a:t>
            </a:r>
            <a:r>
              <a:rPr lang="en-US" sz="2200" b="1" dirty="0" smtClean="0">
                <a:solidFill>
                  <a:srgbClr val="7030A0"/>
                </a:solidFill>
              </a:rPr>
              <a:t>IPO</a:t>
            </a:r>
            <a:r>
              <a:rPr lang="ru-RU" sz="2200" b="1" dirty="0" smtClean="0">
                <a:solidFill>
                  <a:srgbClr val="7030A0"/>
                </a:solidFill>
              </a:rPr>
              <a:t> и </a:t>
            </a:r>
            <a:r>
              <a:rPr lang="en-US" sz="2200" b="1" dirty="0" smtClean="0">
                <a:solidFill>
                  <a:srgbClr val="7030A0"/>
                </a:solidFill>
              </a:rPr>
              <a:t>SPO </a:t>
            </a:r>
            <a:endParaRPr lang="ru-RU" sz="2200" b="1" dirty="0">
              <a:solidFill>
                <a:srgbClr val="7030A0"/>
              </a:solidFill>
            </a:endParaRPr>
          </a:p>
          <a:p>
            <a:pPr marL="0" indent="354013" eaLnBrk="1" hangingPunct="1">
              <a:buFont typeface="Wingdings" pitchFamily="2" charset="2"/>
              <a:buNone/>
              <a:defRPr/>
            </a:pPr>
            <a:endParaRPr lang="ru-RU" sz="2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0" y="0"/>
            <a:ext cx="9144000" cy="963168"/>
          </a:xfrm>
          <a:noFill/>
          <a:ln/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2200" dirty="0" err="1">
                <a:solidFill>
                  <a:schemeClr val="tx1"/>
                </a:solidFill>
              </a:rPr>
              <a:t>Что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такое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д</a:t>
            </a:r>
            <a:r>
              <a:rPr lang="en-GB" sz="2200" dirty="0" err="1">
                <a:solidFill>
                  <a:schemeClr val="tx1"/>
                </a:solidFill>
              </a:rPr>
              <a:t>епозитарные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расписки</a:t>
            </a:r>
            <a:r>
              <a:rPr lang="en-GB" sz="2200" dirty="0" smtClean="0">
                <a:solidFill>
                  <a:schemeClr val="tx1"/>
                </a:solidFill>
              </a:rPr>
              <a:t>?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</a:rPr>
              <a:t>Как</a:t>
            </a:r>
            <a:r>
              <a:rPr lang="en-GB" sz="2200" dirty="0" smtClean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они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работают</a:t>
            </a:r>
            <a:r>
              <a:rPr lang="en-GB" sz="2200" dirty="0">
                <a:solidFill>
                  <a:schemeClr val="tx1"/>
                </a:solidFill>
              </a:rPr>
              <a:t>?</a:t>
            </a:r>
            <a:r>
              <a:rPr lang="en-GB" sz="2200" dirty="0"/>
              <a:t/>
            </a:r>
            <a:br>
              <a:rPr lang="en-GB" sz="2200" dirty="0"/>
            </a:br>
            <a:endParaRPr lang="en-GB" sz="2200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sz="quarter" idx="15"/>
          </p:nvPr>
        </p:nvSpPr>
        <p:spPr>
          <a:xfrm>
            <a:off x="487680" y="723900"/>
            <a:ext cx="8339328" cy="5295900"/>
          </a:xfrm>
          <a:noFill/>
          <a:ln/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  <a:buClr>
                <a:srgbClr val="003399"/>
              </a:buClr>
              <a:buSzPct val="150000"/>
            </a:pPr>
            <a:r>
              <a:rPr lang="ru-RU" b="1" dirty="0">
                <a:solidFill>
                  <a:srgbClr val="FF0000"/>
                </a:solidFill>
              </a:rPr>
              <a:t>▪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Депозитарная расписка </a:t>
            </a:r>
            <a:r>
              <a:rPr lang="ru-RU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Depositary Receipt</a:t>
            </a:r>
            <a:r>
              <a:rPr lang="ru-RU" b="1" dirty="0" smtClean="0">
                <a:solidFill>
                  <a:srgbClr val="FF0000"/>
                </a:solidFill>
              </a:rPr>
              <a:t>)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сертификат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ru-RU" dirty="0">
                <a:solidFill>
                  <a:schemeClr val="tx1"/>
                </a:solidFill>
              </a:rPr>
              <a:t>удостоверение</a:t>
            </a:r>
            <a:r>
              <a:rPr lang="en-US" dirty="0">
                <a:solidFill>
                  <a:schemeClr val="tx1"/>
                </a:solidFill>
              </a:rPr>
              <a:t>) </a:t>
            </a:r>
            <a:r>
              <a:rPr lang="ru-RU" dirty="0">
                <a:solidFill>
                  <a:schemeClr val="tx1"/>
                </a:solidFill>
              </a:rPr>
              <a:t> на владение ценной бумагой иностранной компании, выпущенный </a:t>
            </a:r>
            <a:r>
              <a:rPr lang="ru-RU" dirty="0" smtClean="0">
                <a:solidFill>
                  <a:schemeClr val="tx1"/>
                </a:solidFill>
              </a:rPr>
              <a:t>зарубежным </a:t>
            </a:r>
            <a:r>
              <a:rPr lang="ru-RU" dirty="0">
                <a:solidFill>
                  <a:schemeClr val="tx1"/>
                </a:solidFill>
              </a:rPr>
              <a:t>депозитарием (банком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>
              <a:buClr>
                <a:srgbClr val="003399"/>
              </a:buClr>
              <a:buSzPct val="150000"/>
            </a:pPr>
            <a:r>
              <a:rPr lang="ru-RU" dirty="0" smtClean="0"/>
              <a:t> </a:t>
            </a:r>
            <a:r>
              <a:rPr lang="ru-RU" b="1" dirty="0">
                <a:solidFill>
                  <a:srgbClr val="FF0000"/>
                </a:solidFill>
              </a:rPr>
              <a:t>▪ </a:t>
            </a:r>
            <a:r>
              <a:rPr lang="ru-RU" dirty="0" smtClean="0"/>
              <a:t>Основные виды депозитарных расписок:</a:t>
            </a:r>
          </a:p>
          <a:p>
            <a:pPr>
              <a:buClr>
                <a:srgbClr val="003399"/>
              </a:buClr>
              <a:buSzPct val="150000"/>
            </a:pPr>
            <a:r>
              <a:rPr lang="ru-RU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ADR</a:t>
            </a:r>
            <a:r>
              <a:rPr lang="en-US" dirty="0" smtClean="0"/>
              <a:t> </a:t>
            </a:r>
            <a:r>
              <a:rPr lang="ru-RU" dirty="0" smtClean="0"/>
              <a:t>(американские), </a:t>
            </a:r>
            <a:r>
              <a:rPr lang="en-US" b="1" dirty="0" smtClean="0">
                <a:solidFill>
                  <a:srgbClr val="FF0000"/>
                </a:solidFill>
              </a:rPr>
              <a:t>GDR</a:t>
            </a:r>
            <a:r>
              <a:rPr lang="en-US" dirty="0" smtClean="0"/>
              <a:t> (</a:t>
            </a:r>
            <a:r>
              <a:rPr lang="ru-RU" dirty="0" smtClean="0"/>
              <a:t>глобальные, европейские и прочих стран)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  <a:buFont typeface="Wingdings" pitchFamily="2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, </a:t>
            </a:r>
            <a:endParaRPr lang="en-GB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</a:pPr>
            <a:r>
              <a:rPr lang="ru-RU" b="1" dirty="0">
                <a:solidFill>
                  <a:srgbClr val="FF0000"/>
                </a:solidFill>
              </a:rPr>
              <a:t>▪  </a:t>
            </a:r>
            <a:r>
              <a:rPr lang="en-GB" dirty="0" err="1">
                <a:solidFill>
                  <a:schemeClr val="tx1"/>
                </a:solidFill>
              </a:rPr>
              <a:t>Номинируются</a:t>
            </a:r>
            <a:r>
              <a:rPr lang="en-GB" dirty="0">
                <a:solidFill>
                  <a:schemeClr val="tx1"/>
                </a:solidFill>
              </a:rPr>
              <a:t> в </a:t>
            </a:r>
            <a:r>
              <a:rPr lang="en-GB" dirty="0" err="1">
                <a:solidFill>
                  <a:schemeClr val="tx1"/>
                </a:solidFill>
              </a:rPr>
              <a:t>долларах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США</a:t>
            </a:r>
            <a:r>
              <a:rPr lang="ru-RU" dirty="0" smtClean="0">
                <a:solidFill>
                  <a:schemeClr val="tx1"/>
                </a:solidFill>
              </a:rPr>
              <a:t>, евро</a:t>
            </a:r>
            <a:endParaRPr lang="en-GB" dirty="0">
              <a:solidFill>
                <a:schemeClr val="tx1"/>
              </a:solidFill>
            </a:endParaRPr>
          </a:p>
          <a:p>
            <a:pPr>
              <a:lnSpc>
                <a:spcPct val="65000"/>
              </a:lnSpc>
              <a:buClr>
                <a:srgbClr val="003399"/>
              </a:buClr>
              <a:buSzPct val="150000"/>
              <a:buFont typeface="Wingdings" pitchFamily="2" charset="2"/>
              <a:buChar char="§"/>
            </a:pPr>
            <a:endParaRPr lang="en-GB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</a:pPr>
            <a:r>
              <a:rPr lang="ru-RU" b="1" dirty="0">
                <a:solidFill>
                  <a:srgbClr val="FF0000"/>
                </a:solidFill>
              </a:rPr>
              <a:t>▪ </a:t>
            </a:r>
            <a:r>
              <a:rPr lang="en-GB" dirty="0" err="1">
                <a:solidFill>
                  <a:schemeClr val="tx1"/>
                </a:solidFill>
              </a:rPr>
              <a:t>Свободно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обращаются</a:t>
            </a:r>
            <a:r>
              <a:rPr lang="ru-RU" dirty="0" smtClean="0">
                <a:solidFill>
                  <a:schemeClr val="tx1"/>
                </a:solidFill>
              </a:rPr>
              <a:t> (торгуются) на мировых фондовых биржах, </a:t>
            </a:r>
            <a:r>
              <a:rPr lang="ru-RU" dirty="0" err="1" smtClean="0">
                <a:solidFill>
                  <a:schemeClr val="tx1"/>
                </a:solidFill>
              </a:rPr>
              <a:t>высоколиквидны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>
              <a:buClr>
                <a:srgbClr val="003399"/>
              </a:buClr>
              <a:buSzPct val="150000"/>
            </a:pPr>
            <a:endParaRPr lang="en-GB" sz="1000" dirty="0">
              <a:solidFill>
                <a:schemeClr val="tx1"/>
              </a:solidFill>
            </a:endParaRPr>
          </a:p>
          <a:p>
            <a:pPr algn="l">
              <a:buClr>
                <a:srgbClr val="003399"/>
              </a:buClr>
              <a:buSzPct val="150000"/>
            </a:pPr>
            <a:r>
              <a:rPr lang="ru-RU" b="1" dirty="0">
                <a:solidFill>
                  <a:srgbClr val="FF0000"/>
                </a:solidFill>
              </a:rPr>
              <a:t>▪ </a:t>
            </a:r>
            <a:r>
              <a:rPr lang="ru-RU" dirty="0" smtClean="0"/>
              <a:t>И</a:t>
            </a:r>
            <a:r>
              <a:rPr lang="en-GB" dirty="0" err="1" smtClean="0">
                <a:solidFill>
                  <a:schemeClr val="tx1"/>
                </a:solidFill>
              </a:rPr>
              <a:t>спольз</a:t>
            </a:r>
            <a:r>
              <a:rPr lang="ru-RU" dirty="0" err="1" smtClean="0">
                <a:solidFill>
                  <a:schemeClr val="tx1"/>
                </a:solidFill>
              </a:rPr>
              <a:t>уются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для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привлечения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капитала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на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международном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рынке</a:t>
            </a:r>
            <a:r>
              <a:rPr lang="en-GB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  <a:buFont typeface="Wingdings" pitchFamily="2" charset="2"/>
              <a:buNone/>
            </a:pPr>
            <a:endParaRPr lang="en-GB" sz="1000" dirty="0">
              <a:solidFill>
                <a:schemeClr val="tx1"/>
              </a:solidFill>
            </a:endParaRPr>
          </a:p>
          <a:p>
            <a:pPr>
              <a:buClr>
                <a:srgbClr val="003399"/>
              </a:buClr>
              <a:buSzPct val="150000"/>
            </a:pPr>
            <a:r>
              <a:rPr lang="ru-RU" b="1" dirty="0" smtClean="0">
                <a:solidFill>
                  <a:srgbClr val="FF0000"/>
                </a:solidFill>
              </a:rPr>
              <a:t>▪ </a:t>
            </a:r>
            <a:r>
              <a:rPr lang="ru-RU" dirty="0">
                <a:solidFill>
                  <a:schemeClr val="tx1"/>
                </a:solidFill>
              </a:rPr>
              <a:t>Могут быть выписаны на любое количество </a:t>
            </a:r>
            <a:r>
              <a:rPr lang="ru-RU" dirty="0" smtClean="0">
                <a:solidFill>
                  <a:schemeClr val="tx1"/>
                </a:solidFill>
              </a:rPr>
              <a:t>акций</a:t>
            </a:r>
          </a:p>
          <a:p>
            <a:pPr>
              <a:buClr>
                <a:srgbClr val="003399"/>
              </a:buClr>
              <a:buSzPct val="150000"/>
            </a:pPr>
            <a:endParaRPr lang="ru-RU" dirty="0"/>
          </a:p>
          <a:p>
            <a:pPr>
              <a:buClr>
                <a:srgbClr val="003399"/>
              </a:buClr>
              <a:buSzPct val="150000"/>
            </a:pPr>
            <a:r>
              <a:rPr lang="ru-RU" dirty="0" smtClean="0">
                <a:solidFill>
                  <a:srgbClr val="FF0000"/>
                </a:solidFill>
              </a:rPr>
              <a:t>    В настоящее время </a:t>
            </a:r>
            <a:r>
              <a:rPr lang="en-US" dirty="0" smtClean="0">
                <a:solidFill>
                  <a:srgbClr val="FF0000"/>
                </a:solidFill>
              </a:rPr>
              <a:t>ADR </a:t>
            </a:r>
            <a:r>
              <a:rPr lang="ru-RU" dirty="0" smtClean="0">
                <a:solidFill>
                  <a:srgbClr val="FF0000"/>
                </a:solidFill>
              </a:rPr>
              <a:t>и </a:t>
            </a:r>
            <a:r>
              <a:rPr lang="en-US" dirty="0" smtClean="0">
                <a:solidFill>
                  <a:srgbClr val="FF0000"/>
                </a:solidFill>
              </a:rPr>
              <a:t>GDR</a:t>
            </a:r>
            <a:r>
              <a:rPr lang="ru-RU" dirty="0" smtClean="0">
                <a:solidFill>
                  <a:srgbClr val="FF0000"/>
                </a:solidFill>
              </a:rPr>
              <a:t>, выпущенные по поручениям  российских компаний, исключаются из листинга мировых фондовых бирж и переводятся для торгов на российские фондовые биржи и в «дружественные страны»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19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-41473"/>
            <a:ext cx="886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Долговое финансирование: виды и инструменты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5600" y="343247"/>
            <a:ext cx="850900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</a:rPr>
              <a:t>Долговое финансирование </a:t>
            </a:r>
            <a:r>
              <a:rPr lang="ru-RU" sz="2000" b="1" dirty="0" smtClean="0">
                <a:solidFill>
                  <a:srgbClr val="7030A0"/>
                </a:solidFill>
              </a:rPr>
              <a:t>рекомендуется </a:t>
            </a:r>
            <a:r>
              <a:rPr lang="ru-RU" sz="2000" b="1" dirty="0">
                <a:solidFill>
                  <a:srgbClr val="7030A0"/>
                </a:solidFill>
              </a:rPr>
              <a:t>осуществлять                  в следующих случаях:</a:t>
            </a:r>
          </a:p>
          <a:p>
            <a:pPr>
              <a:spcAft>
                <a:spcPts val="600"/>
              </a:spcAft>
            </a:pPr>
            <a:r>
              <a:rPr lang="ru-RU" sz="2000" dirty="0"/>
              <a:t>• процентная ставка по долговому </a:t>
            </a:r>
            <a:r>
              <a:rPr lang="ru-RU" sz="2000" dirty="0" smtClean="0"/>
              <a:t>обязательству (облигации, кредит…) </a:t>
            </a:r>
            <a:r>
              <a:rPr lang="ru-RU" sz="2000" dirty="0"/>
              <a:t>ниже, чем </a:t>
            </a:r>
            <a:r>
              <a:rPr lang="ru-RU" sz="2000" dirty="0" smtClean="0"/>
              <a:t>ожидаемая рентабельность инвестированного долгового капитала;</a:t>
            </a:r>
            <a:endParaRPr lang="ru-RU" sz="2000" dirty="0"/>
          </a:p>
          <a:p>
            <a:pPr>
              <a:spcAft>
                <a:spcPts val="600"/>
              </a:spcAft>
            </a:pPr>
            <a:r>
              <a:rPr lang="ru-RU" sz="2000" dirty="0"/>
              <a:t>• </a:t>
            </a:r>
            <a:r>
              <a:rPr lang="ru-RU" sz="2000" dirty="0" smtClean="0"/>
              <a:t>у компании стабильные доходы и прибыль, </a:t>
            </a:r>
            <a:r>
              <a:rPr lang="ru-RU" sz="2000" dirty="0"/>
              <a:t>хорошее положение с ликвидностью и притоком денежных средств </a:t>
            </a:r>
            <a:r>
              <a:rPr lang="ru-RU" sz="2000" dirty="0" smtClean="0"/>
              <a:t>(компания </a:t>
            </a:r>
            <a:r>
              <a:rPr lang="ru-RU" sz="2000" dirty="0"/>
              <a:t>в состоянии погасить проценты и основной долг как в удачные, так и в неудачные годы);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• отношение объема долговых </a:t>
            </a:r>
            <a:r>
              <a:rPr lang="ru-RU" sz="2000" dirty="0"/>
              <a:t>обязательств к </a:t>
            </a:r>
            <a:r>
              <a:rPr lang="ru-RU" sz="2000" dirty="0" smtClean="0"/>
              <a:t>акционерному (собственному) </a:t>
            </a:r>
            <a:r>
              <a:rPr lang="ru-RU" sz="2000" dirty="0"/>
              <a:t>капиталу </a:t>
            </a:r>
            <a:r>
              <a:rPr lang="ru-RU" sz="2000" dirty="0" smtClean="0"/>
              <a:t>невысоко; </a:t>
            </a:r>
          </a:p>
          <a:p>
            <a:pPr>
              <a:spcAft>
                <a:spcPts val="600"/>
              </a:spcAft>
            </a:pPr>
            <a:r>
              <a:rPr lang="ru-RU" sz="2000" dirty="0" smtClean="0"/>
              <a:t>• </a:t>
            </a:r>
            <a:r>
              <a:rPr lang="ru-RU" sz="2000" dirty="0"/>
              <a:t>контроль над деятельностью компании является вопросом первостепенной </a:t>
            </a:r>
            <a:r>
              <a:rPr lang="ru-RU" sz="2000" dirty="0" smtClean="0"/>
              <a:t>важности и выпуск нового пакета акций нежелателен;</a:t>
            </a:r>
            <a:endParaRPr lang="ru-RU" sz="2000" dirty="0"/>
          </a:p>
          <a:p>
            <a:pPr>
              <a:spcAft>
                <a:spcPts val="600"/>
              </a:spcAft>
            </a:pPr>
            <a:r>
              <a:rPr lang="ru-RU" sz="2000" dirty="0"/>
              <a:t>• прогнозируемый уровень инфляции обещает сделать выгодным погашение обязательств более дешевыми денежными знаками;</a:t>
            </a:r>
          </a:p>
          <a:p>
            <a:r>
              <a:rPr lang="ru-RU" sz="2000" dirty="0"/>
              <a:t>• рынок для продукции компании расширяется и сама компания </a:t>
            </a:r>
            <a:r>
              <a:rPr lang="ru-RU" sz="2000" dirty="0" smtClean="0"/>
              <a:t>растет.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32571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Корпоративные облигации как инструмент долгового финансирования</a:t>
            </a:r>
          </a:p>
        </p:txBody>
      </p:sp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0" y="1052513"/>
            <a:ext cx="896112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82563"/>
            <a:r>
              <a:rPr lang="ru-RU" sz="2200" b="1" dirty="0">
                <a:solidFill>
                  <a:srgbClr val="7030A0"/>
                </a:solidFill>
              </a:rPr>
              <a:t>Облигация</a:t>
            </a:r>
            <a:r>
              <a:rPr lang="ru-RU" sz="2200" dirty="0">
                <a:solidFill>
                  <a:srgbClr val="7030A0"/>
                </a:solidFill>
              </a:rPr>
              <a:t> - </a:t>
            </a:r>
            <a:r>
              <a:rPr lang="ru-RU" sz="2200" b="1" dirty="0">
                <a:solidFill>
                  <a:srgbClr val="7030A0"/>
                </a:solidFill>
              </a:rPr>
              <a:t>эмиссионная ценная бумага</a:t>
            </a:r>
            <a:r>
              <a:rPr lang="ru-RU" sz="2200" dirty="0"/>
              <a:t>, закрепляющая право ее владельца на получение от эмитента облигации в предусмотренный в ней срок ее номинальной стоимости или иного имущественного эквивалента. Облигация может также предусматривать право ее владельца на получение фиксированного в ней процента от номинальной стоимости облигации либо иные имущественные права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" y="3657600"/>
            <a:ext cx="9006840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>
              <a:defRPr/>
            </a:pPr>
            <a:r>
              <a:rPr lang="ru-RU" sz="2200" dirty="0"/>
              <a:t>При выпуске (эмиссии) облигаций в обязательном порядке устанавливаются следующие </a:t>
            </a:r>
            <a:r>
              <a:rPr lang="ru-RU" sz="2200" b="1" dirty="0">
                <a:solidFill>
                  <a:srgbClr val="7030A0"/>
                </a:solidFill>
              </a:rPr>
              <a:t>параметры: </a:t>
            </a:r>
          </a:p>
          <a:p>
            <a:pPr indent="182563">
              <a:defRPr/>
            </a:pPr>
            <a:r>
              <a:rPr lang="ru-RU" sz="2200" b="1" dirty="0"/>
              <a:t>номинал,   </a:t>
            </a:r>
          </a:p>
          <a:p>
            <a:pPr indent="182563">
              <a:defRPr/>
            </a:pPr>
            <a:r>
              <a:rPr lang="ru-RU" sz="2200" b="1" dirty="0"/>
              <a:t> вид облигации,  </a:t>
            </a:r>
          </a:p>
          <a:p>
            <a:pPr indent="182563">
              <a:defRPr/>
            </a:pPr>
            <a:r>
              <a:rPr lang="ru-RU" sz="2200" b="1" dirty="0"/>
              <a:t>  срок обращения, </a:t>
            </a:r>
          </a:p>
          <a:p>
            <a:pPr indent="182563">
              <a:defRPr/>
            </a:pPr>
            <a:r>
              <a:rPr lang="ru-RU" sz="2200" b="1" dirty="0"/>
              <a:t>   порядок выплаты процентного дохода,  </a:t>
            </a:r>
          </a:p>
          <a:p>
            <a:pPr indent="182563">
              <a:defRPr/>
            </a:pPr>
            <a:r>
              <a:rPr lang="ru-RU" sz="2200" b="1" dirty="0"/>
              <a:t>    порядок погашения,  </a:t>
            </a:r>
          </a:p>
          <a:p>
            <a:pPr indent="182563">
              <a:defRPr/>
            </a:pPr>
            <a:r>
              <a:rPr lang="ru-RU" sz="2200" b="1" dirty="0"/>
              <a:t>     условия досрочного выкупа.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2"/>
          <p:cNvSpPr txBox="1">
            <a:spLocks noChangeArrowheads="1"/>
          </p:cNvSpPr>
          <p:nvPr/>
        </p:nvSpPr>
        <p:spPr bwMode="auto">
          <a:xfrm>
            <a:off x="260432" y="0"/>
            <a:ext cx="83311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Виды </a:t>
            </a:r>
            <a:r>
              <a:rPr lang="ru-RU" sz="2400" b="1" dirty="0" smtClean="0">
                <a:solidFill>
                  <a:srgbClr val="C00000"/>
                </a:solidFill>
              </a:rPr>
              <a:t>корпоративных облигаций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0" y="581891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300" dirty="0"/>
              <a:t>По формам выплаты дохода:                </a:t>
            </a:r>
            <a:r>
              <a:rPr lang="ru-RU" sz="2300" b="1" dirty="0">
                <a:solidFill>
                  <a:srgbClr val="7030A0"/>
                </a:solidFill>
              </a:rPr>
              <a:t>купонные (процентные), дисконтные</a:t>
            </a:r>
          </a:p>
        </p:txBody>
      </p:sp>
      <p:sp>
        <p:nvSpPr>
          <p:cNvPr id="31749" name="TextBox 6"/>
          <p:cNvSpPr txBox="1">
            <a:spLocks noChangeArrowheads="1"/>
          </p:cNvSpPr>
          <p:nvPr/>
        </p:nvSpPr>
        <p:spPr bwMode="auto">
          <a:xfrm>
            <a:off x="0" y="1283678"/>
            <a:ext cx="91440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60463" indent="-984250"/>
            <a:r>
              <a:rPr lang="ru-RU" sz="2300" dirty="0"/>
              <a:t>По особенностям регистрации и обращения:</a:t>
            </a:r>
            <a:r>
              <a:rPr lang="ru-RU" sz="2300" b="1" dirty="0"/>
              <a:t>      </a:t>
            </a:r>
            <a:r>
              <a:rPr lang="ru-RU" sz="2300" b="1" dirty="0">
                <a:solidFill>
                  <a:srgbClr val="7030A0"/>
                </a:solidFill>
              </a:rPr>
              <a:t>биржевые (классические), внебиржевые (коммерческие)</a:t>
            </a:r>
          </a:p>
        </p:txBody>
      </p:sp>
      <p:sp>
        <p:nvSpPr>
          <p:cNvPr id="31750" name="TextBox 7"/>
          <p:cNvSpPr txBox="1">
            <a:spLocks noChangeArrowheads="1"/>
          </p:cNvSpPr>
          <p:nvPr/>
        </p:nvSpPr>
        <p:spPr bwMode="auto">
          <a:xfrm>
            <a:off x="0" y="2356339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22638" indent="-3232150"/>
            <a:r>
              <a:rPr lang="ru-RU" sz="2400" dirty="0"/>
              <a:t>По характеру погашения:                                   </a:t>
            </a:r>
            <a:r>
              <a:rPr lang="ru-RU" sz="2400" b="1" dirty="0">
                <a:solidFill>
                  <a:srgbClr val="7030A0"/>
                </a:solidFill>
              </a:rPr>
              <a:t>конвертируемые</a:t>
            </a:r>
            <a:r>
              <a:rPr lang="en-US" sz="2400" b="1" dirty="0">
                <a:solidFill>
                  <a:srgbClr val="7030A0"/>
                </a:solidFill>
              </a:rPr>
              <a:t>/</a:t>
            </a:r>
            <a:r>
              <a:rPr lang="ru-RU" sz="2400" b="1" dirty="0">
                <a:solidFill>
                  <a:srgbClr val="7030A0"/>
                </a:solidFill>
              </a:rPr>
              <a:t>неконвертируемые</a:t>
            </a:r>
          </a:p>
          <a:p>
            <a:pPr algn="r"/>
            <a:r>
              <a:rPr lang="en-US" sz="2400" b="1" dirty="0">
                <a:solidFill>
                  <a:srgbClr val="7030A0"/>
                </a:solidFill>
              </a:rPr>
              <a:t>c</a:t>
            </a:r>
            <a:r>
              <a:rPr lang="ru-RU" sz="2400" b="1" dirty="0">
                <a:solidFill>
                  <a:srgbClr val="7030A0"/>
                </a:solidFill>
              </a:rPr>
              <a:t> амортизацией</a:t>
            </a:r>
            <a:r>
              <a:rPr lang="en-US" sz="2400" b="1" dirty="0">
                <a:solidFill>
                  <a:srgbClr val="7030A0"/>
                </a:solidFill>
              </a:rPr>
              <a:t>/</a:t>
            </a:r>
            <a:r>
              <a:rPr lang="ru-RU" sz="2400" b="1" dirty="0">
                <a:solidFill>
                  <a:srgbClr val="7030A0"/>
                </a:solidFill>
              </a:rPr>
              <a:t>без амортизации</a:t>
            </a:r>
          </a:p>
        </p:txBody>
      </p:sp>
      <p:sp>
        <p:nvSpPr>
          <p:cNvPr id="31752" name="TextBox 9"/>
          <p:cNvSpPr txBox="1">
            <a:spLocks noChangeArrowheads="1"/>
          </p:cNvSpPr>
          <p:nvPr/>
        </p:nvSpPr>
        <p:spPr bwMode="auto">
          <a:xfrm>
            <a:off x="0" y="4607169"/>
            <a:ext cx="89646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/>
              <a:t>По обеспечению:                                         </a:t>
            </a:r>
            <a:r>
              <a:rPr lang="ru-RU" sz="2400" b="1" dirty="0">
                <a:solidFill>
                  <a:srgbClr val="7030A0"/>
                </a:solidFill>
              </a:rPr>
              <a:t>необеспеченные,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обеспеченные недвижимостью (ипотечные),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обеспеченные ценными бумагами </a:t>
            </a:r>
          </a:p>
          <a:p>
            <a:pPr algn="r"/>
            <a:r>
              <a:rPr lang="ru-RU" sz="2400" b="1" dirty="0">
                <a:solidFill>
                  <a:srgbClr val="7030A0"/>
                </a:solidFill>
              </a:rPr>
              <a:t>или поручительством третьих лиц 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3710355"/>
            <a:ext cx="8964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400" dirty="0"/>
              <a:t>По возможности досрочного выкупа:                       </a:t>
            </a:r>
            <a:r>
              <a:rPr lang="ru-RU" sz="2400" b="1" dirty="0">
                <a:solidFill>
                  <a:srgbClr val="7030A0"/>
                </a:solidFill>
              </a:rPr>
              <a:t>отзывные,   безотзывные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0" y="-143414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Качество (надежность) облигации </a:t>
            </a:r>
            <a:r>
              <a:rPr lang="ru-RU" sz="2400" dirty="0"/>
              <a:t>определяется ее рейтингом по классификации рейтингового агентства</a:t>
            </a:r>
          </a:p>
        </p:txBody>
      </p:sp>
      <p:sp>
        <p:nvSpPr>
          <p:cNvPr id="32774" name="TextBox 5"/>
          <p:cNvSpPr txBox="1">
            <a:spLocks noChangeArrowheads="1"/>
          </p:cNvSpPr>
          <p:nvPr/>
        </p:nvSpPr>
        <p:spPr bwMode="auto">
          <a:xfrm>
            <a:off x="123825" y="527785"/>
            <a:ext cx="8640763" cy="937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200" b="1" dirty="0">
                <a:solidFill>
                  <a:srgbClr val="7030A0"/>
                </a:solidFill>
                <a:cs typeface="Arial" charset="0"/>
              </a:rPr>
              <a:t>Ведущие мировые рейтинговые агентства:</a:t>
            </a:r>
          </a:p>
          <a:p>
            <a:pPr algn="ctr">
              <a:lnSpc>
                <a:spcPct val="120000"/>
              </a:lnSpc>
            </a:pPr>
            <a:r>
              <a:rPr lang="ru-RU" sz="2200" b="1" dirty="0" err="1">
                <a:cs typeface="Arial" charset="0"/>
              </a:rPr>
              <a:t>Moody's</a:t>
            </a:r>
            <a:r>
              <a:rPr lang="ru-RU" sz="2200" b="1" dirty="0">
                <a:cs typeface="Arial" charset="0"/>
              </a:rPr>
              <a:t>            </a:t>
            </a:r>
            <a:r>
              <a:rPr lang="ru-RU" sz="2200" b="1" dirty="0" err="1">
                <a:cs typeface="Arial" charset="0"/>
              </a:rPr>
              <a:t>Fitch</a:t>
            </a:r>
            <a:r>
              <a:rPr lang="ru-RU" sz="2200" b="1" dirty="0">
                <a:cs typeface="Arial" charset="0"/>
              </a:rPr>
              <a:t> </a:t>
            </a:r>
            <a:r>
              <a:rPr lang="ru-RU" sz="2200" b="1" dirty="0" err="1">
                <a:cs typeface="Arial" charset="0"/>
              </a:rPr>
              <a:t>Ratings</a:t>
            </a:r>
            <a:r>
              <a:rPr lang="ru-RU" sz="2200" b="1" dirty="0">
                <a:cs typeface="Arial" charset="0"/>
              </a:rPr>
              <a:t>             </a:t>
            </a:r>
            <a:r>
              <a:rPr lang="ru-RU" sz="2200" b="1" dirty="0" err="1">
                <a:cs typeface="Arial" charset="0"/>
              </a:rPr>
              <a:t>Standard</a:t>
            </a:r>
            <a:r>
              <a:rPr lang="ru-RU" sz="2200" b="1" dirty="0">
                <a:cs typeface="Arial" charset="0"/>
              </a:rPr>
              <a:t> &amp; </a:t>
            </a:r>
            <a:r>
              <a:rPr lang="ru-RU" sz="2200" b="1" dirty="0" err="1">
                <a:cs typeface="Arial" charset="0"/>
              </a:rPr>
              <a:t>Poor‘s</a:t>
            </a:r>
            <a:endParaRPr lang="ru-RU" sz="220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295274" y="3771522"/>
          <a:ext cx="8918575" cy="290512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547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6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4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3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47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18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598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40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62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Агентство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Высокое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качество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Инвестици-онный</a:t>
                      </a:r>
                      <a:r>
                        <a:rPr kumimoji="0" lang="ru-RU" sz="2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уровень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Нестандар-тные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Спекулятив-ные</a:t>
                      </a: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Moody</a:t>
                      </a: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'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</a:t>
                      </a:r>
                      <a:r>
                        <a:rPr kumimoji="0" lang="ru-RU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Ваа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Саа</a:t>
                      </a: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kumimoji="0" lang="ru-RU" sz="2400" b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"S&amp;P"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ААА</a:t>
                      </a:r>
                      <a:endParaRPr kumimoji="0" lang="ru-RU" sz="2400" b="1" i="0" u="none" strike="noStrike" cap="none" normalizeH="0" baseline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АА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А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990D6"/>
                          </a:solidFill>
                          <a:effectLst/>
                        </a:rPr>
                        <a:t>ВВВ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990D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ССС, С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Д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5274" y="1405567"/>
            <a:ext cx="8778875" cy="239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Российские </a:t>
            </a:r>
            <a:r>
              <a:rPr lang="ru-RU" sz="2200" b="1" dirty="0">
                <a:solidFill>
                  <a:srgbClr val="7030A0"/>
                </a:solidFill>
                <a:latin typeface="Arial" charset="0"/>
                <a:cs typeface="Arial" charset="0"/>
              </a:rPr>
              <a:t>рейтинговые </a:t>
            </a:r>
            <a:r>
              <a:rPr lang="ru-RU" sz="22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агентства, аккредитованные Банком России:</a:t>
            </a:r>
          </a:p>
          <a:p>
            <a:pPr algn="ctr">
              <a:lnSpc>
                <a:spcPct val="120000"/>
              </a:lnSpc>
            </a:pPr>
            <a:r>
              <a:rPr lang="ru-RU" sz="2200" b="1" dirty="0" smtClean="0">
                <a:solidFill>
                  <a:srgbClr val="FF0000"/>
                </a:solidFill>
                <a:cs typeface="Times New Roman" pitchFamily="18" charset="0"/>
              </a:rPr>
              <a:t>▪</a:t>
            </a:r>
            <a:r>
              <a:rPr lang="ru-RU" sz="2200" b="1" dirty="0" smtClean="0">
                <a:cs typeface="Times New Roman" pitchFamily="18" charset="0"/>
              </a:rPr>
              <a:t> АКРА - </a:t>
            </a:r>
            <a:r>
              <a:rPr lang="ru-RU" sz="2200" dirty="0" smtClean="0">
                <a:cs typeface="Times New Roman" pitchFamily="18" charset="0"/>
              </a:rPr>
              <a:t>Аналитическое кредитное рейтинговое агентство</a:t>
            </a:r>
          </a:p>
          <a:p>
            <a:pPr>
              <a:lnSpc>
                <a:spcPct val="120000"/>
              </a:lnSpc>
            </a:pPr>
            <a:r>
              <a:rPr lang="ru-RU" sz="2200" b="1" dirty="0" smtClean="0">
                <a:cs typeface="Times New Roman" pitchFamily="18" charset="0"/>
              </a:rPr>
              <a:t>       </a:t>
            </a:r>
            <a:r>
              <a:rPr lang="ru-RU" sz="2200" b="1" dirty="0" smtClean="0">
                <a:solidFill>
                  <a:srgbClr val="FF0000"/>
                </a:solidFill>
                <a:cs typeface="Times New Roman" pitchFamily="18" charset="0"/>
              </a:rPr>
              <a:t>▪ </a:t>
            </a:r>
            <a:r>
              <a:rPr lang="ru-RU" sz="2200" b="1" dirty="0" smtClean="0">
                <a:cs typeface="Times New Roman" pitchFamily="18" charset="0"/>
              </a:rPr>
              <a:t>Эксперт РА</a:t>
            </a:r>
          </a:p>
          <a:p>
            <a:pPr>
              <a:lnSpc>
                <a:spcPct val="120000"/>
              </a:lnSpc>
            </a:pPr>
            <a:r>
              <a:rPr lang="ru-RU" sz="2200" dirty="0" smtClean="0"/>
              <a:t>       </a:t>
            </a:r>
            <a:r>
              <a:rPr lang="ru-RU" sz="2200" b="1" dirty="0">
                <a:solidFill>
                  <a:srgbClr val="FF0000"/>
                </a:solidFill>
                <a:cs typeface="Times New Roman" pitchFamily="18" charset="0"/>
              </a:rPr>
              <a:t>▪ </a:t>
            </a:r>
            <a:r>
              <a:rPr lang="ru-RU" sz="2200" b="1" dirty="0" smtClean="0">
                <a:cs typeface="Times New Roman" panose="02020603050405020304" pitchFamily="18" charset="0"/>
              </a:rPr>
              <a:t>НРА</a:t>
            </a:r>
            <a:r>
              <a:rPr lang="ru-RU" sz="2200" dirty="0" smtClean="0">
                <a:cs typeface="Times New Roman" panose="02020603050405020304" pitchFamily="18" charset="0"/>
              </a:rPr>
              <a:t> - Национальное </a:t>
            </a:r>
            <a:r>
              <a:rPr lang="ru-RU" sz="2200" dirty="0">
                <a:cs typeface="Times New Roman" panose="02020603050405020304" pitchFamily="18" charset="0"/>
              </a:rPr>
              <a:t>Рейтинговое </a:t>
            </a:r>
            <a:r>
              <a:rPr lang="ru-RU" sz="2200" dirty="0" smtClean="0">
                <a:cs typeface="Times New Roman" panose="02020603050405020304" pitchFamily="18" charset="0"/>
              </a:rPr>
              <a:t>Агентство</a:t>
            </a:r>
          </a:p>
          <a:p>
            <a:pPr>
              <a:lnSpc>
                <a:spcPct val="120000"/>
              </a:lnSpc>
            </a:pPr>
            <a:r>
              <a:rPr lang="ru-RU" sz="2200" dirty="0" smtClean="0"/>
              <a:t>        </a:t>
            </a:r>
            <a:r>
              <a:rPr lang="ru-RU" sz="2200" b="1" dirty="0" smtClean="0">
                <a:solidFill>
                  <a:srgbClr val="FF0000"/>
                </a:solidFill>
                <a:cs typeface="Times New Roman" pitchFamily="18" charset="0"/>
              </a:rPr>
              <a:t>▪ </a:t>
            </a:r>
            <a:r>
              <a:rPr lang="ru-RU" sz="2200" b="1" dirty="0" smtClean="0">
                <a:cs typeface="Times New Roman" panose="02020603050405020304" pitchFamily="18" charset="0"/>
              </a:rPr>
              <a:t>НКР</a:t>
            </a:r>
            <a:r>
              <a:rPr lang="ru-RU" sz="2200" dirty="0" smtClean="0">
                <a:cs typeface="Times New Roman" panose="02020603050405020304" pitchFamily="18" charset="0"/>
              </a:rPr>
              <a:t> - Национальные </a:t>
            </a:r>
            <a:r>
              <a:rPr lang="ru-RU" sz="2200" dirty="0">
                <a:cs typeface="Times New Roman" panose="02020603050405020304" pitchFamily="18" charset="0"/>
              </a:rPr>
              <a:t>Кредитные </a:t>
            </a:r>
            <a:r>
              <a:rPr lang="ru-RU" sz="2200" dirty="0" smtClean="0">
                <a:cs typeface="Times New Roman" panose="02020603050405020304" pitchFamily="18" charset="0"/>
              </a:rPr>
              <a:t>Рейтинги.</a:t>
            </a:r>
            <a:endParaRPr lang="ru-RU" sz="22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182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57200" y="6620256"/>
            <a:ext cx="7823199" cy="237744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39750" y="0"/>
            <a:ext cx="792003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rgbClr val="7030A0"/>
                </a:solidFill>
                <a:latin typeface="Arial" charset="0"/>
                <a:cs typeface="Arial" charset="0"/>
              </a:rPr>
              <a:t>Шкала рейтинговых оценок АКРА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9388" y="404813"/>
            <a:ext cx="8424862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«AAA»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низкий; финансовая отчетность характеризуется очень высокими значениями основных финансовых показателей; способность своевременно и полностью выполнять обязательства - максимально высокая.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50825" y="1628775"/>
            <a:ext cx="8569325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«AA»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невысокий; основные финансовые коэффициенты и показатели имеют высокие значения;  способность своевременно и полностью выполнять обязательства  - очень высокая.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50825" y="2804160"/>
            <a:ext cx="864235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</a:rPr>
              <a:t>«A»</a:t>
            </a:r>
            <a:r>
              <a:rPr lang="ru-RU" sz="2000" dirty="0"/>
              <a:t>– уровень кредитного риска – незначительный; основные финансовые коэффициенты имеют адекватные значения; способность своевременно и полностью выполнять обязательства – высокая.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0825" y="3889248"/>
            <a:ext cx="85693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7030A0"/>
                </a:solidFill>
              </a:rPr>
              <a:t>«BBB» </a:t>
            </a:r>
            <a:r>
              <a:rPr lang="ru-RU" sz="2000" dirty="0"/>
              <a:t>- уровень кредитного риска – умеренный</a:t>
            </a:r>
            <a:r>
              <a:rPr lang="ru-RU" dirty="0"/>
              <a:t>; ……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7030A0"/>
                </a:solidFill>
              </a:rPr>
              <a:t>«BB» 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повышенный</a:t>
            </a:r>
            <a:r>
              <a:rPr lang="ru-RU" dirty="0"/>
              <a:t>; ……</a:t>
            </a:r>
          </a:p>
          <a:p>
            <a:r>
              <a:rPr lang="ru-RU" b="1" dirty="0">
                <a:solidFill>
                  <a:srgbClr val="7030A0"/>
                </a:solidFill>
              </a:rPr>
              <a:t>«</a:t>
            </a:r>
            <a:r>
              <a:rPr lang="ru-RU" sz="2000" b="1" dirty="0">
                <a:solidFill>
                  <a:srgbClr val="7030A0"/>
                </a:solidFill>
              </a:rPr>
              <a:t>B» </a:t>
            </a:r>
            <a:r>
              <a:rPr lang="ru-RU" sz="2000" dirty="0"/>
              <a:t> – уровень кредитного риска умеренный в краткосрочной перспективе …..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50825" y="5242560"/>
            <a:ext cx="87137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«CCС», «CC», «C»</a:t>
            </a:r>
            <a:r>
              <a:rPr lang="ru-RU" dirty="0"/>
              <a:t> </a:t>
            </a:r>
            <a:r>
              <a:rPr lang="ru-RU" sz="2000" dirty="0"/>
              <a:t>- уровень кредитного риска – высокий; есть случаи неисполнения части текущих обязательств</a:t>
            </a:r>
            <a:r>
              <a:rPr lang="ru-RU" dirty="0"/>
              <a:t>, ….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23850" y="5925312"/>
            <a:ext cx="84963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«</a:t>
            </a:r>
            <a:r>
              <a:rPr lang="en-US" sz="2000" b="1" dirty="0"/>
              <a:t>RD, SD, D</a:t>
            </a:r>
            <a:r>
              <a:rPr lang="ru-RU" sz="2000" b="1" dirty="0"/>
              <a:t>»</a:t>
            </a:r>
            <a:r>
              <a:rPr lang="ru-RU" sz="2000" dirty="0"/>
              <a:t> </a:t>
            </a:r>
            <a:r>
              <a:rPr lang="ru-RU" dirty="0"/>
              <a:t>- </a:t>
            </a:r>
            <a:r>
              <a:rPr lang="ru-RU" sz="2000" dirty="0"/>
              <a:t>зафиксированы дефолты (технические, выборочные, полные)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7500" y="0"/>
            <a:ext cx="86741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2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Особый рейтинг эмитента – </a:t>
            </a:r>
            <a:r>
              <a:rPr lang="en-US" sz="22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ESG</a:t>
            </a:r>
            <a:r>
              <a:rPr lang="ru-RU" sz="22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</a:p>
          <a:p>
            <a:pPr indent="450215" algn="ctr">
              <a:spcAft>
                <a:spcPts val="0"/>
              </a:spcAft>
            </a:pPr>
            <a:r>
              <a:rPr lang="ru-RU" sz="2200" dirty="0" smtClean="0">
                <a:solidFill>
                  <a:srgbClr val="242423"/>
                </a:solidFill>
                <a:ea typeface="Times New Roman" panose="02020603050405020304" pitchFamily="18" charset="0"/>
              </a:rPr>
              <a:t>(</a:t>
            </a:r>
            <a:r>
              <a:rPr lang="ru-RU" sz="2200" dirty="0" err="1" smtClean="0"/>
              <a:t>Environmental</a:t>
            </a:r>
            <a:r>
              <a:rPr lang="ru-RU" sz="2200" dirty="0"/>
              <a:t>, </a:t>
            </a:r>
            <a:r>
              <a:rPr lang="ru-RU" sz="2200" dirty="0" err="1"/>
              <a:t>Social</a:t>
            </a:r>
            <a:r>
              <a:rPr lang="ru-RU" sz="2200" dirty="0"/>
              <a:t>, </a:t>
            </a:r>
            <a:r>
              <a:rPr lang="ru-RU" sz="2200" dirty="0" err="1" smtClean="0"/>
              <a:t>Governance</a:t>
            </a:r>
            <a:r>
              <a:rPr lang="ru-RU" sz="2200" dirty="0" smtClean="0"/>
              <a:t>).</a:t>
            </a:r>
          </a:p>
          <a:p>
            <a:pPr indent="450215" algn="just">
              <a:spcAft>
                <a:spcPts val="0"/>
              </a:spcAft>
            </a:pPr>
            <a:r>
              <a:rPr lang="ru-RU" sz="2200" dirty="0" smtClean="0">
                <a:solidFill>
                  <a:srgbClr val="242423"/>
                </a:solidFill>
                <a:ea typeface="Times New Roman" panose="02020603050405020304" pitchFamily="18" charset="0"/>
              </a:rPr>
              <a:t> </a:t>
            </a:r>
          </a:p>
          <a:p>
            <a:pPr indent="450215" algn="just">
              <a:spcAft>
                <a:spcPts val="0"/>
              </a:spcAft>
            </a:pPr>
            <a:r>
              <a:rPr lang="en-US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ESG</a:t>
            </a:r>
            <a:r>
              <a:rPr lang="ru-RU" sz="2000" b="1" dirty="0">
                <a:solidFill>
                  <a:srgbClr val="7030A0"/>
                </a:solidFill>
                <a:ea typeface="Times New Roman" panose="02020603050405020304" pitchFamily="18" charset="0"/>
              </a:rPr>
              <a:t>-рейтинг </a:t>
            </a:r>
            <a:r>
              <a:rPr lang="ru-RU" sz="2000" dirty="0">
                <a:solidFill>
                  <a:srgbClr val="242423"/>
                </a:solidFill>
                <a:ea typeface="Times New Roman" panose="02020603050405020304" pitchFamily="18" charset="0"/>
              </a:rPr>
              <a:t>оценивает </a:t>
            </a:r>
            <a:r>
              <a:rPr lang="en-US" sz="2000" dirty="0">
                <a:solidFill>
                  <a:srgbClr val="242423"/>
                </a:solidFill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242423"/>
                </a:solidFill>
                <a:ea typeface="Times New Roman" panose="02020603050405020304" pitchFamily="18" charset="0"/>
              </a:rPr>
              <a:t>компанию с точки зрения ее соответствия принципам устойчивого развития с точки зрения экологической нейтральности, социальной ответственности и корпоративных стандартов управления.</a:t>
            </a:r>
            <a:endParaRPr lang="en-US" sz="2000" dirty="0">
              <a:solidFill>
                <a:srgbClr val="242423"/>
              </a:solidFill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000" dirty="0" smtClean="0"/>
              <a:t>Рейтинг ESG не является кредитным.</a:t>
            </a:r>
            <a:r>
              <a:rPr lang="ru-RU" sz="2000" dirty="0"/>
              <a:t> </a:t>
            </a:r>
            <a:r>
              <a:rPr lang="ru-RU" sz="2000" dirty="0" smtClean="0"/>
              <a:t>Основной </a:t>
            </a:r>
            <a:r>
              <a:rPr lang="ru-RU" sz="2000" dirty="0"/>
              <a:t>акцент, в отличие от кредитных рейтингов, делается на приверженность компании ответственному ведению своей деятельности в экологической, социальной и экономической сферах.</a:t>
            </a:r>
          </a:p>
          <a:p>
            <a:r>
              <a:rPr lang="ru-RU" sz="2000" dirty="0" smtClean="0"/>
              <a:t>        Наличие </a:t>
            </a:r>
            <a:r>
              <a:rPr lang="ru-RU" sz="2000" dirty="0"/>
              <a:t>ESG рейтинга </a:t>
            </a:r>
            <a:r>
              <a:rPr lang="ru-RU" sz="2000" dirty="0" smtClean="0"/>
              <a:t>повышает  </a:t>
            </a:r>
            <a:r>
              <a:rPr lang="ru-RU" sz="2000" dirty="0"/>
              <a:t>заинтересованность со стороны инвесторов и клиентов, ориентированных на работу с теми компаниями, деятельность которых соответствуют принципам устойчивого </a:t>
            </a:r>
            <a:r>
              <a:rPr lang="ru-RU" sz="2000" dirty="0" smtClean="0"/>
              <a:t>развития.</a:t>
            </a:r>
            <a:r>
              <a:rPr lang="ru-RU" sz="2000" dirty="0"/>
              <a:t> </a:t>
            </a:r>
            <a:endParaRPr lang="ru-RU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/>
              <a:t>        В России методики присвоения ESG-рейтинга разработаны и применяются всеми рейтинговыми агентствами.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Центральный Банк подготовил и опубликовал в январе 2023 года проект единой методологии присвоения </a:t>
            </a:r>
            <a:r>
              <a:rPr lang="en-US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ESG</a:t>
            </a:r>
            <a:r>
              <a:rPr lang="ru-RU" sz="2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-рейтингов в России</a:t>
            </a: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46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0" y="14859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Преимущества облигационной формы финансирования перед  кредитованием в банке: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323850" y="1024129"/>
            <a:ext cx="856932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▪</a:t>
            </a:r>
            <a:r>
              <a:rPr lang="ru-RU" sz="2200" b="1" dirty="0"/>
              <a:t> Возможность привлечь ресурсы с финансового рынка в больших объемах и на более длительный срок</a:t>
            </a:r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323850" y="1767840"/>
            <a:ext cx="856932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Возможность снижения издержек по обслуживанию долга (не обязателен залог, свобода выбора способов и сроков погашения облигаций)</a:t>
            </a:r>
          </a:p>
        </p:txBody>
      </p:sp>
      <p:sp>
        <p:nvSpPr>
          <p:cNvPr id="34821" name="TextBox 4"/>
          <p:cNvSpPr txBox="1">
            <a:spLocks noChangeArrowheads="1"/>
          </p:cNvSpPr>
          <p:nvPr/>
        </p:nvSpPr>
        <p:spPr bwMode="auto">
          <a:xfrm>
            <a:off x="323850" y="3011424"/>
            <a:ext cx="8640763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Формируется прозрачная для всех кредитная история, создается инвестиционный имидж эмитента, что в перспективе позволяет снизить стоимость привлечения</a:t>
            </a:r>
          </a:p>
        </p:txBody>
      </p: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238506" y="5145024"/>
            <a:ext cx="856932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Эмитент облигаций не зависит от отдельного кредитора, что в случае необходимости упрощает рефинансирование долга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" y="4279392"/>
            <a:ext cx="8278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▪ </a:t>
            </a:r>
            <a:r>
              <a:rPr lang="ru-RU" sz="2200" b="1" dirty="0"/>
              <a:t>Нет контроля за целевым использованием привлеченных средств; независимость от кредитора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0" y="0"/>
            <a:ext cx="90360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Недостатки облигационной формы финансирования по сравнению с  кредитованием в банке: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115570" y="839248"/>
            <a:ext cx="887603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ru-RU" sz="2200" b="1" dirty="0"/>
              <a:t>Успешное размещение облигаций возможно  только финансово устойчивыми компаниями и проблематично их </a:t>
            </a:r>
            <a:r>
              <a:rPr lang="ru-RU" sz="2200" b="1" dirty="0" smtClean="0"/>
              <a:t>размещение </a:t>
            </a:r>
            <a:r>
              <a:rPr lang="ru-RU" sz="2200" b="1" dirty="0"/>
              <a:t>для преодоления </a:t>
            </a:r>
            <a:r>
              <a:rPr lang="ru-RU" sz="2200" b="1" dirty="0" smtClean="0"/>
              <a:t>компанией кризиса</a:t>
            </a:r>
            <a:endParaRPr lang="ru-RU" sz="2200" b="1" dirty="0"/>
          </a:p>
          <a:p>
            <a:endParaRPr lang="ru-RU" dirty="0"/>
          </a:p>
        </p:txBody>
      </p:sp>
      <p:sp>
        <p:nvSpPr>
          <p:cNvPr id="35847" name="TextBox 6"/>
          <p:cNvSpPr txBox="1">
            <a:spLocks noChangeArrowheads="1"/>
          </p:cNvSpPr>
          <p:nvPr/>
        </p:nvSpPr>
        <p:spPr bwMode="auto">
          <a:xfrm>
            <a:off x="104140" y="1921256"/>
            <a:ext cx="878522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/>
              <a:t>Фиксированная ставка процента вследствие изменчивости финансовой конъюнктуры может стать причиной повышенных издержек эмитента</a:t>
            </a:r>
          </a:p>
          <a:p>
            <a:r>
              <a:rPr lang="ru-RU" sz="2400" dirty="0" smtClean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 smtClean="0"/>
              <a:t>Соблюдение </a:t>
            </a:r>
            <a:r>
              <a:rPr lang="ru-RU" sz="2200" b="1" dirty="0"/>
              <a:t>требований рынка к публичной деятельности и информационной открытости </a:t>
            </a:r>
            <a:r>
              <a:rPr lang="ru-RU" sz="2200" b="1" dirty="0" smtClean="0"/>
              <a:t>компании</a:t>
            </a:r>
          </a:p>
          <a:p>
            <a:r>
              <a:rPr lang="ru-RU" sz="2400" dirty="0" smtClean="0">
                <a:solidFill>
                  <a:srgbClr val="FF0000"/>
                </a:solidFill>
                <a:sym typeface="Symbol" pitchFamily="18" charset="2"/>
              </a:rPr>
              <a:t> </a:t>
            </a:r>
            <a:r>
              <a:rPr lang="ru-RU" sz="2200" b="1" dirty="0" smtClean="0"/>
              <a:t>Относительно </a:t>
            </a:r>
            <a:r>
              <a:rPr lang="ru-RU" sz="2200" b="1" dirty="0"/>
              <a:t>длительный период на подготовку </a:t>
            </a:r>
            <a:r>
              <a:rPr lang="ru-RU" sz="2200" b="1" dirty="0" smtClean="0"/>
              <a:t>проспекта эмиссии облигаций с дополнительными накладными расходами </a:t>
            </a:r>
            <a:endParaRPr lang="ru-RU" sz="2200" b="1" dirty="0"/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68299" y="4979769"/>
            <a:ext cx="85210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smtClean="0">
                <a:solidFill>
                  <a:srgbClr val="FF0000"/>
                </a:solidFill>
              </a:rPr>
              <a:t>IBO</a:t>
            </a:r>
            <a:r>
              <a:rPr lang="ru-RU" sz="2200" b="1" dirty="0" smtClean="0">
                <a:solidFill>
                  <a:srgbClr val="FF0000"/>
                </a:solidFill>
              </a:rPr>
              <a:t>  </a:t>
            </a:r>
            <a:r>
              <a:rPr lang="ru-RU" sz="2200" b="1" i="1" dirty="0"/>
              <a:t>- </a:t>
            </a:r>
            <a:r>
              <a:rPr lang="en-US" sz="2200" b="1" i="1" dirty="0"/>
              <a:t>Initial </a:t>
            </a:r>
            <a:r>
              <a:rPr lang="en-US" sz="2200" b="1" i="1" dirty="0" smtClean="0"/>
              <a:t>Bond </a:t>
            </a:r>
            <a:r>
              <a:rPr lang="en-US" sz="2200" b="1" i="1" dirty="0"/>
              <a:t>Offering</a:t>
            </a:r>
            <a:r>
              <a:rPr lang="ru-RU" sz="2200" b="1" i="1" dirty="0"/>
              <a:t> – первоначальное публичное </a:t>
            </a:r>
            <a:r>
              <a:rPr lang="ru-RU" sz="2200" b="1" i="1" dirty="0" smtClean="0"/>
              <a:t>размещение облигаций на фондовом рынке</a:t>
            </a:r>
            <a:endParaRPr lang="ru-RU" sz="2200" i="1" dirty="0"/>
          </a:p>
        </p:txBody>
      </p:sp>
    </p:spTree>
    <p:extLst>
      <p:ext uri="{BB962C8B-B14F-4D97-AF65-F5344CB8AC3E}">
        <p14:creationId xmlns:p14="http://schemas.microsoft.com/office/powerpoint/2010/main" val="2770453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89154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C00000"/>
                </a:solidFill>
              </a:rPr>
              <a:t>Проектное финансирование – гибридная форма долгосрочного финансирования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528" y="1165860"/>
            <a:ext cx="8522208" cy="4978908"/>
          </a:xfrm>
        </p:spPr>
        <p:txBody>
          <a:bodyPr>
            <a:normAutofit/>
          </a:bodyPr>
          <a:lstStyle/>
          <a:p>
            <a:pPr algn="ctr" eaLnBrk="1" hangingPunct="1">
              <a:spcAft>
                <a:spcPct val="40000"/>
              </a:spcAft>
              <a:buNone/>
              <a:defRPr/>
            </a:pPr>
            <a:r>
              <a:rPr lang="ru-RU" sz="2200" b="1" dirty="0" smtClean="0">
                <a:solidFill>
                  <a:srgbClr val="7030A0"/>
                </a:solidFill>
              </a:rPr>
              <a:t>Особенности проектного финансирования:</a:t>
            </a:r>
            <a:endParaRPr lang="ru-RU" sz="2200" b="1" dirty="0">
              <a:solidFill>
                <a:srgbClr val="7030A0"/>
              </a:solidFill>
            </a:endParaRPr>
          </a:p>
          <a:p>
            <a:pPr eaLnBrk="1" hangingPunct="1">
              <a:spcAft>
                <a:spcPct val="40000"/>
              </a:spcAft>
              <a:defRPr/>
            </a:pPr>
            <a:r>
              <a:rPr lang="ru-RU" sz="2200" dirty="0"/>
              <a:t>Финансирование крупных долгосрочных проектов на условиях кредитования и выделения других ресурсов под денежные потоки, создаваемые самим проектом. </a:t>
            </a:r>
          </a:p>
          <a:p>
            <a:pPr eaLnBrk="1" hangingPunct="1">
              <a:defRPr/>
            </a:pPr>
            <a:r>
              <a:rPr lang="ru-RU" sz="2200" dirty="0"/>
              <a:t>Базируется на детальной оценке проектных рисков, связанных с капитальным строительством, текущей эксплуатацией и получением доходов, распределением рисков между инвесторами, кредиторами и другими участниками проекта на основе контрактных и других соглашений. </a:t>
            </a:r>
          </a:p>
          <a:p>
            <a:pPr>
              <a:defRPr/>
            </a:pPr>
            <a:r>
              <a:rPr lang="ru-RU" sz="2200" dirty="0"/>
              <a:t>Наличие самостоятельного в правовом и экономическом смысле проектного общества (управляющей компании) в качестве носителя (</a:t>
            </a:r>
            <a:r>
              <a:rPr lang="ru-RU" sz="2200" dirty="0" err="1"/>
              <a:t>реализатора</a:t>
            </a:r>
            <a:r>
              <a:rPr lang="ru-RU" sz="2200" dirty="0"/>
              <a:t>) проекта;</a:t>
            </a:r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endParaRPr lang="ru-RU" sz="2200" b="1" dirty="0"/>
          </a:p>
          <a:p>
            <a:pPr eaLnBrk="1" hangingPunct="1">
              <a:defRPr/>
            </a:pPr>
            <a:endParaRPr lang="ru-RU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448734" y="0"/>
            <a:ext cx="8377766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79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368300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solidFill>
                  <a:srgbClr val="FF0000"/>
                </a:solidFill>
              </a:rPr>
              <a:t>Мезонинное финансирование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368300"/>
            <a:ext cx="9144000" cy="612140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    </a:t>
            </a:r>
            <a:r>
              <a:rPr lang="ru-RU" sz="1800" b="1" dirty="0" smtClean="0">
                <a:solidFill>
                  <a:srgbClr val="7030A0"/>
                </a:solidFill>
              </a:rPr>
              <a:t>Мезонинное </a:t>
            </a:r>
            <a:r>
              <a:rPr lang="ru-RU" sz="1800" b="1" dirty="0">
                <a:solidFill>
                  <a:srgbClr val="7030A0"/>
                </a:solidFill>
              </a:rPr>
              <a:t>финансирование </a:t>
            </a:r>
            <a:r>
              <a:rPr lang="ru-RU" sz="1800" dirty="0" smtClean="0"/>
              <a:t>— форма </a:t>
            </a:r>
            <a:r>
              <a:rPr lang="ru-RU" sz="1800" dirty="0"/>
              <a:t>привлечения капитала, которая содержит в себе черты как долга, так и собственного капитала. </a:t>
            </a:r>
            <a:endParaRPr lang="ru-RU" sz="1800" dirty="0" smtClean="0"/>
          </a:p>
          <a:p>
            <a:r>
              <a:rPr lang="ru-RU" sz="1800" dirty="0"/>
              <a:t> </a:t>
            </a:r>
            <a:r>
              <a:rPr lang="ru-RU" sz="1800" dirty="0" smtClean="0"/>
              <a:t>    </a:t>
            </a:r>
            <a:r>
              <a:rPr lang="ru-RU" sz="1800" b="1" dirty="0" smtClean="0">
                <a:solidFill>
                  <a:srgbClr val="7030A0"/>
                </a:solidFill>
              </a:rPr>
              <a:t>Мезонинное </a:t>
            </a:r>
            <a:r>
              <a:rPr lang="ru-RU" sz="1800" b="1" dirty="0">
                <a:solidFill>
                  <a:srgbClr val="7030A0"/>
                </a:solidFill>
              </a:rPr>
              <a:t>финансирование</a:t>
            </a:r>
            <a:r>
              <a:rPr lang="ru-RU" sz="1800" dirty="0"/>
              <a:t> используют в тех случаях, когда компании требуется привлечь достаточно крупный заемный капитал, но риски слишком велики для того, чтобы воспользоваться обычным кредитом.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/>
              <a:t>     </a:t>
            </a:r>
            <a:r>
              <a:rPr lang="ru-RU" sz="1800" dirty="0" smtClean="0">
                <a:solidFill>
                  <a:srgbClr val="FF0000"/>
                </a:solidFill>
              </a:rPr>
              <a:t>Мезонинное </a:t>
            </a:r>
            <a:r>
              <a:rPr lang="ru-RU" sz="1800" dirty="0">
                <a:solidFill>
                  <a:srgbClr val="FF0000"/>
                </a:solidFill>
              </a:rPr>
              <a:t>финансирование основано на нескольких ключевых составляющих:</a:t>
            </a:r>
          </a:p>
          <a:p>
            <a:r>
              <a:rPr lang="ru-RU" sz="1800" b="1" dirty="0" smtClean="0"/>
              <a:t>    Участие </a:t>
            </a:r>
            <a:r>
              <a:rPr lang="ru-RU" sz="1800" b="1" dirty="0"/>
              <a:t>в прибыли.</a:t>
            </a:r>
            <a:r>
              <a:rPr lang="ru-RU" sz="1800" dirty="0"/>
              <a:t> </a:t>
            </a:r>
            <a:r>
              <a:rPr lang="ru-RU" sz="1800" dirty="0" smtClean="0"/>
              <a:t>При обычном кредитовании </a:t>
            </a:r>
            <a:r>
              <a:rPr lang="ru-RU" sz="1800" dirty="0"/>
              <a:t>банк получает </a:t>
            </a:r>
            <a:r>
              <a:rPr lang="ru-RU" sz="1800" dirty="0" smtClean="0"/>
              <a:t>проценты</a:t>
            </a:r>
            <a:r>
              <a:rPr lang="ru-RU" sz="1800" dirty="0"/>
              <a:t>, ставка которых никак не зависит от успешности бизнеса. В мезонинном финансировании банк одновременно становится акционером компании или получает привилегированные акции, или имеет право на долю в доходе на других условиях. В результате, при успешной реализации проекта, его доход может оказаться заметно выше, чем минимальный уровень, установленный в условиях кредита. Это и является компенсацией за дополнительный риск.</a:t>
            </a:r>
          </a:p>
          <a:p>
            <a:r>
              <a:rPr lang="ru-RU" sz="1800" b="1" dirty="0" smtClean="0"/>
              <a:t>    Адаптация </a:t>
            </a:r>
            <a:r>
              <a:rPr lang="ru-RU" sz="1800" b="1" dirty="0"/>
              <a:t>графика платежей к условиям проекта.</a:t>
            </a:r>
            <a:r>
              <a:rPr lang="ru-RU" sz="1800" dirty="0"/>
              <a:t> Часто при реализации крупных проектов для заемщика предпочтительнее выплачивать проценты и тело долга не постепенно, а в конце, одной суммой. Стандартные кредиты не всегда позволяют это, но для мезонинного долга такие условия выплат достаточно распространены.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92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solidFill>
                  <a:srgbClr val="FF0000"/>
                </a:solidFill>
              </a:rPr>
              <a:t>Сущность </a:t>
            </a:r>
            <a:r>
              <a:rPr lang="ru-RU" sz="2200" dirty="0" smtClean="0">
                <a:solidFill>
                  <a:srgbClr val="FF0000"/>
                </a:solidFill>
              </a:rPr>
              <a:t>и типы </a:t>
            </a:r>
            <a:r>
              <a:rPr lang="ru-RU" sz="2200" dirty="0" err="1" smtClean="0">
                <a:solidFill>
                  <a:srgbClr val="FF0000"/>
                </a:solidFill>
              </a:rPr>
              <a:t>краудфандинга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43840" y="558800"/>
            <a:ext cx="8900160" cy="607060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ru-RU" sz="3600" b="1" dirty="0" smtClean="0">
                <a:solidFill>
                  <a:srgbClr val="7030A0"/>
                </a:solidFill>
              </a:rPr>
              <a:t>      </a:t>
            </a:r>
          </a:p>
          <a:p>
            <a:pPr>
              <a:lnSpc>
                <a:spcPct val="120000"/>
              </a:lnSpc>
            </a:pPr>
            <a:r>
              <a:rPr lang="ru-RU" sz="3600" b="1" dirty="0">
                <a:solidFill>
                  <a:srgbClr val="7030A0"/>
                </a:solidFill>
              </a:rPr>
              <a:t> </a:t>
            </a:r>
            <a:r>
              <a:rPr lang="ru-RU" sz="3600" b="1" dirty="0" smtClean="0">
                <a:solidFill>
                  <a:srgbClr val="7030A0"/>
                </a:solidFill>
              </a:rPr>
              <a:t>      </a:t>
            </a:r>
            <a:r>
              <a:rPr lang="ru-RU" sz="5000" b="1" dirty="0" err="1" smtClean="0">
                <a:solidFill>
                  <a:srgbClr val="7030A0"/>
                </a:solidFill>
              </a:rPr>
              <a:t>Краудфандинг</a:t>
            </a:r>
            <a:r>
              <a:rPr lang="ru-RU" sz="5000" b="1" dirty="0" smtClean="0">
                <a:solidFill>
                  <a:srgbClr val="7030A0"/>
                </a:solidFill>
              </a:rPr>
              <a:t> </a:t>
            </a:r>
            <a:r>
              <a:rPr lang="ru-RU" sz="5000" dirty="0" smtClean="0"/>
              <a:t>(</a:t>
            </a:r>
            <a:r>
              <a:rPr lang="ru-RU" sz="5000" dirty="0"/>
              <a:t>от англ. </a:t>
            </a:r>
            <a:r>
              <a:rPr lang="ru-RU" sz="5000" dirty="0" err="1"/>
              <a:t>crowd</a:t>
            </a:r>
            <a:r>
              <a:rPr lang="ru-RU" sz="5000" dirty="0"/>
              <a:t> – толпа, </a:t>
            </a:r>
            <a:r>
              <a:rPr lang="en-US" sz="5000" dirty="0"/>
              <a:t>fund </a:t>
            </a:r>
            <a:r>
              <a:rPr lang="ru-RU" sz="5000" dirty="0"/>
              <a:t>– фонд) </a:t>
            </a:r>
            <a:r>
              <a:rPr lang="ru-RU" sz="5000" dirty="0" smtClean="0"/>
              <a:t>– </a:t>
            </a:r>
            <a:r>
              <a:rPr lang="ru-RU" sz="5000" dirty="0"/>
              <a:t>народное финансирование в целях реализации бизнес-идей или социальных </a:t>
            </a:r>
            <a:r>
              <a:rPr lang="ru-RU" sz="5000" dirty="0" smtClean="0"/>
              <a:t>проектов.</a:t>
            </a:r>
          </a:p>
          <a:p>
            <a:pPr>
              <a:lnSpc>
                <a:spcPct val="120000"/>
              </a:lnSpc>
            </a:pPr>
            <a:r>
              <a:rPr lang="ru-RU" sz="5000" dirty="0" smtClean="0"/>
              <a:t>      Технологии </a:t>
            </a:r>
            <a:r>
              <a:rPr lang="ru-RU" sz="5000" dirty="0" err="1" smtClean="0"/>
              <a:t>краудфандинга</a:t>
            </a:r>
            <a:r>
              <a:rPr lang="ru-RU" sz="5000" dirty="0" smtClean="0"/>
              <a:t> подразумевают использование Интернет-платформ для сбора средств и размещения заявок на </a:t>
            </a:r>
            <a:r>
              <a:rPr lang="ru-RU" sz="5000" dirty="0" err="1" smtClean="0"/>
              <a:t>инвестииции</a:t>
            </a:r>
            <a:r>
              <a:rPr lang="ru-RU" sz="5000" dirty="0" smtClean="0"/>
              <a:t>.</a:t>
            </a:r>
          </a:p>
          <a:p>
            <a:pPr>
              <a:lnSpc>
                <a:spcPct val="170000"/>
              </a:lnSpc>
            </a:pPr>
            <a:endParaRPr lang="ru-RU" sz="3600" dirty="0" smtClean="0"/>
          </a:p>
          <a:p>
            <a:pPr algn="ctr">
              <a:lnSpc>
                <a:spcPct val="120000"/>
              </a:lnSpc>
            </a:pPr>
            <a:r>
              <a:rPr lang="ru-RU" sz="5500" b="1" dirty="0" smtClean="0">
                <a:solidFill>
                  <a:srgbClr val="FF0000"/>
                </a:solidFill>
              </a:rPr>
              <a:t>Типы </a:t>
            </a:r>
            <a:r>
              <a:rPr lang="ru-RU" sz="5500" b="1" dirty="0" err="1" smtClean="0">
                <a:solidFill>
                  <a:srgbClr val="FF0000"/>
                </a:solidFill>
              </a:rPr>
              <a:t>краудфандинга</a:t>
            </a:r>
            <a:r>
              <a:rPr lang="ru-RU" sz="5500" b="1" dirty="0" smtClean="0">
                <a:solidFill>
                  <a:srgbClr val="FF0000"/>
                </a:solidFill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ru-RU" sz="5000" b="1" dirty="0" smtClean="0"/>
              <a:t>(</a:t>
            </a:r>
            <a:r>
              <a:rPr lang="ru-RU" sz="5000" dirty="0" smtClean="0"/>
              <a:t>в</a:t>
            </a:r>
            <a:r>
              <a:rPr lang="ru-RU" sz="5000" b="1" dirty="0" smtClean="0">
                <a:solidFill>
                  <a:srgbClr val="FF0000"/>
                </a:solidFill>
              </a:rPr>
              <a:t> </a:t>
            </a:r>
            <a:r>
              <a:rPr lang="ru-RU" sz="5000" dirty="0" smtClean="0"/>
              <a:t>зависимости </a:t>
            </a:r>
            <a:r>
              <a:rPr lang="ru-RU" sz="5000" dirty="0"/>
              <a:t>от способа </a:t>
            </a:r>
            <a:r>
              <a:rPr lang="ru-RU" sz="5000" dirty="0" smtClean="0"/>
              <a:t>вознаграждения инвестору):</a:t>
            </a:r>
          </a:p>
          <a:p>
            <a:pPr algn="ctr">
              <a:lnSpc>
                <a:spcPct val="120000"/>
              </a:lnSpc>
            </a:pPr>
            <a:endParaRPr lang="ru-RU" sz="4600" b="1" dirty="0" smtClean="0">
              <a:solidFill>
                <a:srgbClr val="FF0000"/>
              </a:solidFill>
            </a:endParaRPr>
          </a:p>
          <a:p>
            <a:pPr marL="342900" lvl="0" indent="-342900">
              <a:lnSpc>
                <a:spcPct val="120000"/>
              </a:lnSpc>
              <a:buFontTx/>
              <a:buChar char="-"/>
            </a:pPr>
            <a:r>
              <a:rPr lang="ru-RU" sz="5000" b="1" dirty="0" smtClean="0">
                <a:solidFill>
                  <a:srgbClr val="7030A0"/>
                </a:solidFill>
              </a:rPr>
              <a:t>традиционный </a:t>
            </a:r>
            <a:r>
              <a:rPr lang="ru-RU" sz="5000" b="1" dirty="0" err="1" smtClean="0">
                <a:solidFill>
                  <a:srgbClr val="7030A0"/>
                </a:solidFill>
              </a:rPr>
              <a:t>краудфандинг</a:t>
            </a:r>
            <a:r>
              <a:rPr lang="ru-RU" sz="5000" b="1" dirty="0" smtClean="0">
                <a:solidFill>
                  <a:srgbClr val="7030A0"/>
                </a:solidFill>
              </a:rPr>
              <a:t> - </a:t>
            </a:r>
            <a:r>
              <a:rPr lang="ru-RU" sz="5000" b="1" i="1" dirty="0" err="1" smtClean="0"/>
              <a:t>Reward</a:t>
            </a:r>
            <a:r>
              <a:rPr lang="ru-RU" sz="5000" b="1" i="1" dirty="0" smtClean="0"/>
              <a:t> </a:t>
            </a:r>
            <a:r>
              <a:rPr lang="ru-RU" sz="5000" b="1" i="1" dirty="0" err="1" smtClean="0"/>
              <a:t>crowdfunding</a:t>
            </a:r>
            <a:r>
              <a:rPr lang="ru-RU" sz="5000" b="1" i="1" dirty="0" smtClean="0"/>
              <a:t> – </a:t>
            </a:r>
            <a:r>
              <a:rPr lang="ru-RU" sz="5000" dirty="0" err="1" smtClean="0"/>
              <a:t>неденежное</a:t>
            </a:r>
            <a:r>
              <a:rPr lang="ru-RU" sz="5000" dirty="0" smtClean="0"/>
              <a:t> вознаграждение (публичное </a:t>
            </a:r>
            <a:r>
              <a:rPr lang="ru-RU" sz="5000" dirty="0"/>
              <a:t>упоминание имени, реклама в СМИ, будущая продукция бесплатно).</a:t>
            </a:r>
          </a:p>
          <a:p>
            <a:pPr marL="342900" lvl="0" indent="-342900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ru-RU" sz="5000" b="1" dirty="0" err="1" smtClean="0">
                <a:solidFill>
                  <a:srgbClr val="7030A0"/>
                </a:solidFill>
              </a:rPr>
              <a:t>краудлендинг</a:t>
            </a:r>
            <a:r>
              <a:rPr lang="ru-RU" sz="5000" b="1" dirty="0" smtClean="0">
                <a:solidFill>
                  <a:srgbClr val="7030A0"/>
                </a:solidFill>
              </a:rPr>
              <a:t> </a:t>
            </a:r>
            <a:r>
              <a:rPr lang="ru-RU" sz="5000" dirty="0" smtClean="0"/>
              <a:t>– </a:t>
            </a:r>
            <a:r>
              <a:rPr lang="ru-RU" sz="5000" b="1" i="1" dirty="0" err="1" smtClean="0"/>
              <a:t>Debt</a:t>
            </a:r>
            <a:r>
              <a:rPr lang="ru-RU" sz="5000" b="1" i="1" dirty="0" smtClean="0"/>
              <a:t> </a:t>
            </a:r>
            <a:r>
              <a:rPr lang="ru-RU" sz="5000" b="1" i="1" dirty="0" err="1"/>
              <a:t>crowdfunding</a:t>
            </a:r>
            <a:r>
              <a:rPr lang="ru-RU" sz="5000" dirty="0"/>
              <a:t> – за долю прибыли (процент с продаж).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ru-RU" sz="5000" b="1" dirty="0" err="1" smtClean="0">
                <a:solidFill>
                  <a:srgbClr val="7030A0"/>
                </a:solidFill>
              </a:rPr>
              <a:t>краудинвестинг</a:t>
            </a:r>
            <a:r>
              <a:rPr lang="ru-RU" sz="5000" dirty="0" smtClean="0"/>
              <a:t> – </a:t>
            </a:r>
            <a:r>
              <a:rPr lang="ru-RU" sz="5000" b="1" dirty="0" smtClean="0">
                <a:solidFill>
                  <a:srgbClr val="FF0000"/>
                </a:solidFill>
              </a:rPr>
              <a:t> </a:t>
            </a:r>
            <a:r>
              <a:rPr lang="ru-RU" sz="5000" b="1" i="1" dirty="0" err="1"/>
              <a:t>Equity</a:t>
            </a:r>
            <a:r>
              <a:rPr lang="ru-RU" sz="5000" b="1" i="1" dirty="0"/>
              <a:t> </a:t>
            </a:r>
            <a:r>
              <a:rPr lang="ru-RU" sz="5000" b="1" i="1" dirty="0" err="1"/>
              <a:t>crowdfunding</a:t>
            </a:r>
            <a:r>
              <a:rPr lang="ru-RU" sz="5000" b="1" i="1" dirty="0"/>
              <a:t> </a:t>
            </a:r>
            <a:r>
              <a:rPr lang="ru-RU" sz="5000" dirty="0"/>
              <a:t>– за долю в проекте (акции компании).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ru-RU" sz="3600" dirty="0"/>
          </a:p>
          <a:p>
            <a:endParaRPr lang="ru-RU" sz="36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323528" y="908720"/>
          <a:ext cx="8568952" cy="5276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984331020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2320565805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393895795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1189803111"/>
                    </a:ext>
                  </a:extLst>
                </a:gridCol>
              </a:tblGrid>
              <a:tr h="15053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Признак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Традиционный </a:t>
                      </a:r>
                      <a:r>
                        <a:rPr lang="ru-RU" sz="1800" b="1" dirty="0" err="1" smtClean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краудфандинг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Краудлендинг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Краудинвестинг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317444"/>
                  </a:ext>
                </a:extLst>
              </a:tr>
              <a:tr h="8820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 привлечения средств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Модели пожертвования и вознаграждения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 долга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 капитала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487930"/>
                  </a:ext>
                </a:extLst>
              </a:tr>
              <a:tr h="135021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Мотивы инвесторов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Энтузиазм, благотворительность, интерес в конкретном продукте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Получение прибыли с вложенных средств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Получение прибыли с вложенных средств</a:t>
                      </a:r>
                    </a:p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8257284"/>
                  </a:ext>
                </a:extLst>
              </a:tr>
              <a:tr h="1984936"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Условия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формы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возвратности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Материальное вознаграждение в виде конечного продукта, </a:t>
                      </a:r>
                      <a:r>
                        <a:rPr lang="ru-RU" sz="18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моральноное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удовлетворение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Проценты за предоставленное финансирование 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участия в  </a:t>
                      </a:r>
                      <a:b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бизнесе или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дохо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ды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от прибыли  </a:t>
                      </a:r>
                      <a:b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компании 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006035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979712" y="244834"/>
            <a:ext cx="6164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Сравнительная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характеристика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краудтехнологий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663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57200" y="215900"/>
            <a:ext cx="850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>
                <a:solidFill>
                  <a:srgbClr val="FF0000"/>
                </a:solidFill>
              </a:rPr>
              <a:t>Привлечено </a:t>
            </a:r>
            <a:r>
              <a:rPr lang="ru-RU" sz="2000" smtClean="0">
                <a:solidFill>
                  <a:srgbClr val="FF0000"/>
                </a:solidFill>
              </a:rPr>
              <a:t>финансирования субъектами </a:t>
            </a:r>
            <a:r>
              <a:rPr lang="ru-RU" sz="2000" dirty="0">
                <a:solidFill>
                  <a:srgbClr val="FF0000"/>
                </a:solidFill>
              </a:rPr>
              <a:t>МСП, </a:t>
            </a:r>
            <a:r>
              <a:rPr lang="ru-RU" sz="2000" dirty="0" err="1">
                <a:solidFill>
                  <a:srgbClr val="FF0000"/>
                </a:solidFill>
              </a:rPr>
              <a:t>млн.руб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endParaRPr lang="ru-RU" sz="2000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(</a:t>
            </a:r>
            <a:r>
              <a:rPr lang="ru-RU" sz="2000" dirty="0">
                <a:solidFill>
                  <a:srgbClr val="FF0000"/>
                </a:solidFill>
              </a:rPr>
              <a:t>2021 – 10000, 2022 – 14300, 9 мес.2023 – 19600)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735275"/>
              </p:ext>
            </p:extLst>
          </p:nvPr>
        </p:nvGraphicFramePr>
        <p:xfrm>
          <a:off x="457200" y="1143002"/>
          <a:ext cx="8509000" cy="48006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2725">
                  <a:extLst>
                    <a:ext uri="{9D8B030D-6E8A-4147-A177-3AD203B41FA5}">
                      <a16:colId xmlns:a16="http://schemas.microsoft.com/office/drawing/2014/main" val="799042289"/>
                    </a:ext>
                  </a:extLst>
                </a:gridCol>
                <a:gridCol w="2181775">
                  <a:extLst>
                    <a:ext uri="{9D8B030D-6E8A-4147-A177-3AD203B41FA5}">
                      <a16:colId xmlns:a16="http://schemas.microsoft.com/office/drawing/2014/main" val="1586688825"/>
                    </a:ext>
                  </a:extLst>
                </a:gridCol>
                <a:gridCol w="2127250">
                  <a:extLst>
                    <a:ext uri="{9D8B030D-6E8A-4147-A177-3AD203B41FA5}">
                      <a16:colId xmlns:a16="http://schemas.microsoft.com/office/drawing/2014/main" val="2652078611"/>
                    </a:ext>
                  </a:extLst>
                </a:gridCol>
                <a:gridCol w="2127250">
                  <a:extLst>
                    <a:ext uri="{9D8B030D-6E8A-4147-A177-3AD203B41FA5}">
                      <a16:colId xmlns:a16="http://schemas.microsoft.com/office/drawing/2014/main" val="4162258336"/>
                    </a:ext>
                  </a:extLst>
                </a:gridCol>
              </a:tblGrid>
              <a:tr h="10668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Период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Краудинвестинг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Краудлендинг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Всего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066763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 </a:t>
                      </a:r>
                      <a:r>
                        <a:rPr lang="ru-RU" sz="1800">
                          <a:effectLst/>
                        </a:rPr>
                        <a:t>кв. 2022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762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2118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2880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4508918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II </a:t>
                      </a:r>
                      <a:r>
                        <a:rPr lang="ru-RU" sz="1800">
                          <a:effectLst/>
                        </a:rPr>
                        <a:t>кв. 2022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2007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2180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5151959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III </a:t>
                      </a:r>
                      <a:r>
                        <a:rPr lang="ru-RU" sz="1800">
                          <a:effectLst/>
                        </a:rPr>
                        <a:t>кв. 2022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3389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4405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355729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IV </a:t>
                      </a:r>
                      <a:r>
                        <a:rPr lang="ru-RU" sz="1800">
                          <a:effectLst/>
                        </a:rPr>
                        <a:t>кв. 2022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4292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4837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622927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 </a:t>
                      </a:r>
                      <a:r>
                        <a:rPr lang="ru-RU" sz="1800">
                          <a:effectLst/>
                        </a:rPr>
                        <a:t>кв. 2023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3971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4486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669856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II </a:t>
                      </a:r>
                      <a:r>
                        <a:rPr lang="ru-RU" sz="1800">
                          <a:effectLst/>
                        </a:rPr>
                        <a:t>кв. 2023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2603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5397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558003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III </a:t>
                      </a:r>
                      <a:r>
                        <a:rPr lang="ru-RU" sz="1800">
                          <a:effectLst/>
                        </a:rPr>
                        <a:t>кв. 2023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7103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0091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148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Рисунок 3" descr="https://im.kommersant.ru/ISSUES.PHOTO/DAILY/2024/014/_2024d014-08-0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71500"/>
            <a:ext cx="8559800" cy="4787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20169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5100" y="0"/>
            <a:ext cx="8978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Привлечение инвестиций с использованием инвестиционных </a:t>
            </a:r>
            <a:r>
              <a:rPr lang="ru-RU" sz="2000" b="1" dirty="0" smtClean="0">
                <a:solidFill>
                  <a:srgbClr val="FF0000"/>
                </a:solidFill>
              </a:rPr>
              <a:t>платформ</a:t>
            </a:r>
            <a:r>
              <a:rPr lang="ru-RU" b="1" dirty="0" smtClean="0"/>
              <a:t>  </a:t>
            </a:r>
            <a:r>
              <a:rPr lang="ru-RU" dirty="0" smtClean="0"/>
              <a:t>( согласно ФЗ </a:t>
            </a:r>
            <a:r>
              <a:rPr lang="ru-RU" dirty="0"/>
              <a:t>от 02.08.2019 N </a:t>
            </a:r>
            <a:r>
              <a:rPr lang="ru-RU" dirty="0" smtClean="0"/>
              <a:t>259-ФЗ в ред. от 14.07.2022).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2100" y="731111"/>
            <a:ext cx="88519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</a:t>
            </a:r>
            <a:r>
              <a:rPr lang="ru-RU" sz="2000" b="1" dirty="0" smtClean="0">
                <a:solidFill>
                  <a:srgbClr val="7030A0"/>
                </a:solidFill>
              </a:rPr>
              <a:t>Инвестиционная </a:t>
            </a:r>
            <a:r>
              <a:rPr lang="ru-RU" sz="2000" b="1" dirty="0">
                <a:solidFill>
                  <a:srgbClr val="7030A0"/>
                </a:solidFill>
              </a:rPr>
              <a:t>платформа </a:t>
            </a:r>
            <a:r>
              <a:rPr lang="ru-RU" sz="2000" dirty="0"/>
              <a:t>- информационная система в информационно-телекоммуникационной сети "Интернет", используемая для заключения с помощью информационных технологий и технических средств этой информационной системы договоров инвестирования, доступ к которой предоставляется оператором инвестиционной платформы</a:t>
            </a:r>
            <a:r>
              <a:rPr lang="ru-RU" sz="2000" dirty="0" smtClean="0"/>
              <a:t>.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    Оператор </a:t>
            </a:r>
            <a:r>
              <a:rPr lang="ru-RU" sz="2000" b="1" dirty="0">
                <a:solidFill>
                  <a:srgbClr val="7030A0"/>
                </a:solidFill>
              </a:rPr>
              <a:t>инвестиционной платформы </a:t>
            </a:r>
            <a:r>
              <a:rPr lang="ru-RU" sz="2000" dirty="0"/>
              <a:t>- хозяйственное общество, созданное в соответствии с законодательством Российской Федерации, осуществляющее деятельность по организации привлечения инвестиций и включенное Банком России в реестр операторов инвестиционных </a:t>
            </a:r>
            <a:r>
              <a:rPr lang="ru-RU" sz="2000" dirty="0" smtClean="0"/>
              <a:t>платформ (на 1.01.2024 – 76 платформ).</a:t>
            </a:r>
          </a:p>
          <a:p>
            <a:r>
              <a:rPr lang="ru-RU" sz="2000" dirty="0" smtClean="0"/>
              <a:t>    </a:t>
            </a:r>
            <a:r>
              <a:rPr lang="ru-RU" sz="2000" b="1" dirty="0" smtClean="0">
                <a:solidFill>
                  <a:srgbClr val="7030A0"/>
                </a:solidFill>
              </a:rPr>
              <a:t>Инвестирование </a:t>
            </a:r>
            <a:r>
              <a:rPr lang="ru-RU" sz="2000" b="1" dirty="0">
                <a:solidFill>
                  <a:srgbClr val="7030A0"/>
                </a:solidFill>
              </a:rPr>
              <a:t>с использованием инвестиционной платформы </a:t>
            </a:r>
            <a:r>
              <a:rPr lang="ru-RU" sz="2000" dirty="0"/>
              <a:t>может осуществляться следующими способами:</a:t>
            </a:r>
          </a:p>
          <a:p>
            <a:r>
              <a:rPr lang="ru-RU" sz="2000" dirty="0"/>
              <a:t>1) путем предоставления займов;</a:t>
            </a:r>
          </a:p>
          <a:p>
            <a:r>
              <a:rPr lang="ru-RU" sz="2000" dirty="0"/>
              <a:t>2) путем приобретения эмиссионных ценных </a:t>
            </a:r>
            <a:r>
              <a:rPr lang="ru-RU" sz="2000" dirty="0" smtClean="0"/>
              <a:t>бумаг, </a:t>
            </a:r>
            <a:r>
              <a:rPr lang="ru-RU" sz="2000" dirty="0"/>
              <a:t>размещаемых с использованием инвестиционной платформы, за исключением </a:t>
            </a:r>
            <a:r>
              <a:rPr lang="ru-RU" sz="2000" dirty="0" smtClean="0"/>
              <a:t>оговоренных в Законе видов;</a:t>
            </a:r>
            <a:endParaRPr lang="ru-RU" sz="2000" dirty="0"/>
          </a:p>
          <a:p>
            <a:r>
              <a:rPr lang="ru-RU" sz="2000" dirty="0"/>
              <a:t>3) путем приобретения утилитарных цифровых прав.</a:t>
            </a:r>
          </a:p>
          <a:p>
            <a:r>
              <a:rPr lang="ru-RU" dirty="0" smtClean="0"/>
              <a:t>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9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215900"/>
            <a:ext cx="91440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</a:t>
            </a:r>
            <a:r>
              <a:rPr lang="ru-RU" sz="2000" b="1" dirty="0"/>
              <a:t>Права, признаются утилитарными цифровыми правами</a:t>
            </a:r>
            <a:r>
              <a:rPr lang="ru-RU" sz="2000" dirty="0"/>
              <a:t>, если они изначально возникли в качестве цифрового права на основании договора о приобретении утилитарного цифрового права, заключенного с использованием инвестиционной платформы.</a:t>
            </a:r>
          </a:p>
          <a:p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ru-RU" sz="2000" dirty="0" smtClean="0"/>
              <a:t>В </a:t>
            </a:r>
            <a:r>
              <a:rPr lang="ru-RU" sz="2000" dirty="0"/>
              <a:t>инвестиционной платформе могут приобретаться, отчуждаться и </a:t>
            </a:r>
            <a:r>
              <a:rPr lang="en-US" sz="2000" dirty="0" smtClean="0"/>
              <a:t>   </a:t>
            </a:r>
            <a:r>
              <a:rPr lang="ru-RU" sz="2000" dirty="0" smtClean="0"/>
              <a:t>осуществляться </a:t>
            </a:r>
            <a:r>
              <a:rPr lang="ru-RU" sz="2000" dirty="0"/>
              <a:t>следующие цифровые права (утилитарные цифровые права):</a:t>
            </a:r>
          </a:p>
          <a:p>
            <a:r>
              <a:rPr lang="ru-RU" sz="2000" dirty="0" smtClean="0"/>
              <a:t>    1</a:t>
            </a:r>
            <a:r>
              <a:rPr lang="ru-RU" sz="2000" dirty="0"/>
              <a:t>) право требовать передачи вещи (вещей);</a:t>
            </a:r>
          </a:p>
          <a:p>
            <a:r>
              <a:rPr lang="ru-RU" sz="2000" dirty="0" smtClean="0"/>
              <a:t>     2</a:t>
            </a:r>
            <a:r>
              <a:rPr lang="ru-RU" sz="2000" dirty="0"/>
              <a:t>) право требовать передачи исключительных прав на результаты интеллектуальной деятельности и (или) прав использования результатов интеллектуальной деятельности;</a:t>
            </a:r>
          </a:p>
          <a:p>
            <a:r>
              <a:rPr lang="ru-RU" sz="2000" dirty="0" smtClean="0"/>
              <a:t>     3</a:t>
            </a:r>
            <a:r>
              <a:rPr lang="ru-RU" sz="2000" dirty="0"/>
              <a:t>) право требовать выполнения работ и (или) оказания услуг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      </a:t>
            </a:r>
            <a:r>
              <a:rPr lang="ru-RU" sz="2000" b="1" dirty="0" smtClean="0"/>
              <a:t>Оператор </a:t>
            </a:r>
            <a:r>
              <a:rPr lang="ru-RU" sz="2000" b="1" dirty="0"/>
              <a:t>инвестиционной платформы </a:t>
            </a:r>
            <a:r>
              <a:rPr lang="ru-RU" sz="2000" dirty="0"/>
              <a:t>обеспечивает всем участникам инвестиционной платформы техническую возможность приобретать утилитарные цифровые права при их обращении, знакомиться с их содержанием, осуществлять утилитарные цифровые права, а также распоряжаться ими.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451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2656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Цифровые финансовые активы (ЦФА) – преимущества и перспективы применения  в экономике 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052736"/>
            <a:ext cx="828092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▪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Цифровизация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реальных активов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▪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Цифровизация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нематериальных активов (интеллектуальной собственности)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▪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Цифровизация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денежных требований (обязательств)</a:t>
            </a:r>
          </a:p>
          <a:p>
            <a:endParaRPr lang="ru-RU" dirty="0"/>
          </a:p>
          <a:p>
            <a:pPr marL="342900" indent="-342900">
              <a:buAutoNum type="arabicPeriod"/>
            </a:pPr>
            <a:r>
              <a:rPr lang="ru-RU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Инструмент привлечения инвестиций</a:t>
            </a:r>
          </a:p>
          <a:p>
            <a:r>
              <a:rPr lang="ru-RU" dirty="0" smtClean="0"/>
              <a:t>   Аналог (альтернатива)  корпоративных облигаций: замена технологиями </a:t>
            </a:r>
            <a:r>
              <a:rPr lang="ru-RU" dirty="0" err="1" smtClean="0"/>
              <a:t>блокчейна</a:t>
            </a:r>
            <a:r>
              <a:rPr lang="ru-RU" dirty="0" smtClean="0"/>
              <a:t> посредников в обращении фондовых инструментов (бирж, депозитариев, брокеров), их функции выполняет оператор инвестиционной платформы.</a:t>
            </a:r>
          </a:p>
          <a:p>
            <a:endParaRPr lang="ru-RU" dirty="0"/>
          </a:p>
          <a:p>
            <a:r>
              <a:rPr lang="ru-RU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Инструмент дистанционного гарантийного обеспечения экономических сделок (контрактов)</a:t>
            </a:r>
          </a:p>
          <a:p>
            <a:r>
              <a:rPr lang="ru-RU" dirty="0" smtClean="0"/>
              <a:t>   </a:t>
            </a:r>
            <a:r>
              <a:rPr lang="ru-RU" dirty="0" err="1" smtClean="0"/>
              <a:t>Токенизированный</a:t>
            </a:r>
            <a:r>
              <a:rPr lang="ru-RU" dirty="0" smtClean="0"/>
              <a:t> (оцифрованный)  </a:t>
            </a:r>
            <a:r>
              <a:rPr lang="ru-RU" smtClean="0"/>
              <a:t>актив как </a:t>
            </a:r>
            <a:r>
              <a:rPr lang="ru-RU" dirty="0" smtClean="0"/>
              <a:t>залог (обеспечение) и торговых сделок, и инвестиционного кредитования; </a:t>
            </a:r>
          </a:p>
          <a:p>
            <a:r>
              <a:rPr lang="ru-RU" dirty="0" smtClean="0"/>
              <a:t>    как инструмент реализации сделок с предметами искусства, драгоценными металлами, недвижимости, лицензируемых  товаров.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97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88900" y="1447801"/>
          <a:ext cx="8978900" cy="5245803"/>
        </p:xfrm>
        <a:graphic>
          <a:graphicData uri="http://schemas.openxmlformats.org/drawingml/2006/table">
            <a:tbl>
              <a:tblPr/>
              <a:tblGrid>
                <a:gridCol w="1903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9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3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19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9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Параметры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сопоставления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Банковское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кредитование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Проектное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Венчурное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4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Преимущест-венная</a:t>
                      </a:r>
                      <a:r>
                        <a:rPr lang="ru-RU" sz="1800" b="1" spc="3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форма </a:t>
                      </a:r>
                      <a:r>
                        <a:rPr lang="ru-RU" sz="1800" b="1" spc="3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финансирова-ния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Предоставление стандартного кредита, как правило, без отсрочки по платежам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Предоставление кредита с отсрочкой по выплатам, участие в лизинговых сделках, долевое участие в уставном капитале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Преимущественно долевое участие в акционерном </a:t>
                      </a:r>
                      <a:r>
                        <a:rPr lang="ru-RU" sz="1800" b="1" spc="3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капитале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1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Область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инновационных проектов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Традиционные инновационные проекты, связанные с модернизацией, расширением производства на базе существующего предприятия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Инновационные проекты, реализуемые на базе новых предприятий, но при этом с относительно распространенной технологией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Инновационные проекты,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проекты класса </a:t>
                      </a:r>
                      <a:endParaRPr lang="ru-RU" sz="1800" b="1" spc="3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en-US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hi</a:t>
                      </a: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tech</a:t>
                      </a: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8900" y="355600"/>
            <a:ext cx="8928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solidFill>
                  <a:srgbClr val="FF0000"/>
                </a:solidFill>
              </a:rPr>
              <a:t>Сравнение  основных схем финансирования инвестиционно-инновационных проектов</a:t>
            </a:r>
            <a:endParaRPr lang="ru-RU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3597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19" y="188640"/>
          <a:ext cx="8784977" cy="6106791"/>
        </p:xfrm>
        <a:graphic>
          <a:graphicData uri="http://schemas.openxmlformats.org/drawingml/2006/table">
            <a:tbl>
              <a:tblPr/>
              <a:tblGrid>
                <a:gridCol w="1872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1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4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7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Параметры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сопоставления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Банковское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кредитование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Проектное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Венчурное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Уровень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инвестицион-ного</a:t>
                      </a:r>
                      <a:r>
                        <a:rPr lang="ru-RU" sz="1800" b="1" spc="3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spc="3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риска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Относительно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невысокий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Достаточно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высокий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Высокий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0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Количество участников по разделу рисков проекта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Весь риск на заемщике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Кредитор, заемщик и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совокупность третьих лиц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Венчурная компания и инициатор проекта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6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Подход при оценке проекта, выборе условий финансового участия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Стандартные схемы оценки и условия предоставления финансирования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Индивидуальный подход при выборе условий финансирования; оценка проекта по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стандартной методике, но с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индивидуальными выводами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Индивидуальная оценка компании-инициатора проекта, его перспектив и условий участия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0485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221804" y="508000"/>
          <a:ext cx="9036496" cy="5190181"/>
        </p:xfrm>
        <a:graphic>
          <a:graphicData uri="http://schemas.openxmlformats.org/drawingml/2006/table">
            <a:tbl>
              <a:tblPr/>
              <a:tblGrid>
                <a:gridCol w="1867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7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2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9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2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Параметры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сопоставления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Банковское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кредитование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Проектное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Венчурное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2000" b="1" spc="30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финансирование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27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Сущность вознаграждения за финансовое участие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Проценты по кредиту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Более высокий процент по кредиту, оплата услуг по экспертизе проекта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Часть добавленной стоимости компании (от инновационной деятельности)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4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Основной источник оплаты услуг финансового участника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Результаты текущей финансово-хозяйственной деятельности инициатора проекта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Результаты реализации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инновационного проекта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Результаты текущей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деятельности и добавленная стоимость компании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7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Срок пользования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капиталом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Относительно короткий: 1-2 года, максимум до 3 лет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Достаточно длительный,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 5-6 лет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20440" algn="l"/>
                        </a:tabLst>
                      </a:pPr>
                      <a:r>
                        <a:rPr lang="ru-RU" sz="1800" b="1" spc="3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Длительный, 6-8 лет и более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56" marR="464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921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dirty="0"/>
              <a:t>Автор: </a:t>
            </a:r>
            <a:r>
              <a:rPr lang="ru-RU" dirty="0" err="1"/>
              <a:t>Савалей</a:t>
            </a:r>
            <a:r>
              <a:rPr lang="ru-RU" dirty="0"/>
              <a:t> Виктор Васильевич </a:t>
            </a:r>
          </a:p>
          <a:p>
            <a:r>
              <a:rPr lang="ru-RU" dirty="0"/>
              <a:t>Адрес: г. Владивосток, ул. Гоголя, д. 41</a:t>
            </a:r>
          </a:p>
          <a:p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</a:t>
            </a:r>
            <a:r>
              <a:rPr lang="en-US"/>
              <a:t>: 05viva@rambler.ru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9564</TotalTime>
  <Words>2729</Words>
  <Application>Microsoft Office PowerPoint</Application>
  <PresentationFormat>Экран (4:3)</PresentationFormat>
  <Paragraphs>411</Paragraphs>
  <Slides>35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2" baseType="lpstr">
      <vt:lpstr>Arial</vt:lpstr>
      <vt:lpstr>Calibri</vt:lpstr>
      <vt:lpstr>Symbol</vt:lpstr>
      <vt:lpstr>Tahoma</vt:lpstr>
      <vt:lpstr>Times New Roman</vt:lpstr>
      <vt:lpstr>Wingdings</vt:lpstr>
      <vt:lpstr>ДО</vt:lpstr>
      <vt:lpstr>Презентация PowerPoint</vt:lpstr>
      <vt:lpstr>Презентация PowerPoint</vt:lpstr>
      <vt:lpstr>Формы и источники внешнего финансирования</vt:lpstr>
      <vt:lpstr>Презентация PowerPoint</vt:lpstr>
      <vt:lpstr>Выпуск акций как инструмент формирования собственного капитала</vt:lpstr>
      <vt:lpstr>Преимущества финансирования за счет выпуска обыкновенных акций:</vt:lpstr>
      <vt:lpstr>Недостатки (риски) финансирования за счет выпуска обыкновенных акций </vt:lpstr>
      <vt:lpstr>Преимущества финансирования  за счет выпуска привилегированных акций </vt:lpstr>
      <vt:lpstr>Риски для эмитента при выпуске привилегированных акций</vt:lpstr>
      <vt:lpstr>Способы размещения акций</vt:lpstr>
      <vt:lpstr>Сущность и роль андеррайтинга</vt:lpstr>
      <vt:lpstr>IPO – особая форма выпуска акций </vt:lpstr>
      <vt:lpstr>Презентация PowerPoint</vt:lpstr>
      <vt:lpstr>Презентация PowerPoint</vt:lpstr>
      <vt:lpstr>Корпоративные облигации как инструмент долгового финансирования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Проектное финансирование – гибридная форма долгосрочного финансирования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324</cp:revision>
  <cp:lastPrinted>2024-10-24T01:11:34Z</cp:lastPrinted>
  <dcterms:created xsi:type="dcterms:W3CDTF">2013-03-28T05:50:20Z</dcterms:created>
  <dcterms:modified xsi:type="dcterms:W3CDTF">2024-10-24T01:22:21Z</dcterms:modified>
</cp:coreProperties>
</file>