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701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739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8647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374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5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028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49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2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906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6745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310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7AF93-3075-4256-B5AD-C3761DFD1EBD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EA7013B-BFFB-48C3-8515-881A662DC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0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B%D0%B0%D0%B4%D0%B8%D0%B2%D0%BE%D1%81%D1%82%D0%BE%D0%BA" TargetMode="External"/><Relationship Id="rId7" Type="http://schemas.openxmlformats.org/officeDocument/2006/relationships/hyperlink" Target="https://ru.wikipedia.org/wiki/%D0%A2%D1%80%D1%83%D0%B4%D0%BE%D0%B2%D0%BE%D0%B5_(%D0%9F%D1%80%D0%B8%D0%BC%D0%BE%D1%80%D1%81%D0%BA%D0%B8%D0%B9_%D0%BA%D1%80%D0%B0%D0%B9)" TargetMode="External"/><Relationship Id="rId2" Type="http://schemas.openxmlformats.org/officeDocument/2006/relationships/hyperlink" Target="https://ru.wikipedia.org/wiki/%D0%91%D0%B5%D1%80%D0%B5%D0%B3%D0%BE%D0%B2%D0%BE%D0%B5_(%D0%9F%D1%80%D0%B8%D0%BC%D0%BE%D1%80%D1%81%D0%BA%D0%B8%D0%B9_%D0%BA%D1%80%D0%B0%D0%B9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0%D1%83%D1%81%D1%81%D0%BA%D0%B8%D0%B9_(%D0%9F%D1%80%D0%B8%D0%BC%D0%BE%D1%80%D1%81%D0%BA%D0%B8%D0%B9_%D0%BA%D1%80%D0%B0%D0%B9)" TargetMode="External"/><Relationship Id="rId5" Type="http://schemas.openxmlformats.org/officeDocument/2006/relationships/hyperlink" Target="https://ru.wikipedia.org/wiki/%D0%A0%D0%B5%D0%B9%D0%BD%D0%B5%D0%BA%D0%B5_(%D0%BF%D0%BE%D1%81%D1%91%D0%BB%D0%BE%D0%BA)" TargetMode="External"/><Relationship Id="rId4" Type="http://schemas.openxmlformats.org/officeDocument/2006/relationships/hyperlink" Target="https://ru.wikipedia.org/wiki/%D0%9F%D0%BE%D0%BF%D0%BE%D0%B2%D0%B0_(%D0%9F%D1%80%D0%B8%D0%BC%D0%BE%D1%80%D1%81%D0%BA%D0%B8%D0%B9_%D0%BA%D1%80%D0%B0%D0%B9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7779" y="942534"/>
            <a:ext cx="8637073" cy="1786597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«Градостроение»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8640" y="3277772"/>
            <a:ext cx="11535508" cy="2827606"/>
          </a:xfrm>
        </p:spPr>
        <p:txBody>
          <a:bodyPr>
            <a:no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Преподаватель: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Волынчук Яна Александровна,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политических наук,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кафедры управления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Ауд. 1536</a:t>
            </a:r>
          </a:p>
          <a:p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FrolovaJana@yandex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.ru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г. </a:t>
            </a:r>
          </a:p>
        </p:txBody>
      </p:sp>
    </p:spTree>
    <p:extLst>
      <p:ext uri="{BB962C8B-B14F-4D97-AF65-F5344CB8AC3E}">
        <p14:creationId xmlns:p14="http://schemas.microsoft.com/office/powerpoint/2010/main" val="36151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3200" y="696572"/>
            <a:ext cx="8637073" cy="1216634"/>
          </a:xfrm>
        </p:spPr>
        <p:txBody>
          <a:bodyPr>
            <a:no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 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7779" y="1913206"/>
            <a:ext cx="8932493" cy="316523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Градостроительство: теоретические и эмпирические подходы исследования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113689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"/>
            <a:ext cx="9520158" cy="5064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градостроительства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505" y="1055078"/>
            <a:ext cx="11671495" cy="5092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Градостроение (градостроительство)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теория и практика планировки и застройки городов.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Градостроительство формирует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материально-пространственную среду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жилой застройки, города, села, пространственно организует ландшафт обширных систем расселения. 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конкретная территория, однородная по своему происхождению, истории развития и неделимая по зональным признакам (единый фундамент, рельеф, гидрография, почвенный покров, климатические условия, растительность и животный мир). </a:t>
            </a:r>
          </a:p>
        </p:txBody>
      </p:sp>
    </p:spTree>
    <p:extLst>
      <p:ext uri="{BB962C8B-B14F-4D97-AF65-F5344CB8AC3E}">
        <p14:creationId xmlns:p14="http://schemas.microsoft.com/office/powerpoint/2010/main" val="1044346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"/>
            <a:ext cx="9520158" cy="829993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градостроительства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6768" y="1083212"/>
            <a:ext cx="10785231" cy="51769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градостроительства изучает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планировочную организацию систем расселения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населённых мест, особенности их формирования, функционирования и развития во взаимосвязи с социально-экономическими и природными условиями. 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теории градостроительства исследуются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закономерности формирования и функционирования градостроительных образований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разрабатываются принципы и критерии принятия проектных решений.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545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0"/>
            <a:ext cx="9520158" cy="39389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Градостроение в России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625" y="1055078"/>
            <a:ext cx="11746523" cy="51065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современном понимании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«градостроение»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появился в России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века.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1706 году для возведения Петропавловской крепости была создана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Канцелярии городовых дел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которую возложили функции градостроительной организации.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1723 году Канцелярию переименовали 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Канцелярию строений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(планировка города, строительство церквей, дворцов, промышленных зданий, военных объектов,  сооружение и ремонт каналов, набережных и мостов), а в 1769 году – 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Контору строений домов и садов.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88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0"/>
            <a:ext cx="9520158" cy="1041009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Градостроение в России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4696" y="1252025"/>
            <a:ext cx="10268098" cy="53035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городов подчинялось транспортным задачам: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резкое увеличение численности населения городов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появление рельсового транспорта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появление автомобилей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усиление связи пригорода с городом. 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советское время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началась работа по реконструкции старых и проектированию новых городов (например, выполнен генплан Москвы). </a:t>
            </a:r>
          </a:p>
        </p:txBody>
      </p:sp>
    </p:spTree>
    <p:extLst>
      <p:ext uri="{BB962C8B-B14F-4D97-AF65-F5344CB8AC3E}">
        <p14:creationId xmlns:p14="http://schemas.microsoft.com/office/powerpoint/2010/main" val="4010107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12542"/>
            <a:ext cx="9520158" cy="90033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Градостроение в России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4696" y="1252025"/>
            <a:ext cx="10657304" cy="42143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Градостроительство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социальным строем, уровнем развития производительных сил, науки и культуры, природно-климатическими условиями и национальными особенностями страны.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Градостроительство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сложный комплекс социально-экономических, строительно-технических, архитектурно-художественных, а также санитарно-гигиенических проблем. </a:t>
            </a:r>
          </a:p>
        </p:txBody>
      </p:sp>
    </p:spTree>
    <p:extLst>
      <p:ext uri="{BB962C8B-B14F-4D97-AF65-F5344CB8AC3E}">
        <p14:creationId xmlns:p14="http://schemas.microsoft.com/office/powerpoint/2010/main" val="4067438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0"/>
            <a:ext cx="9520158" cy="787791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573" y="928468"/>
            <a:ext cx="11521440" cy="5929532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Общим для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досоциалистических формаций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большее или меньшее влияние на него частной собственности на землю и недвижимое имущество.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Имущественное неравенство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отражалось на приёмах планировки, застройки и на благоустройстве городской территории.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Богатые районы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созданные на основе лучших достижений своего времени, резко отличались от переуплотнённых, лишенных необходимого благоустройства районов сосредоточения трудового населения.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капитализме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интересы землевладельцев, промышленников и финансистов обычно обусловливают стихийность застройки населённых пунктов, вступая в противоречие с задачами градостроительства. 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важно создать все условия для планомерного, научно обоснованного развития городов, наиболее удобных для труда, быта и отдыха всего населения. </a:t>
            </a:r>
          </a:p>
        </p:txBody>
      </p:sp>
    </p:spTree>
    <p:extLst>
      <p:ext uri="{BB962C8B-B14F-4D97-AF65-F5344CB8AC3E}">
        <p14:creationId xmlns:p14="http://schemas.microsoft.com/office/powerpoint/2010/main" val="2887070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126609"/>
            <a:ext cx="9520158" cy="68931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Пример: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914399"/>
            <a:ext cx="12192000" cy="5584875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попытки внести определенный порядок в застройку и планировку поселений относятся к середине 3-го — началу 2-го тысячелетия до н. э.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древней цивилизации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долине реки Инд имели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прямоугольную сеть улиц и благоустройство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Древнем Египте,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Двуречье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строительстве городов применялись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разбивка города на геометрически правильные кварталы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зонирование застройки по социально-имущественному признаку – выделялась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улица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(дорога процессий), создавались простейшие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водопровода и канализации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книге «Чжоу ли» (3 в. до н. э.) есть сведения о градостроительстве Китая, где указано, что столичный г.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квадратным в плане, девять широтных и девять меридиональных улиц делили его на кварталы, а в центре города находился дворец правителя. </a:t>
            </a:r>
          </a:p>
        </p:txBody>
      </p:sp>
    </p:spTree>
    <p:extLst>
      <p:ext uri="{BB962C8B-B14F-4D97-AF65-F5344CB8AC3E}">
        <p14:creationId xmlns:p14="http://schemas.microsoft.com/office/powerpoint/2010/main" val="1817478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0"/>
            <a:ext cx="9520158" cy="66118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Гипподамова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4696" y="872197"/>
            <a:ext cx="9520158" cy="45941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Древней Греции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планировке городов учитывались местные природные условия и подчёркивалось значение агоры и акрополя (мест сосредоточения политической и религиозной жизни) как композиционных центров городов; возникшие приёмы регулярной планировки городов сложились 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градостроительную систему – т. н. «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гипподамову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систему». 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421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6" y="98475"/>
            <a:ext cx="9520158" cy="618977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Гипподамова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287" y="829994"/>
            <a:ext cx="11718388" cy="5345723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планировки античных городов с пересекающимися под прямым углом улицами с равными прямоугольными кварталами и площадями, отводимыми под общественные здания и рынки, кратными стандартным размерам квартала.  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Связана с именем древнегреческого архитектора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Гипподама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Милета (485—405 гг. до н. э.).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гипподамовой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системе в разное время были распланированы многие как античные (Пирей,  Родос, Фурии, Александрия Египетская), так и современные города. </a:t>
            </a:r>
          </a:p>
          <a:p>
            <a:pPr marL="0" indent="0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Гипподамова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предполагала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идентичные кварталы (100×40 м). Главные улицы были перпендикулярны друг другу, у каждого квартала было 10 дворов. Жилые кварталы,    одинаковые по размерам, разделялись пополам проходом, в котором были устроены              траншеи канализации, перекрытые плитами. Прямые улицы (если позволял рельеф) были ориентированы по сторонам света. Театры и стадионы строились за пределами жилых кварталов.</a:t>
            </a:r>
          </a:p>
        </p:txBody>
      </p:sp>
    </p:spTree>
    <p:extLst>
      <p:ext uri="{BB962C8B-B14F-4D97-AF65-F5344CB8AC3E}">
        <p14:creationId xmlns:p14="http://schemas.microsoft.com/office/powerpoint/2010/main" val="960854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34696" y="239152"/>
            <a:ext cx="9520158" cy="647114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Схемы городов по </a:t>
            </a:r>
            <a:r>
              <a:rPr lang="ru-RU" b="1" dirty="0" err="1"/>
              <a:t>гипподамовой</a:t>
            </a:r>
            <a:r>
              <a:rPr lang="ru-RU" b="1" dirty="0"/>
              <a:t> системе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8856" y="1111347"/>
            <a:ext cx="8551838" cy="499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69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534695" y="98474"/>
            <a:ext cx="9520157" cy="1012874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Схемы городов по </a:t>
            </a:r>
            <a:r>
              <a:rPr lang="ru-RU" b="1" dirty="0" err="1"/>
              <a:t>гипподамовой</a:t>
            </a:r>
            <a:r>
              <a:rPr lang="ru-RU" b="1" dirty="0"/>
              <a:t> системе</a:t>
            </a: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2952" y="1434906"/>
            <a:ext cx="3598537" cy="4023958"/>
          </a:xfrm>
          <a:prstGeom prst="rect">
            <a:avLst/>
          </a:prstGeom>
        </p:spPr>
      </p:pic>
      <p:pic>
        <p:nvPicPr>
          <p:cNvPr id="15" name="Объект 1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20972" y="1266092"/>
            <a:ext cx="5556739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29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534695" y="0"/>
            <a:ext cx="9520157" cy="872198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городов по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гипподамовой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системе (Россия)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1534695" y="1125415"/>
            <a:ext cx="4608576" cy="675250"/>
          </a:xfrm>
        </p:spPr>
        <p:txBody>
          <a:bodyPr>
            <a:normAutofit/>
          </a:bodyPr>
          <a:lstStyle/>
          <a:p>
            <a:r>
              <a:rPr lang="ru-RU" dirty="0"/>
              <a:t>План Костромы, 18 в. </a:t>
            </a:r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9489" y="1800665"/>
            <a:ext cx="5833782" cy="4220307"/>
          </a:xfrm>
          <a:prstGeom prst="rect">
            <a:avLst/>
          </a:prstGeom>
        </p:spPr>
      </p:pic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6454791" y="1294229"/>
            <a:ext cx="4608576" cy="50643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План Твери, 18 в. </a:t>
            </a:r>
          </a:p>
        </p:txBody>
      </p:sp>
      <p:pic>
        <p:nvPicPr>
          <p:cNvPr id="17" name="Объект 1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454792" y="1800666"/>
            <a:ext cx="5587154" cy="422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00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34696" y="0"/>
            <a:ext cx="9520158" cy="604911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улиц (Европа)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354" y="604911"/>
            <a:ext cx="11718388" cy="625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41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10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695" y="211015"/>
            <a:ext cx="9520157" cy="618979"/>
          </a:xfrm>
        </p:spPr>
        <p:txBody>
          <a:bodyPr/>
          <a:lstStyle/>
          <a:p>
            <a:pPr algn="ctr"/>
            <a:r>
              <a:rPr lang="ru-RU" b="1" dirty="0"/>
              <a:t>Современные схемы планировки городов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34695" y="1223889"/>
            <a:ext cx="4866105" cy="4224411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96222" y="1223888"/>
            <a:ext cx="4811150" cy="422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31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831" y="154745"/>
            <a:ext cx="9520158" cy="21453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Генеральный план Владивостокского городского округа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4554" y="858130"/>
            <a:ext cx="7343335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83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34696" y="140677"/>
            <a:ext cx="9520158" cy="5205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Владивостокский городской округ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67285" y="872198"/>
            <a:ext cx="11676185" cy="4594148"/>
          </a:xfrm>
        </p:spPr>
        <p:txBody>
          <a:bodyPr/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муниципальное образование (городской округ) и одноимённая административно-территориальная единица (город краевого подчинения) в Приморском крае России.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центр — город Владивосток.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округа и города краевого подчинения входят 6 населённых пунктов: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153297"/>
              </p:ext>
            </p:extLst>
          </p:nvPr>
        </p:nvGraphicFramePr>
        <p:xfrm>
          <a:off x="562708" y="2700997"/>
          <a:ext cx="11240084" cy="3383280"/>
        </p:xfrm>
        <a:graphic>
          <a:graphicData uri="http://schemas.openxmlformats.org/drawingml/2006/table">
            <a:tbl>
              <a:tblPr/>
              <a:tblGrid>
                <a:gridCol w="2810021">
                  <a:extLst>
                    <a:ext uri="{9D8B030D-6E8A-4147-A177-3AD203B41FA5}">
                      <a16:colId xmlns:a16="http://schemas.microsoft.com/office/drawing/2014/main" val="1932951228"/>
                    </a:ext>
                  </a:extLst>
                </a:gridCol>
                <a:gridCol w="2810021">
                  <a:extLst>
                    <a:ext uri="{9D8B030D-6E8A-4147-A177-3AD203B41FA5}">
                      <a16:colId xmlns:a16="http://schemas.microsoft.com/office/drawing/2014/main" val="3570355438"/>
                    </a:ext>
                  </a:extLst>
                </a:gridCol>
                <a:gridCol w="2810021">
                  <a:extLst>
                    <a:ext uri="{9D8B030D-6E8A-4147-A177-3AD203B41FA5}">
                      <a16:colId xmlns:a16="http://schemas.microsoft.com/office/drawing/2014/main" val="487291026"/>
                    </a:ext>
                  </a:extLst>
                </a:gridCol>
                <a:gridCol w="2810021">
                  <a:extLst>
                    <a:ext uri="{9D8B030D-6E8A-4147-A177-3AD203B41FA5}">
                      <a16:colId xmlns:a16="http://schemas.microsoft.com/office/drawing/2014/main" val="434293631"/>
                    </a:ext>
                  </a:extLst>
                </a:gridCol>
              </a:tblGrid>
              <a:tr h="598827">
                <a:tc>
                  <a:txBody>
                    <a:bodyPr/>
                    <a:lstStyle/>
                    <a:p>
                      <a:r>
                        <a:rPr lang="ru-RU"/>
                        <a:t>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Населённый пункт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Тип населённого пункта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848427"/>
                  </a:ext>
                </a:extLst>
              </a:tr>
              <a:tr h="342187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  <a:hlinkClick r:id="rId2" tooltip="Береговое (Приморский край)"/>
                        </a:rPr>
                        <a:t>Береговое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село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5021861"/>
                  </a:ext>
                </a:extLst>
              </a:tr>
              <a:tr h="855469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  <a:hlinkClick r:id="rId3" tooltip="Владивосток"/>
                        </a:rPr>
                        <a:t>Владивосток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город, административный центр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055735"/>
                  </a:ext>
                </a:extLst>
              </a:tr>
              <a:tr h="342187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  <a:hlinkClick r:id="rId4" tooltip="Попова (Приморский край)"/>
                        </a:rPr>
                        <a:t>Попова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посёлок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245645"/>
                  </a:ext>
                </a:extLst>
              </a:tr>
              <a:tr h="342187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  <a:hlinkClick r:id="rId5" tooltip="Рейнеке (посёлок)"/>
                        </a:rPr>
                        <a:t>Рейнеке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посёлок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516479"/>
                  </a:ext>
                </a:extLst>
              </a:tr>
              <a:tr h="342187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  <a:hlinkClick r:id="rId6" tooltip="Русский (Приморский край)"/>
                        </a:rPr>
                        <a:t>Русский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посёлок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191629"/>
                  </a:ext>
                </a:extLst>
              </a:tr>
              <a:tr h="342187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  <a:hlinkClick r:id="rId7" tooltip="Трудовое (Приморский край)"/>
                        </a:rPr>
                        <a:t>Трудовое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/>
                        <a:t>посёлок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988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856142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249</TotalTime>
  <Words>865</Words>
  <Application>Microsoft Office PowerPoint</Application>
  <PresentationFormat>Широкоэкранный</PresentationFormat>
  <Paragraphs>79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Times New Roman</vt:lpstr>
      <vt:lpstr>Галерея</vt:lpstr>
      <vt:lpstr>Дисциплина «Градостроение»</vt:lpstr>
      <vt:lpstr>Лекция №1 </vt:lpstr>
      <vt:lpstr>Теория градостроительства</vt:lpstr>
      <vt:lpstr>Теория градостроительства</vt:lpstr>
      <vt:lpstr>Градостроение в России</vt:lpstr>
      <vt:lpstr>Градостроение в России</vt:lpstr>
      <vt:lpstr>Градостроение в России</vt:lpstr>
      <vt:lpstr>Пример:</vt:lpstr>
      <vt:lpstr>Пример:</vt:lpstr>
      <vt:lpstr>«Гипподамова система»</vt:lpstr>
      <vt:lpstr>Гипподамова система </vt:lpstr>
      <vt:lpstr>Схемы городов по гипподамовой системе</vt:lpstr>
      <vt:lpstr>Схемы городов по гипподамовой системе</vt:lpstr>
      <vt:lpstr>Схемы городов по гипподамовой системе (Россия)</vt:lpstr>
      <vt:lpstr>Схемы улиц (Европа)</vt:lpstr>
      <vt:lpstr>Презентация PowerPoint</vt:lpstr>
      <vt:lpstr>Современные схемы планировки городов</vt:lpstr>
      <vt:lpstr>Генеральный план Владивостокского городского округа </vt:lpstr>
      <vt:lpstr>Владивостокский городской округ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«Градостроение»</dc:title>
  <dc:creator>Волынчук Андрей Борисович</dc:creator>
  <cp:lastModifiedBy>Yana Volinchuk</cp:lastModifiedBy>
  <cp:revision>77</cp:revision>
  <dcterms:created xsi:type="dcterms:W3CDTF">2016-12-28T21:53:04Z</dcterms:created>
  <dcterms:modified xsi:type="dcterms:W3CDTF">2017-03-31T10:02:06Z</dcterms:modified>
</cp:coreProperties>
</file>