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3.xml" ContentType="application/vnd.openxmlformats-officedocument.presentationml.tags+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81" r:id="rId1"/>
  </p:sldMasterIdLst>
  <p:notesMasterIdLst>
    <p:notesMasterId r:id="rId83"/>
  </p:notesMasterIdLst>
  <p:handoutMasterIdLst>
    <p:handoutMasterId r:id="rId84"/>
  </p:handoutMasterIdLst>
  <p:sldIdLst>
    <p:sldId id="256" r:id="rId2"/>
    <p:sldId id="257" r:id="rId3"/>
    <p:sldId id="264" r:id="rId4"/>
    <p:sldId id="541" r:id="rId5"/>
    <p:sldId id="611" r:id="rId6"/>
    <p:sldId id="612" r:id="rId7"/>
    <p:sldId id="613" r:id="rId8"/>
    <p:sldId id="681" r:id="rId9"/>
    <p:sldId id="614" r:id="rId10"/>
    <p:sldId id="615" r:id="rId11"/>
    <p:sldId id="617" r:id="rId12"/>
    <p:sldId id="618" r:id="rId13"/>
    <p:sldId id="619" r:id="rId14"/>
    <p:sldId id="620" r:id="rId15"/>
    <p:sldId id="621" r:id="rId16"/>
    <p:sldId id="616" r:id="rId17"/>
    <p:sldId id="622" r:id="rId18"/>
    <p:sldId id="623" r:id="rId19"/>
    <p:sldId id="624" r:id="rId20"/>
    <p:sldId id="625" r:id="rId21"/>
    <p:sldId id="629" r:id="rId22"/>
    <p:sldId id="626" r:id="rId23"/>
    <p:sldId id="627" r:id="rId24"/>
    <p:sldId id="628" r:id="rId25"/>
    <p:sldId id="630" r:id="rId26"/>
    <p:sldId id="609" r:id="rId27"/>
    <p:sldId id="631" r:id="rId28"/>
    <p:sldId id="632" r:id="rId29"/>
    <p:sldId id="633" r:id="rId30"/>
    <p:sldId id="634" r:id="rId31"/>
    <p:sldId id="635" r:id="rId32"/>
    <p:sldId id="682" r:id="rId33"/>
    <p:sldId id="636" r:id="rId34"/>
    <p:sldId id="637" r:id="rId35"/>
    <p:sldId id="673" r:id="rId36"/>
    <p:sldId id="675" r:id="rId37"/>
    <p:sldId id="677" r:id="rId38"/>
    <p:sldId id="678" r:id="rId39"/>
    <p:sldId id="638" r:id="rId40"/>
    <p:sldId id="639" r:id="rId41"/>
    <p:sldId id="642" r:id="rId42"/>
    <p:sldId id="643" r:id="rId43"/>
    <p:sldId id="644" r:id="rId44"/>
    <p:sldId id="645" r:id="rId45"/>
    <p:sldId id="646" r:id="rId46"/>
    <p:sldId id="641" r:id="rId47"/>
    <p:sldId id="640" r:id="rId48"/>
    <p:sldId id="680" r:id="rId49"/>
    <p:sldId id="647" r:id="rId50"/>
    <p:sldId id="648" r:id="rId51"/>
    <p:sldId id="649" r:id="rId52"/>
    <p:sldId id="650" r:id="rId53"/>
    <p:sldId id="655" r:id="rId54"/>
    <p:sldId id="656" r:id="rId55"/>
    <p:sldId id="657" r:id="rId56"/>
    <p:sldId id="658" r:id="rId57"/>
    <p:sldId id="651" r:id="rId58"/>
    <p:sldId id="652" r:id="rId59"/>
    <p:sldId id="653" r:id="rId60"/>
    <p:sldId id="671" r:id="rId61"/>
    <p:sldId id="654" r:id="rId62"/>
    <p:sldId id="659" r:id="rId63"/>
    <p:sldId id="660" r:id="rId64"/>
    <p:sldId id="661" r:id="rId65"/>
    <p:sldId id="663" r:id="rId66"/>
    <p:sldId id="664" r:id="rId67"/>
    <p:sldId id="662" r:id="rId68"/>
    <p:sldId id="587" r:id="rId69"/>
    <p:sldId id="665" r:id="rId70"/>
    <p:sldId id="666" r:id="rId71"/>
    <p:sldId id="667" r:id="rId72"/>
    <p:sldId id="669" r:id="rId73"/>
    <p:sldId id="670" r:id="rId74"/>
    <p:sldId id="592" r:id="rId75"/>
    <p:sldId id="593" r:id="rId76"/>
    <p:sldId id="594" r:id="rId77"/>
    <p:sldId id="595" r:id="rId78"/>
    <p:sldId id="597" r:id="rId79"/>
    <p:sldId id="596" r:id="rId80"/>
    <p:sldId id="683" r:id="rId81"/>
    <p:sldId id="452" r:id="rId82"/>
  </p:sldIdLst>
  <p:sldSz cx="9144000" cy="6858000" type="screen4x3"/>
  <p:notesSz cx="6858000" cy="9144000"/>
  <p:custDataLst>
    <p:tags r:id="rId85"/>
  </p:custDataLst>
  <p:defaultTextStyle>
    <a:defPPr>
      <a:defRPr lang="ru-RU"/>
    </a:defPPr>
    <a:lvl1pPr algn="l" rtl="0" fontAlgn="base">
      <a:spcBef>
        <a:spcPct val="0"/>
      </a:spcBef>
      <a:spcAft>
        <a:spcPct val="0"/>
      </a:spcAft>
      <a:defRPr kern="1200">
        <a:solidFill>
          <a:schemeClr val="tx1"/>
        </a:solidFill>
        <a:latin typeface="Tahoma" pitchFamily="34" charset="0"/>
        <a:ea typeface="+mn-ea"/>
        <a:cs typeface="+mn-cs"/>
      </a:defRPr>
    </a:lvl1pPr>
    <a:lvl2pPr marL="457200" algn="l" rtl="0" fontAlgn="base">
      <a:spcBef>
        <a:spcPct val="0"/>
      </a:spcBef>
      <a:spcAft>
        <a:spcPct val="0"/>
      </a:spcAft>
      <a:defRPr kern="1200">
        <a:solidFill>
          <a:schemeClr val="tx1"/>
        </a:solidFill>
        <a:latin typeface="Tahoma" pitchFamily="34" charset="0"/>
        <a:ea typeface="+mn-ea"/>
        <a:cs typeface="+mn-cs"/>
      </a:defRPr>
    </a:lvl2pPr>
    <a:lvl3pPr marL="914400" algn="l" rtl="0" fontAlgn="base">
      <a:spcBef>
        <a:spcPct val="0"/>
      </a:spcBef>
      <a:spcAft>
        <a:spcPct val="0"/>
      </a:spcAft>
      <a:defRPr kern="1200">
        <a:solidFill>
          <a:schemeClr val="tx1"/>
        </a:solidFill>
        <a:latin typeface="Tahoma" pitchFamily="34" charset="0"/>
        <a:ea typeface="+mn-ea"/>
        <a:cs typeface="+mn-cs"/>
      </a:defRPr>
    </a:lvl3pPr>
    <a:lvl4pPr marL="1371600" algn="l" rtl="0" fontAlgn="base">
      <a:spcBef>
        <a:spcPct val="0"/>
      </a:spcBef>
      <a:spcAft>
        <a:spcPct val="0"/>
      </a:spcAft>
      <a:defRPr kern="1200">
        <a:solidFill>
          <a:schemeClr val="tx1"/>
        </a:solidFill>
        <a:latin typeface="Tahoma" pitchFamily="34" charset="0"/>
        <a:ea typeface="+mn-ea"/>
        <a:cs typeface="+mn-cs"/>
      </a:defRPr>
    </a:lvl4pPr>
    <a:lvl5pPr marL="1828800" algn="l" rtl="0" fontAlgn="base">
      <a:spcBef>
        <a:spcPct val="0"/>
      </a:spcBef>
      <a:spcAft>
        <a:spcPct val="0"/>
      </a:spcAft>
      <a:defRPr kern="1200">
        <a:solidFill>
          <a:schemeClr val="tx1"/>
        </a:solidFill>
        <a:latin typeface="Tahoma" pitchFamily="34" charset="0"/>
        <a:ea typeface="+mn-ea"/>
        <a:cs typeface="+mn-cs"/>
      </a:defRPr>
    </a:lvl5pPr>
    <a:lvl6pPr marL="2286000" algn="l" defTabSz="914400" rtl="0" eaLnBrk="1" latinLnBrk="0" hangingPunct="1">
      <a:defRPr kern="1200">
        <a:solidFill>
          <a:schemeClr val="tx1"/>
        </a:solidFill>
        <a:latin typeface="Tahoma" pitchFamily="34" charset="0"/>
        <a:ea typeface="+mn-ea"/>
        <a:cs typeface="+mn-cs"/>
      </a:defRPr>
    </a:lvl6pPr>
    <a:lvl7pPr marL="2743200" algn="l" defTabSz="914400" rtl="0" eaLnBrk="1" latinLnBrk="0" hangingPunct="1">
      <a:defRPr kern="1200">
        <a:solidFill>
          <a:schemeClr val="tx1"/>
        </a:solidFill>
        <a:latin typeface="Tahoma" pitchFamily="34" charset="0"/>
        <a:ea typeface="+mn-ea"/>
        <a:cs typeface="+mn-cs"/>
      </a:defRPr>
    </a:lvl7pPr>
    <a:lvl8pPr marL="3200400" algn="l" defTabSz="914400" rtl="0" eaLnBrk="1" latinLnBrk="0" hangingPunct="1">
      <a:defRPr kern="1200">
        <a:solidFill>
          <a:schemeClr val="tx1"/>
        </a:solidFill>
        <a:latin typeface="Tahoma" pitchFamily="34" charset="0"/>
        <a:ea typeface="+mn-ea"/>
        <a:cs typeface="+mn-cs"/>
      </a:defRPr>
    </a:lvl8pPr>
    <a:lvl9pPr marL="3657600" algn="l" defTabSz="914400" rtl="0" eaLnBrk="1" latinLnBrk="0" hangingPunct="1">
      <a:defRPr kern="1200">
        <a:solidFill>
          <a:schemeClr val="tx1"/>
        </a:solidFill>
        <a:latin typeface="Tahoma"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E6C00"/>
    <a:srgbClr val="005426"/>
    <a:srgbClr val="D3DBD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84" autoAdjust="0"/>
    <p:restoredTop sz="94660"/>
  </p:normalViewPr>
  <p:slideViewPr>
    <p:cSldViewPr>
      <p:cViewPr varScale="1">
        <p:scale>
          <a:sx n="92" d="100"/>
          <a:sy n="92" d="100"/>
        </p:scale>
        <p:origin x="750" y="90"/>
      </p:cViewPr>
      <p:guideLst>
        <p:guide orient="horz" pos="2160"/>
        <p:guide pos="2880"/>
      </p:guideLst>
    </p:cSldViewPr>
  </p:slideViewPr>
  <p:notesTextViewPr>
    <p:cViewPr>
      <p:scale>
        <a:sx n="100" d="100"/>
        <a:sy n="100" d="100"/>
      </p:scale>
      <p:origin x="0" y="0"/>
    </p:cViewPr>
  </p:notesTextViewPr>
  <p:sorterViewPr>
    <p:cViewPr>
      <p:scale>
        <a:sx n="150" d="100"/>
        <a:sy n="150" d="100"/>
      </p:scale>
      <p:origin x="0" y="0"/>
    </p:cViewPr>
  </p:sorterViewPr>
  <p:notesViewPr>
    <p:cSldViewPr>
      <p:cViewPr varScale="1">
        <p:scale>
          <a:sx n="60" d="100"/>
          <a:sy n="60" d="100"/>
        </p:scale>
        <p:origin x="-2490" y="-78"/>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handoutMaster" Target="handoutMasters/handoutMaster1.xml"/><Relationship Id="rId89"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tags" Target="tags/tag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notesMaster" Target="notesMasters/notesMaster1.xml"/><Relationship Id="rId88"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ru-RU"/>
          </a:p>
        </p:txBody>
      </p:sp>
      <p:sp>
        <p:nvSpPr>
          <p:cNvPr id="3" name="Дата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94FD502C-37C8-4396-BE20-1AF2039DCA6F}" type="datetimeFigureOut">
              <a:rPr lang="ru-RU"/>
              <a:pPr>
                <a:defRPr/>
              </a:pPr>
              <a:t>23.02.2015</a:t>
            </a:fld>
            <a:endParaRPr lang="ru-RU"/>
          </a:p>
        </p:txBody>
      </p:sp>
      <p:sp>
        <p:nvSpPr>
          <p:cNvPr id="4" name="Нижний колонтитул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ru-RU"/>
          </a:p>
        </p:txBody>
      </p:sp>
      <p:sp>
        <p:nvSpPr>
          <p:cNvPr id="5" name="Номер слайда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pPr>
              <a:defRPr/>
            </a:pPr>
            <a:fld id="{256E1189-DA5B-47A1-8BC4-E0B5C6CDC5C9}" type="slidenum">
              <a:rPr lang="ru-RU"/>
              <a:pPr>
                <a:defRPr/>
              </a:pPr>
              <a:t>‹#›</a:t>
            </a:fld>
            <a:endParaRPr lang="ru-RU"/>
          </a:p>
        </p:txBody>
      </p:sp>
    </p:spTree>
    <p:extLst>
      <p:ext uri="{BB962C8B-B14F-4D97-AF65-F5344CB8AC3E}">
        <p14:creationId xmlns:p14="http://schemas.microsoft.com/office/powerpoint/2010/main" val="265503868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atin typeface="Arial" charset="0"/>
              </a:defRPr>
            </a:lvl1pPr>
          </a:lstStyle>
          <a:p>
            <a:pPr>
              <a:defRPr/>
            </a:pPr>
            <a:endParaRPr lang="ru-RU" altLang="ru-RU"/>
          </a:p>
        </p:txBody>
      </p:sp>
      <p:sp>
        <p:nvSpPr>
          <p:cNvPr id="3075"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atin typeface="Arial" charset="0"/>
              </a:defRPr>
            </a:lvl1pPr>
          </a:lstStyle>
          <a:p>
            <a:pPr>
              <a:defRPr/>
            </a:pPr>
            <a:endParaRPr lang="ru-RU" altLang="ru-RU"/>
          </a:p>
        </p:txBody>
      </p:sp>
      <p:sp>
        <p:nvSpPr>
          <p:cNvPr id="113668"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3077"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ru-RU" altLang="ru-RU" noProof="0" smtClean="0"/>
              <a:t>Образец текста</a:t>
            </a:r>
          </a:p>
          <a:p>
            <a:pPr lvl="1"/>
            <a:r>
              <a:rPr lang="ru-RU" altLang="ru-RU" noProof="0" smtClean="0"/>
              <a:t>Второй уровень</a:t>
            </a:r>
          </a:p>
          <a:p>
            <a:pPr lvl="2"/>
            <a:r>
              <a:rPr lang="ru-RU" altLang="ru-RU" noProof="0" smtClean="0"/>
              <a:t>Третий уровень</a:t>
            </a:r>
          </a:p>
          <a:p>
            <a:pPr lvl="3"/>
            <a:r>
              <a:rPr lang="ru-RU" altLang="ru-RU" noProof="0" smtClean="0"/>
              <a:t>Четвертый уровень</a:t>
            </a:r>
          </a:p>
          <a:p>
            <a:pPr lvl="4"/>
            <a:r>
              <a:rPr lang="ru-RU" altLang="ru-RU" noProof="0" smtClean="0"/>
              <a:t>Пятый уровень</a:t>
            </a:r>
          </a:p>
        </p:txBody>
      </p:sp>
      <p:sp>
        <p:nvSpPr>
          <p:cNvPr id="3078"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atin typeface="Arial" charset="0"/>
              </a:defRPr>
            </a:lvl1pPr>
          </a:lstStyle>
          <a:p>
            <a:pPr>
              <a:defRPr/>
            </a:pPr>
            <a:endParaRPr lang="ru-RU" altLang="ru-RU"/>
          </a:p>
        </p:txBody>
      </p:sp>
      <p:sp>
        <p:nvSpPr>
          <p:cNvPr id="3079"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atin typeface="Arial" charset="0"/>
              </a:defRPr>
            </a:lvl1pPr>
          </a:lstStyle>
          <a:p>
            <a:pPr>
              <a:defRPr/>
            </a:pPr>
            <a:fld id="{C08260A9-3E17-4ACA-B9D0-67F71113FFB5}" type="slidenum">
              <a:rPr lang="ru-RU" altLang="ru-RU"/>
              <a:pPr>
                <a:defRPr/>
              </a:pPr>
              <a:t>‹#›</a:t>
            </a:fld>
            <a:endParaRPr lang="ru-RU" altLang="ru-RU"/>
          </a:p>
        </p:txBody>
      </p:sp>
    </p:spTree>
    <p:extLst>
      <p:ext uri="{BB962C8B-B14F-4D97-AF65-F5344CB8AC3E}">
        <p14:creationId xmlns:p14="http://schemas.microsoft.com/office/powerpoint/2010/main" val="6023489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pPr>
              <a:defRPr/>
            </a:pPr>
            <a:fld id="{C08260A9-3E17-4ACA-B9D0-67F71113FFB5}" type="slidenum">
              <a:rPr lang="ru-RU" altLang="ru-RU" smtClean="0"/>
              <a:pPr>
                <a:defRPr/>
              </a:pPr>
              <a:t>1</a:t>
            </a:fld>
            <a:endParaRPr lang="ru-RU" altLang="ru-RU"/>
          </a:p>
        </p:txBody>
      </p:sp>
    </p:spTree>
    <p:extLst>
      <p:ext uri="{BB962C8B-B14F-4D97-AF65-F5344CB8AC3E}">
        <p14:creationId xmlns:p14="http://schemas.microsoft.com/office/powerpoint/2010/main" val="11597589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pPr>
              <a:defRPr/>
            </a:pPr>
            <a:fld id="{C08260A9-3E17-4ACA-B9D0-67F71113FFB5}" type="slidenum">
              <a:rPr lang="ru-RU" altLang="ru-RU" smtClean="0"/>
              <a:pPr>
                <a:defRPr/>
              </a:pPr>
              <a:t>2</a:t>
            </a:fld>
            <a:endParaRPr lang="ru-RU" altLang="ru-RU"/>
          </a:p>
        </p:txBody>
      </p:sp>
    </p:spTree>
    <p:extLst>
      <p:ext uri="{BB962C8B-B14F-4D97-AF65-F5344CB8AC3E}">
        <p14:creationId xmlns:p14="http://schemas.microsoft.com/office/powerpoint/2010/main" val="31358567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pPr>
              <a:defRPr/>
            </a:pPr>
            <a:fld id="{C08260A9-3E17-4ACA-B9D0-67F71113FFB5}" type="slidenum">
              <a:rPr lang="ru-RU" altLang="ru-RU" smtClean="0"/>
              <a:pPr>
                <a:defRPr/>
              </a:pPr>
              <a:t>3</a:t>
            </a:fld>
            <a:endParaRPr lang="ru-RU" altLang="ru-RU"/>
          </a:p>
        </p:txBody>
      </p:sp>
    </p:spTree>
    <p:extLst>
      <p:ext uri="{BB962C8B-B14F-4D97-AF65-F5344CB8AC3E}">
        <p14:creationId xmlns:p14="http://schemas.microsoft.com/office/powerpoint/2010/main" val="7458232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pPr>
              <a:defRPr/>
            </a:pPr>
            <a:fld id="{C08260A9-3E17-4ACA-B9D0-67F71113FFB5}" type="slidenum">
              <a:rPr lang="ru-RU" altLang="ru-RU" smtClean="0"/>
              <a:pPr>
                <a:defRPr/>
              </a:pPr>
              <a:t>26</a:t>
            </a:fld>
            <a:endParaRPr lang="ru-RU" altLang="ru-RU"/>
          </a:p>
        </p:txBody>
      </p:sp>
    </p:spTree>
    <p:extLst>
      <p:ext uri="{BB962C8B-B14F-4D97-AF65-F5344CB8AC3E}">
        <p14:creationId xmlns:p14="http://schemas.microsoft.com/office/powerpoint/2010/main" val="42652055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pPr>
              <a:defRPr/>
            </a:pPr>
            <a:fld id="{C08260A9-3E17-4ACA-B9D0-67F71113FFB5}" type="slidenum">
              <a:rPr lang="ru-RU" altLang="ru-RU" smtClean="0"/>
              <a:pPr>
                <a:defRPr/>
              </a:pPr>
              <a:t>56</a:t>
            </a:fld>
            <a:endParaRPr lang="ru-RU" altLang="ru-RU"/>
          </a:p>
        </p:txBody>
      </p:sp>
    </p:spTree>
    <p:extLst>
      <p:ext uri="{BB962C8B-B14F-4D97-AF65-F5344CB8AC3E}">
        <p14:creationId xmlns:p14="http://schemas.microsoft.com/office/powerpoint/2010/main" val="30700716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pPr>
              <a:defRPr/>
            </a:pPr>
            <a:fld id="{C08260A9-3E17-4ACA-B9D0-67F71113FFB5}" type="slidenum">
              <a:rPr lang="ru-RU" altLang="ru-RU" smtClean="0"/>
              <a:pPr>
                <a:defRPr/>
              </a:pPr>
              <a:t>81</a:t>
            </a:fld>
            <a:endParaRPr lang="ru-RU" altLang="ru-RU"/>
          </a:p>
        </p:txBody>
      </p:sp>
    </p:spTree>
    <p:extLst>
      <p:ext uri="{BB962C8B-B14F-4D97-AF65-F5344CB8AC3E}">
        <p14:creationId xmlns:p14="http://schemas.microsoft.com/office/powerpoint/2010/main" val="16126642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grpSp>
        <p:nvGrpSpPr>
          <p:cNvPr id="4" name="Group 2"/>
          <p:cNvGrpSpPr>
            <a:grpSpLocks/>
          </p:cNvGrpSpPr>
          <p:nvPr/>
        </p:nvGrpSpPr>
        <p:grpSpPr bwMode="auto">
          <a:xfrm>
            <a:off x="0" y="6350"/>
            <a:ext cx="9140825" cy="6851650"/>
            <a:chOff x="0" y="4"/>
            <a:chExt cx="5758" cy="4316"/>
          </a:xfrm>
        </p:grpSpPr>
        <p:grpSp>
          <p:nvGrpSpPr>
            <p:cNvPr id="5" name="Group 3"/>
            <p:cNvGrpSpPr>
              <a:grpSpLocks/>
            </p:cNvGrpSpPr>
            <p:nvPr/>
          </p:nvGrpSpPr>
          <p:grpSpPr bwMode="auto">
            <a:xfrm>
              <a:off x="0" y="1161"/>
              <a:ext cx="5758" cy="3159"/>
              <a:chOff x="0" y="1161"/>
              <a:chExt cx="5758" cy="3159"/>
            </a:xfrm>
          </p:grpSpPr>
          <p:sp>
            <p:nvSpPr>
              <p:cNvPr id="16" name="Freeform 4"/>
              <p:cNvSpPr>
                <a:spLocks/>
              </p:cNvSpPr>
              <p:nvPr/>
            </p:nvSpPr>
            <p:spPr bwMode="hidden">
              <a:xfrm>
                <a:off x="558" y="1161"/>
                <a:ext cx="5200" cy="3159"/>
              </a:xfrm>
              <a:custGeom>
                <a:avLst/>
                <a:gdLst>
                  <a:gd name="T0" fmla="*/ 0 w 5184"/>
                  <a:gd name="T1" fmla="*/ 3159 h 3159"/>
                  <a:gd name="T2" fmla="*/ 5264 w 5184"/>
                  <a:gd name="T3" fmla="*/ 3159 h 3159"/>
                  <a:gd name="T4" fmla="*/ 5264 w 5184"/>
                  <a:gd name="T5" fmla="*/ 0 h 3159"/>
                  <a:gd name="T6" fmla="*/ 0 w 5184"/>
                  <a:gd name="T7" fmla="*/ 0 h 3159"/>
                  <a:gd name="T8" fmla="*/ 0 w 5184"/>
                  <a:gd name="T9" fmla="*/ 3159 h 3159"/>
                  <a:gd name="T10" fmla="*/ 0 w 5184"/>
                  <a:gd name="T11" fmla="*/ 3159 h 315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184" h="3159">
                    <a:moveTo>
                      <a:pt x="0" y="3159"/>
                    </a:moveTo>
                    <a:lnTo>
                      <a:pt x="5184" y="3159"/>
                    </a:lnTo>
                    <a:lnTo>
                      <a:pt x="5184" y="0"/>
                    </a:lnTo>
                    <a:lnTo>
                      <a:pt x="0" y="0"/>
                    </a:lnTo>
                    <a:lnTo>
                      <a:pt x="0" y="3159"/>
                    </a:lnTo>
                    <a:close/>
                  </a:path>
                </a:pathLst>
              </a:custGeom>
              <a:gradFill rotWithShape="0">
                <a:gsLst>
                  <a:gs pos="0">
                    <a:schemeClr val="bg1"/>
                  </a:gs>
                  <a:gs pos="100000">
                    <a:schemeClr val="bg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17" name="Freeform 5"/>
              <p:cNvSpPr>
                <a:spLocks/>
              </p:cNvSpPr>
              <p:nvPr/>
            </p:nvSpPr>
            <p:spPr bwMode="hidden">
              <a:xfrm>
                <a:off x="0" y="1161"/>
                <a:ext cx="558" cy="3159"/>
              </a:xfrm>
              <a:custGeom>
                <a:avLst/>
                <a:gdLst>
                  <a:gd name="T0" fmla="*/ 0 w 556"/>
                  <a:gd name="T1" fmla="*/ 0 h 3159"/>
                  <a:gd name="T2" fmla="*/ 0 w 556"/>
                  <a:gd name="T3" fmla="*/ 3159 h 3159"/>
                  <a:gd name="T4" fmla="*/ 566 w 556"/>
                  <a:gd name="T5" fmla="*/ 3159 h 3159"/>
                  <a:gd name="T6" fmla="*/ 566 w 556"/>
                  <a:gd name="T7" fmla="*/ 0 h 3159"/>
                  <a:gd name="T8" fmla="*/ 0 w 556"/>
                  <a:gd name="T9" fmla="*/ 0 h 3159"/>
                  <a:gd name="T10" fmla="*/ 0 w 556"/>
                  <a:gd name="T11" fmla="*/ 0 h 315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56" h="3159">
                    <a:moveTo>
                      <a:pt x="0" y="0"/>
                    </a:moveTo>
                    <a:lnTo>
                      <a:pt x="0" y="3159"/>
                    </a:lnTo>
                    <a:lnTo>
                      <a:pt x="556" y="3159"/>
                    </a:lnTo>
                    <a:lnTo>
                      <a:pt x="556" y="0"/>
                    </a:lnTo>
                    <a:lnTo>
                      <a:pt x="0" y="0"/>
                    </a:lnTo>
                    <a:close/>
                  </a:path>
                </a:pathLst>
              </a:custGeom>
              <a:gradFill rotWithShape="0">
                <a:gsLst>
                  <a:gs pos="0">
                    <a:schemeClr val="bg1"/>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grpSp>
        <p:sp>
          <p:nvSpPr>
            <p:cNvPr id="6" name="Freeform 6"/>
            <p:cNvSpPr>
              <a:spLocks/>
            </p:cNvSpPr>
            <p:nvPr/>
          </p:nvSpPr>
          <p:spPr bwMode="ltGray">
            <a:xfrm>
              <a:off x="552" y="951"/>
              <a:ext cx="12" cy="420"/>
            </a:xfrm>
            <a:custGeom>
              <a:avLst/>
              <a:gdLst>
                <a:gd name="T0" fmla="*/ 0 w 12"/>
                <a:gd name="T1" fmla="*/ 0 h 420"/>
                <a:gd name="T2" fmla="*/ 0 w 12"/>
                <a:gd name="T3" fmla="*/ 420 h 420"/>
                <a:gd name="T4" fmla="*/ 12 w 12"/>
                <a:gd name="T5" fmla="*/ 420 h 420"/>
                <a:gd name="T6" fmla="*/ 12 w 12"/>
                <a:gd name="T7" fmla="*/ 0 h 420"/>
                <a:gd name="T8" fmla="*/ 0 w 12"/>
                <a:gd name="T9" fmla="*/ 0 h 420"/>
                <a:gd name="T10" fmla="*/ 0 w 12"/>
                <a:gd name="T11" fmla="*/ 0 h 420"/>
              </a:gdLst>
              <a:ahLst/>
              <a:cxnLst>
                <a:cxn ang="0">
                  <a:pos x="T0" y="T1"/>
                </a:cxn>
                <a:cxn ang="0">
                  <a:pos x="T2" y="T3"/>
                </a:cxn>
                <a:cxn ang="0">
                  <a:pos x="T4" y="T5"/>
                </a:cxn>
                <a:cxn ang="0">
                  <a:pos x="T6" y="T7"/>
                </a:cxn>
                <a:cxn ang="0">
                  <a:pos x="T8" y="T9"/>
                </a:cxn>
                <a:cxn ang="0">
                  <a:pos x="T10" y="T11"/>
                </a:cxn>
              </a:cxnLst>
              <a:rect l="0" t="0" r="r" b="b"/>
              <a:pathLst>
                <a:path w="12" h="420">
                  <a:moveTo>
                    <a:pt x="0" y="0"/>
                  </a:moveTo>
                  <a:lnTo>
                    <a:pt x="0" y="420"/>
                  </a:lnTo>
                  <a:lnTo>
                    <a:pt x="12" y="420"/>
                  </a:lnTo>
                  <a:lnTo>
                    <a:pt x="12" y="0"/>
                  </a:lnTo>
                  <a:lnTo>
                    <a:pt x="0" y="0"/>
                  </a:lnTo>
                  <a:lnTo>
                    <a:pt x="0" y="0"/>
                  </a:lnTo>
                  <a:close/>
                </a:path>
              </a:pathLst>
            </a:custGeom>
            <a:gradFill rotWithShape="0">
              <a:gsLst>
                <a:gs pos="0">
                  <a:schemeClr val="accent2"/>
                </a:gs>
                <a:gs pos="50000">
                  <a:schemeClr val="hlink"/>
                </a:gs>
                <a:gs pos="100000">
                  <a:schemeClr val="accent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ru-RU"/>
            </a:p>
          </p:txBody>
        </p:sp>
        <p:sp>
          <p:nvSpPr>
            <p:cNvPr id="7" name="Freeform 7"/>
            <p:cNvSpPr>
              <a:spLocks/>
            </p:cNvSpPr>
            <p:nvPr/>
          </p:nvSpPr>
          <p:spPr bwMode="ltGray">
            <a:xfrm>
              <a:off x="767" y="1155"/>
              <a:ext cx="252" cy="12"/>
            </a:xfrm>
            <a:custGeom>
              <a:avLst/>
              <a:gdLst>
                <a:gd name="T0" fmla="*/ 256 w 251"/>
                <a:gd name="T1" fmla="*/ 0 h 12"/>
                <a:gd name="T2" fmla="*/ 0 w 251"/>
                <a:gd name="T3" fmla="*/ 0 h 12"/>
                <a:gd name="T4" fmla="*/ 0 w 251"/>
                <a:gd name="T5" fmla="*/ 12 h 12"/>
                <a:gd name="T6" fmla="*/ 256 w 251"/>
                <a:gd name="T7" fmla="*/ 12 h 12"/>
                <a:gd name="T8" fmla="*/ 256 w 251"/>
                <a:gd name="T9" fmla="*/ 0 h 12"/>
                <a:gd name="T10" fmla="*/ 256 w 251"/>
                <a:gd name="T11" fmla="*/ 0 h 1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51" h="12">
                  <a:moveTo>
                    <a:pt x="251" y="0"/>
                  </a:moveTo>
                  <a:lnTo>
                    <a:pt x="0" y="0"/>
                  </a:lnTo>
                  <a:lnTo>
                    <a:pt x="0" y="12"/>
                  </a:lnTo>
                  <a:lnTo>
                    <a:pt x="251" y="12"/>
                  </a:lnTo>
                  <a:lnTo>
                    <a:pt x="251" y="0"/>
                  </a:lnTo>
                  <a:close/>
                </a:path>
              </a:pathLst>
            </a:custGeom>
            <a:gradFill rotWithShape="0">
              <a:gsLst>
                <a:gs pos="0">
                  <a:schemeClr val="accent2"/>
                </a:gs>
                <a:gs pos="100000">
                  <a:schemeClr val="bg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8" name="Freeform 8"/>
            <p:cNvSpPr>
              <a:spLocks/>
            </p:cNvSpPr>
            <p:nvPr/>
          </p:nvSpPr>
          <p:spPr bwMode="ltGray">
            <a:xfrm>
              <a:off x="0" y="1155"/>
              <a:ext cx="351" cy="12"/>
            </a:xfrm>
            <a:custGeom>
              <a:avLst/>
              <a:gdLst>
                <a:gd name="T0" fmla="*/ 0 w 251"/>
                <a:gd name="T1" fmla="*/ 0 h 12"/>
                <a:gd name="T2" fmla="*/ 0 w 251"/>
                <a:gd name="T3" fmla="*/ 12 h 12"/>
                <a:gd name="T4" fmla="*/ 1344 w 251"/>
                <a:gd name="T5" fmla="*/ 12 h 12"/>
                <a:gd name="T6" fmla="*/ 1344 w 251"/>
                <a:gd name="T7" fmla="*/ 0 h 12"/>
                <a:gd name="T8" fmla="*/ 0 w 251"/>
                <a:gd name="T9" fmla="*/ 0 h 12"/>
                <a:gd name="T10" fmla="*/ 0 w 251"/>
                <a:gd name="T11" fmla="*/ 0 h 1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51" h="12">
                  <a:moveTo>
                    <a:pt x="0" y="0"/>
                  </a:moveTo>
                  <a:lnTo>
                    <a:pt x="0" y="12"/>
                  </a:lnTo>
                  <a:lnTo>
                    <a:pt x="251" y="12"/>
                  </a:lnTo>
                  <a:lnTo>
                    <a:pt x="251" y="0"/>
                  </a:lnTo>
                  <a:lnTo>
                    <a:pt x="0" y="0"/>
                  </a:lnTo>
                  <a:close/>
                </a:path>
              </a:pathLst>
            </a:custGeom>
            <a:gradFill rotWithShape="0">
              <a:gsLst>
                <a:gs pos="0">
                  <a:schemeClr val="bg2"/>
                </a:gs>
                <a:gs pos="100000">
                  <a:schemeClr val="accent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grpSp>
          <p:nvGrpSpPr>
            <p:cNvPr id="9" name="Group 9"/>
            <p:cNvGrpSpPr>
              <a:grpSpLocks/>
            </p:cNvGrpSpPr>
            <p:nvPr/>
          </p:nvGrpSpPr>
          <p:grpSpPr bwMode="auto">
            <a:xfrm>
              <a:off x="348" y="4"/>
              <a:ext cx="5410" cy="4316"/>
              <a:chOff x="348" y="4"/>
              <a:chExt cx="5410" cy="4316"/>
            </a:xfrm>
          </p:grpSpPr>
          <p:sp>
            <p:nvSpPr>
              <p:cNvPr id="10" name="Freeform 10"/>
              <p:cNvSpPr>
                <a:spLocks/>
              </p:cNvSpPr>
              <p:nvPr/>
            </p:nvSpPr>
            <p:spPr bwMode="ltGray">
              <a:xfrm>
                <a:off x="552" y="4"/>
                <a:ext cx="12" cy="695"/>
              </a:xfrm>
              <a:custGeom>
                <a:avLst/>
                <a:gdLst>
                  <a:gd name="T0" fmla="*/ 12 w 12"/>
                  <a:gd name="T1" fmla="*/ 0 h 695"/>
                  <a:gd name="T2" fmla="*/ 0 w 12"/>
                  <a:gd name="T3" fmla="*/ 0 h 695"/>
                  <a:gd name="T4" fmla="*/ 0 w 12"/>
                  <a:gd name="T5" fmla="*/ 695 h 695"/>
                  <a:gd name="T6" fmla="*/ 12 w 12"/>
                  <a:gd name="T7" fmla="*/ 695 h 695"/>
                  <a:gd name="T8" fmla="*/ 12 w 12"/>
                  <a:gd name="T9" fmla="*/ 0 h 695"/>
                  <a:gd name="T10" fmla="*/ 12 w 12"/>
                  <a:gd name="T11" fmla="*/ 0 h 69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2" h="695">
                    <a:moveTo>
                      <a:pt x="12" y="0"/>
                    </a:moveTo>
                    <a:lnTo>
                      <a:pt x="0" y="0"/>
                    </a:lnTo>
                    <a:lnTo>
                      <a:pt x="0" y="695"/>
                    </a:lnTo>
                    <a:lnTo>
                      <a:pt x="12" y="695"/>
                    </a:lnTo>
                    <a:lnTo>
                      <a:pt x="12" y="0"/>
                    </a:lnTo>
                    <a:close/>
                  </a:path>
                </a:pathLst>
              </a:custGeom>
              <a:gradFill rotWithShape="0">
                <a:gsLst>
                  <a:gs pos="0">
                    <a:schemeClr val="bg1"/>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11" name="Freeform 11"/>
              <p:cNvSpPr>
                <a:spLocks/>
              </p:cNvSpPr>
              <p:nvPr/>
            </p:nvSpPr>
            <p:spPr bwMode="ltGray">
              <a:xfrm>
                <a:off x="552" y="1623"/>
                <a:ext cx="12" cy="2697"/>
              </a:xfrm>
              <a:custGeom>
                <a:avLst/>
                <a:gdLst>
                  <a:gd name="T0" fmla="*/ 0 w 12"/>
                  <a:gd name="T1" fmla="*/ 2697 h 2697"/>
                  <a:gd name="T2" fmla="*/ 12 w 12"/>
                  <a:gd name="T3" fmla="*/ 2697 h 2697"/>
                  <a:gd name="T4" fmla="*/ 12 w 12"/>
                  <a:gd name="T5" fmla="*/ 0 h 2697"/>
                  <a:gd name="T6" fmla="*/ 0 w 12"/>
                  <a:gd name="T7" fmla="*/ 0 h 2697"/>
                  <a:gd name="T8" fmla="*/ 0 w 12"/>
                  <a:gd name="T9" fmla="*/ 2697 h 2697"/>
                  <a:gd name="T10" fmla="*/ 0 w 12"/>
                  <a:gd name="T11" fmla="*/ 2697 h 269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2" h="2697">
                    <a:moveTo>
                      <a:pt x="0" y="2697"/>
                    </a:moveTo>
                    <a:lnTo>
                      <a:pt x="12" y="2697"/>
                    </a:lnTo>
                    <a:lnTo>
                      <a:pt x="12" y="0"/>
                    </a:lnTo>
                    <a:lnTo>
                      <a:pt x="0" y="0"/>
                    </a:lnTo>
                    <a:lnTo>
                      <a:pt x="0" y="2697"/>
                    </a:lnTo>
                    <a:close/>
                  </a:path>
                </a:pathLst>
              </a:custGeom>
              <a:gradFill rotWithShape="0">
                <a:gsLst>
                  <a:gs pos="0">
                    <a:schemeClr val="bg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12" name="Freeform 12"/>
              <p:cNvSpPr>
                <a:spLocks/>
              </p:cNvSpPr>
              <p:nvPr/>
            </p:nvSpPr>
            <p:spPr bwMode="ltGray">
              <a:xfrm>
                <a:off x="1019" y="1155"/>
                <a:ext cx="4739" cy="12"/>
              </a:xfrm>
              <a:custGeom>
                <a:avLst/>
                <a:gdLst>
                  <a:gd name="T0" fmla="*/ 4799 w 4724"/>
                  <a:gd name="T1" fmla="*/ 0 h 12"/>
                  <a:gd name="T2" fmla="*/ 0 w 4724"/>
                  <a:gd name="T3" fmla="*/ 0 h 12"/>
                  <a:gd name="T4" fmla="*/ 0 w 4724"/>
                  <a:gd name="T5" fmla="*/ 12 h 12"/>
                  <a:gd name="T6" fmla="*/ 4799 w 4724"/>
                  <a:gd name="T7" fmla="*/ 12 h 12"/>
                  <a:gd name="T8" fmla="*/ 4799 w 4724"/>
                  <a:gd name="T9" fmla="*/ 0 h 12"/>
                  <a:gd name="T10" fmla="*/ 4799 w 4724"/>
                  <a:gd name="T11" fmla="*/ 0 h 1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724" h="12">
                    <a:moveTo>
                      <a:pt x="4724" y="0"/>
                    </a:moveTo>
                    <a:lnTo>
                      <a:pt x="0" y="0"/>
                    </a:lnTo>
                    <a:lnTo>
                      <a:pt x="0" y="12"/>
                    </a:lnTo>
                    <a:lnTo>
                      <a:pt x="4724" y="12"/>
                    </a:lnTo>
                    <a:lnTo>
                      <a:pt x="4724" y="0"/>
                    </a:lnTo>
                    <a:close/>
                  </a:path>
                </a:pathLst>
              </a:cu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13" name="Freeform 13"/>
              <p:cNvSpPr>
                <a:spLocks/>
              </p:cNvSpPr>
              <p:nvPr/>
            </p:nvSpPr>
            <p:spPr bwMode="ltGray">
              <a:xfrm>
                <a:off x="552" y="1371"/>
                <a:ext cx="12" cy="252"/>
              </a:xfrm>
              <a:custGeom>
                <a:avLst/>
                <a:gdLst>
                  <a:gd name="T0" fmla="*/ 0 w 12"/>
                  <a:gd name="T1" fmla="*/ 252 h 252"/>
                  <a:gd name="T2" fmla="*/ 12 w 12"/>
                  <a:gd name="T3" fmla="*/ 252 h 252"/>
                  <a:gd name="T4" fmla="*/ 12 w 12"/>
                  <a:gd name="T5" fmla="*/ 0 h 252"/>
                  <a:gd name="T6" fmla="*/ 0 w 12"/>
                  <a:gd name="T7" fmla="*/ 0 h 252"/>
                  <a:gd name="T8" fmla="*/ 0 w 12"/>
                  <a:gd name="T9" fmla="*/ 252 h 252"/>
                  <a:gd name="T10" fmla="*/ 0 w 12"/>
                  <a:gd name="T11" fmla="*/ 252 h 25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2" h="252">
                    <a:moveTo>
                      <a:pt x="0" y="252"/>
                    </a:moveTo>
                    <a:lnTo>
                      <a:pt x="12" y="252"/>
                    </a:lnTo>
                    <a:lnTo>
                      <a:pt x="12" y="0"/>
                    </a:lnTo>
                    <a:lnTo>
                      <a:pt x="0" y="0"/>
                    </a:lnTo>
                    <a:lnTo>
                      <a:pt x="0" y="252"/>
                    </a:lnTo>
                    <a:close/>
                  </a:path>
                </a:pathLst>
              </a:custGeom>
              <a:gradFill rotWithShape="0">
                <a:gsLst>
                  <a:gs pos="0">
                    <a:schemeClr val="accent2"/>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14" name="Freeform 14"/>
              <p:cNvSpPr>
                <a:spLocks/>
              </p:cNvSpPr>
              <p:nvPr/>
            </p:nvSpPr>
            <p:spPr bwMode="ltGray">
              <a:xfrm>
                <a:off x="552" y="699"/>
                <a:ext cx="12" cy="252"/>
              </a:xfrm>
              <a:custGeom>
                <a:avLst/>
                <a:gdLst>
                  <a:gd name="T0" fmla="*/ 12 w 12"/>
                  <a:gd name="T1" fmla="*/ 0 h 252"/>
                  <a:gd name="T2" fmla="*/ 0 w 12"/>
                  <a:gd name="T3" fmla="*/ 0 h 252"/>
                  <a:gd name="T4" fmla="*/ 0 w 12"/>
                  <a:gd name="T5" fmla="*/ 252 h 252"/>
                  <a:gd name="T6" fmla="*/ 12 w 12"/>
                  <a:gd name="T7" fmla="*/ 252 h 252"/>
                  <a:gd name="T8" fmla="*/ 12 w 12"/>
                  <a:gd name="T9" fmla="*/ 0 h 252"/>
                  <a:gd name="T10" fmla="*/ 12 w 12"/>
                  <a:gd name="T11" fmla="*/ 0 h 25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2" h="252">
                    <a:moveTo>
                      <a:pt x="12" y="0"/>
                    </a:moveTo>
                    <a:lnTo>
                      <a:pt x="0" y="0"/>
                    </a:lnTo>
                    <a:lnTo>
                      <a:pt x="0" y="252"/>
                    </a:lnTo>
                    <a:lnTo>
                      <a:pt x="12" y="252"/>
                    </a:lnTo>
                    <a:lnTo>
                      <a:pt x="12" y="0"/>
                    </a:lnTo>
                    <a:close/>
                  </a:path>
                </a:pathLst>
              </a:custGeom>
              <a:gradFill rotWithShape="0">
                <a:gsLst>
                  <a:gs pos="0">
                    <a:schemeClr val="bg2"/>
                  </a:gs>
                  <a:gs pos="100000">
                    <a:schemeClr val="accent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15" name="Freeform 15"/>
              <p:cNvSpPr>
                <a:spLocks/>
              </p:cNvSpPr>
              <p:nvPr/>
            </p:nvSpPr>
            <p:spPr bwMode="ltGray">
              <a:xfrm>
                <a:off x="348" y="1155"/>
                <a:ext cx="419" cy="12"/>
              </a:xfrm>
              <a:custGeom>
                <a:avLst/>
                <a:gdLst>
                  <a:gd name="T0" fmla="*/ 0 w 418"/>
                  <a:gd name="T1" fmla="*/ 0 h 12"/>
                  <a:gd name="T2" fmla="*/ 0 w 418"/>
                  <a:gd name="T3" fmla="*/ 12 h 12"/>
                  <a:gd name="T4" fmla="*/ 418 w 418"/>
                  <a:gd name="T5" fmla="*/ 12 h 12"/>
                  <a:gd name="T6" fmla="*/ 418 w 418"/>
                  <a:gd name="T7" fmla="*/ 0 h 12"/>
                  <a:gd name="T8" fmla="*/ 0 w 418"/>
                  <a:gd name="T9" fmla="*/ 0 h 12"/>
                  <a:gd name="T10" fmla="*/ 0 w 418"/>
                  <a:gd name="T11" fmla="*/ 0 h 12"/>
                </a:gdLst>
                <a:ahLst/>
                <a:cxnLst>
                  <a:cxn ang="0">
                    <a:pos x="T0" y="T1"/>
                  </a:cxn>
                  <a:cxn ang="0">
                    <a:pos x="T2" y="T3"/>
                  </a:cxn>
                  <a:cxn ang="0">
                    <a:pos x="T4" y="T5"/>
                  </a:cxn>
                  <a:cxn ang="0">
                    <a:pos x="T6" y="T7"/>
                  </a:cxn>
                  <a:cxn ang="0">
                    <a:pos x="T8" y="T9"/>
                  </a:cxn>
                  <a:cxn ang="0">
                    <a:pos x="T10" y="T11"/>
                  </a:cxn>
                </a:cxnLst>
                <a:rect l="0" t="0" r="r" b="b"/>
                <a:pathLst>
                  <a:path w="418" h="12">
                    <a:moveTo>
                      <a:pt x="0" y="0"/>
                    </a:moveTo>
                    <a:lnTo>
                      <a:pt x="0" y="12"/>
                    </a:lnTo>
                    <a:lnTo>
                      <a:pt x="418" y="12"/>
                    </a:lnTo>
                    <a:lnTo>
                      <a:pt x="418" y="0"/>
                    </a:lnTo>
                    <a:lnTo>
                      <a:pt x="0" y="0"/>
                    </a:lnTo>
                    <a:lnTo>
                      <a:pt x="0" y="0"/>
                    </a:lnTo>
                    <a:close/>
                  </a:path>
                </a:pathLst>
              </a:custGeom>
              <a:gradFill rotWithShape="0">
                <a:gsLst>
                  <a:gs pos="0">
                    <a:schemeClr val="accent2"/>
                  </a:gs>
                  <a:gs pos="50000">
                    <a:schemeClr val="hlink"/>
                  </a:gs>
                  <a:gs pos="100000">
                    <a:schemeClr val="accent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ru-RU"/>
              </a:p>
            </p:txBody>
          </p:sp>
        </p:grpSp>
      </p:grpSp>
      <p:sp>
        <p:nvSpPr>
          <p:cNvPr id="135184" name="Rectangle 16"/>
          <p:cNvSpPr>
            <a:spLocks noGrp="1" noChangeArrowheads="1"/>
          </p:cNvSpPr>
          <p:nvPr>
            <p:ph type="ctrTitle" sz="quarter"/>
          </p:nvPr>
        </p:nvSpPr>
        <p:spPr>
          <a:xfrm>
            <a:off x="1066800" y="1997075"/>
            <a:ext cx="7086600" cy="1431925"/>
          </a:xfrm>
        </p:spPr>
        <p:txBody>
          <a:bodyPr anchor="b"/>
          <a:lstStyle>
            <a:lvl1pPr>
              <a:defRPr/>
            </a:lvl1pPr>
          </a:lstStyle>
          <a:p>
            <a:pPr lvl="0"/>
            <a:r>
              <a:rPr lang="ru-RU" altLang="ru-RU" noProof="0" smtClean="0"/>
              <a:t>Образец заголовка</a:t>
            </a:r>
          </a:p>
        </p:txBody>
      </p:sp>
      <p:sp>
        <p:nvSpPr>
          <p:cNvPr id="135185" name="Rectangle 17"/>
          <p:cNvSpPr>
            <a:spLocks noGrp="1" noChangeArrowheads="1"/>
          </p:cNvSpPr>
          <p:nvPr>
            <p:ph type="subTitle" sz="quarter" idx="1"/>
          </p:nvPr>
        </p:nvSpPr>
        <p:spPr>
          <a:xfrm>
            <a:off x="1066800" y="3886200"/>
            <a:ext cx="6400800" cy="1752600"/>
          </a:xfrm>
        </p:spPr>
        <p:txBody>
          <a:bodyPr/>
          <a:lstStyle>
            <a:lvl1pPr marL="0" indent="0">
              <a:buFont typeface="Wingdings" pitchFamily="2" charset="2"/>
              <a:buNone/>
              <a:defRPr/>
            </a:lvl1pPr>
          </a:lstStyle>
          <a:p>
            <a:pPr lvl="0"/>
            <a:r>
              <a:rPr lang="ru-RU" altLang="ru-RU" noProof="0" smtClean="0"/>
              <a:t>Образец подзаголовка</a:t>
            </a:r>
          </a:p>
        </p:txBody>
      </p:sp>
      <p:sp>
        <p:nvSpPr>
          <p:cNvPr id="18" name="Rectangle 18"/>
          <p:cNvSpPr>
            <a:spLocks noGrp="1" noChangeArrowheads="1"/>
          </p:cNvSpPr>
          <p:nvPr>
            <p:ph type="dt" sz="quarter" idx="10"/>
          </p:nvPr>
        </p:nvSpPr>
        <p:spPr/>
        <p:txBody>
          <a:bodyPr/>
          <a:lstStyle>
            <a:lvl1pPr>
              <a:defRPr/>
            </a:lvl1pPr>
          </a:lstStyle>
          <a:p>
            <a:pPr>
              <a:defRPr/>
            </a:pPr>
            <a:fld id="{3085C180-7849-434A-A669-ACA77ACC8903}" type="datetime1">
              <a:rPr lang="ru-RU" altLang="ru-RU"/>
              <a:pPr>
                <a:defRPr/>
              </a:pPr>
              <a:t>23.02.2015</a:t>
            </a:fld>
            <a:endParaRPr lang="ru-RU" altLang="ru-RU"/>
          </a:p>
        </p:txBody>
      </p:sp>
      <p:sp>
        <p:nvSpPr>
          <p:cNvPr id="19" name="Rectangle 19"/>
          <p:cNvSpPr>
            <a:spLocks noGrp="1" noChangeArrowheads="1"/>
          </p:cNvSpPr>
          <p:nvPr>
            <p:ph type="ftr" sz="quarter" idx="11"/>
          </p:nvPr>
        </p:nvSpPr>
        <p:spPr>
          <a:xfrm>
            <a:off x="3352800" y="6248400"/>
            <a:ext cx="2895600" cy="457200"/>
          </a:xfrm>
        </p:spPr>
        <p:txBody>
          <a:bodyPr/>
          <a:lstStyle>
            <a:lvl1pPr>
              <a:defRPr/>
            </a:lvl1pPr>
          </a:lstStyle>
          <a:p>
            <a:pPr>
              <a:defRPr/>
            </a:pPr>
            <a:endParaRPr lang="ru-RU" altLang="ru-RU"/>
          </a:p>
        </p:txBody>
      </p:sp>
      <p:sp>
        <p:nvSpPr>
          <p:cNvPr id="20" name="Rectangle 20"/>
          <p:cNvSpPr>
            <a:spLocks noGrp="1" noChangeArrowheads="1"/>
          </p:cNvSpPr>
          <p:nvPr>
            <p:ph type="sldNum" sz="quarter" idx="12"/>
          </p:nvPr>
        </p:nvSpPr>
        <p:spPr/>
        <p:txBody>
          <a:bodyPr/>
          <a:lstStyle>
            <a:lvl1pPr>
              <a:defRPr/>
            </a:lvl1pPr>
          </a:lstStyle>
          <a:p>
            <a:pPr>
              <a:defRPr/>
            </a:pPr>
            <a:fld id="{64B75554-0CB9-4F42-A183-DD773225999A}" type="slidenum">
              <a:rPr lang="ru-RU" altLang="ru-RU"/>
              <a:pPr>
                <a:defRPr/>
              </a:pPr>
              <a:t>‹#›</a:t>
            </a:fld>
            <a:endParaRPr lang="ru-RU" altLang="ru-RU"/>
          </a:p>
        </p:txBody>
      </p:sp>
    </p:spTree>
    <p:extLst>
      <p:ext uri="{BB962C8B-B14F-4D97-AF65-F5344CB8AC3E}">
        <p14:creationId xmlns:p14="http://schemas.microsoft.com/office/powerpoint/2010/main" val="257253269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17"/>
          <p:cNvSpPr>
            <a:spLocks noGrp="1" noChangeArrowheads="1"/>
          </p:cNvSpPr>
          <p:nvPr>
            <p:ph type="dt" sz="half" idx="10"/>
          </p:nvPr>
        </p:nvSpPr>
        <p:spPr>
          <a:ln/>
        </p:spPr>
        <p:txBody>
          <a:bodyPr/>
          <a:lstStyle>
            <a:lvl1pPr>
              <a:defRPr/>
            </a:lvl1pPr>
          </a:lstStyle>
          <a:p>
            <a:pPr>
              <a:defRPr/>
            </a:pPr>
            <a:fld id="{B3EC7F3D-6E3B-4F75-AFBF-17BE89F866A4}" type="datetime1">
              <a:rPr lang="ru-RU" altLang="ru-RU"/>
              <a:pPr>
                <a:defRPr/>
              </a:pPr>
              <a:t>23.02.2015</a:t>
            </a:fld>
            <a:endParaRPr lang="ru-RU" altLang="ru-RU"/>
          </a:p>
        </p:txBody>
      </p:sp>
      <p:sp>
        <p:nvSpPr>
          <p:cNvPr id="5" name="Rectangle 18"/>
          <p:cNvSpPr>
            <a:spLocks noGrp="1" noChangeArrowheads="1"/>
          </p:cNvSpPr>
          <p:nvPr>
            <p:ph type="ftr" sz="quarter" idx="11"/>
          </p:nvPr>
        </p:nvSpPr>
        <p:spPr>
          <a:ln/>
        </p:spPr>
        <p:txBody>
          <a:bodyPr/>
          <a:lstStyle>
            <a:lvl1pPr>
              <a:defRPr/>
            </a:lvl1pPr>
          </a:lstStyle>
          <a:p>
            <a:pPr>
              <a:defRPr/>
            </a:pPr>
            <a:endParaRPr lang="ru-RU" altLang="ru-RU"/>
          </a:p>
        </p:txBody>
      </p:sp>
      <p:sp>
        <p:nvSpPr>
          <p:cNvPr id="6" name="Rectangle 19"/>
          <p:cNvSpPr>
            <a:spLocks noGrp="1" noChangeArrowheads="1"/>
          </p:cNvSpPr>
          <p:nvPr>
            <p:ph type="sldNum" sz="quarter" idx="12"/>
          </p:nvPr>
        </p:nvSpPr>
        <p:spPr>
          <a:ln/>
        </p:spPr>
        <p:txBody>
          <a:bodyPr/>
          <a:lstStyle>
            <a:lvl1pPr>
              <a:defRPr/>
            </a:lvl1pPr>
          </a:lstStyle>
          <a:p>
            <a:pPr>
              <a:defRPr/>
            </a:pPr>
            <a:fld id="{65A431FF-D6C5-4C95-85BE-259EC2EC98E8}" type="slidenum">
              <a:rPr lang="ru-RU" altLang="ru-RU"/>
              <a:pPr>
                <a:defRPr/>
              </a:pPr>
              <a:t>‹#›</a:t>
            </a:fld>
            <a:endParaRPr lang="ru-RU" altLang="ru-RU"/>
          </a:p>
        </p:txBody>
      </p:sp>
    </p:spTree>
    <p:extLst>
      <p:ext uri="{BB962C8B-B14F-4D97-AF65-F5344CB8AC3E}">
        <p14:creationId xmlns:p14="http://schemas.microsoft.com/office/powerpoint/2010/main" val="272723461"/>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smtClean="0"/>
              <a:t>Образец текста</a:t>
            </a:r>
          </a:p>
        </p:txBody>
      </p:sp>
      <p:sp>
        <p:nvSpPr>
          <p:cNvPr id="4" name="Rectangle 17"/>
          <p:cNvSpPr>
            <a:spLocks noGrp="1" noChangeArrowheads="1"/>
          </p:cNvSpPr>
          <p:nvPr>
            <p:ph type="dt" sz="half" idx="10"/>
          </p:nvPr>
        </p:nvSpPr>
        <p:spPr>
          <a:ln/>
        </p:spPr>
        <p:txBody>
          <a:bodyPr/>
          <a:lstStyle>
            <a:lvl1pPr>
              <a:defRPr/>
            </a:lvl1pPr>
          </a:lstStyle>
          <a:p>
            <a:pPr>
              <a:defRPr/>
            </a:pPr>
            <a:fld id="{FE1C5D5D-A2B5-4D69-A413-7320CFA8E190}" type="datetime1">
              <a:rPr lang="ru-RU" altLang="ru-RU"/>
              <a:pPr>
                <a:defRPr/>
              </a:pPr>
              <a:t>23.02.2015</a:t>
            </a:fld>
            <a:endParaRPr lang="ru-RU" altLang="ru-RU"/>
          </a:p>
        </p:txBody>
      </p:sp>
      <p:sp>
        <p:nvSpPr>
          <p:cNvPr id="5" name="Rectangle 18"/>
          <p:cNvSpPr>
            <a:spLocks noGrp="1" noChangeArrowheads="1"/>
          </p:cNvSpPr>
          <p:nvPr>
            <p:ph type="ftr" sz="quarter" idx="11"/>
          </p:nvPr>
        </p:nvSpPr>
        <p:spPr>
          <a:ln/>
        </p:spPr>
        <p:txBody>
          <a:bodyPr/>
          <a:lstStyle>
            <a:lvl1pPr>
              <a:defRPr/>
            </a:lvl1pPr>
          </a:lstStyle>
          <a:p>
            <a:pPr>
              <a:defRPr/>
            </a:pPr>
            <a:endParaRPr lang="ru-RU" altLang="ru-RU"/>
          </a:p>
        </p:txBody>
      </p:sp>
      <p:sp>
        <p:nvSpPr>
          <p:cNvPr id="6" name="Rectangle 19"/>
          <p:cNvSpPr>
            <a:spLocks noGrp="1" noChangeArrowheads="1"/>
          </p:cNvSpPr>
          <p:nvPr>
            <p:ph type="sldNum" sz="quarter" idx="12"/>
          </p:nvPr>
        </p:nvSpPr>
        <p:spPr>
          <a:ln/>
        </p:spPr>
        <p:txBody>
          <a:bodyPr/>
          <a:lstStyle>
            <a:lvl1pPr>
              <a:defRPr/>
            </a:lvl1pPr>
          </a:lstStyle>
          <a:p>
            <a:pPr>
              <a:defRPr/>
            </a:pPr>
            <a:fld id="{945DA011-E930-4BDC-9BBD-0C17AD09469E}" type="slidenum">
              <a:rPr lang="ru-RU" altLang="ru-RU"/>
              <a:pPr>
                <a:defRPr/>
              </a:pPr>
              <a:t>‹#›</a:t>
            </a:fld>
            <a:endParaRPr lang="ru-RU" altLang="ru-RU"/>
          </a:p>
        </p:txBody>
      </p:sp>
    </p:spTree>
    <p:extLst>
      <p:ext uri="{BB962C8B-B14F-4D97-AF65-F5344CB8AC3E}">
        <p14:creationId xmlns:p14="http://schemas.microsoft.com/office/powerpoint/2010/main" val="35596333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1066800" y="1981200"/>
            <a:ext cx="36957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4914900" y="1981200"/>
            <a:ext cx="36957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Rectangle 17"/>
          <p:cNvSpPr>
            <a:spLocks noGrp="1" noChangeArrowheads="1"/>
          </p:cNvSpPr>
          <p:nvPr>
            <p:ph type="dt" sz="half" idx="10"/>
          </p:nvPr>
        </p:nvSpPr>
        <p:spPr>
          <a:ln/>
        </p:spPr>
        <p:txBody>
          <a:bodyPr/>
          <a:lstStyle>
            <a:lvl1pPr>
              <a:defRPr/>
            </a:lvl1pPr>
          </a:lstStyle>
          <a:p>
            <a:pPr>
              <a:defRPr/>
            </a:pPr>
            <a:fld id="{13D13E2E-DB56-4FFE-A32D-6CFBD3ED9699}" type="datetime1">
              <a:rPr lang="ru-RU" altLang="ru-RU"/>
              <a:pPr>
                <a:defRPr/>
              </a:pPr>
              <a:t>23.02.2015</a:t>
            </a:fld>
            <a:endParaRPr lang="ru-RU" altLang="ru-RU"/>
          </a:p>
        </p:txBody>
      </p:sp>
      <p:sp>
        <p:nvSpPr>
          <p:cNvPr id="6" name="Rectangle 18"/>
          <p:cNvSpPr>
            <a:spLocks noGrp="1" noChangeArrowheads="1"/>
          </p:cNvSpPr>
          <p:nvPr>
            <p:ph type="ftr" sz="quarter" idx="11"/>
          </p:nvPr>
        </p:nvSpPr>
        <p:spPr>
          <a:ln/>
        </p:spPr>
        <p:txBody>
          <a:bodyPr/>
          <a:lstStyle>
            <a:lvl1pPr>
              <a:defRPr/>
            </a:lvl1pPr>
          </a:lstStyle>
          <a:p>
            <a:pPr>
              <a:defRPr/>
            </a:pPr>
            <a:endParaRPr lang="ru-RU" altLang="ru-RU"/>
          </a:p>
        </p:txBody>
      </p:sp>
      <p:sp>
        <p:nvSpPr>
          <p:cNvPr id="7" name="Rectangle 19"/>
          <p:cNvSpPr>
            <a:spLocks noGrp="1" noChangeArrowheads="1"/>
          </p:cNvSpPr>
          <p:nvPr>
            <p:ph type="sldNum" sz="quarter" idx="12"/>
          </p:nvPr>
        </p:nvSpPr>
        <p:spPr>
          <a:ln/>
        </p:spPr>
        <p:txBody>
          <a:bodyPr/>
          <a:lstStyle>
            <a:lvl1pPr>
              <a:defRPr/>
            </a:lvl1pPr>
          </a:lstStyle>
          <a:p>
            <a:pPr>
              <a:defRPr/>
            </a:pPr>
            <a:fld id="{32973A06-D50F-4249-ADC0-92233E2C83B3}" type="slidenum">
              <a:rPr lang="ru-RU" altLang="ru-RU"/>
              <a:pPr>
                <a:defRPr/>
              </a:pPr>
              <a:t>‹#›</a:t>
            </a:fld>
            <a:endParaRPr lang="ru-RU" altLang="ru-RU"/>
          </a:p>
        </p:txBody>
      </p:sp>
    </p:spTree>
    <p:extLst>
      <p:ext uri="{BB962C8B-B14F-4D97-AF65-F5344CB8AC3E}">
        <p14:creationId xmlns:p14="http://schemas.microsoft.com/office/powerpoint/2010/main" val="485582589"/>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Rectangle 17"/>
          <p:cNvSpPr>
            <a:spLocks noGrp="1" noChangeArrowheads="1"/>
          </p:cNvSpPr>
          <p:nvPr>
            <p:ph type="dt" sz="half" idx="10"/>
          </p:nvPr>
        </p:nvSpPr>
        <p:spPr>
          <a:ln/>
        </p:spPr>
        <p:txBody>
          <a:bodyPr/>
          <a:lstStyle>
            <a:lvl1pPr>
              <a:defRPr/>
            </a:lvl1pPr>
          </a:lstStyle>
          <a:p>
            <a:pPr>
              <a:defRPr/>
            </a:pPr>
            <a:fld id="{087717FD-0E0D-430D-AE25-CF021519157F}" type="datetime1">
              <a:rPr lang="ru-RU" altLang="ru-RU"/>
              <a:pPr>
                <a:defRPr/>
              </a:pPr>
              <a:t>23.02.2015</a:t>
            </a:fld>
            <a:endParaRPr lang="ru-RU" altLang="ru-RU"/>
          </a:p>
        </p:txBody>
      </p:sp>
      <p:sp>
        <p:nvSpPr>
          <p:cNvPr id="8" name="Rectangle 18"/>
          <p:cNvSpPr>
            <a:spLocks noGrp="1" noChangeArrowheads="1"/>
          </p:cNvSpPr>
          <p:nvPr>
            <p:ph type="ftr" sz="quarter" idx="11"/>
          </p:nvPr>
        </p:nvSpPr>
        <p:spPr>
          <a:ln/>
        </p:spPr>
        <p:txBody>
          <a:bodyPr/>
          <a:lstStyle>
            <a:lvl1pPr>
              <a:defRPr/>
            </a:lvl1pPr>
          </a:lstStyle>
          <a:p>
            <a:pPr>
              <a:defRPr/>
            </a:pPr>
            <a:endParaRPr lang="ru-RU" altLang="ru-RU"/>
          </a:p>
        </p:txBody>
      </p:sp>
      <p:sp>
        <p:nvSpPr>
          <p:cNvPr id="9" name="Rectangle 19"/>
          <p:cNvSpPr>
            <a:spLocks noGrp="1" noChangeArrowheads="1"/>
          </p:cNvSpPr>
          <p:nvPr>
            <p:ph type="sldNum" sz="quarter" idx="12"/>
          </p:nvPr>
        </p:nvSpPr>
        <p:spPr>
          <a:ln/>
        </p:spPr>
        <p:txBody>
          <a:bodyPr/>
          <a:lstStyle>
            <a:lvl1pPr>
              <a:defRPr/>
            </a:lvl1pPr>
          </a:lstStyle>
          <a:p>
            <a:pPr>
              <a:defRPr/>
            </a:pPr>
            <a:fld id="{23153D7E-1A31-4183-BA21-1C3EFE19F229}" type="slidenum">
              <a:rPr lang="ru-RU" altLang="ru-RU"/>
              <a:pPr>
                <a:defRPr/>
              </a:pPr>
              <a:t>‹#›</a:t>
            </a:fld>
            <a:endParaRPr lang="ru-RU" altLang="ru-RU"/>
          </a:p>
        </p:txBody>
      </p:sp>
    </p:spTree>
    <p:extLst>
      <p:ext uri="{BB962C8B-B14F-4D97-AF65-F5344CB8AC3E}">
        <p14:creationId xmlns:p14="http://schemas.microsoft.com/office/powerpoint/2010/main" val="27955302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Rectangle 17"/>
          <p:cNvSpPr>
            <a:spLocks noGrp="1" noChangeArrowheads="1"/>
          </p:cNvSpPr>
          <p:nvPr>
            <p:ph type="dt" sz="half" idx="10"/>
          </p:nvPr>
        </p:nvSpPr>
        <p:spPr>
          <a:ln/>
        </p:spPr>
        <p:txBody>
          <a:bodyPr/>
          <a:lstStyle>
            <a:lvl1pPr>
              <a:defRPr/>
            </a:lvl1pPr>
          </a:lstStyle>
          <a:p>
            <a:pPr>
              <a:defRPr/>
            </a:pPr>
            <a:fld id="{C483414E-78E1-48AA-938A-AD9E1320630E}" type="datetime1">
              <a:rPr lang="ru-RU" altLang="ru-RU"/>
              <a:pPr>
                <a:defRPr/>
              </a:pPr>
              <a:t>23.02.2015</a:t>
            </a:fld>
            <a:endParaRPr lang="ru-RU" altLang="ru-RU"/>
          </a:p>
        </p:txBody>
      </p:sp>
      <p:sp>
        <p:nvSpPr>
          <p:cNvPr id="4" name="Rectangle 18"/>
          <p:cNvSpPr>
            <a:spLocks noGrp="1" noChangeArrowheads="1"/>
          </p:cNvSpPr>
          <p:nvPr>
            <p:ph type="ftr" sz="quarter" idx="11"/>
          </p:nvPr>
        </p:nvSpPr>
        <p:spPr>
          <a:ln/>
        </p:spPr>
        <p:txBody>
          <a:bodyPr/>
          <a:lstStyle>
            <a:lvl1pPr>
              <a:defRPr/>
            </a:lvl1pPr>
          </a:lstStyle>
          <a:p>
            <a:pPr>
              <a:defRPr/>
            </a:pPr>
            <a:endParaRPr lang="ru-RU" altLang="ru-RU"/>
          </a:p>
        </p:txBody>
      </p:sp>
      <p:sp>
        <p:nvSpPr>
          <p:cNvPr id="5" name="Rectangle 19"/>
          <p:cNvSpPr>
            <a:spLocks noGrp="1" noChangeArrowheads="1"/>
          </p:cNvSpPr>
          <p:nvPr>
            <p:ph type="sldNum" sz="quarter" idx="12"/>
          </p:nvPr>
        </p:nvSpPr>
        <p:spPr>
          <a:ln/>
        </p:spPr>
        <p:txBody>
          <a:bodyPr/>
          <a:lstStyle>
            <a:lvl1pPr>
              <a:defRPr/>
            </a:lvl1pPr>
          </a:lstStyle>
          <a:p>
            <a:pPr>
              <a:defRPr/>
            </a:pPr>
            <a:fld id="{DD619CF1-1D6F-460D-BE79-7E2402FB7C6A}" type="slidenum">
              <a:rPr lang="ru-RU" altLang="ru-RU"/>
              <a:pPr>
                <a:defRPr/>
              </a:pPr>
              <a:t>‹#›</a:t>
            </a:fld>
            <a:endParaRPr lang="ru-RU" altLang="ru-RU"/>
          </a:p>
        </p:txBody>
      </p:sp>
    </p:spTree>
    <p:extLst>
      <p:ext uri="{BB962C8B-B14F-4D97-AF65-F5344CB8AC3E}">
        <p14:creationId xmlns:p14="http://schemas.microsoft.com/office/powerpoint/2010/main" val="29253020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Rectangle 17"/>
          <p:cNvSpPr>
            <a:spLocks noGrp="1" noChangeArrowheads="1"/>
          </p:cNvSpPr>
          <p:nvPr>
            <p:ph type="dt" sz="half" idx="10"/>
          </p:nvPr>
        </p:nvSpPr>
        <p:spPr>
          <a:ln/>
        </p:spPr>
        <p:txBody>
          <a:bodyPr/>
          <a:lstStyle>
            <a:lvl1pPr>
              <a:defRPr/>
            </a:lvl1pPr>
          </a:lstStyle>
          <a:p>
            <a:pPr>
              <a:defRPr/>
            </a:pPr>
            <a:fld id="{BA3CF16C-4296-4757-99B9-8F6E4782566F}" type="datetime1">
              <a:rPr lang="ru-RU" altLang="ru-RU"/>
              <a:pPr>
                <a:defRPr/>
              </a:pPr>
              <a:t>23.02.2015</a:t>
            </a:fld>
            <a:endParaRPr lang="ru-RU" altLang="ru-RU"/>
          </a:p>
        </p:txBody>
      </p:sp>
      <p:sp>
        <p:nvSpPr>
          <p:cNvPr id="3" name="Rectangle 18"/>
          <p:cNvSpPr>
            <a:spLocks noGrp="1" noChangeArrowheads="1"/>
          </p:cNvSpPr>
          <p:nvPr>
            <p:ph type="ftr" sz="quarter" idx="11"/>
          </p:nvPr>
        </p:nvSpPr>
        <p:spPr>
          <a:ln/>
        </p:spPr>
        <p:txBody>
          <a:bodyPr/>
          <a:lstStyle>
            <a:lvl1pPr>
              <a:defRPr/>
            </a:lvl1pPr>
          </a:lstStyle>
          <a:p>
            <a:pPr>
              <a:defRPr/>
            </a:pPr>
            <a:endParaRPr lang="ru-RU" altLang="ru-RU"/>
          </a:p>
        </p:txBody>
      </p:sp>
      <p:sp>
        <p:nvSpPr>
          <p:cNvPr id="4" name="Rectangle 19"/>
          <p:cNvSpPr>
            <a:spLocks noGrp="1" noChangeArrowheads="1"/>
          </p:cNvSpPr>
          <p:nvPr>
            <p:ph type="sldNum" sz="quarter" idx="12"/>
          </p:nvPr>
        </p:nvSpPr>
        <p:spPr>
          <a:ln/>
        </p:spPr>
        <p:txBody>
          <a:bodyPr/>
          <a:lstStyle>
            <a:lvl1pPr>
              <a:defRPr/>
            </a:lvl1pPr>
          </a:lstStyle>
          <a:p>
            <a:pPr>
              <a:defRPr/>
            </a:pPr>
            <a:fld id="{AD3994BC-2096-41C6-925C-F4DC585344CC}" type="slidenum">
              <a:rPr lang="ru-RU" altLang="ru-RU"/>
              <a:pPr>
                <a:defRPr/>
              </a:pPr>
              <a:t>‹#›</a:t>
            </a:fld>
            <a:endParaRPr lang="ru-RU" altLang="ru-RU"/>
          </a:p>
        </p:txBody>
      </p:sp>
    </p:spTree>
    <p:extLst>
      <p:ext uri="{BB962C8B-B14F-4D97-AF65-F5344CB8AC3E}">
        <p14:creationId xmlns:p14="http://schemas.microsoft.com/office/powerpoint/2010/main" val="101952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Объект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17"/>
          <p:cNvSpPr>
            <a:spLocks noGrp="1" noChangeArrowheads="1"/>
          </p:cNvSpPr>
          <p:nvPr>
            <p:ph type="dt" sz="half" idx="10"/>
          </p:nvPr>
        </p:nvSpPr>
        <p:spPr>
          <a:ln/>
        </p:spPr>
        <p:txBody>
          <a:bodyPr/>
          <a:lstStyle>
            <a:lvl1pPr>
              <a:defRPr/>
            </a:lvl1pPr>
          </a:lstStyle>
          <a:p>
            <a:pPr>
              <a:defRPr/>
            </a:pPr>
            <a:fld id="{99C74FF4-CF71-4AC8-A3A4-61B3BFFDF875}" type="datetime1">
              <a:rPr lang="ru-RU" altLang="ru-RU"/>
              <a:pPr>
                <a:defRPr/>
              </a:pPr>
              <a:t>23.02.2015</a:t>
            </a:fld>
            <a:endParaRPr lang="ru-RU" altLang="ru-RU"/>
          </a:p>
        </p:txBody>
      </p:sp>
      <p:sp>
        <p:nvSpPr>
          <p:cNvPr id="6" name="Rectangle 18"/>
          <p:cNvSpPr>
            <a:spLocks noGrp="1" noChangeArrowheads="1"/>
          </p:cNvSpPr>
          <p:nvPr>
            <p:ph type="ftr" sz="quarter" idx="11"/>
          </p:nvPr>
        </p:nvSpPr>
        <p:spPr>
          <a:ln/>
        </p:spPr>
        <p:txBody>
          <a:bodyPr/>
          <a:lstStyle>
            <a:lvl1pPr>
              <a:defRPr/>
            </a:lvl1pPr>
          </a:lstStyle>
          <a:p>
            <a:pPr>
              <a:defRPr/>
            </a:pPr>
            <a:endParaRPr lang="ru-RU" altLang="ru-RU"/>
          </a:p>
        </p:txBody>
      </p:sp>
      <p:sp>
        <p:nvSpPr>
          <p:cNvPr id="7" name="Rectangle 19"/>
          <p:cNvSpPr>
            <a:spLocks noGrp="1" noChangeArrowheads="1"/>
          </p:cNvSpPr>
          <p:nvPr>
            <p:ph type="sldNum" sz="quarter" idx="12"/>
          </p:nvPr>
        </p:nvSpPr>
        <p:spPr>
          <a:ln/>
        </p:spPr>
        <p:txBody>
          <a:bodyPr/>
          <a:lstStyle>
            <a:lvl1pPr>
              <a:defRPr/>
            </a:lvl1pPr>
          </a:lstStyle>
          <a:p>
            <a:pPr>
              <a:defRPr/>
            </a:pPr>
            <a:fld id="{A5E1DA75-D31D-430B-8067-44FF920A589D}" type="slidenum">
              <a:rPr lang="ru-RU" altLang="ru-RU"/>
              <a:pPr>
                <a:defRPr/>
              </a:pPr>
              <a:t>‹#›</a:t>
            </a:fld>
            <a:endParaRPr lang="ru-RU" altLang="ru-RU"/>
          </a:p>
        </p:txBody>
      </p:sp>
    </p:spTree>
    <p:extLst>
      <p:ext uri="{BB962C8B-B14F-4D97-AF65-F5344CB8AC3E}">
        <p14:creationId xmlns:p14="http://schemas.microsoft.com/office/powerpoint/2010/main" val="35620397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smtClean="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17"/>
          <p:cNvSpPr>
            <a:spLocks noGrp="1" noChangeArrowheads="1"/>
          </p:cNvSpPr>
          <p:nvPr>
            <p:ph type="dt" sz="half" idx="10"/>
          </p:nvPr>
        </p:nvSpPr>
        <p:spPr>
          <a:ln/>
        </p:spPr>
        <p:txBody>
          <a:bodyPr/>
          <a:lstStyle>
            <a:lvl1pPr>
              <a:defRPr/>
            </a:lvl1pPr>
          </a:lstStyle>
          <a:p>
            <a:pPr>
              <a:defRPr/>
            </a:pPr>
            <a:fld id="{F76EBC1C-5AD2-4022-9F53-4BAE8A47C85A}" type="datetime1">
              <a:rPr lang="ru-RU" altLang="ru-RU"/>
              <a:pPr>
                <a:defRPr/>
              </a:pPr>
              <a:t>23.02.2015</a:t>
            </a:fld>
            <a:endParaRPr lang="ru-RU" altLang="ru-RU"/>
          </a:p>
        </p:txBody>
      </p:sp>
      <p:sp>
        <p:nvSpPr>
          <p:cNvPr id="6" name="Rectangle 18"/>
          <p:cNvSpPr>
            <a:spLocks noGrp="1" noChangeArrowheads="1"/>
          </p:cNvSpPr>
          <p:nvPr>
            <p:ph type="ftr" sz="quarter" idx="11"/>
          </p:nvPr>
        </p:nvSpPr>
        <p:spPr>
          <a:ln/>
        </p:spPr>
        <p:txBody>
          <a:bodyPr/>
          <a:lstStyle>
            <a:lvl1pPr>
              <a:defRPr/>
            </a:lvl1pPr>
          </a:lstStyle>
          <a:p>
            <a:pPr>
              <a:defRPr/>
            </a:pPr>
            <a:endParaRPr lang="ru-RU" altLang="ru-RU"/>
          </a:p>
        </p:txBody>
      </p:sp>
      <p:sp>
        <p:nvSpPr>
          <p:cNvPr id="7" name="Rectangle 19"/>
          <p:cNvSpPr>
            <a:spLocks noGrp="1" noChangeArrowheads="1"/>
          </p:cNvSpPr>
          <p:nvPr>
            <p:ph type="sldNum" sz="quarter" idx="12"/>
          </p:nvPr>
        </p:nvSpPr>
        <p:spPr>
          <a:ln/>
        </p:spPr>
        <p:txBody>
          <a:bodyPr/>
          <a:lstStyle>
            <a:lvl1pPr>
              <a:defRPr/>
            </a:lvl1pPr>
          </a:lstStyle>
          <a:p>
            <a:pPr>
              <a:defRPr/>
            </a:pPr>
            <a:fld id="{06A84B9E-2C34-4114-A037-9BAEB6B591E9}" type="slidenum">
              <a:rPr lang="ru-RU" altLang="ru-RU"/>
              <a:pPr>
                <a:defRPr/>
              </a:pPr>
              <a:t>‹#›</a:t>
            </a:fld>
            <a:endParaRPr lang="ru-RU" altLang="ru-RU"/>
          </a:p>
        </p:txBody>
      </p:sp>
    </p:spTree>
    <p:extLst>
      <p:ext uri="{BB962C8B-B14F-4D97-AF65-F5344CB8AC3E}">
        <p14:creationId xmlns:p14="http://schemas.microsoft.com/office/powerpoint/2010/main" val="38316412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17"/>
          <p:cNvSpPr>
            <a:spLocks noGrp="1" noChangeArrowheads="1"/>
          </p:cNvSpPr>
          <p:nvPr>
            <p:ph type="dt" sz="half" idx="10"/>
          </p:nvPr>
        </p:nvSpPr>
        <p:spPr>
          <a:ln/>
        </p:spPr>
        <p:txBody>
          <a:bodyPr/>
          <a:lstStyle>
            <a:lvl1pPr>
              <a:defRPr/>
            </a:lvl1pPr>
          </a:lstStyle>
          <a:p>
            <a:pPr>
              <a:defRPr/>
            </a:pPr>
            <a:fld id="{B480718D-E263-465D-A50E-95603FA7C54D}" type="datetime1">
              <a:rPr lang="ru-RU" altLang="ru-RU"/>
              <a:pPr>
                <a:defRPr/>
              </a:pPr>
              <a:t>23.02.2015</a:t>
            </a:fld>
            <a:endParaRPr lang="ru-RU" altLang="ru-RU"/>
          </a:p>
        </p:txBody>
      </p:sp>
      <p:sp>
        <p:nvSpPr>
          <p:cNvPr id="5" name="Rectangle 18"/>
          <p:cNvSpPr>
            <a:spLocks noGrp="1" noChangeArrowheads="1"/>
          </p:cNvSpPr>
          <p:nvPr>
            <p:ph type="ftr" sz="quarter" idx="11"/>
          </p:nvPr>
        </p:nvSpPr>
        <p:spPr>
          <a:ln/>
        </p:spPr>
        <p:txBody>
          <a:bodyPr/>
          <a:lstStyle>
            <a:lvl1pPr>
              <a:defRPr/>
            </a:lvl1pPr>
          </a:lstStyle>
          <a:p>
            <a:pPr>
              <a:defRPr/>
            </a:pPr>
            <a:endParaRPr lang="ru-RU" altLang="ru-RU"/>
          </a:p>
        </p:txBody>
      </p:sp>
      <p:sp>
        <p:nvSpPr>
          <p:cNvPr id="6" name="Rectangle 19"/>
          <p:cNvSpPr>
            <a:spLocks noGrp="1" noChangeArrowheads="1"/>
          </p:cNvSpPr>
          <p:nvPr>
            <p:ph type="sldNum" sz="quarter" idx="12"/>
          </p:nvPr>
        </p:nvSpPr>
        <p:spPr>
          <a:ln/>
        </p:spPr>
        <p:txBody>
          <a:bodyPr/>
          <a:lstStyle>
            <a:lvl1pPr>
              <a:defRPr/>
            </a:lvl1pPr>
          </a:lstStyle>
          <a:p>
            <a:pPr>
              <a:defRPr/>
            </a:pPr>
            <a:fld id="{F1A4B18D-5C56-44E0-BEF5-D706B68AA163}" type="slidenum">
              <a:rPr lang="ru-RU" altLang="ru-RU"/>
              <a:pPr>
                <a:defRPr/>
              </a:pPr>
              <a:t>‹#›</a:t>
            </a:fld>
            <a:endParaRPr lang="ru-RU" altLang="ru-RU"/>
          </a:p>
        </p:txBody>
      </p:sp>
    </p:spTree>
    <p:extLst>
      <p:ext uri="{BB962C8B-B14F-4D97-AF65-F5344CB8AC3E}">
        <p14:creationId xmlns:p14="http://schemas.microsoft.com/office/powerpoint/2010/main" val="41117909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724650" y="304800"/>
            <a:ext cx="1885950" cy="5791200"/>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1066800" y="304800"/>
            <a:ext cx="5505450" cy="5791200"/>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17"/>
          <p:cNvSpPr>
            <a:spLocks noGrp="1" noChangeArrowheads="1"/>
          </p:cNvSpPr>
          <p:nvPr>
            <p:ph type="dt" sz="half" idx="10"/>
          </p:nvPr>
        </p:nvSpPr>
        <p:spPr>
          <a:ln/>
        </p:spPr>
        <p:txBody>
          <a:bodyPr/>
          <a:lstStyle>
            <a:lvl1pPr>
              <a:defRPr/>
            </a:lvl1pPr>
          </a:lstStyle>
          <a:p>
            <a:pPr>
              <a:defRPr/>
            </a:pPr>
            <a:fld id="{FD853114-6D27-4EBE-A979-1870256C5E3C}" type="datetime1">
              <a:rPr lang="ru-RU" altLang="ru-RU"/>
              <a:pPr>
                <a:defRPr/>
              </a:pPr>
              <a:t>23.02.2015</a:t>
            </a:fld>
            <a:endParaRPr lang="ru-RU" altLang="ru-RU"/>
          </a:p>
        </p:txBody>
      </p:sp>
      <p:sp>
        <p:nvSpPr>
          <p:cNvPr id="5" name="Rectangle 18"/>
          <p:cNvSpPr>
            <a:spLocks noGrp="1" noChangeArrowheads="1"/>
          </p:cNvSpPr>
          <p:nvPr>
            <p:ph type="ftr" sz="quarter" idx="11"/>
          </p:nvPr>
        </p:nvSpPr>
        <p:spPr>
          <a:ln/>
        </p:spPr>
        <p:txBody>
          <a:bodyPr/>
          <a:lstStyle>
            <a:lvl1pPr>
              <a:defRPr/>
            </a:lvl1pPr>
          </a:lstStyle>
          <a:p>
            <a:pPr>
              <a:defRPr/>
            </a:pPr>
            <a:endParaRPr lang="ru-RU" altLang="ru-RU"/>
          </a:p>
        </p:txBody>
      </p:sp>
      <p:sp>
        <p:nvSpPr>
          <p:cNvPr id="6" name="Rectangle 19"/>
          <p:cNvSpPr>
            <a:spLocks noGrp="1" noChangeArrowheads="1"/>
          </p:cNvSpPr>
          <p:nvPr>
            <p:ph type="sldNum" sz="quarter" idx="12"/>
          </p:nvPr>
        </p:nvSpPr>
        <p:spPr>
          <a:ln/>
        </p:spPr>
        <p:txBody>
          <a:bodyPr/>
          <a:lstStyle>
            <a:lvl1pPr>
              <a:defRPr/>
            </a:lvl1pPr>
          </a:lstStyle>
          <a:p>
            <a:pPr>
              <a:defRPr/>
            </a:pPr>
            <a:fld id="{DA2ADFCD-A6F0-4892-ABB9-0CD44F26B173}" type="slidenum">
              <a:rPr lang="ru-RU" altLang="ru-RU"/>
              <a:pPr>
                <a:defRPr/>
              </a:pPr>
              <a:t>‹#›</a:t>
            </a:fld>
            <a:endParaRPr lang="ru-RU" altLang="ru-RU"/>
          </a:p>
        </p:txBody>
      </p:sp>
    </p:spTree>
    <p:extLst>
      <p:ext uri="{BB962C8B-B14F-4D97-AF65-F5344CB8AC3E}">
        <p14:creationId xmlns:p14="http://schemas.microsoft.com/office/powerpoint/2010/main" val="251842167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Заголовок, текст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66800" y="304800"/>
            <a:ext cx="7543800" cy="1431925"/>
          </a:xfrm>
        </p:spPr>
        <p:txBody>
          <a:bodyPr/>
          <a:lstStyle/>
          <a:p>
            <a:r>
              <a:rPr lang="ru-RU" smtClean="0"/>
              <a:t>Образец заголовка</a:t>
            </a:r>
            <a:endParaRPr lang="ru-RU"/>
          </a:p>
        </p:txBody>
      </p:sp>
      <p:sp>
        <p:nvSpPr>
          <p:cNvPr id="3" name="Текст 2"/>
          <p:cNvSpPr>
            <a:spLocks noGrp="1"/>
          </p:cNvSpPr>
          <p:nvPr>
            <p:ph type="body" sz="half" idx="1"/>
          </p:nvPr>
        </p:nvSpPr>
        <p:spPr>
          <a:xfrm>
            <a:off x="1066800" y="1981200"/>
            <a:ext cx="3695700" cy="41148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4914900" y="1981200"/>
            <a:ext cx="3695700" cy="41148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Rectangle 17"/>
          <p:cNvSpPr>
            <a:spLocks noGrp="1" noChangeArrowheads="1"/>
          </p:cNvSpPr>
          <p:nvPr>
            <p:ph type="dt" sz="half" idx="10"/>
          </p:nvPr>
        </p:nvSpPr>
        <p:spPr>
          <a:ln/>
        </p:spPr>
        <p:txBody>
          <a:bodyPr/>
          <a:lstStyle>
            <a:lvl1pPr>
              <a:defRPr/>
            </a:lvl1pPr>
          </a:lstStyle>
          <a:p>
            <a:pPr>
              <a:defRPr/>
            </a:pPr>
            <a:fld id="{56DEDFDD-0F97-44EB-839A-E2549404635C}" type="datetime1">
              <a:rPr lang="ru-RU" altLang="ru-RU"/>
              <a:pPr>
                <a:defRPr/>
              </a:pPr>
              <a:t>23.02.2015</a:t>
            </a:fld>
            <a:endParaRPr lang="ru-RU" altLang="ru-RU"/>
          </a:p>
        </p:txBody>
      </p:sp>
      <p:sp>
        <p:nvSpPr>
          <p:cNvPr id="6" name="Rectangle 18"/>
          <p:cNvSpPr>
            <a:spLocks noGrp="1" noChangeArrowheads="1"/>
          </p:cNvSpPr>
          <p:nvPr>
            <p:ph type="ftr" sz="quarter" idx="11"/>
          </p:nvPr>
        </p:nvSpPr>
        <p:spPr>
          <a:ln/>
        </p:spPr>
        <p:txBody>
          <a:bodyPr/>
          <a:lstStyle>
            <a:lvl1pPr>
              <a:defRPr/>
            </a:lvl1pPr>
          </a:lstStyle>
          <a:p>
            <a:pPr>
              <a:defRPr/>
            </a:pPr>
            <a:endParaRPr lang="ru-RU" altLang="ru-RU"/>
          </a:p>
        </p:txBody>
      </p:sp>
      <p:sp>
        <p:nvSpPr>
          <p:cNvPr id="7" name="Rectangle 19"/>
          <p:cNvSpPr>
            <a:spLocks noGrp="1" noChangeArrowheads="1"/>
          </p:cNvSpPr>
          <p:nvPr>
            <p:ph type="sldNum" sz="quarter" idx="12"/>
          </p:nvPr>
        </p:nvSpPr>
        <p:spPr>
          <a:ln/>
        </p:spPr>
        <p:txBody>
          <a:bodyPr/>
          <a:lstStyle>
            <a:lvl1pPr>
              <a:defRPr/>
            </a:lvl1pPr>
          </a:lstStyle>
          <a:p>
            <a:pPr>
              <a:defRPr/>
            </a:pPr>
            <a:fld id="{4D06F7E4-A8E5-483B-8B7B-C488D83ADC1E}" type="slidenum">
              <a:rPr lang="ru-RU" altLang="ru-RU"/>
              <a:pPr>
                <a:defRPr/>
              </a:pPr>
              <a:t>‹#›</a:t>
            </a:fld>
            <a:endParaRPr lang="ru-RU" altLang="ru-RU"/>
          </a:p>
        </p:txBody>
      </p:sp>
    </p:spTree>
    <p:extLst>
      <p:ext uri="{BB962C8B-B14F-4D97-AF65-F5344CB8AC3E}">
        <p14:creationId xmlns:p14="http://schemas.microsoft.com/office/powerpoint/2010/main" val="3842145317"/>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26" name="Group 2"/>
          <p:cNvGrpSpPr>
            <a:grpSpLocks/>
          </p:cNvGrpSpPr>
          <p:nvPr/>
        </p:nvGrpSpPr>
        <p:grpSpPr bwMode="auto">
          <a:xfrm>
            <a:off x="0" y="6350"/>
            <a:ext cx="9140825" cy="6851650"/>
            <a:chOff x="0" y="4"/>
            <a:chExt cx="5758" cy="4316"/>
          </a:xfrm>
        </p:grpSpPr>
        <p:sp>
          <p:nvSpPr>
            <p:cNvPr id="1032" name="Freeform 3"/>
            <p:cNvSpPr>
              <a:spLocks/>
            </p:cNvSpPr>
            <p:nvPr/>
          </p:nvSpPr>
          <p:spPr bwMode="hidden">
            <a:xfrm>
              <a:off x="558" y="1161"/>
              <a:ext cx="5200" cy="3159"/>
            </a:xfrm>
            <a:custGeom>
              <a:avLst/>
              <a:gdLst>
                <a:gd name="T0" fmla="*/ 0 w 5184"/>
                <a:gd name="T1" fmla="*/ 3159 h 3159"/>
                <a:gd name="T2" fmla="*/ 5264 w 5184"/>
                <a:gd name="T3" fmla="*/ 3159 h 3159"/>
                <a:gd name="T4" fmla="*/ 5264 w 5184"/>
                <a:gd name="T5" fmla="*/ 0 h 3159"/>
                <a:gd name="T6" fmla="*/ 0 w 5184"/>
                <a:gd name="T7" fmla="*/ 0 h 3159"/>
                <a:gd name="T8" fmla="*/ 0 w 5184"/>
                <a:gd name="T9" fmla="*/ 3159 h 3159"/>
                <a:gd name="T10" fmla="*/ 0 w 5184"/>
                <a:gd name="T11" fmla="*/ 3159 h 315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184" h="3159">
                  <a:moveTo>
                    <a:pt x="0" y="3159"/>
                  </a:moveTo>
                  <a:lnTo>
                    <a:pt x="5184" y="3159"/>
                  </a:lnTo>
                  <a:lnTo>
                    <a:pt x="5184" y="0"/>
                  </a:lnTo>
                  <a:lnTo>
                    <a:pt x="0" y="0"/>
                  </a:lnTo>
                  <a:lnTo>
                    <a:pt x="0" y="3159"/>
                  </a:lnTo>
                  <a:close/>
                </a:path>
              </a:pathLst>
            </a:custGeom>
            <a:gradFill rotWithShape="0">
              <a:gsLst>
                <a:gs pos="0">
                  <a:schemeClr val="bg1"/>
                </a:gs>
                <a:gs pos="100000">
                  <a:schemeClr val="bg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1033" name="Freeform 4"/>
            <p:cNvSpPr>
              <a:spLocks/>
            </p:cNvSpPr>
            <p:nvPr/>
          </p:nvSpPr>
          <p:spPr bwMode="hidden">
            <a:xfrm>
              <a:off x="0" y="1161"/>
              <a:ext cx="558" cy="3159"/>
            </a:xfrm>
            <a:custGeom>
              <a:avLst/>
              <a:gdLst>
                <a:gd name="T0" fmla="*/ 0 w 556"/>
                <a:gd name="T1" fmla="*/ 0 h 3159"/>
                <a:gd name="T2" fmla="*/ 0 w 556"/>
                <a:gd name="T3" fmla="*/ 3159 h 3159"/>
                <a:gd name="T4" fmla="*/ 566 w 556"/>
                <a:gd name="T5" fmla="*/ 3159 h 3159"/>
                <a:gd name="T6" fmla="*/ 566 w 556"/>
                <a:gd name="T7" fmla="*/ 0 h 3159"/>
                <a:gd name="T8" fmla="*/ 0 w 556"/>
                <a:gd name="T9" fmla="*/ 0 h 3159"/>
                <a:gd name="T10" fmla="*/ 0 w 556"/>
                <a:gd name="T11" fmla="*/ 0 h 315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56" h="3159">
                  <a:moveTo>
                    <a:pt x="0" y="0"/>
                  </a:moveTo>
                  <a:lnTo>
                    <a:pt x="0" y="3159"/>
                  </a:lnTo>
                  <a:lnTo>
                    <a:pt x="556" y="3159"/>
                  </a:lnTo>
                  <a:lnTo>
                    <a:pt x="556" y="0"/>
                  </a:lnTo>
                  <a:lnTo>
                    <a:pt x="0" y="0"/>
                  </a:lnTo>
                  <a:close/>
                </a:path>
              </a:pathLst>
            </a:custGeom>
            <a:gradFill rotWithShape="0">
              <a:gsLst>
                <a:gs pos="0">
                  <a:schemeClr val="bg1"/>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grpSp>
          <p:nvGrpSpPr>
            <p:cNvPr id="1034" name="Group 5"/>
            <p:cNvGrpSpPr>
              <a:grpSpLocks/>
            </p:cNvGrpSpPr>
            <p:nvPr userDrawn="1"/>
          </p:nvGrpSpPr>
          <p:grpSpPr bwMode="auto">
            <a:xfrm>
              <a:off x="0" y="4"/>
              <a:ext cx="5758" cy="4316"/>
              <a:chOff x="0" y="4"/>
              <a:chExt cx="5758" cy="4316"/>
            </a:xfrm>
          </p:grpSpPr>
          <p:sp>
            <p:nvSpPr>
              <p:cNvPr id="1035" name="Freeform 6"/>
              <p:cNvSpPr>
                <a:spLocks/>
              </p:cNvSpPr>
              <p:nvPr/>
            </p:nvSpPr>
            <p:spPr bwMode="ltGray">
              <a:xfrm>
                <a:off x="552" y="4"/>
                <a:ext cx="12" cy="695"/>
              </a:xfrm>
              <a:custGeom>
                <a:avLst/>
                <a:gdLst>
                  <a:gd name="T0" fmla="*/ 12 w 12"/>
                  <a:gd name="T1" fmla="*/ 0 h 695"/>
                  <a:gd name="T2" fmla="*/ 0 w 12"/>
                  <a:gd name="T3" fmla="*/ 0 h 695"/>
                  <a:gd name="T4" fmla="*/ 0 w 12"/>
                  <a:gd name="T5" fmla="*/ 695 h 695"/>
                  <a:gd name="T6" fmla="*/ 12 w 12"/>
                  <a:gd name="T7" fmla="*/ 695 h 695"/>
                  <a:gd name="T8" fmla="*/ 12 w 12"/>
                  <a:gd name="T9" fmla="*/ 0 h 695"/>
                  <a:gd name="T10" fmla="*/ 12 w 12"/>
                  <a:gd name="T11" fmla="*/ 0 h 69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2" h="695">
                    <a:moveTo>
                      <a:pt x="12" y="0"/>
                    </a:moveTo>
                    <a:lnTo>
                      <a:pt x="0" y="0"/>
                    </a:lnTo>
                    <a:lnTo>
                      <a:pt x="0" y="695"/>
                    </a:lnTo>
                    <a:lnTo>
                      <a:pt x="12" y="695"/>
                    </a:lnTo>
                    <a:lnTo>
                      <a:pt x="12" y="0"/>
                    </a:lnTo>
                    <a:close/>
                  </a:path>
                </a:pathLst>
              </a:custGeom>
              <a:gradFill rotWithShape="0">
                <a:gsLst>
                  <a:gs pos="0">
                    <a:schemeClr val="bg1"/>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1036" name="Freeform 7"/>
              <p:cNvSpPr>
                <a:spLocks/>
              </p:cNvSpPr>
              <p:nvPr/>
            </p:nvSpPr>
            <p:spPr bwMode="ltGray">
              <a:xfrm>
                <a:off x="552" y="1623"/>
                <a:ext cx="12" cy="2697"/>
              </a:xfrm>
              <a:custGeom>
                <a:avLst/>
                <a:gdLst>
                  <a:gd name="T0" fmla="*/ 0 w 12"/>
                  <a:gd name="T1" fmla="*/ 2697 h 2697"/>
                  <a:gd name="T2" fmla="*/ 12 w 12"/>
                  <a:gd name="T3" fmla="*/ 2697 h 2697"/>
                  <a:gd name="T4" fmla="*/ 12 w 12"/>
                  <a:gd name="T5" fmla="*/ 0 h 2697"/>
                  <a:gd name="T6" fmla="*/ 0 w 12"/>
                  <a:gd name="T7" fmla="*/ 0 h 2697"/>
                  <a:gd name="T8" fmla="*/ 0 w 12"/>
                  <a:gd name="T9" fmla="*/ 2697 h 2697"/>
                  <a:gd name="T10" fmla="*/ 0 w 12"/>
                  <a:gd name="T11" fmla="*/ 2697 h 269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2" h="2697">
                    <a:moveTo>
                      <a:pt x="0" y="2697"/>
                    </a:moveTo>
                    <a:lnTo>
                      <a:pt x="12" y="2697"/>
                    </a:lnTo>
                    <a:lnTo>
                      <a:pt x="12" y="0"/>
                    </a:lnTo>
                    <a:lnTo>
                      <a:pt x="0" y="0"/>
                    </a:lnTo>
                    <a:lnTo>
                      <a:pt x="0" y="2697"/>
                    </a:lnTo>
                    <a:close/>
                  </a:path>
                </a:pathLst>
              </a:custGeom>
              <a:gradFill rotWithShape="0">
                <a:gsLst>
                  <a:gs pos="0">
                    <a:schemeClr val="bg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1037" name="Freeform 8"/>
              <p:cNvSpPr>
                <a:spLocks/>
              </p:cNvSpPr>
              <p:nvPr/>
            </p:nvSpPr>
            <p:spPr bwMode="ltGray">
              <a:xfrm>
                <a:off x="1019" y="1155"/>
                <a:ext cx="4739" cy="12"/>
              </a:xfrm>
              <a:custGeom>
                <a:avLst/>
                <a:gdLst>
                  <a:gd name="T0" fmla="*/ 4799 w 4724"/>
                  <a:gd name="T1" fmla="*/ 0 h 12"/>
                  <a:gd name="T2" fmla="*/ 0 w 4724"/>
                  <a:gd name="T3" fmla="*/ 0 h 12"/>
                  <a:gd name="T4" fmla="*/ 0 w 4724"/>
                  <a:gd name="T5" fmla="*/ 12 h 12"/>
                  <a:gd name="T6" fmla="*/ 4799 w 4724"/>
                  <a:gd name="T7" fmla="*/ 12 h 12"/>
                  <a:gd name="T8" fmla="*/ 4799 w 4724"/>
                  <a:gd name="T9" fmla="*/ 0 h 12"/>
                  <a:gd name="T10" fmla="*/ 4799 w 4724"/>
                  <a:gd name="T11" fmla="*/ 0 h 1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724" h="12">
                    <a:moveTo>
                      <a:pt x="4724" y="0"/>
                    </a:moveTo>
                    <a:lnTo>
                      <a:pt x="0" y="0"/>
                    </a:lnTo>
                    <a:lnTo>
                      <a:pt x="0" y="12"/>
                    </a:lnTo>
                    <a:lnTo>
                      <a:pt x="4724" y="12"/>
                    </a:lnTo>
                    <a:lnTo>
                      <a:pt x="4724" y="0"/>
                    </a:lnTo>
                    <a:close/>
                  </a:path>
                </a:pathLst>
              </a:cu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1038" name="Freeform 9"/>
              <p:cNvSpPr>
                <a:spLocks/>
              </p:cNvSpPr>
              <p:nvPr/>
            </p:nvSpPr>
            <p:spPr bwMode="ltGray">
              <a:xfrm>
                <a:off x="552" y="1371"/>
                <a:ext cx="12" cy="252"/>
              </a:xfrm>
              <a:custGeom>
                <a:avLst/>
                <a:gdLst>
                  <a:gd name="T0" fmla="*/ 0 w 12"/>
                  <a:gd name="T1" fmla="*/ 252 h 252"/>
                  <a:gd name="T2" fmla="*/ 12 w 12"/>
                  <a:gd name="T3" fmla="*/ 252 h 252"/>
                  <a:gd name="T4" fmla="*/ 12 w 12"/>
                  <a:gd name="T5" fmla="*/ 0 h 252"/>
                  <a:gd name="T6" fmla="*/ 0 w 12"/>
                  <a:gd name="T7" fmla="*/ 0 h 252"/>
                  <a:gd name="T8" fmla="*/ 0 w 12"/>
                  <a:gd name="T9" fmla="*/ 252 h 252"/>
                  <a:gd name="T10" fmla="*/ 0 w 12"/>
                  <a:gd name="T11" fmla="*/ 252 h 25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2" h="252">
                    <a:moveTo>
                      <a:pt x="0" y="252"/>
                    </a:moveTo>
                    <a:lnTo>
                      <a:pt x="12" y="252"/>
                    </a:lnTo>
                    <a:lnTo>
                      <a:pt x="12" y="0"/>
                    </a:lnTo>
                    <a:lnTo>
                      <a:pt x="0" y="0"/>
                    </a:lnTo>
                    <a:lnTo>
                      <a:pt x="0" y="252"/>
                    </a:lnTo>
                    <a:close/>
                  </a:path>
                </a:pathLst>
              </a:custGeom>
              <a:gradFill rotWithShape="0">
                <a:gsLst>
                  <a:gs pos="0">
                    <a:schemeClr val="accent2"/>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1039" name="Freeform 10"/>
              <p:cNvSpPr>
                <a:spLocks/>
              </p:cNvSpPr>
              <p:nvPr/>
            </p:nvSpPr>
            <p:spPr bwMode="ltGray">
              <a:xfrm>
                <a:off x="552" y="699"/>
                <a:ext cx="12" cy="252"/>
              </a:xfrm>
              <a:custGeom>
                <a:avLst/>
                <a:gdLst>
                  <a:gd name="T0" fmla="*/ 12 w 12"/>
                  <a:gd name="T1" fmla="*/ 0 h 252"/>
                  <a:gd name="T2" fmla="*/ 0 w 12"/>
                  <a:gd name="T3" fmla="*/ 0 h 252"/>
                  <a:gd name="T4" fmla="*/ 0 w 12"/>
                  <a:gd name="T5" fmla="*/ 252 h 252"/>
                  <a:gd name="T6" fmla="*/ 12 w 12"/>
                  <a:gd name="T7" fmla="*/ 252 h 252"/>
                  <a:gd name="T8" fmla="*/ 12 w 12"/>
                  <a:gd name="T9" fmla="*/ 0 h 252"/>
                  <a:gd name="T10" fmla="*/ 12 w 12"/>
                  <a:gd name="T11" fmla="*/ 0 h 25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2" h="252">
                    <a:moveTo>
                      <a:pt x="12" y="0"/>
                    </a:moveTo>
                    <a:lnTo>
                      <a:pt x="0" y="0"/>
                    </a:lnTo>
                    <a:lnTo>
                      <a:pt x="0" y="252"/>
                    </a:lnTo>
                    <a:lnTo>
                      <a:pt x="12" y="252"/>
                    </a:lnTo>
                    <a:lnTo>
                      <a:pt x="12" y="0"/>
                    </a:lnTo>
                    <a:close/>
                  </a:path>
                </a:pathLst>
              </a:custGeom>
              <a:gradFill rotWithShape="0">
                <a:gsLst>
                  <a:gs pos="0">
                    <a:schemeClr val="bg2"/>
                  </a:gs>
                  <a:gs pos="100000">
                    <a:schemeClr val="accent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134155" name="Freeform 11"/>
              <p:cNvSpPr>
                <a:spLocks/>
              </p:cNvSpPr>
              <p:nvPr/>
            </p:nvSpPr>
            <p:spPr bwMode="ltGray">
              <a:xfrm>
                <a:off x="552" y="951"/>
                <a:ext cx="12" cy="420"/>
              </a:xfrm>
              <a:custGeom>
                <a:avLst/>
                <a:gdLst>
                  <a:gd name="T0" fmla="*/ 0 w 12"/>
                  <a:gd name="T1" fmla="*/ 0 h 420"/>
                  <a:gd name="T2" fmla="*/ 0 w 12"/>
                  <a:gd name="T3" fmla="*/ 420 h 420"/>
                  <a:gd name="T4" fmla="*/ 12 w 12"/>
                  <a:gd name="T5" fmla="*/ 420 h 420"/>
                  <a:gd name="T6" fmla="*/ 12 w 12"/>
                  <a:gd name="T7" fmla="*/ 0 h 420"/>
                  <a:gd name="T8" fmla="*/ 0 w 12"/>
                  <a:gd name="T9" fmla="*/ 0 h 420"/>
                  <a:gd name="T10" fmla="*/ 0 w 12"/>
                  <a:gd name="T11" fmla="*/ 0 h 420"/>
                </a:gdLst>
                <a:ahLst/>
                <a:cxnLst>
                  <a:cxn ang="0">
                    <a:pos x="T0" y="T1"/>
                  </a:cxn>
                  <a:cxn ang="0">
                    <a:pos x="T2" y="T3"/>
                  </a:cxn>
                  <a:cxn ang="0">
                    <a:pos x="T4" y="T5"/>
                  </a:cxn>
                  <a:cxn ang="0">
                    <a:pos x="T6" y="T7"/>
                  </a:cxn>
                  <a:cxn ang="0">
                    <a:pos x="T8" y="T9"/>
                  </a:cxn>
                  <a:cxn ang="0">
                    <a:pos x="T10" y="T11"/>
                  </a:cxn>
                </a:cxnLst>
                <a:rect l="0" t="0" r="r" b="b"/>
                <a:pathLst>
                  <a:path w="12" h="420">
                    <a:moveTo>
                      <a:pt x="0" y="0"/>
                    </a:moveTo>
                    <a:lnTo>
                      <a:pt x="0" y="420"/>
                    </a:lnTo>
                    <a:lnTo>
                      <a:pt x="12" y="420"/>
                    </a:lnTo>
                    <a:lnTo>
                      <a:pt x="12" y="0"/>
                    </a:lnTo>
                    <a:lnTo>
                      <a:pt x="0" y="0"/>
                    </a:lnTo>
                    <a:lnTo>
                      <a:pt x="0" y="0"/>
                    </a:lnTo>
                    <a:close/>
                  </a:path>
                </a:pathLst>
              </a:custGeom>
              <a:gradFill rotWithShape="0">
                <a:gsLst>
                  <a:gs pos="0">
                    <a:schemeClr val="accent2"/>
                  </a:gs>
                  <a:gs pos="50000">
                    <a:schemeClr val="hlink"/>
                  </a:gs>
                  <a:gs pos="100000">
                    <a:schemeClr val="accent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ru-RU"/>
              </a:p>
            </p:txBody>
          </p:sp>
          <p:sp>
            <p:nvSpPr>
              <p:cNvPr id="1041" name="Freeform 12"/>
              <p:cNvSpPr>
                <a:spLocks/>
              </p:cNvSpPr>
              <p:nvPr/>
            </p:nvSpPr>
            <p:spPr bwMode="ltGray">
              <a:xfrm>
                <a:off x="0" y="1155"/>
                <a:ext cx="351" cy="12"/>
              </a:xfrm>
              <a:custGeom>
                <a:avLst/>
                <a:gdLst>
                  <a:gd name="T0" fmla="*/ 0 w 251"/>
                  <a:gd name="T1" fmla="*/ 0 h 12"/>
                  <a:gd name="T2" fmla="*/ 0 w 251"/>
                  <a:gd name="T3" fmla="*/ 12 h 12"/>
                  <a:gd name="T4" fmla="*/ 1344 w 251"/>
                  <a:gd name="T5" fmla="*/ 12 h 12"/>
                  <a:gd name="T6" fmla="*/ 1344 w 251"/>
                  <a:gd name="T7" fmla="*/ 0 h 12"/>
                  <a:gd name="T8" fmla="*/ 0 w 251"/>
                  <a:gd name="T9" fmla="*/ 0 h 12"/>
                  <a:gd name="T10" fmla="*/ 0 w 251"/>
                  <a:gd name="T11" fmla="*/ 0 h 1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51" h="12">
                    <a:moveTo>
                      <a:pt x="0" y="0"/>
                    </a:moveTo>
                    <a:lnTo>
                      <a:pt x="0" y="12"/>
                    </a:lnTo>
                    <a:lnTo>
                      <a:pt x="251" y="12"/>
                    </a:lnTo>
                    <a:lnTo>
                      <a:pt x="251" y="0"/>
                    </a:lnTo>
                    <a:lnTo>
                      <a:pt x="0" y="0"/>
                    </a:lnTo>
                    <a:close/>
                  </a:path>
                </a:pathLst>
              </a:custGeom>
              <a:gradFill rotWithShape="0">
                <a:gsLst>
                  <a:gs pos="0">
                    <a:schemeClr val="bg2"/>
                  </a:gs>
                  <a:gs pos="100000">
                    <a:schemeClr val="accent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1042" name="Freeform 13"/>
              <p:cNvSpPr>
                <a:spLocks/>
              </p:cNvSpPr>
              <p:nvPr/>
            </p:nvSpPr>
            <p:spPr bwMode="ltGray">
              <a:xfrm>
                <a:off x="767" y="1155"/>
                <a:ext cx="252" cy="12"/>
              </a:xfrm>
              <a:custGeom>
                <a:avLst/>
                <a:gdLst>
                  <a:gd name="T0" fmla="*/ 256 w 251"/>
                  <a:gd name="T1" fmla="*/ 0 h 12"/>
                  <a:gd name="T2" fmla="*/ 0 w 251"/>
                  <a:gd name="T3" fmla="*/ 0 h 12"/>
                  <a:gd name="T4" fmla="*/ 0 w 251"/>
                  <a:gd name="T5" fmla="*/ 12 h 12"/>
                  <a:gd name="T6" fmla="*/ 256 w 251"/>
                  <a:gd name="T7" fmla="*/ 12 h 12"/>
                  <a:gd name="T8" fmla="*/ 256 w 251"/>
                  <a:gd name="T9" fmla="*/ 0 h 12"/>
                  <a:gd name="T10" fmla="*/ 256 w 251"/>
                  <a:gd name="T11" fmla="*/ 0 h 1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51" h="12">
                    <a:moveTo>
                      <a:pt x="251" y="0"/>
                    </a:moveTo>
                    <a:lnTo>
                      <a:pt x="0" y="0"/>
                    </a:lnTo>
                    <a:lnTo>
                      <a:pt x="0" y="12"/>
                    </a:lnTo>
                    <a:lnTo>
                      <a:pt x="251" y="12"/>
                    </a:lnTo>
                    <a:lnTo>
                      <a:pt x="251" y="0"/>
                    </a:lnTo>
                    <a:close/>
                  </a:path>
                </a:pathLst>
              </a:custGeom>
              <a:gradFill rotWithShape="0">
                <a:gsLst>
                  <a:gs pos="0">
                    <a:schemeClr val="accent2"/>
                  </a:gs>
                  <a:gs pos="100000">
                    <a:schemeClr val="bg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134158" name="Freeform 14"/>
              <p:cNvSpPr>
                <a:spLocks/>
              </p:cNvSpPr>
              <p:nvPr/>
            </p:nvSpPr>
            <p:spPr bwMode="ltGray">
              <a:xfrm>
                <a:off x="348" y="1155"/>
                <a:ext cx="419" cy="12"/>
              </a:xfrm>
              <a:custGeom>
                <a:avLst/>
                <a:gdLst>
                  <a:gd name="T0" fmla="*/ 0 w 418"/>
                  <a:gd name="T1" fmla="*/ 0 h 12"/>
                  <a:gd name="T2" fmla="*/ 0 w 418"/>
                  <a:gd name="T3" fmla="*/ 12 h 12"/>
                  <a:gd name="T4" fmla="*/ 418 w 418"/>
                  <a:gd name="T5" fmla="*/ 12 h 12"/>
                  <a:gd name="T6" fmla="*/ 418 w 418"/>
                  <a:gd name="T7" fmla="*/ 0 h 12"/>
                  <a:gd name="T8" fmla="*/ 0 w 418"/>
                  <a:gd name="T9" fmla="*/ 0 h 12"/>
                  <a:gd name="T10" fmla="*/ 0 w 418"/>
                  <a:gd name="T11" fmla="*/ 0 h 12"/>
                </a:gdLst>
                <a:ahLst/>
                <a:cxnLst>
                  <a:cxn ang="0">
                    <a:pos x="T0" y="T1"/>
                  </a:cxn>
                  <a:cxn ang="0">
                    <a:pos x="T2" y="T3"/>
                  </a:cxn>
                  <a:cxn ang="0">
                    <a:pos x="T4" y="T5"/>
                  </a:cxn>
                  <a:cxn ang="0">
                    <a:pos x="T6" y="T7"/>
                  </a:cxn>
                  <a:cxn ang="0">
                    <a:pos x="T8" y="T9"/>
                  </a:cxn>
                  <a:cxn ang="0">
                    <a:pos x="T10" y="T11"/>
                  </a:cxn>
                </a:cxnLst>
                <a:rect l="0" t="0" r="r" b="b"/>
                <a:pathLst>
                  <a:path w="418" h="12">
                    <a:moveTo>
                      <a:pt x="0" y="0"/>
                    </a:moveTo>
                    <a:lnTo>
                      <a:pt x="0" y="12"/>
                    </a:lnTo>
                    <a:lnTo>
                      <a:pt x="418" y="12"/>
                    </a:lnTo>
                    <a:lnTo>
                      <a:pt x="418" y="0"/>
                    </a:lnTo>
                    <a:lnTo>
                      <a:pt x="0" y="0"/>
                    </a:lnTo>
                    <a:lnTo>
                      <a:pt x="0" y="0"/>
                    </a:lnTo>
                    <a:close/>
                  </a:path>
                </a:pathLst>
              </a:custGeom>
              <a:gradFill rotWithShape="0">
                <a:gsLst>
                  <a:gs pos="0">
                    <a:schemeClr val="accent2"/>
                  </a:gs>
                  <a:gs pos="50000">
                    <a:schemeClr val="hlink"/>
                  </a:gs>
                  <a:gs pos="100000">
                    <a:schemeClr val="accent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ru-RU"/>
              </a:p>
            </p:txBody>
          </p:sp>
        </p:grpSp>
      </p:grpSp>
      <p:sp>
        <p:nvSpPr>
          <p:cNvPr id="134159" name="Rectangle 15"/>
          <p:cNvSpPr>
            <a:spLocks noGrp="1" noChangeArrowheads="1"/>
          </p:cNvSpPr>
          <p:nvPr>
            <p:ph type="title"/>
          </p:nvPr>
        </p:nvSpPr>
        <p:spPr bwMode="auto">
          <a:xfrm>
            <a:off x="1066800" y="304800"/>
            <a:ext cx="7543800" cy="1431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ru-RU" altLang="ru-RU" smtClean="0"/>
              <a:t>Образец заголовка</a:t>
            </a:r>
          </a:p>
        </p:txBody>
      </p:sp>
      <p:sp>
        <p:nvSpPr>
          <p:cNvPr id="134160" name="Rectangle 16"/>
          <p:cNvSpPr>
            <a:spLocks noGrp="1" noChangeArrowheads="1"/>
          </p:cNvSpPr>
          <p:nvPr>
            <p:ph type="body" idx="1"/>
          </p:nvPr>
        </p:nvSpPr>
        <p:spPr bwMode="auto">
          <a:xfrm>
            <a:off x="1066800" y="1981200"/>
            <a:ext cx="75438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ru-RU" altLang="ru-RU" smtClean="0"/>
              <a:t>Образец текста</a:t>
            </a:r>
          </a:p>
          <a:p>
            <a:pPr lvl="1"/>
            <a:r>
              <a:rPr lang="ru-RU" altLang="ru-RU" smtClean="0"/>
              <a:t>Второй уровень</a:t>
            </a:r>
          </a:p>
          <a:p>
            <a:pPr lvl="2"/>
            <a:r>
              <a:rPr lang="ru-RU" altLang="ru-RU" smtClean="0"/>
              <a:t>Третий уровень</a:t>
            </a:r>
          </a:p>
          <a:p>
            <a:pPr lvl="3"/>
            <a:r>
              <a:rPr lang="ru-RU" altLang="ru-RU" smtClean="0"/>
              <a:t>Четвертый уровень</a:t>
            </a:r>
          </a:p>
          <a:p>
            <a:pPr lvl="4"/>
            <a:r>
              <a:rPr lang="ru-RU" altLang="ru-RU" smtClean="0"/>
              <a:t>Пятый уровень</a:t>
            </a:r>
          </a:p>
        </p:txBody>
      </p:sp>
      <p:sp>
        <p:nvSpPr>
          <p:cNvPr id="134161" name="Rectangle 17"/>
          <p:cNvSpPr>
            <a:spLocks noGrp="1" noChangeArrowheads="1"/>
          </p:cNvSpPr>
          <p:nvPr>
            <p:ph type="dt" sz="half" idx="2"/>
          </p:nvPr>
        </p:nvSpPr>
        <p:spPr bwMode="auto">
          <a:xfrm>
            <a:off x="1066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effectLst>
                  <a:outerShdw blurRad="38100" dist="38100" dir="2700000" algn="tl">
                    <a:srgbClr val="000000"/>
                  </a:outerShdw>
                </a:effectLst>
              </a:defRPr>
            </a:lvl1pPr>
          </a:lstStyle>
          <a:p>
            <a:pPr>
              <a:defRPr/>
            </a:pPr>
            <a:fld id="{7CA7ACA3-8307-47D1-B996-1384A05F00AD}" type="datetime1">
              <a:rPr lang="ru-RU" altLang="ru-RU"/>
              <a:pPr>
                <a:defRPr/>
              </a:pPr>
              <a:t>23.02.2015</a:t>
            </a:fld>
            <a:endParaRPr lang="ru-RU" altLang="ru-RU"/>
          </a:p>
        </p:txBody>
      </p:sp>
      <p:sp>
        <p:nvSpPr>
          <p:cNvPr id="134162" name="Rectangle 18"/>
          <p:cNvSpPr>
            <a:spLocks noGrp="1" noChangeArrowheads="1"/>
          </p:cNvSpPr>
          <p:nvPr>
            <p:ph type="ftr" sz="quarter" idx="3"/>
          </p:nvPr>
        </p:nvSpPr>
        <p:spPr bwMode="auto">
          <a:xfrm>
            <a:off x="34290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effectLst>
                  <a:outerShdw blurRad="38100" dist="38100" dir="2700000" algn="tl">
                    <a:srgbClr val="000000"/>
                  </a:outerShdw>
                </a:effectLst>
              </a:defRPr>
            </a:lvl1pPr>
          </a:lstStyle>
          <a:p>
            <a:pPr>
              <a:defRPr/>
            </a:pPr>
            <a:endParaRPr lang="ru-RU" altLang="ru-RU"/>
          </a:p>
        </p:txBody>
      </p:sp>
      <p:sp>
        <p:nvSpPr>
          <p:cNvPr id="134163" name="Rectangle 19"/>
          <p:cNvSpPr>
            <a:spLocks noGrp="1" noChangeArrowheads="1"/>
          </p:cNvSpPr>
          <p:nvPr>
            <p:ph type="sldNum" sz="quarter" idx="4"/>
          </p:nvPr>
        </p:nvSpPr>
        <p:spPr bwMode="auto">
          <a:xfrm>
            <a:off x="67056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effectLst>
                  <a:outerShdw blurRad="38100" dist="38100" dir="2700000" algn="tl">
                    <a:srgbClr val="000000"/>
                  </a:outerShdw>
                </a:effectLst>
              </a:defRPr>
            </a:lvl1pPr>
          </a:lstStyle>
          <a:p>
            <a:pPr>
              <a:defRPr/>
            </a:pPr>
            <a:fld id="{760F7F90-798C-468B-9E1B-E8AFA30E663C}" type="slidenum">
              <a:rPr lang="ru-RU" altLang="ru-RU"/>
              <a:pPr>
                <a:defRPr/>
              </a:pPr>
              <a:t>‹#›</a:t>
            </a:fld>
            <a:endParaRPr lang="ru-RU" altLang="ru-RU"/>
          </a:p>
        </p:txBody>
      </p:sp>
    </p:spTree>
  </p:cSld>
  <p:clrMap bg1="dk2" tx1="lt1" bg2="dk1" tx2="lt2" accent1="accent1" accent2="accent2" accent3="accent3" accent4="accent4" accent5="accent5" accent6="accent6" hlink="hlink" folHlink="folHlink"/>
  <p:sldLayoutIdLst>
    <p:sldLayoutId id="2147483758" r:id="rId1"/>
    <p:sldLayoutId id="2147483747" r:id="rId2"/>
    <p:sldLayoutId id="2147483748" r:id="rId3"/>
    <p:sldLayoutId id="2147483749" r:id="rId4"/>
    <p:sldLayoutId id="2147483750" r:id="rId5"/>
    <p:sldLayoutId id="2147483751" r:id="rId6"/>
    <p:sldLayoutId id="2147483752" r:id="rId7"/>
    <p:sldLayoutId id="2147483753" r:id="rId8"/>
    <p:sldLayoutId id="2147483754" r:id="rId9"/>
    <p:sldLayoutId id="2147483755" r:id="rId10"/>
    <p:sldLayoutId id="2147483756" r:id="rId11"/>
    <p:sldLayoutId id="2147483757" r:id="rId12"/>
  </p:sldLayoutIdLst>
  <p:timing>
    <p:tnLst>
      <p:par>
        <p:cTn id="1" dur="indefinite" restart="never" nodeType="tmRoot"/>
      </p:par>
    </p:tnLst>
  </p:timing>
  <p:hf hdr="0" ftr="0"/>
  <p:txStyles>
    <p:titleStyle>
      <a:lvl1pPr algn="l" rtl="0" eaLnBrk="0" fontAlgn="base" hangingPunct="0">
        <a:spcBef>
          <a:spcPct val="0"/>
        </a:spcBef>
        <a:spcAft>
          <a:spcPct val="0"/>
        </a:spcAft>
        <a:defRPr sz="4400" b="1">
          <a:solidFill>
            <a:schemeClr val="tx2"/>
          </a:solidFill>
          <a:effectLst>
            <a:outerShdw blurRad="38100" dist="38100" dir="2700000" algn="tl">
              <a:srgbClr val="000000"/>
            </a:outerShdw>
          </a:effectLst>
          <a:latin typeface="+mj-lt"/>
          <a:ea typeface="+mj-ea"/>
          <a:cs typeface="+mj-cs"/>
        </a:defRPr>
      </a:lvl1pPr>
      <a:lvl2pPr algn="l" rtl="0" eaLnBrk="0" fontAlgn="base" hangingPunct="0">
        <a:spcBef>
          <a:spcPct val="0"/>
        </a:spcBef>
        <a:spcAft>
          <a:spcPct val="0"/>
        </a:spcAft>
        <a:defRPr sz="4400" b="1">
          <a:solidFill>
            <a:schemeClr val="tx2"/>
          </a:solidFill>
          <a:effectLst>
            <a:outerShdw blurRad="38100" dist="38100" dir="2700000" algn="tl">
              <a:srgbClr val="000000"/>
            </a:outerShdw>
          </a:effectLst>
          <a:latin typeface="Tahoma" pitchFamily="34" charset="0"/>
        </a:defRPr>
      </a:lvl2pPr>
      <a:lvl3pPr algn="l" rtl="0" eaLnBrk="0" fontAlgn="base" hangingPunct="0">
        <a:spcBef>
          <a:spcPct val="0"/>
        </a:spcBef>
        <a:spcAft>
          <a:spcPct val="0"/>
        </a:spcAft>
        <a:defRPr sz="4400" b="1">
          <a:solidFill>
            <a:schemeClr val="tx2"/>
          </a:solidFill>
          <a:effectLst>
            <a:outerShdw blurRad="38100" dist="38100" dir="2700000" algn="tl">
              <a:srgbClr val="000000"/>
            </a:outerShdw>
          </a:effectLst>
          <a:latin typeface="Tahoma" pitchFamily="34" charset="0"/>
        </a:defRPr>
      </a:lvl3pPr>
      <a:lvl4pPr algn="l" rtl="0" eaLnBrk="0" fontAlgn="base" hangingPunct="0">
        <a:spcBef>
          <a:spcPct val="0"/>
        </a:spcBef>
        <a:spcAft>
          <a:spcPct val="0"/>
        </a:spcAft>
        <a:defRPr sz="4400" b="1">
          <a:solidFill>
            <a:schemeClr val="tx2"/>
          </a:solidFill>
          <a:effectLst>
            <a:outerShdw blurRad="38100" dist="38100" dir="2700000" algn="tl">
              <a:srgbClr val="000000"/>
            </a:outerShdw>
          </a:effectLst>
          <a:latin typeface="Tahoma" pitchFamily="34" charset="0"/>
        </a:defRPr>
      </a:lvl4pPr>
      <a:lvl5pPr algn="l" rtl="0" eaLnBrk="0" fontAlgn="base" hangingPunct="0">
        <a:spcBef>
          <a:spcPct val="0"/>
        </a:spcBef>
        <a:spcAft>
          <a:spcPct val="0"/>
        </a:spcAft>
        <a:defRPr sz="4400" b="1">
          <a:solidFill>
            <a:schemeClr val="tx2"/>
          </a:solidFill>
          <a:effectLst>
            <a:outerShdw blurRad="38100" dist="38100" dir="2700000" algn="tl">
              <a:srgbClr val="000000"/>
            </a:outerShdw>
          </a:effectLst>
          <a:latin typeface="Tahoma" pitchFamily="34" charset="0"/>
        </a:defRPr>
      </a:lvl5pPr>
      <a:lvl6pPr marL="457200" algn="l" rtl="0" fontAlgn="base">
        <a:spcBef>
          <a:spcPct val="0"/>
        </a:spcBef>
        <a:spcAft>
          <a:spcPct val="0"/>
        </a:spcAft>
        <a:defRPr sz="4400" b="1">
          <a:solidFill>
            <a:schemeClr val="tx2"/>
          </a:solidFill>
          <a:effectLst>
            <a:outerShdw blurRad="38100" dist="38100" dir="2700000" algn="tl">
              <a:srgbClr val="000000"/>
            </a:outerShdw>
          </a:effectLst>
          <a:latin typeface="Tahoma" pitchFamily="34" charset="0"/>
        </a:defRPr>
      </a:lvl6pPr>
      <a:lvl7pPr marL="914400" algn="l" rtl="0" fontAlgn="base">
        <a:spcBef>
          <a:spcPct val="0"/>
        </a:spcBef>
        <a:spcAft>
          <a:spcPct val="0"/>
        </a:spcAft>
        <a:defRPr sz="4400" b="1">
          <a:solidFill>
            <a:schemeClr val="tx2"/>
          </a:solidFill>
          <a:effectLst>
            <a:outerShdw blurRad="38100" dist="38100" dir="2700000" algn="tl">
              <a:srgbClr val="000000"/>
            </a:outerShdw>
          </a:effectLst>
          <a:latin typeface="Tahoma" pitchFamily="34" charset="0"/>
        </a:defRPr>
      </a:lvl7pPr>
      <a:lvl8pPr marL="1371600" algn="l" rtl="0" fontAlgn="base">
        <a:spcBef>
          <a:spcPct val="0"/>
        </a:spcBef>
        <a:spcAft>
          <a:spcPct val="0"/>
        </a:spcAft>
        <a:defRPr sz="4400" b="1">
          <a:solidFill>
            <a:schemeClr val="tx2"/>
          </a:solidFill>
          <a:effectLst>
            <a:outerShdw blurRad="38100" dist="38100" dir="2700000" algn="tl">
              <a:srgbClr val="000000"/>
            </a:outerShdw>
          </a:effectLst>
          <a:latin typeface="Tahoma" pitchFamily="34" charset="0"/>
        </a:defRPr>
      </a:lvl8pPr>
      <a:lvl9pPr marL="1828800" algn="l" rtl="0" fontAlgn="base">
        <a:spcBef>
          <a:spcPct val="0"/>
        </a:spcBef>
        <a:spcAft>
          <a:spcPct val="0"/>
        </a:spcAft>
        <a:defRPr sz="4400" b="1">
          <a:solidFill>
            <a:schemeClr val="tx2"/>
          </a:solidFill>
          <a:effectLst>
            <a:outerShdw blurRad="38100" dist="38100" dir="2700000" algn="tl">
              <a:srgbClr val="000000"/>
            </a:outerShdw>
          </a:effectLst>
          <a:latin typeface="Tahoma" pitchFamily="34" charset="0"/>
        </a:defRPr>
      </a:lvl9pPr>
    </p:titleStyle>
    <p:bodyStyle>
      <a:lvl1pPr marL="342900" indent="-342900" algn="l" rtl="0" eaLnBrk="0" fontAlgn="base" hangingPunct="0">
        <a:spcBef>
          <a:spcPct val="20000"/>
        </a:spcBef>
        <a:spcAft>
          <a:spcPct val="0"/>
        </a:spcAft>
        <a:buClr>
          <a:schemeClr val="hlink"/>
        </a:buClr>
        <a:buSzPct val="70000"/>
        <a:buFont typeface="Wingdings" pitchFamily="2" charset="2"/>
        <a:buChar char="n"/>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tx1"/>
        </a:buClr>
        <a:buChar char="–"/>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hlink"/>
        </a:buClr>
        <a:buSzPct val="70000"/>
        <a:buFont typeface="Wingdings" pitchFamily="2" charset="2"/>
        <a:buChar char="n"/>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lr>
          <a:schemeClr val="tx1"/>
        </a:buClr>
        <a:buChar char="–"/>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 Id="rId5" Type="http://schemas.openxmlformats.org/officeDocument/2006/relationships/image" Target="../media/image2.png"/><Relationship Id="rId4" Type="http://schemas.openxmlformats.org/officeDocument/2006/relationships/hyperlink" Target="http://www.vvsu.ru/news/shownews.asp?ID=35557" TargetMode="External"/></Relationships>
</file>

<file path=ppt/slides/_rels/slide2.xml.rels><?xml version="1.0" encoding="UTF-8" standalone="yes"?>
<Relationships xmlns="http://schemas.openxmlformats.org/package/2006/relationships"><Relationship Id="rId3" Type="http://schemas.openxmlformats.org/officeDocument/2006/relationships/hyperlink" Target="http://www.vvsu.ru/news/shownews.asp?ID=35557"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hyperlink" Target="http://www.vvsu.ru/news/shownews.asp?ID=35557"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hyperlink" Target="http://www.vvsu.ru/news/shownews.asp?ID=35557"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3" Type="http://schemas.openxmlformats.org/officeDocument/2006/relationships/hyperlink" Target="http://www.vvsu.ru/news/shownews.asp?ID=35557"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7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7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7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7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7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7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1.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3.xml"/><Relationship Id="rId4"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755576" y="2924944"/>
            <a:ext cx="7973599" cy="1405796"/>
          </a:xfrm>
        </p:spPr>
        <p:txBody>
          <a:bodyPr/>
          <a:lstStyle/>
          <a:p>
            <a:pPr algn="ctr" eaLnBrk="1" hangingPunct="1">
              <a:defRPr/>
            </a:pPr>
            <a:r>
              <a:rPr lang="ru-RU" altLang="ru-RU" sz="3300" dirty="0">
                <a:effectLst/>
                <a:cs typeface="Calibri" pitchFamily="34" charset="0"/>
              </a:rPr>
              <a:t>Тема </a:t>
            </a:r>
            <a:r>
              <a:rPr lang="ru-RU" altLang="ru-RU" sz="3300" dirty="0" smtClean="0">
                <a:effectLst/>
                <a:cs typeface="Calibri" pitchFamily="34" charset="0"/>
              </a:rPr>
              <a:t>4. </a:t>
            </a:r>
            <a:r>
              <a:rPr lang="ru-RU" sz="3600" dirty="0" smtClean="0">
                <a:effectLst/>
              </a:rPr>
              <a:t>Право социального обеспечения</a:t>
            </a:r>
            <a:endParaRPr lang="ru-RU" altLang="ru-RU" sz="3300" dirty="0">
              <a:effectLst/>
              <a:cs typeface="Calibri" pitchFamily="34" charset="0"/>
            </a:endParaRPr>
          </a:p>
        </p:txBody>
      </p:sp>
      <p:sp>
        <p:nvSpPr>
          <p:cNvPr id="3075" name="Text Box 5"/>
          <p:cNvSpPr txBox="1">
            <a:spLocks noChangeArrowheads="1"/>
          </p:cNvSpPr>
          <p:nvPr/>
        </p:nvSpPr>
        <p:spPr bwMode="auto">
          <a:xfrm>
            <a:off x="551423" y="476672"/>
            <a:ext cx="8413065" cy="20621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lr>
                <a:schemeClr val="hlink"/>
              </a:buClr>
              <a:buSzPct val="70000"/>
              <a:buFont typeface="Wingdings" pitchFamily="2" charset="2"/>
              <a:buChar char="n"/>
              <a:defRPr sz="3200">
                <a:solidFill>
                  <a:schemeClr val="tx1"/>
                </a:solidFill>
                <a:latin typeface="Tahoma" pitchFamily="34" charset="0"/>
              </a:defRPr>
            </a:lvl1pPr>
            <a:lvl2pPr marL="742950" indent="-285750" eaLnBrk="0" hangingPunct="0">
              <a:spcBef>
                <a:spcPct val="20000"/>
              </a:spcBef>
              <a:buClr>
                <a:schemeClr val="tx1"/>
              </a:buClr>
              <a:buChar char="–"/>
              <a:defRPr sz="2800">
                <a:solidFill>
                  <a:schemeClr val="tx1"/>
                </a:solidFill>
                <a:latin typeface="Tahoma" pitchFamily="34" charset="0"/>
              </a:defRPr>
            </a:lvl2pPr>
            <a:lvl3pPr marL="1143000" indent="-228600" eaLnBrk="0" hangingPunct="0">
              <a:spcBef>
                <a:spcPct val="20000"/>
              </a:spcBef>
              <a:buClr>
                <a:schemeClr val="hlink"/>
              </a:buClr>
              <a:buSzPct val="70000"/>
              <a:buFont typeface="Wingdings" pitchFamily="2" charset="2"/>
              <a:buChar char="n"/>
              <a:defRPr sz="2400">
                <a:solidFill>
                  <a:schemeClr val="tx1"/>
                </a:solidFill>
                <a:latin typeface="Tahoma" pitchFamily="34" charset="0"/>
              </a:defRPr>
            </a:lvl3pPr>
            <a:lvl4pPr marL="1600200" indent="-228600" eaLnBrk="0" hangingPunct="0">
              <a:spcBef>
                <a:spcPct val="20000"/>
              </a:spcBef>
              <a:buClr>
                <a:schemeClr val="tx1"/>
              </a:buClr>
              <a:buChar char="–"/>
              <a:defRPr sz="2000">
                <a:solidFill>
                  <a:schemeClr val="tx1"/>
                </a:solidFill>
                <a:latin typeface="Tahoma" pitchFamily="34" charset="0"/>
              </a:defRPr>
            </a:lvl4pPr>
            <a:lvl5pPr marL="2057400" indent="-228600" eaLnBrk="0" hangingPunct="0">
              <a:spcBef>
                <a:spcPct val="20000"/>
              </a:spcBef>
              <a:buClr>
                <a:schemeClr val="hlink"/>
              </a:buClr>
              <a:buSzPct val="70000"/>
              <a:buFont typeface="Wingdings" pitchFamily="2" charset="2"/>
              <a:buChar char="n"/>
              <a:defRPr sz="2000">
                <a:solidFill>
                  <a:schemeClr val="tx1"/>
                </a:solidFill>
                <a:latin typeface="Tahoma" pitchFamily="34" charset="0"/>
              </a:defRPr>
            </a:lvl5pPr>
            <a:lvl6pPr marL="25146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defRPr>
            </a:lvl6pPr>
            <a:lvl7pPr marL="29718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defRPr>
            </a:lvl7pPr>
            <a:lvl8pPr marL="34290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defRPr>
            </a:lvl8pPr>
            <a:lvl9pPr marL="38862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defRPr>
            </a:lvl9pPr>
          </a:lstStyle>
          <a:p>
            <a:pPr eaLnBrk="1" hangingPunct="1">
              <a:spcBef>
                <a:spcPct val="0"/>
              </a:spcBef>
              <a:buClrTx/>
              <a:buSzTx/>
              <a:buFontTx/>
              <a:buNone/>
            </a:pPr>
            <a:r>
              <a:rPr lang="ru-RU" altLang="ru-RU" sz="2800" dirty="0" smtClean="0"/>
              <a:t>Целевые бюджетные и внебюджетные фонды</a:t>
            </a:r>
            <a:endParaRPr lang="ru-RU" altLang="ru-RU" sz="2800" dirty="0"/>
          </a:p>
          <a:p>
            <a:pPr eaLnBrk="1" hangingPunct="1">
              <a:spcBef>
                <a:spcPct val="0"/>
              </a:spcBef>
              <a:buClrTx/>
              <a:buSzTx/>
              <a:buFontTx/>
              <a:buNone/>
            </a:pPr>
            <a:r>
              <a:rPr lang="ru-RU" sz="2400" dirty="0" smtClean="0"/>
              <a:t>080100.62 </a:t>
            </a:r>
            <a:r>
              <a:rPr lang="ru-RU" altLang="ru-RU" sz="2400" dirty="0" smtClean="0"/>
              <a:t>Экономика</a:t>
            </a:r>
            <a:endParaRPr lang="ru-RU" altLang="ru-RU" sz="2400" dirty="0"/>
          </a:p>
          <a:p>
            <a:pPr eaLnBrk="1" hangingPunct="1">
              <a:spcBef>
                <a:spcPct val="0"/>
              </a:spcBef>
              <a:buClrTx/>
              <a:buSzTx/>
              <a:buFontTx/>
              <a:buNone/>
            </a:pPr>
            <a:r>
              <a:rPr lang="ru-RU" altLang="ru-RU" sz="2400" dirty="0" smtClean="0"/>
              <a:t>кафедра Международного бизнеса и финансов</a:t>
            </a:r>
            <a:endParaRPr lang="ru-RU" altLang="ru-RU" sz="2400" dirty="0"/>
          </a:p>
          <a:p>
            <a:pPr eaLnBrk="1" hangingPunct="1">
              <a:spcBef>
                <a:spcPct val="0"/>
              </a:spcBef>
              <a:buClrTx/>
              <a:buSzTx/>
              <a:buFontTx/>
              <a:buNone/>
            </a:pPr>
            <a:endParaRPr lang="ru-RU" altLang="ru-RU" sz="2400" dirty="0"/>
          </a:p>
          <a:p>
            <a:pPr algn="ctr" eaLnBrk="1" hangingPunct="1">
              <a:spcBef>
                <a:spcPct val="0"/>
              </a:spcBef>
              <a:buClrTx/>
              <a:buSzTx/>
              <a:buFontTx/>
              <a:buNone/>
            </a:pPr>
            <a:r>
              <a:rPr lang="ru-RU" altLang="ru-RU" sz="2800" dirty="0" smtClean="0"/>
              <a:t>Илья Александрович Бедрачук, канд. </a:t>
            </a:r>
            <a:r>
              <a:rPr lang="ru-RU" altLang="ru-RU" sz="2800" dirty="0"/>
              <a:t>экон. </a:t>
            </a:r>
            <a:r>
              <a:rPr lang="ru-RU" altLang="ru-RU" sz="2800" dirty="0" smtClean="0"/>
              <a:t>наук</a:t>
            </a:r>
            <a:endParaRPr lang="ru-RU" altLang="ru-RU" sz="2800" dirty="0"/>
          </a:p>
        </p:txBody>
      </p:sp>
      <p:grpSp>
        <p:nvGrpSpPr>
          <p:cNvPr id="3076" name="Group 8"/>
          <p:cNvGrpSpPr>
            <a:grpSpLocks/>
          </p:cNvGrpSpPr>
          <p:nvPr/>
        </p:nvGrpSpPr>
        <p:grpSpPr bwMode="auto">
          <a:xfrm>
            <a:off x="7964488" y="6308725"/>
            <a:ext cx="1071562" cy="447675"/>
            <a:chOff x="2694" y="3797"/>
            <a:chExt cx="1322" cy="545"/>
          </a:xfrm>
        </p:grpSpPr>
        <p:sp>
          <p:nvSpPr>
            <p:cNvPr id="3077" name="Text Box 9"/>
            <p:cNvSpPr txBox="1">
              <a:spLocks noChangeArrowheads="1"/>
            </p:cNvSpPr>
            <p:nvPr/>
          </p:nvSpPr>
          <p:spPr bwMode="auto">
            <a:xfrm>
              <a:off x="2976" y="3896"/>
              <a:ext cx="1040" cy="446"/>
            </a:xfrm>
            <a:prstGeom prst="rect">
              <a:avLst/>
            </a:prstGeom>
            <a:noFill/>
            <a:ln>
              <a:noFill/>
            </a:ln>
            <a:effectLst/>
            <a:extLst>
              <a:ext uri="{909E8E84-426E-40DD-AFC4-6F175D3DCCD1}">
                <a14:hiddenFill xmlns:a14="http://schemas.microsoft.com/office/drawing/2010/main">
                  <a:solidFill>
                    <a:srgbClr val="66CCFF"/>
                  </a:solidFill>
                </a14:hiddenFill>
              </a:ext>
              <a:ext uri="{91240B29-F687-4F45-9708-019B960494DF}">
                <a14:hiddenLine xmlns:a14="http://schemas.microsoft.com/office/drawing/2010/main" w="9525">
                  <a:solidFill>
                    <a:srgbClr val="FFFFFF"/>
                  </a:solidFill>
                  <a:miter lim="800000"/>
                  <a:headEnd/>
                  <a:tailEnd/>
                </a14:hiddenLine>
              </a:ext>
              <a:ext uri="{AF507438-7753-43E0-B8FC-AC1667EBCBE1}">
                <a14:hiddenEffects xmlns:a14="http://schemas.microsoft.com/office/drawing/2010/main">
                  <a:effectLst>
                    <a:outerShdw dist="35921" dir="2700000" algn="ctr" rotWithShape="0">
                      <a:srgbClr val="000099"/>
                    </a:outerShdw>
                  </a:effectLst>
                </a14:hiddenEffects>
              </a:ext>
            </a:extLst>
          </p:spPr>
          <p:txBody>
            <a:bodyPr wrap="none">
              <a:spAutoFit/>
            </a:bodyPr>
            <a:lstStyle>
              <a:lvl1pPr eaLnBrk="0" hangingPunct="0">
                <a:spcBef>
                  <a:spcPct val="20000"/>
                </a:spcBef>
                <a:buClr>
                  <a:schemeClr val="hlink"/>
                </a:buClr>
                <a:buSzPct val="70000"/>
                <a:buFont typeface="Wingdings" pitchFamily="2" charset="2"/>
                <a:buChar char="n"/>
                <a:defRPr sz="3200">
                  <a:solidFill>
                    <a:schemeClr val="tx1"/>
                  </a:solidFill>
                  <a:latin typeface="Tahoma" pitchFamily="34" charset="0"/>
                </a:defRPr>
              </a:lvl1pPr>
              <a:lvl2pPr marL="742950" indent="-285750" eaLnBrk="0" hangingPunct="0">
                <a:spcBef>
                  <a:spcPct val="20000"/>
                </a:spcBef>
                <a:buClr>
                  <a:schemeClr val="tx1"/>
                </a:buClr>
                <a:buChar char="–"/>
                <a:defRPr sz="2800">
                  <a:solidFill>
                    <a:schemeClr val="tx1"/>
                  </a:solidFill>
                  <a:latin typeface="Tahoma" pitchFamily="34" charset="0"/>
                </a:defRPr>
              </a:lvl2pPr>
              <a:lvl3pPr marL="1143000" indent="-228600" eaLnBrk="0" hangingPunct="0">
                <a:spcBef>
                  <a:spcPct val="20000"/>
                </a:spcBef>
                <a:buClr>
                  <a:schemeClr val="hlink"/>
                </a:buClr>
                <a:buSzPct val="70000"/>
                <a:buFont typeface="Wingdings" pitchFamily="2" charset="2"/>
                <a:buChar char="n"/>
                <a:defRPr sz="2400">
                  <a:solidFill>
                    <a:schemeClr val="tx1"/>
                  </a:solidFill>
                  <a:latin typeface="Tahoma" pitchFamily="34" charset="0"/>
                </a:defRPr>
              </a:lvl3pPr>
              <a:lvl4pPr marL="1600200" indent="-228600" eaLnBrk="0" hangingPunct="0">
                <a:spcBef>
                  <a:spcPct val="20000"/>
                </a:spcBef>
                <a:buClr>
                  <a:schemeClr val="tx1"/>
                </a:buClr>
                <a:buChar char="–"/>
                <a:defRPr sz="2000">
                  <a:solidFill>
                    <a:schemeClr val="tx1"/>
                  </a:solidFill>
                  <a:latin typeface="Tahoma" pitchFamily="34" charset="0"/>
                </a:defRPr>
              </a:lvl4pPr>
              <a:lvl5pPr marL="2057400" indent="-228600" eaLnBrk="0" hangingPunct="0">
                <a:spcBef>
                  <a:spcPct val="20000"/>
                </a:spcBef>
                <a:buClr>
                  <a:schemeClr val="hlink"/>
                </a:buClr>
                <a:buSzPct val="70000"/>
                <a:buFont typeface="Wingdings" pitchFamily="2" charset="2"/>
                <a:buChar char="n"/>
                <a:defRPr sz="2000">
                  <a:solidFill>
                    <a:schemeClr val="tx1"/>
                  </a:solidFill>
                  <a:latin typeface="Tahoma" pitchFamily="34" charset="0"/>
                </a:defRPr>
              </a:lvl5pPr>
              <a:lvl6pPr marL="25146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defRPr>
              </a:lvl6pPr>
              <a:lvl7pPr marL="29718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defRPr>
              </a:lvl7pPr>
              <a:lvl8pPr marL="34290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defRPr>
              </a:lvl8pPr>
              <a:lvl9pPr marL="38862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defRPr>
              </a:lvl9pPr>
            </a:lstStyle>
            <a:p>
              <a:pPr eaLnBrk="1" hangingPunct="1">
                <a:spcBef>
                  <a:spcPct val="0"/>
                </a:spcBef>
                <a:buClrTx/>
                <a:buSzTx/>
                <a:buFontTx/>
                <a:buNone/>
              </a:pPr>
              <a:r>
                <a:rPr lang="ru-RU" altLang="ru-RU" sz="1800">
                  <a:solidFill>
                    <a:srgbClr val="FFFFFF"/>
                  </a:solidFill>
                  <a:latin typeface="Monotype Corsiva" pitchFamily="66" charset="0"/>
                </a:rPr>
                <a:t>ВГУЭС</a:t>
              </a:r>
              <a:endParaRPr lang="ru-RU" altLang="ru-RU" sz="1800"/>
            </a:p>
          </p:txBody>
        </p:sp>
        <p:pic>
          <p:nvPicPr>
            <p:cNvPr id="3078" name="Picture 10" descr="rspp">
              <a:hlinkClick r:id="rId4"/>
            </p:cNvPr>
            <p:cNvPicPr>
              <a:picLocks noChangeAspect="1" noChangeArrowheads="1"/>
            </p:cNvPicPr>
            <p:nvPr/>
          </p:nvPicPr>
          <p:blipFill>
            <a:blip r:embed="rId5" cstate="print">
              <a:extLst>
                <a:ext uri="{28A0092B-C50C-407E-A947-70E740481C1C}">
                  <a14:useLocalDpi xmlns:a14="http://schemas.microsoft.com/office/drawing/2010/main" val="0"/>
                </a:ext>
              </a:extLst>
            </a:blip>
            <a:srcRect l="66698"/>
            <a:stretch>
              <a:fillRect/>
            </a:stretch>
          </p:blipFill>
          <p:spPr bwMode="auto">
            <a:xfrm>
              <a:off x="2694" y="3797"/>
              <a:ext cx="276" cy="530"/>
            </a:xfrm>
            <a:prstGeom prst="rect">
              <a:avLst/>
            </a:prstGeom>
            <a:solidFill>
              <a:srgbClr val="CCFFFF"/>
            </a:solidFill>
            <a:ln>
              <a:noFill/>
            </a:ln>
            <a:extLst>
              <a:ext uri="{91240B29-F687-4F45-9708-019B960494DF}">
                <a14:hiddenLine xmlns:a14="http://schemas.microsoft.com/office/drawing/2010/main" w="9525">
                  <a:solidFill>
                    <a:srgbClr val="000000"/>
                  </a:solidFill>
                  <a:miter lim="800000"/>
                  <a:headEnd/>
                  <a:tailEnd/>
                </a14:hiddenLine>
              </a:ext>
            </a:extLst>
          </p:spPr>
        </p:pic>
      </p:grpSp>
    </p:spTree>
    <p:custDataLst>
      <p:tags r:id="rId1"/>
    </p:custData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Дата 3"/>
          <p:cNvSpPr>
            <a:spLocks noGrp="1"/>
          </p:cNvSpPr>
          <p:nvPr>
            <p:ph type="dt" sz="quarter" idx="10"/>
          </p:nvPr>
        </p:nvSpPr>
        <p:spPr/>
        <p:txBody>
          <a:bodyPr/>
          <a:lstStyle/>
          <a:p>
            <a:pPr>
              <a:defRPr/>
            </a:pPr>
            <a:fld id="{00F9ADE3-A4AD-4F67-8828-A39C84D95D3C}" type="datetime1">
              <a:rPr lang="ru-RU" altLang="ru-RU"/>
              <a:pPr>
                <a:defRPr/>
              </a:pPr>
              <a:t>23.02.2015</a:t>
            </a:fld>
            <a:endParaRPr lang="ru-RU" altLang="ru-RU"/>
          </a:p>
        </p:txBody>
      </p:sp>
      <p:sp>
        <p:nvSpPr>
          <p:cNvPr id="9" name="Номер слайда 5"/>
          <p:cNvSpPr>
            <a:spLocks noGrp="1"/>
          </p:cNvSpPr>
          <p:nvPr>
            <p:ph type="sldNum" sz="quarter" idx="12"/>
          </p:nvPr>
        </p:nvSpPr>
        <p:spPr/>
        <p:txBody>
          <a:bodyPr/>
          <a:lstStyle/>
          <a:p>
            <a:pPr>
              <a:defRPr/>
            </a:pPr>
            <a:fld id="{E92B271F-2AD5-4467-9190-253E5857C666}" type="slidenum">
              <a:rPr lang="ru-RU" altLang="ru-RU"/>
              <a:pPr>
                <a:defRPr/>
              </a:pPr>
              <a:t>2</a:t>
            </a:fld>
            <a:endParaRPr lang="ru-RU" altLang="ru-RU"/>
          </a:p>
        </p:txBody>
      </p:sp>
      <p:sp>
        <p:nvSpPr>
          <p:cNvPr id="47106" name="Rectangle 2"/>
          <p:cNvSpPr>
            <a:spLocks noGrp="1" noChangeArrowheads="1"/>
          </p:cNvSpPr>
          <p:nvPr>
            <p:ph type="title"/>
          </p:nvPr>
        </p:nvSpPr>
        <p:spPr/>
        <p:txBody>
          <a:bodyPr/>
          <a:lstStyle/>
          <a:p>
            <a:pPr algn="ctr" eaLnBrk="1" hangingPunct="1">
              <a:defRPr/>
            </a:pPr>
            <a:r>
              <a:rPr lang="ru-RU" altLang="ru-RU" dirty="0" smtClean="0"/>
              <a:t>Содержание лекции</a:t>
            </a:r>
          </a:p>
        </p:txBody>
      </p:sp>
      <p:sp>
        <p:nvSpPr>
          <p:cNvPr id="47107" name="Rectangle 3"/>
          <p:cNvSpPr>
            <a:spLocks noGrp="1" noChangeArrowheads="1"/>
          </p:cNvSpPr>
          <p:nvPr>
            <p:ph type="body" idx="1"/>
          </p:nvPr>
        </p:nvSpPr>
        <p:spPr>
          <a:xfrm>
            <a:off x="971600" y="1726334"/>
            <a:ext cx="7731627" cy="4175204"/>
          </a:xfrm>
        </p:spPr>
        <p:txBody>
          <a:bodyPr/>
          <a:lstStyle/>
          <a:p>
            <a:pPr marL="609600" indent="-609600" eaLnBrk="1" hangingPunct="1">
              <a:lnSpc>
                <a:spcPct val="90000"/>
              </a:lnSpc>
              <a:buFont typeface="Wingdings" pitchFamily="2" charset="2"/>
              <a:buAutoNum type="arabicPeriod"/>
              <a:defRPr/>
            </a:pPr>
            <a:r>
              <a:rPr lang="ru-RU" dirty="0">
                <a:solidFill>
                  <a:srgbClr val="FFFF00"/>
                </a:solidFill>
                <a:effectLst/>
                <a:cs typeface="Times New Roman" pitchFamily="18" charset="0"/>
              </a:rPr>
              <a:t>Общая характеристика отрасли права. Понятие права социального </a:t>
            </a:r>
            <a:r>
              <a:rPr lang="ru-RU" dirty="0" smtClean="0">
                <a:solidFill>
                  <a:srgbClr val="FFFF00"/>
                </a:solidFill>
                <a:effectLst/>
                <a:cs typeface="Times New Roman" pitchFamily="18" charset="0"/>
              </a:rPr>
              <a:t>обеспечения.</a:t>
            </a:r>
            <a:endParaRPr lang="ru-RU" dirty="0">
              <a:solidFill>
                <a:srgbClr val="FFFF00"/>
              </a:solidFill>
              <a:effectLst/>
              <a:cs typeface="Times New Roman" pitchFamily="18" charset="0"/>
            </a:endParaRPr>
          </a:p>
          <a:p>
            <a:pPr marL="609600" indent="-609600" eaLnBrk="1" hangingPunct="1">
              <a:lnSpc>
                <a:spcPct val="90000"/>
              </a:lnSpc>
              <a:buFont typeface="Wingdings" pitchFamily="2" charset="2"/>
              <a:buAutoNum type="arabicPeriod"/>
              <a:defRPr/>
            </a:pPr>
            <a:r>
              <a:rPr lang="ru-RU" dirty="0">
                <a:solidFill>
                  <a:srgbClr val="FFFF00"/>
                </a:solidFill>
                <a:effectLst/>
                <a:cs typeface="Times New Roman" pitchFamily="18" charset="0"/>
              </a:rPr>
              <a:t>Метод и предмет права социального обеспечения.</a:t>
            </a:r>
          </a:p>
          <a:p>
            <a:pPr marL="609600" indent="-609600" eaLnBrk="1" hangingPunct="1">
              <a:lnSpc>
                <a:spcPct val="90000"/>
              </a:lnSpc>
              <a:buFont typeface="Wingdings" pitchFamily="2" charset="2"/>
              <a:buAutoNum type="arabicPeriod"/>
              <a:defRPr/>
            </a:pPr>
            <a:r>
              <a:rPr lang="ru-RU" dirty="0">
                <a:solidFill>
                  <a:srgbClr val="FFFF00"/>
                </a:solidFill>
                <a:effectLst/>
                <a:cs typeface="Times New Roman" pitchFamily="18" charset="0"/>
              </a:rPr>
              <a:t>Объекты правоотношения. Источники права социального обеспечения, и их классификация.</a:t>
            </a:r>
            <a:endParaRPr lang="ru-RU" altLang="ru-RU" dirty="0">
              <a:solidFill>
                <a:srgbClr val="FFFF00"/>
              </a:solidFill>
              <a:effectLst/>
              <a:cs typeface="Times New Roman" pitchFamily="18" charset="0"/>
            </a:endParaRPr>
          </a:p>
        </p:txBody>
      </p:sp>
      <p:grpSp>
        <p:nvGrpSpPr>
          <p:cNvPr id="5126" name="Group 6"/>
          <p:cNvGrpSpPr>
            <a:grpSpLocks/>
          </p:cNvGrpSpPr>
          <p:nvPr/>
        </p:nvGrpSpPr>
        <p:grpSpPr bwMode="auto">
          <a:xfrm>
            <a:off x="7884368" y="6340475"/>
            <a:ext cx="1071562" cy="447675"/>
            <a:chOff x="2694" y="3797"/>
            <a:chExt cx="1322" cy="545"/>
          </a:xfrm>
        </p:grpSpPr>
        <p:sp>
          <p:nvSpPr>
            <p:cNvPr id="5127" name="Text Box 7"/>
            <p:cNvSpPr txBox="1">
              <a:spLocks noChangeArrowheads="1"/>
            </p:cNvSpPr>
            <p:nvPr/>
          </p:nvSpPr>
          <p:spPr bwMode="auto">
            <a:xfrm>
              <a:off x="2976" y="3896"/>
              <a:ext cx="1040" cy="446"/>
            </a:xfrm>
            <a:prstGeom prst="rect">
              <a:avLst/>
            </a:prstGeom>
            <a:noFill/>
            <a:ln>
              <a:noFill/>
            </a:ln>
            <a:effectLst/>
            <a:extLst>
              <a:ext uri="{909E8E84-426E-40DD-AFC4-6F175D3DCCD1}">
                <a14:hiddenFill xmlns:a14="http://schemas.microsoft.com/office/drawing/2010/main">
                  <a:solidFill>
                    <a:srgbClr val="66CCFF"/>
                  </a:solidFill>
                </a14:hiddenFill>
              </a:ext>
              <a:ext uri="{91240B29-F687-4F45-9708-019B960494DF}">
                <a14:hiddenLine xmlns:a14="http://schemas.microsoft.com/office/drawing/2010/main" w="9525">
                  <a:solidFill>
                    <a:srgbClr val="FFFFFF"/>
                  </a:solidFill>
                  <a:miter lim="800000"/>
                  <a:headEnd/>
                  <a:tailEnd/>
                </a14:hiddenLine>
              </a:ext>
              <a:ext uri="{AF507438-7753-43E0-B8FC-AC1667EBCBE1}">
                <a14:hiddenEffects xmlns:a14="http://schemas.microsoft.com/office/drawing/2010/main">
                  <a:effectLst>
                    <a:outerShdw dist="35921" dir="2700000" algn="ctr" rotWithShape="0">
                      <a:srgbClr val="000099"/>
                    </a:outerShdw>
                  </a:effectLst>
                </a14:hiddenEffects>
              </a:ext>
            </a:extLst>
          </p:spPr>
          <p:txBody>
            <a:bodyPr wrap="none">
              <a:spAutoFit/>
            </a:bodyPr>
            <a:lstStyle>
              <a:lvl1pPr eaLnBrk="0" hangingPunct="0">
                <a:spcBef>
                  <a:spcPct val="20000"/>
                </a:spcBef>
                <a:buClr>
                  <a:schemeClr val="hlink"/>
                </a:buClr>
                <a:buSzPct val="70000"/>
                <a:buFont typeface="Wingdings" pitchFamily="2" charset="2"/>
                <a:buChar char="n"/>
                <a:defRPr sz="3200">
                  <a:solidFill>
                    <a:schemeClr val="tx1"/>
                  </a:solidFill>
                  <a:latin typeface="Tahoma" pitchFamily="34" charset="0"/>
                </a:defRPr>
              </a:lvl1pPr>
              <a:lvl2pPr marL="742950" indent="-285750" eaLnBrk="0" hangingPunct="0">
                <a:spcBef>
                  <a:spcPct val="20000"/>
                </a:spcBef>
                <a:buClr>
                  <a:schemeClr val="tx1"/>
                </a:buClr>
                <a:buChar char="–"/>
                <a:defRPr sz="2800">
                  <a:solidFill>
                    <a:schemeClr val="tx1"/>
                  </a:solidFill>
                  <a:latin typeface="Tahoma" pitchFamily="34" charset="0"/>
                </a:defRPr>
              </a:lvl2pPr>
              <a:lvl3pPr marL="1143000" indent="-228600" eaLnBrk="0" hangingPunct="0">
                <a:spcBef>
                  <a:spcPct val="20000"/>
                </a:spcBef>
                <a:buClr>
                  <a:schemeClr val="hlink"/>
                </a:buClr>
                <a:buSzPct val="70000"/>
                <a:buFont typeface="Wingdings" pitchFamily="2" charset="2"/>
                <a:buChar char="n"/>
                <a:defRPr sz="2400">
                  <a:solidFill>
                    <a:schemeClr val="tx1"/>
                  </a:solidFill>
                  <a:latin typeface="Tahoma" pitchFamily="34" charset="0"/>
                </a:defRPr>
              </a:lvl3pPr>
              <a:lvl4pPr marL="1600200" indent="-228600" eaLnBrk="0" hangingPunct="0">
                <a:spcBef>
                  <a:spcPct val="20000"/>
                </a:spcBef>
                <a:buClr>
                  <a:schemeClr val="tx1"/>
                </a:buClr>
                <a:buChar char="–"/>
                <a:defRPr sz="2000">
                  <a:solidFill>
                    <a:schemeClr val="tx1"/>
                  </a:solidFill>
                  <a:latin typeface="Tahoma" pitchFamily="34" charset="0"/>
                </a:defRPr>
              </a:lvl4pPr>
              <a:lvl5pPr marL="2057400" indent="-228600" eaLnBrk="0" hangingPunct="0">
                <a:spcBef>
                  <a:spcPct val="20000"/>
                </a:spcBef>
                <a:buClr>
                  <a:schemeClr val="hlink"/>
                </a:buClr>
                <a:buSzPct val="70000"/>
                <a:buFont typeface="Wingdings" pitchFamily="2" charset="2"/>
                <a:buChar char="n"/>
                <a:defRPr sz="2000">
                  <a:solidFill>
                    <a:schemeClr val="tx1"/>
                  </a:solidFill>
                  <a:latin typeface="Tahoma" pitchFamily="34" charset="0"/>
                </a:defRPr>
              </a:lvl5pPr>
              <a:lvl6pPr marL="25146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defRPr>
              </a:lvl6pPr>
              <a:lvl7pPr marL="29718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defRPr>
              </a:lvl7pPr>
              <a:lvl8pPr marL="34290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defRPr>
              </a:lvl8pPr>
              <a:lvl9pPr marL="38862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defRPr>
              </a:lvl9pPr>
            </a:lstStyle>
            <a:p>
              <a:pPr eaLnBrk="1" hangingPunct="1">
                <a:spcBef>
                  <a:spcPct val="0"/>
                </a:spcBef>
                <a:buClrTx/>
                <a:buSzTx/>
                <a:buFontTx/>
                <a:buNone/>
              </a:pPr>
              <a:r>
                <a:rPr lang="ru-RU" altLang="ru-RU" sz="1800">
                  <a:solidFill>
                    <a:srgbClr val="FFFFFF"/>
                  </a:solidFill>
                  <a:latin typeface="Monotype Corsiva" pitchFamily="66" charset="0"/>
                </a:rPr>
                <a:t>ВГУЭС</a:t>
              </a:r>
              <a:endParaRPr lang="ru-RU" altLang="ru-RU" sz="1800"/>
            </a:p>
          </p:txBody>
        </p:sp>
        <p:pic>
          <p:nvPicPr>
            <p:cNvPr id="5128" name="Picture 8" descr="rspp">
              <a:hlinkClick r:id="rId3"/>
            </p:cNvPr>
            <p:cNvPicPr>
              <a:picLocks noChangeAspect="1" noChangeArrowheads="1"/>
            </p:cNvPicPr>
            <p:nvPr/>
          </p:nvPicPr>
          <p:blipFill>
            <a:blip r:embed="rId4" cstate="print">
              <a:extLst>
                <a:ext uri="{28A0092B-C50C-407E-A947-70E740481C1C}">
                  <a14:useLocalDpi xmlns:a14="http://schemas.microsoft.com/office/drawing/2010/main" val="0"/>
                </a:ext>
              </a:extLst>
            </a:blip>
            <a:srcRect l="66698"/>
            <a:stretch>
              <a:fillRect/>
            </a:stretch>
          </p:blipFill>
          <p:spPr bwMode="auto">
            <a:xfrm>
              <a:off x="2694" y="3797"/>
              <a:ext cx="276" cy="530"/>
            </a:xfrm>
            <a:prstGeom prst="rect">
              <a:avLst/>
            </a:prstGeom>
            <a:solidFill>
              <a:srgbClr val="CCFFFF"/>
            </a:solidFill>
            <a:ln>
              <a:noFill/>
            </a:ln>
            <a:extLs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Дата 3"/>
          <p:cNvSpPr>
            <a:spLocks noGrp="1"/>
          </p:cNvSpPr>
          <p:nvPr>
            <p:ph type="dt" sz="quarter" idx="10"/>
          </p:nvPr>
        </p:nvSpPr>
        <p:spPr/>
        <p:txBody>
          <a:bodyPr/>
          <a:lstStyle/>
          <a:p>
            <a:pPr>
              <a:defRPr/>
            </a:pPr>
            <a:fld id="{7E1A49BF-F72D-4780-AB77-6F58836778EE}" type="datetime1">
              <a:rPr lang="ru-RU" altLang="ru-RU"/>
              <a:pPr>
                <a:defRPr/>
              </a:pPr>
              <a:t>23.02.2015</a:t>
            </a:fld>
            <a:endParaRPr lang="ru-RU" altLang="ru-RU"/>
          </a:p>
        </p:txBody>
      </p:sp>
      <p:sp>
        <p:nvSpPr>
          <p:cNvPr id="9" name="Номер слайда 5"/>
          <p:cNvSpPr>
            <a:spLocks noGrp="1"/>
          </p:cNvSpPr>
          <p:nvPr>
            <p:ph type="sldNum" sz="quarter" idx="12"/>
          </p:nvPr>
        </p:nvSpPr>
        <p:spPr/>
        <p:txBody>
          <a:bodyPr/>
          <a:lstStyle/>
          <a:p>
            <a:pPr>
              <a:defRPr/>
            </a:pPr>
            <a:fld id="{9EBDE491-BCD7-4B2F-902B-3AAE8A8A8A9E}" type="slidenum">
              <a:rPr lang="ru-RU" altLang="ru-RU"/>
              <a:pPr>
                <a:defRPr/>
              </a:pPr>
              <a:t>3</a:t>
            </a:fld>
            <a:endParaRPr lang="ru-RU" altLang="ru-RU"/>
          </a:p>
        </p:txBody>
      </p:sp>
      <p:sp>
        <p:nvSpPr>
          <p:cNvPr id="54274" name="Rectangle 2"/>
          <p:cNvSpPr>
            <a:spLocks noGrp="1" noChangeArrowheads="1"/>
          </p:cNvSpPr>
          <p:nvPr>
            <p:ph type="title"/>
          </p:nvPr>
        </p:nvSpPr>
        <p:spPr/>
        <p:txBody>
          <a:bodyPr/>
          <a:lstStyle/>
          <a:p>
            <a:pPr algn="ctr" eaLnBrk="1" hangingPunct="1">
              <a:defRPr/>
            </a:pPr>
            <a:r>
              <a:rPr lang="ru-RU" altLang="ru-RU" dirty="0" smtClean="0"/>
              <a:t>Вопрос 1</a:t>
            </a:r>
          </a:p>
        </p:txBody>
      </p:sp>
      <p:sp>
        <p:nvSpPr>
          <p:cNvPr id="7173" name="Rectangle 3"/>
          <p:cNvSpPr>
            <a:spLocks noGrp="1" noChangeArrowheads="1"/>
          </p:cNvSpPr>
          <p:nvPr>
            <p:ph type="body" idx="1"/>
          </p:nvPr>
        </p:nvSpPr>
        <p:spPr>
          <a:xfrm>
            <a:off x="1066800" y="2403351"/>
            <a:ext cx="7543800" cy="2519362"/>
          </a:xfrm>
        </p:spPr>
        <p:txBody>
          <a:bodyPr/>
          <a:lstStyle/>
          <a:p>
            <a:pPr marL="0" indent="0" algn="ctr" eaLnBrk="1" hangingPunct="1">
              <a:lnSpc>
                <a:spcPct val="90000"/>
              </a:lnSpc>
              <a:buClr>
                <a:srgbClr val="FFFFCC"/>
              </a:buClr>
              <a:buNone/>
            </a:pPr>
            <a:r>
              <a:rPr lang="ru-RU" sz="4000" dirty="0">
                <a:effectLst/>
                <a:cs typeface="Times New Roman" pitchFamily="18" charset="0"/>
              </a:rPr>
              <a:t>Общая характеристика отрасли права. Понятие права социального обеспечения</a:t>
            </a:r>
            <a:r>
              <a:rPr lang="ru-RU" sz="4000" dirty="0" smtClean="0">
                <a:effectLst/>
                <a:cs typeface="Times New Roman" pitchFamily="18" charset="0"/>
              </a:rPr>
              <a:t>.</a:t>
            </a:r>
            <a:endParaRPr lang="ru-RU" sz="4000" dirty="0">
              <a:effectLst/>
              <a:cs typeface="Times New Roman" pitchFamily="18" charset="0"/>
            </a:endParaRPr>
          </a:p>
        </p:txBody>
      </p:sp>
      <p:grpSp>
        <p:nvGrpSpPr>
          <p:cNvPr id="7174" name="Group 4"/>
          <p:cNvGrpSpPr>
            <a:grpSpLocks/>
          </p:cNvGrpSpPr>
          <p:nvPr/>
        </p:nvGrpSpPr>
        <p:grpSpPr bwMode="auto">
          <a:xfrm>
            <a:off x="7964488" y="6308725"/>
            <a:ext cx="1071562" cy="447675"/>
            <a:chOff x="2694" y="3797"/>
            <a:chExt cx="1322" cy="545"/>
          </a:xfrm>
        </p:grpSpPr>
        <p:sp>
          <p:nvSpPr>
            <p:cNvPr id="7175" name="Text Box 5"/>
            <p:cNvSpPr txBox="1">
              <a:spLocks noChangeArrowheads="1"/>
            </p:cNvSpPr>
            <p:nvPr/>
          </p:nvSpPr>
          <p:spPr bwMode="auto">
            <a:xfrm>
              <a:off x="2976" y="3896"/>
              <a:ext cx="1040" cy="446"/>
            </a:xfrm>
            <a:prstGeom prst="rect">
              <a:avLst/>
            </a:prstGeom>
            <a:noFill/>
            <a:ln>
              <a:noFill/>
            </a:ln>
            <a:effectLst/>
            <a:extLst>
              <a:ext uri="{909E8E84-426E-40DD-AFC4-6F175D3DCCD1}">
                <a14:hiddenFill xmlns:a14="http://schemas.microsoft.com/office/drawing/2010/main">
                  <a:solidFill>
                    <a:srgbClr val="66CCFF"/>
                  </a:solidFill>
                </a14:hiddenFill>
              </a:ext>
              <a:ext uri="{91240B29-F687-4F45-9708-019B960494DF}">
                <a14:hiddenLine xmlns:a14="http://schemas.microsoft.com/office/drawing/2010/main" w="9525">
                  <a:solidFill>
                    <a:srgbClr val="FFFFFF"/>
                  </a:solidFill>
                  <a:miter lim="800000"/>
                  <a:headEnd/>
                  <a:tailEnd/>
                </a14:hiddenLine>
              </a:ext>
              <a:ext uri="{AF507438-7753-43E0-B8FC-AC1667EBCBE1}">
                <a14:hiddenEffects xmlns:a14="http://schemas.microsoft.com/office/drawing/2010/main">
                  <a:effectLst>
                    <a:outerShdw dist="35921" dir="2700000" algn="ctr" rotWithShape="0">
                      <a:srgbClr val="000099"/>
                    </a:outerShdw>
                  </a:effectLst>
                </a14:hiddenEffects>
              </a:ext>
            </a:extLst>
          </p:spPr>
          <p:txBody>
            <a:bodyPr wrap="none">
              <a:spAutoFit/>
            </a:bodyPr>
            <a:lstStyle>
              <a:lvl1pPr eaLnBrk="0" hangingPunct="0">
                <a:spcBef>
                  <a:spcPct val="20000"/>
                </a:spcBef>
                <a:buClr>
                  <a:schemeClr val="hlink"/>
                </a:buClr>
                <a:buSzPct val="70000"/>
                <a:buFont typeface="Wingdings" pitchFamily="2" charset="2"/>
                <a:buChar char="n"/>
                <a:defRPr sz="3200">
                  <a:solidFill>
                    <a:schemeClr val="tx1"/>
                  </a:solidFill>
                  <a:latin typeface="Tahoma" pitchFamily="34" charset="0"/>
                </a:defRPr>
              </a:lvl1pPr>
              <a:lvl2pPr marL="742950" indent="-285750" eaLnBrk="0" hangingPunct="0">
                <a:spcBef>
                  <a:spcPct val="20000"/>
                </a:spcBef>
                <a:buClr>
                  <a:schemeClr val="tx1"/>
                </a:buClr>
                <a:buChar char="–"/>
                <a:defRPr sz="2800">
                  <a:solidFill>
                    <a:schemeClr val="tx1"/>
                  </a:solidFill>
                  <a:latin typeface="Tahoma" pitchFamily="34" charset="0"/>
                </a:defRPr>
              </a:lvl2pPr>
              <a:lvl3pPr marL="1143000" indent="-228600" eaLnBrk="0" hangingPunct="0">
                <a:spcBef>
                  <a:spcPct val="20000"/>
                </a:spcBef>
                <a:buClr>
                  <a:schemeClr val="hlink"/>
                </a:buClr>
                <a:buSzPct val="70000"/>
                <a:buFont typeface="Wingdings" pitchFamily="2" charset="2"/>
                <a:buChar char="n"/>
                <a:defRPr sz="2400">
                  <a:solidFill>
                    <a:schemeClr val="tx1"/>
                  </a:solidFill>
                  <a:latin typeface="Tahoma" pitchFamily="34" charset="0"/>
                </a:defRPr>
              </a:lvl3pPr>
              <a:lvl4pPr marL="1600200" indent="-228600" eaLnBrk="0" hangingPunct="0">
                <a:spcBef>
                  <a:spcPct val="20000"/>
                </a:spcBef>
                <a:buClr>
                  <a:schemeClr val="tx1"/>
                </a:buClr>
                <a:buChar char="–"/>
                <a:defRPr sz="2000">
                  <a:solidFill>
                    <a:schemeClr val="tx1"/>
                  </a:solidFill>
                  <a:latin typeface="Tahoma" pitchFamily="34" charset="0"/>
                </a:defRPr>
              </a:lvl4pPr>
              <a:lvl5pPr marL="2057400" indent="-228600" eaLnBrk="0" hangingPunct="0">
                <a:spcBef>
                  <a:spcPct val="20000"/>
                </a:spcBef>
                <a:buClr>
                  <a:schemeClr val="hlink"/>
                </a:buClr>
                <a:buSzPct val="70000"/>
                <a:buFont typeface="Wingdings" pitchFamily="2" charset="2"/>
                <a:buChar char="n"/>
                <a:defRPr sz="2000">
                  <a:solidFill>
                    <a:schemeClr val="tx1"/>
                  </a:solidFill>
                  <a:latin typeface="Tahoma" pitchFamily="34" charset="0"/>
                </a:defRPr>
              </a:lvl5pPr>
              <a:lvl6pPr marL="25146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defRPr>
              </a:lvl6pPr>
              <a:lvl7pPr marL="29718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defRPr>
              </a:lvl7pPr>
              <a:lvl8pPr marL="34290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defRPr>
              </a:lvl8pPr>
              <a:lvl9pPr marL="38862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defRPr>
              </a:lvl9pPr>
            </a:lstStyle>
            <a:p>
              <a:pPr eaLnBrk="1" hangingPunct="1">
                <a:spcBef>
                  <a:spcPct val="0"/>
                </a:spcBef>
                <a:buClrTx/>
                <a:buSzTx/>
                <a:buFontTx/>
                <a:buNone/>
              </a:pPr>
              <a:r>
                <a:rPr lang="ru-RU" altLang="ru-RU" sz="1800">
                  <a:solidFill>
                    <a:srgbClr val="FFFFFF"/>
                  </a:solidFill>
                  <a:latin typeface="Monotype Corsiva" pitchFamily="66" charset="0"/>
                </a:rPr>
                <a:t>ВГУЭС</a:t>
              </a:r>
              <a:endParaRPr lang="ru-RU" altLang="ru-RU" sz="1800"/>
            </a:p>
          </p:txBody>
        </p:sp>
        <p:pic>
          <p:nvPicPr>
            <p:cNvPr id="7176" name="Picture 6" descr="rspp">
              <a:hlinkClick r:id="rId3"/>
            </p:cNvPr>
            <p:cNvPicPr>
              <a:picLocks noChangeAspect="1" noChangeArrowheads="1"/>
            </p:cNvPicPr>
            <p:nvPr/>
          </p:nvPicPr>
          <p:blipFill>
            <a:blip r:embed="rId4" cstate="print">
              <a:extLst>
                <a:ext uri="{28A0092B-C50C-407E-A947-70E740481C1C}">
                  <a14:useLocalDpi xmlns:a14="http://schemas.microsoft.com/office/drawing/2010/main" val="0"/>
                </a:ext>
              </a:extLst>
            </a:blip>
            <a:srcRect l="66698"/>
            <a:stretch>
              <a:fillRect/>
            </a:stretch>
          </p:blipFill>
          <p:spPr bwMode="auto">
            <a:xfrm>
              <a:off x="2694" y="3797"/>
              <a:ext cx="276" cy="530"/>
            </a:xfrm>
            <a:prstGeom prst="rect">
              <a:avLst/>
            </a:prstGeom>
            <a:solidFill>
              <a:srgbClr val="CCFFFF"/>
            </a:solidFill>
            <a:ln>
              <a:noFill/>
            </a:ln>
            <a:extLs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27584" y="548680"/>
            <a:ext cx="7992888" cy="5016758"/>
          </a:xfrm>
          <a:prstGeom prst="rect">
            <a:avLst/>
          </a:prstGeom>
        </p:spPr>
        <p:txBody>
          <a:bodyPr wrap="square">
            <a:spAutoFit/>
          </a:bodyPr>
          <a:lstStyle/>
          <a:p>
            <a:pPr indent="252095">
              <a:spcAft>
                <a:spcPts val="0"/>
              </a:spcAft>
            </a:pPr>
            <a:r>
              <a:rPr lang="ru-RU" sz="3200" b="1" i="1" dirty="0">
                <a:solidFill>
                  <a:srgbClr val="FFFF00"/>
                </a:solidFill>
              </a:rPr>
              <a:t>Право социального обеспечения </a:t>
            </a:r>
            <a:r>
              <a:rPr lang="ru-RU" sz="3200" b="1" i="1" dirty="0"/>
              <a:t>- </a:t>
            </a:r>
            <a:r>
              <a:rPr lang="ru-RU" sz="3200" dirty="0"/>
              <a:t>это система правовых норм, регулирующих общественные отношения, складывающиеся при реализации субъективных прав граждан на различные виды социального обеспечения, на началах своеобразного положения сторон, которое выражается в отсутствии их равенства и подчиненности.</a:t>
            </a:r>
            <a:endParaRPr lang="ru-RU" sz="2800" b="1" dirty="0">
              <a:effectLst/>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04751742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611560" y="620688"/>
            <a:ext cx="8208912" cy="4524315"/>
          </a:xfrm>
          <a:prstGeom prst="rect">
            <a:avLst/>
          </a:prstGeom>
        </p:spPr>
        <p:txBody>
          <a:bodyPr wrap="square">
            <a:spAutoFit/>
          </a:bodyPr>
          <a:lstStyle/>
          <a:p>
            <a:r>
              <a:rPr lang="ru-RU" sz="2400" b="1" dirty="0" smtClean="0">
                <a:solidFill>
                  <a:srgbClr val="FFFF00"/>
                </a:solidFill>
              </a:rPr>
              <a:t>Наука </a:t>
            </a:r>
            <a:r>
              <a:rPr lang="ru-RU" sz="2400" dirty="0" smtClean="0">
                <a:solidFill>
                  <a:srgbClr val="FFFF00"/>
                </a:solidFill>
              </a:rPr>
              <a:t>права </a:t>
            </a:r>
            <a:r>
              <a:rPr lang="ru-RU" sz="2400" dirty="0">
                <a:solidFill>
                  <a:srgbClr val="FFFF00"/>
                </a:solidFill>
              </a:rPr>
              <a:t>социального обеспечения </a:t>
            </a:r>
            <a:r>
              <a:rPr lang="ru-RU" sz="2400" dirty="0"/>
              <a:t>- это система идей, теорий и учений о правовом регулировании социального </a:t>
            </a:r>
            <a:r>
              <a:rPr lang="ru-RU" sz="2400" dirty="0" smtClean="0"/>
              <a:t>обеспечения.</a:t>
            </a:r>
          </a:p>
          <a:p>
            <a:endParaRPr lang="ru-RU" sz="2400" dirty="0" smtClean="0"/>
          </a:p>
          <a:p>
            <a:r>
              <a:rPr lang="ru-RU" sz="2400" dirty="0" smtClean="0">
                <a:solidFill>
                  <a:srgbClr val="FFFF00"/>
                </a:solidFill>
              </a:rPr>
              <a:t>Предметом </a:t>
            </a:r>
            <a:r>
              <a:rPr lang="ru-RU" sz="2400" dirty="0">
                <a:solidFill>
                  <a:srgbClr val="FFFF00"/>
                </a:solidFill>
              </a:rPr>
              <a:t>науки являются нормы права социального обеспечения</a:t>
            </a:r>
            <a:r>
              <a:rPr lang="ru-RU" sz="2400" dirty="0"/>
              <a:t>, регулирующие общественные отношения в данной сфере жизни общества, а также возникающие при этом правовые отношения. Если отрасль права регулирует свой предмет, т.е. общественные отношения, то наука изучает собственный предмет, который не исчерпывается предметом регулирования отрасли права.</a:t>
            </a:r>
          </a:p>
        </p:txBody>
      </p:sp>
    </p:spTree>
    <p:extLst>
      <p:ext uri="{BB962C8B-B14F-4D97-AF65-F5344CB8AC3E}">
        <p14:creationId xmlns:p14="http://schemas.microsoft.com/office/powerpoint/2010/main" val="88793699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971600" y="548680"/>
            <a:ext cx="7632848" cy="4401205"/>
          </a:xfrm>
          <a:prstGeom prst="rect">
            <a:avLst/>
          </a:prstGeom>
        </p:spPr>
        <p:txBody>
          <a:bodyPr wrap="square">
            <a:spAutoFit/>
          </a:bodyPr>
          <a:lstStyle/>
          <a:p>
            <a:r>
              <a:rPr lang="ru-RU" sz="2800" dirty="0">
                <a:solidFill>
                  <a:srgbClr val="FFFF00"/>
                </a:solidFill>
              </a:rPr>
              <a:t>Право социального обеспечения как </a:t>
            </a:r>
            <a:r>
              <a:rPr lang="ru-RU" sz="2800" b="1" i="1" dirty="0">
                <a:solidFill>
                  <a:srgbClr val="FFFF00"/>
                </a:solidFill>
              </a:rPr>
              <a:t>учебная дисциплина </a:t>
            </a:r>
            <a:r>
              <a:rPr lang="ru-RU" sz="2800" b="1" i="1" dirty="0"/>
              <a:t>- </a:t>
            </a:r>
            <a:r>
              <a:rPr lang="ru-RU" sz="2800" dirty="0"/>
              <a:t>это система знаний о правовом регулировании общественных отношений в сфере социального обеспечения, которыми должны овладеть студенты (слушатели) в процессе изучения науки права социального обеспечения. Содержание данной дисциплины определяется содержанием изучаемой </a:t>
            </a:r>
            <a:r>
              <a:rPr lang="ru-RU" sz="2800" dirty="0" smtClean="0"/>
              <a:t>науки</a:t>
            </a:r>
            <a:r>
              <a:rPr lang="ru-RU" sz="2800" dirty="0"/>
              <a:t>. </a:t>
            </a:r>
          </a:p>
        </p:txBody>
      </p:sp>
    </p:spTree>
    <p:extLst>
      <p:ext uri="{BB962C8B-B14F-4D97-AF65-F5344CB8AC3E}">
        <p14:creationId xmlns:p14="http://schemas.microsoft.com/office/powerpoint/2010/main" val="134021882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11560" y="476672"/>
            <a:ext cx="7920880" cy="5262979"/>
          </a:xfrm>
          <a:prstGeom prst="rect">
            <a:avLst/>
          </a:prstGeom>
        </p:spPr>
        <p:txBody>
          <a:bodyPr wrap="square">
            <a:spAutoFit/>
          </a:bodyPr>
          <a:lstStyle/>
          <a:p>
            <a:r>
              <a:rPr lang="ru-RU" sz="2400" b="1" i="1" dirty="0">
                <a:solidFill>
                  <a:srgbClr val="FFFF00"/>
                </a:solidFill>
              </a:rPr>
              <a:t>Система отрасли права социального обеспечения </a:t>
            </a:r>
            <a:r>
              <a:rPr lang="ru-RU" sz="2400" b="1" i="1" dirty="0"/>
              <a:t>- </a:t>
            </a:r>
            <a:r>
              <a:rPr lang="ru-RU" sz="2400" dirty="0"/>
              <a:t>это научно обоснованная, объективно существующая последовательность связи институтов и норм права социального обеспечения, составляющих в целом единую отрасль права</a:t>
            </a:r>
            <a:r>
              <a:rPr lang="ru-RU" sz="2400" dirty="0" smtClean="0"/>
              <a:t>.</a:t>
            </a:r>
          </a:p>
          <a:p>
            <a:endParaRPr lang="ru-RU" sz="2400" dirty="0"/>
          </a:p>
          <a:p>
            <a:r>
              <a:rPr lang="ru-RU" sz="2400" dirty="0"/>
              <a:t>В юридической литературе общепризнанно, что основными элементами системы правовой отрасли являются правовые институты и их совокупности (</a:t>
            </a:r>
            <a:r>
              <a:rPr lang="ru-RU" sz="2400" dirty="0" err="1"/>
              <a:t>подотрасли</a:t>
            </a:r>
            <a:r>
              <a:rPr lang="ru-RU" sz="2400" dirty="0"/>
              <a:t>). Различаются также генеральные институты и </a:t>
            </a:r>
            <a:r>
              <a:rPr lang="ru-RU" sz="2400" dirty="0" err="1"/>
              <a:t>субинституты</a:t>
            </a:r>
            <a:r>
              <a:rPr lang="ru-RU" sz="2400" dirty="0"/>
              <a:t>; кроме того, в составе отрасли права выделяются общая и особенная части, состоящие из ряда институтов и </a:t>
            </a:r>
            <a:r>
              <a:rPr lang="ru-RU" sz="2400" dirty="0" err="1"/>
              <a:t>подотраслей</a:t>
            </a:r>
            <a:r>
              <a:rPr lang="ru-RU" sz="2400" dirty="0"/>
              <a:t>. В науке разработаны признаки всех этих элементов.</a:t>
            </a:r>
          </a:p>
        </p:txBody>
      </p:sp>
    </p:spTree>
    <p:extLst>
      <p:ext uri="{BB962C8B-B14F-4D97-AF65-F5344CB8AC3E}">
        <p14:creationId xmlns:p14="http://schemas.microsoft.com/office/powerpoint/2010/main" val="253610795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8" descr="l (1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3568" y="1268760"/>
            <a:ext cx="8064896" cy="46653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Прямоугольник 1"/>
          <p:cNvSpPr/>
          <p:nvPr/>
        </p:nvSpPr>
        <p:spPr>
          <a:xfrm>
            <a:off x="377788" y="404664"/>
            <a:ext cx="8532440" cy="523220"/>
          </a:xfrm>
          <a:prstGeom prst="rect">
            <a:avLst/>
          </a:prstGeom>
        </p:spPr>
        <p:txBody>
          <a:bodyPr wrap="square">
            <a:spAutoFit/>
          </a:bodyPr>
          <a:lstStyle/>
          <a:p>
            <a:pPr algn="ctr"/>
            <a:r>
              <a:rPr lang="ru-RU" sz="2800" b="1" dirty="0">
                <a:solidFill>
                  <a:srgbClr val="FFFF00"/>
                </a:solidFill>
              </a:rPr>
              <a:t>Система </a:t>
            </a:r>
            <a:r>
              <a:rPr lang="ru-RU" sz="2800" b="1" dirty="0" smtClean="0">
                <a:solidFill>
                  <a:srgbClr val="FFFF00"/>
                </a:solidFill>
              </a:rPr>
              <a:t>права </a:t>
            </a:r>
            <a:r>
              <a:rPr lang="ru-RU" sz="2800" b="1" dirty="0">
                <a:solidFill>
                  <a:srgbClr val="FFFF00"/>
                </a:solidFill>
              </a:rPr>
              <a:t>социального обеспечения </a:t>
            </a:r>
            <a:endParaRPr lang="ru-RU" sz="2800" dirty="0"/>
          </a:p>
        </p:txBody>
      </p:sp>
    </p:spTree>
    <p:extLst>
      <p:ext uri="{BB962C8B-B14F-4D97-AF65-F5344CB8AC3E}">
        <p14:creationId xmlns:p14="http://schemas.microsoft.com/office/powerpoint/2010/main" val="112327899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67544" y="476672"/>
            <a:ext cx="8352928" cy="5940088"/>
          </a:xfrm>
          <a:prstGeom prst="rect">
            <a:avLst/>
          </a:prstGeom>
        </p:spPr>
        <p:txBody>
          <a:bodyPr wrap="square">
            <a:spAutoFit/>
          </a:bodyPr>
          <a:lstStyle/>
          <a:p>
            <a:r>
              <a:rPr lang="ru-RU" sz="2000" b="1" dirty="0">
                <a:solidFill>
                  <a:srgbClr val="FFFF00"/>
                </a:solidFill>
              </a:rPr>
              <a:t>Общая часть права социального обеспечения </a:t>
            </a:r>
            <a:r>
              <a:rPr lang="ru-RU" sz="2000" b="1" dirty="0"/>
              <a:t>состоит из правовых институтов, нормы которых в концентрированном виде отражают специфику данной отрасли. Главным является так называемый основной институт, объединяющий группу общих правовых норм, определяющих предмет отрасли, ее задачи, отраслевые принципы.</a:t>
            </a:r>
          </a:p>
          <a:p>
            <a:endParaRPr lang="ru-RU" sz="2000" b="1" dirty="0" smtClean="0"/>
          </a:p>
          <a:p>
            <a:r>
              <a:rPr lang="ru-RU" sz="2000" b="1" dirty="0" smtClean="0"/>
              <a:t>В </a:t>
            </a:r>
            <a:r>
              <a:rPr lang="ru-RU" sz="2000" b="1" dirty="0"/>
              <a:t>общую часть отрасли входит институт правосубъектности. Его нормы определяют круг участников правоотношений, основы их правового положения. В общей части актов о социальном обеспечении, как правило, содержится указание на субъектный состав. В качестве обязанных субъектов называются органы государства, органы местного самоуправления, организации. Содержание их правосубъектности - предоставление гражданам материального обеспечения и обслуживания при наличии обстоятельств, предусмотренных в гипотезе соответствующей правовой нормы.</a:t>
            </a:r>
          </a:p>
        </p:txBody>
      </p:sp>
    </p:spTree>
    <p:extLst>
      <p:ext uri="{BB962C8B-B14F-4D97-AF65-F5344CB8AC3E}">
        <p14:creationId xmlns:p14="http://schemas.microsoft.com/office/powerpoint/2010/main" val="188649011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11560" y="548680"/>
            <a:ext cx="7920880" cy="5355312"/>
          </a:xfrm>
          <a:prstGeom prst="rect">
            <a:avLst/>
          </a:prstGeom>
        </p:spPr>
        <p:txBody>
          <a:bodyPr wrap="square">
            <a:spAutoFit/>
          </a:bodyPr>
          <a:lstStyle/>
          <a:p>
            <a:r>
              <a:rPr lang="ru-RU" b="1" dirty="0">
                <a:solidFill>
                  <a:srgbClr val="FFFF00"/>
                </a:solidFill>
              </a:rPr>
              <a:t>Нормы института правосубъектности </a:t>
            </a:r>
            <a:r>
              <a:rPr lang="ru-RU" b="1" dirty="0"/>
              <a:t>определяют круг граждан - субъектов правоотношений и их отраслевую правосубъектность, которая детализирует их конституционное право па материальное обеспечение и обслуживание. В них закрепляется положение граждан как управомоченных субъектов, объем предоставленных им прав на различные виды обеспечения, общие начала их поведения в правоотношениях. Детализация положения субъектов правоотношений производится нормами Особенной части отрасли</a:t>
            </a:r>
            <a:r>
              <a:rPr lang="ru-RU" b="1" dirty="0" smtClean="0"/>
              <a:t>.</a:t>
            </a:r>
          </a:p>
          <a:p>
            <a:endParaRPr lang="ru-RU" b="1" dirty="0"/>
          </a:p>
          <a:p>
            <a:r>
              <a:rPr lang="ru-RU" b="1" dirty="0"/>
              <a:t>Одним из институтов обшей части является институт видов обеспечения и юридических фактов, выполняющих функции оснований возникновения различных правоотношений по социальному обеспечению. Без точного определения круга таких оснований невозможно установить состав предмета отрасли, а следовательно, систему ее особенной части. Данный институт включает в себя нормы, определяющие все случаи, служащие </a:t>
            </a:r>
            <a:r>
              <a:rPr lang="ru-RU" b="1" dirty="0">
                <a:solidFill>
                  <a:srgbClr val="FFFF00"/>
                </a:solidFill>
              </a:rPr>
              <a:t>основаниями возникновения правоотношений</a:t>
            </a:r>
            <a:r>
              <a:rPr lang="ru-RU" b="1" dirty="0"/>
              <a:t>.</a:t>
            </a:r>
          </a:p>
        </p:txBody>
      </p:sp>
    </p:spTree>
    <p:extLst>
      <p:ext uri="{BB962C8B-B14F-4D97-AF65-F5344CB8AC3E}">
        <p14:creationId xmlns:p14="http://schemas.microsoft.com/office/powerpoint/2010/main" val="210827509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11560" y="476672"/>
            <a:ext cx="7920880" cy="5632311"/>
          </a:xfrm>
          <a:prstGeom prst="rect">
            <a:avLst/>
          </a:prstGeom>
        </p:spPr>
        <p:txBody>
          <a:bodyPr wrap="square">
            <a:spAutoFit/>
          </a:bodyPr>
          <a:lstStyle/>
          <a:p>
            <a:r>
              <a:rPr lang="ru-RU" sz="2400" b="1" dirty="0"/>
              <a:t>Так, основаниями возникновения пенсионного правоотношения являются: достижение соответствующего пенсионного возраста, наступление инвалидности, а для нетрудоспособных членов семьи кормильца - его смерть. Основанием для пенсионного обеспечения отдельных категорий граждан является длительное осуществление ими определенной профессиональной деятельности. К видам обеспечения относятся пенсии по старости, по инвалидности, по случаю потери кормильца, за выслугу лет, социальные, пособия но временной нетрудоспособности, по беременности и родам и др.</a:t>
            </a:r>
          </a:p>
        </p:txBody>
      </p:sp>
    </p:spTree>
    <p:extLst>
      <p:ext uri="{BB962C8B-B14F-4D97-AF65-F5344CB8AC3E}">
        <p14:creationId xmlns:p14="http://schemas.microsoft.com/office/powerpoint/2010/main" val="368499212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971600" y="1916832"/>
            <a:ext cx="7272808" cy="2677656"/>
          </a:xfrm>
          <a:prstGeom prst="rect">
            <a:avLst/>
          </a:prstGeom>
        </p:spPr>
        <p:txBody>
          <a:bodyPr wrap="square">
            <a:spAutoFit/>
          </a:bodyPr>
          <a:lstStyle/>
          <a:p>
            <a:pPr algn="ctr"/>
            <a:r>
              <a:rPr lang="ru-RU" sz="2800" b="1" dirty="0">
                <a:solidFill>
                  <a:srgbClr val="FFFF00"/>
                </a:solidFill>
              </a:rPr>
              <a:t>Таким образом, общая часть права социального обеспечения включает в себя следующие взаимосвязанные правовые институты: основной, правосубъектности, видов обеспечения и юридических фактов.</a:t>
            </a:r>
          </a:p>
        </p:txBody>
      </p:sp>
    </p:spTree>
    <p:extLst>
      <p:ext uri="{BB962C8B-B14F-4D97-AF65-F5344CB8AC3E}">
        <p14:creationId xmlns:p14="http://schemas.microsoft.com/office/powerpoint/2010/main" val="387133205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55576" y="548680"/>
            <a:ext cx="7416824" cy="5509200"/>
          </a:xfrm>
          <a:prstGeom prst="rect">
            <a:avLst/>
          </a:prstGeom>
        </p:spPr>
        <p:txBody>
          <a:bodyPr wrap="square">
            <a:spAutoFit/>
          </a:bodyPr>
          <a:lstStyle/>
          <a:p>
            <a:r>
              <a:rPr lang="ru-RU" sz="3200" b="1" dirty="0">
                <a:solidFill>
                  <a:srgbClr val="FFFF00"/>
                </a:solidFill>
              </a:rPr>
              <a:t>Особенная часть права </a:t>
            </a:r>
            <a:r>
              <a:rPr lang="ru-RU" sz="3200" dirty="0"/>
              <a:t>социального обеспечения представляет собой комплекс взаимосвязанных с институтами общей части и между собой подразделений, отражающих состав предмета отрасли. </a:t>
            </a:r>
            <a:endParaRPr lang="ru-RU" sz="3200" dirty="0" smtClean="0"/>
          </a:p>
          <a:p>
            <a:endParaRPr lang="ru-RU" sz="3200" dirty="0"/>
          </a:p>
          <a:p>
            <a:r>
              <a:rPr lang="ru-RU" sz="3200" dirty="0" smtClean="0"/>
              <a:t>Основанием </a:t>
            </a:r>
            <a:r>
              <a:rPr lang="ru-RU" sz="3200" dirty="0"/>
              <a:t>для их классификации следует считать вид предоставляемого обеспечения.</a:t>
            </a:r>
          </a:p>
        </p:txBody>
      </p:sp>
    </p:spTree>
    <p:extLst>
      <p:ext uri="{BB962C8B-B14F-4D97-AF65-F5344CB8AC3E}">
        <p14:creationId xmlns:p14="http://schemas.microsoft.com/office/powerpoint/2010/main" val="390223748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67544" y="620688"/>
            <a:ext cx="8136904" cy="5324535"/>
          </a:xfrm>
          <a:prstGeom prst="rect">
            <a:avLst/>
          </a:prstGeom>
        </p:spPr>
        <p:txBody>
          <a:bodyPr wrap="square">
            <a:spAutoFit/>
          </a:bodyPr>
          <a:lstStyle/>
          <a:p>
            <a:r>
              <a:rPr lang="ru-RU" sz="2000" dirty="0"/>
              <a:t>Первым подразделением особенной части необходимо назвать </a:t>
            </a:r>
            <a:r>
              <a:rPr lang="ru-RU" sz="2000" u="sng" dirty="0">
                <a:solidFill>
                  <a:srgbClr val="FFFF00"/>
                </a:solidFill>
              </a:rPr>
              <a:t>генеральный институт пенсий</a:t>
            </a:r>
            <a:r>
              <a:rPr lang="ru-RU" sz="2000" dirty="0"/>
              <a:t>. В его недрах происходит цельная и в то же время дифференцированная регламентация значительной группы общественных связей, составляющих один из основных элементов предмета данной отрасли</a:t>
            </a:r>
            <a:r>
              <a:rPr lang="ru-RU" sz="2000" dirty="0" smtClean="0"/>
              <a:t>.</a:t>
            </a:r>
          </a:p>
          <a:p>
            <a:endParaRPr lang="ru-RU" sz="2000" dirty="0"/>
          </a:p>
          <a:p>
            <a:r>
              <a:rPr lang="ru-RU" sz="2000" dirty="0"/>
              <a:t>Генеральный институт пенсий состоит из предметных институтов, нормы которых регулируют вопросы трудового стажа в пенсионном обеспечении, а также отдельные виды пенсионного обеспечения: пенсий по старости, инвалидности, по случаю потери кормильца, за выслугу лет, социальных пенсий</a:t>
            </a:r>
            <a:r>
              <a:rPr lang="ru-RU" sz="2000" dirty="0" smtClean="0"/>
              <a:t>.</a:t>
            </a:r>
          </a:p>
          <a:p>
            <a:endParaRPr lang="ru-RU" sz="2000" dirty="0"/>
          </a:p>
          <a:p>
            <a:r>
              <a:rPr lang="ru-RU" sz="2000" dirty="0"/>
              <a:t>В </a:t>
            </a:r>
            <a:r>
              <a:rPr lang="ru-RU" sz="2000" dirty="0">
                <a:solidFill>
                  <a:srgbClr val="FFFF00"/>
                </a:solidFill>
              </a:rPr>
              <a:t>правовой институт трудового стажа </a:t>
            </a:r>
            <a:r>
              <a:rPr lang="ru-RU" sz="2000" dirty="0"/>
              <a:t>в пенсионном обеспечении входят нормы права о страховом стаже (общем и специальном), общем трудовом стаже, выслуге лет военнослужащих и сотрудников правоохранительных органов, стаже государственной гражданской службы.</a:t>
            </a:r>
          </a:p>
        </p:txBody>
      </p:sp>
    </p:spTree>
    <p:extLst>
      <p:ext uri="{BB962C8B-B14F-4D97-AF65-F5344CB8AC3E}">
        <p14:creationId xmlns:p14="http://schemas.microsoft.com/office/powerpoint/2010/main" val="97578583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11560" y="612845"/>
            <a:ext cx="8064896" cy="5324535"/>
          </a:xfrm>
          <a:prstGeom prst="rect">
            <a:avLst/>
          </a:prstGeom>
        </p:spPr>
        <p:txBody>
          <a:bodyPr wrap="square">
            <a:spAutoFit/>
          </a:bodyPr>
          <a:lstStyle/>
          <a:p>
            <a:r>
              <a:rPr lang="ru-RU" sz="2000" b="1" dirty="0"/>
              <a:t>Каждый из предметных институтов имеет свой состав элементов. Так, в </a:t>
            </a:r>
            <a:r>
              <a:rPr lang="ru-RU" sz="2000" b="1" dirty="0">
                <a:solidFill>
                  <a:srgbClr val="FFFF00"/>
                </a:solidFill>
              </a:rPr>
              <a:t>правовой институт пенсий по старости </a:t>
            </a:r>
            <a:r>
              <a:rPr lang="ru-RU" sz="2000" b="1" dirty="0"/>
              <a:t>входят следующие группы норм: об общих условиях назначения пенсий, о специальных условиях назначения пенсий, об индексации и др</a:t>
            </a:r>
            <a:r>
              <a:rPr lang="ru-RU" sz="2000" b="1" dirty="0" smtClean="0"/>
              <a:t>.</a:t>
            </a:r>
          </a:p>
          <a:p>
            <a:endParaRPr lang="ru-RU" sz="2000" b="1" dirty="0"/>
          </a:p>
          <a:p>
            <a:r>
              <a:rPr lang="ru-RU" sz="2000" b="1" dirty="0"/>
              <a:t>В составе данного института можно выделить два субинститута: общих норм о назначении пенсии и специальных норм о назначении пенсии</a:t>
            </a:r>
            <a:r>
              <a:rPr lang="ru-RU" sz="2000" b="1" dirty="0" smtClean="0"/>
              <a:t>.</a:t>
            </a:r>
          </a:p>
          <a:p>
            <a:endParaRPr lang="ru-RU" sz="2000" b="1" dirty="0"/>
          </a:p>
          <a:p>
            <a:r>
              <a:rPr lang="ru-RU" sz="2000" b="1" dirty="0"/>
              <a:t>Сложным является и состав правового института пенсий по инвалидности. Он состоит из норм об общих условиях, определяющих право на пенсию, о трудовых пенсиях по инвалидности, об индексации и др</a:t>
            </a:r>
            <a:r>
              <a:rPr lang="ru-RU" sz="2000" b="1" dirty="0" smtClean="0"/>
              <a:t>.</a:t>
            </a:r>
          </a:p>
          <a:p>
            <a:endParaRPr lang="ru-RU" sz="2000" b="1" dirty="0"/>
          </a:p>
          <a:p>
            <a:r>
              <a:rPr lang="ru-RU" sz="2000" b="1" dirty="0"/>
              <a:t>Субинституты образуют группы норм, регулирующих обеспечение в зависимости от причины инвалидности.</a:t>
            </a:r>
          </a:p>
        </p:txBody>
      </p:sp>
    </p:spTree>
    <p:extLst>
      <p:ext uri="{BB962C8B-B14F-4D97-AF65-F5344CB8AC3E}">
        <p14:creationId xmlns:p14="http://schemas.microsoft.com/office/powerpoint/2010/main" val="270411494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39552" y="260648"/>
            <a:ext cx="8136904" cy="6247864"/>
          </a:xfrm>
          <a:prstGeom prst="rect">
            <a:avLst/>
          </a:prstGeom>
        </p:spPr>
        <p:txBody>
          <a:bodyPr wrap="square">
            <a:spAutoFit/>
          </a:bodyPr>
          <a:lstStyle/>
          <a:p>
            <a:r>
              <a:rPr lang="ru-RU" sz="2000" b="1" dirty="0"/>
              <a:t>Правовой </a:t>
            </a:r>
            <a:r>
              <a:rPr lang="ru-RU" sz="2000" b="1" dirty="0">
                <a:solidFill>
                  <a:srgbClr val="FFFF00"/>
                </a:solidFill>
              </a:rPr>
              <a:t>институт пенсий по случаю потери кормильца </a:t>
            </a:r>
            <a:r>
              <a:rPr lang="ru-RU" sz="2000" b="1" dirty="0"/>
              <a:t>включает нормы об общих условиях, определяющих право на пенсию, о трудовых пенсиях, о пенсиях семьям военнослужащих, о размерах и перерасчете пенсии, об индексации и др</a:t>
            </a:r>
            <a:r>
              <a:rPr lang="ru-RU" sz="2000" b="1" dirty="0" smtClean="0"/>
              <a:t>.</a:t>
            </a:r>
          </a:p>
          <a:p>
            <a:endParaRPr lang="ru-RU" sz="2000" b="1" dirty="0"/>
          </a:p>
          <a:p>
            <a:r>
              <a:rPr lang="ru-RU" sz="2000" b="1" dirty="0"/>
              <a:t>Правовой </a:t>
            </a:r>
            <a:r>
              <a:rPr lang="ru-RU" sz="2000" b="1" dirty="0">
                <a:solidFill>
                  <a:srgbClr val="FFFF00"/>
                </a:solidFill>
              </a:rPr>
              <a:t>институт пенсий за выслугу лет </a:t>
            </a:r>
            <a:r>
              <a:rPr lang="ru-RU" sz="2000" b="1" dirty="0"/>
              <a:t>охватывает нормы о круге лиц, имеющих право на пенсию, об условиях возникновения права на пенсию, размерах пенсии, о выплате пенсий, о перерасчете пенсии, об индексации и др</a:t>
            </a:r>
            <a:r>
              <a:rPr lang="ru-RU" sz="2000" b="1" dirty="0" smtClean="0"/>
              <a:t>.</a:t>
            </a:r>
          </a:p>
          <a:p>
            <a:endParaRPr lang="ru-RU" sz="2000" b="1" dirty="0"/>
          </a:p>
          <a:p>
            <a:r>
              <a:rPr lang="ru-RU" sz="2000" b="1" dirty="0"/>
              <a:t>Последний из </a:t>
            </a:r>
            <a:r>
              <a:rPr lang="ru-RU" sz="2000" b="1" dirty="0">
                <a:solidFill>
                  <a:srgbClr val="FFFF00"/>
                </a:solidFill>
              </a:rPr>
              <a:t>институтов пенсионного обеспечения </a:t>
            </a:r>
            <a:r>
              <a:rPr lang="ru-RU" sz="2000" b="1" dirty="0"/>
              <a:t>-правовой институт социальных пенсий. Он содержит следующие группы норм: пенсия по старости - условия назначения пенсии, размер пенсии, выплата пенсии; пенсия по инвалидности - условия назначения пенсии, размер пенсии, выплата пенсии; пенсия по случаю потери кормильца - условия назначения пенсии, размер пенсии и выплата пенсии.</a:t>
            </a:r>
          </a:p>
        </p:txBody>
      </p:sp>
    </p:spTree>
    <p:extLst>
      <p:ext uri="{BB962C8B-B14F-4D97-AF65-F5344CB8AC3E}">
        <p14:creationId xmlns:p14="http://schemas.microsoft.com/office/powerpoint/2010/main" val="42955998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611560" y="404664"/>
            <a:ext cx="8136904" cy="6001643"/>
          </a:xfrm>
          <a:prstGeom prst="rect">
            <a:avLst/>
          </a:prstGeom>
        </p:spPr>
        <p:txBody>
          <a:bodyPr wrap="square">
            <a:spAutoFit/>
          </a:bodyPr>
          <a:lstStyle/>
          <a:p>
            <a:r>
              <a:rPr lang="ru-RU" sz="2400" dirty="0"/>
              <a:t>Следующим после пенсий</a:t>
            </a:r>
            <a:r>
              <a:rPr lang="ru-RU" sz="2400" dirty="0">
                <a:solidFill>
                  <a:srgbClr val="FFFF00"/>
                </a:solidFill>
              </a:rPr>
              <a:t> видом денежного обеспечения являются пособия</a:t>
            </a:r>
            <a:r>
              <a:rPr lang="ru-RU" sz="2400" dirty="0"/>
              <a:t>. Существует столько правовых институтов пособий, сколько видов пособий предусмотрено действующими федеральными законами и иными нормативными правовыми актами федеральных органов государственной власти. В рамках каждого из этих правовых институтов осуществляется законченное регулирование общественных отношений, возникающих при предоставлении того или иного пособия. Отсюда можно выделить следующие правовые институты пособий: по временной нетрудоспособности, по беременности и родам, при рождении ребенка, на период отпуска по уходу за ребенком до достижения им возраста полутора лет; ежемесячных пособий на ребенка и др.</a:t>
            </a:r>
          </a:p>
        </p:txBody>
      </p:sp>
    </p:spTree>
    <p:extLst>
      <p:ext uri="{BB962C8B-B14F-4D97-AF65-F5344CB8AC3E}">
        <p14:creationId xmlns:p14="http://schemas.microsoft.com/office/powerpoint/2010/main" val="105538517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83568" y="476672"/>
            <a:ext cx="7848872" cy="5909310"/>
          </a:xfrm>
          <a:prstGeom prst="rect">
            <a:avLst/>
          </a:prstGeom>
        </p:spPr>
        <p:txBody>
          <a:bodyPr wrap="square">
            <a:spAutoFit/>
          </a:bodyPr>
          <a:lstStyle/>
          <a:p>
            <a:r>
              <a:rPr lang="ru-RU" b="1" dirty="0"/>
              <a:t>За правовыми институтами пособий следует правовой институт </a:t>
            </a:r>
            <a:r>
              <a:rPr lang="ru-RU" b="1" dirty="0">
                <a:solidFill>
                  <a:srgbClr val="FFFF00"/>
                </a:solidFill>
              </a:rPr>
              <a:t>компенсационных выплат</a:t>
            </a:r>
            <a:r>
              <a:rPr lang="ru-RU" b="1" dirty="0"/>
              <a:t>. </a:t>
            </a:r>
          </a:p>
          <a:p>
            <a:r>
              <a:rPr lang="ru-RU" b="1" dirty="0" smtClean="0"/>
              <a:t>Эти </a:t>
            </a:r>
            <a:r>
              <a:rPr lang="ru-RU" b="1" dirty="0"/>
              <a:t>выплаты производятся студентам образовательных учреждений высшего и учащимся учреждений среднего профессионального образования, аспирантам, находящимся в академических отпусках по медицинским показаниям, матерям (или другим родственникам, осуществляющим уход за ребенком), неработающим женам лиц рядового и начальствующего состава органов внутренних дел в отдаленных гарнизонах и местностях, где отсутствует возможность их трудоустройства, неработающим трудоспособным лицам, осуществляющим уход за нетрудоспособными гражданами, и др</a:t>
            </a:r>
            <a:r>
              <a:rPr lang="ru-RU" b="1" dirty="0" smtClean="0"/>
              <a:t>.</a:t>
            </a:r>
          </a:p>
          <a:p>
            <a:endParaRPr lang="ru-RU" b="1" dirty="0"/>
          </a:p>
          <a:p>
            <a:r>
              <a:rPr lang="ru-RU" b="1" dirty="0"/>
              <a:t>В каждый из институтов пособий и в институт компенсационных выплат входят правовые нормы о субъектах обеспечения, юридических фактах, размерах пособий и компенсаций, об их выплате</a:t>
            </a:r>
            <a:r>
              <a:rPr lang="ru-RU" b="1" dirty="0" smtClean="0"/>
              <a:t>.</a:t>
            </a:r>
          </a:p>
          <a:p>
            <a:endParaRPr lang="ru-RU" b="1" dirty="0"/>
          </a:p>
          <a:p>
            <a:r>
              <a:rPr lang="ru-RU" b="1" dirty="0"/>
              <a:t>За последнее время появился новый правовой институт - </a:t>
            </a:r>
            <a:r>
              <a:rPr lang="ru-RU" b="1" dirty="0">
                <a:solidFill>
                  <a:srgbClr val="FFFF00"/>
                </a:solidFill>
              </a:rPr>
              <a:t>материнского (семейного) капитала.</a:t>
            </a:r>
          </a:p>
        </p:txBody>
      </p:sp>
    </p:spTree>
    <p:extLst>
      <p:ext uri="{BB962C8B-B14F-4D97-AF65-F5344CB8AC3E}">
        <p14:creationId xmlns:p14="http://schemas.microsoft.com/office/powerpoint/2010/main" val="70365852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39552" y="332656"/>
            <a:ext cx="8064896" cy="6247864"/>
          </a:xfrm>
          <a:prstGeom prst="rect">
            <a:avLst/>
          </a:prstGeom>
        </p:spPr>
        <p:txBody>
          <a:bodyPr wrap="square">
            <a:spAutoFit/>
          </a:bodyPr>
          <a:lstStyle/>
          <a:p>
            <a:r>
              <a:rPr lang="ru-RU" sz="2000" b="1" dirty="0"/>
              <a:t>Право социального обеспечения содержит в себе довольно значительный массив правовых норм о </a:t>
            </a:r>
            <a:r>
              <a:rPr lang="ru-RU" sz="2000" b="1" dirty="0">
                <a:solidFill>
                  <a:srgbClr val="FFFF00"/>
                </a:solidFill>
              </a:rPr>
              <a:t>медицинской помощи</a:t>
            </a:r>
            <a:r>
              <a:rPr lang="ru-RU" sz="2000" b="1" dirty="0"/>
              <a:t>, которые можно считать подотраслью </a:t>
            </a:r>
            <a:r>
              <a:rPr lang="ru-RU" sz="2000" b="1" dirty="0" smtClean="0"/>
              <a:t>- медицинским </a:t>
            </a:r>
            <a:r>
              <a:rPr lang="ru-RU" sz="2000" b="1" dirty="0"/>
              <a:t>правом. Они расположены в Законе "Об охране здоровья граждан", в Законе о медицинском страховании граждан, ряде других актов. </a:t>
            </a:r>
            <a:endParaRPr lang="ru-RU" sz="2000" b="1" dirty="0" smtClean="0"/>
          </a:p>
          <a:p>
            <a:endParaRPr lang="ru-RU" sz="2000" b="1" dirty="0"/>
          </a:p>
          <a:p>
            <a:r>
              <a:rPr lang="ru-RU" sz="2000" b="1" dirty="0" smtClean="0"/>
              <a:t>Подотрасль </a:t>
            </a:r>
            <a:r>
              <a:rPr lang="ru-RU" sz="2000" b="1" dirty="0"/>
              <a:t>имеет несколько правовых институтов. Первый из них - общий институт, содержащий правовые нормы о задачах законодательства об охране здоровья граждан, о праве граждан на медицинскую помощь, об обязанностях органов государства, местного самоуправления, организаций по охране здоровья населения. Затем следуют предметные институты медицинской помощи в государственной, муниципальной, частной системах здравоохранения. Таковыми являются институт первичной медицинской помощи, институт стационарной помощи, институт лекарственной помощи, институт медицинской экспертизы трудоспособности, институт санаторно-курортного лечения и отдыха.</a:t>
            </a:r>
          </a:p>
        </p:txBody>
      </p:sp>
    </p:spTree>
    <p:extLst>
      <p:ext uri="{BB962C8B-B14F-4D97-AF65-F5344CB8AC3E}">
        <p14:creationId xmlns:p14="http://schemas.microsoft.com/office/powerpoint/2010/main" val="16841855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539552" y="404664"/>
            <a:ext cx="8208912" cy="4832092"/>
          </a:xfrm>
          <a:prstGeom prst="rect">
            <a:avLst/>
          </a:prstGeom>
        </p:spPr>
        <p:txBody>
          <a:bodyPr wrap="square">
            <a:spAutoFit/>
          </a:bodyPr>
          <a:lstStyle/>
          <a:p>
            <a:r>
              <a:rPr lang="ru-RU" sz="2800" b="1" dirty="0"/>
              <a:t>В систему права социального обеспечения входит значительное число правовых норм, регулирующих отношения по предоставлению гражданам натуральных видов обеспечения и услуг. Указанные виды обеспечения, несмотря па общность субъектов (пенсионеры по возрасту, инвалиды и др.) и натуральный характер, существенно отличаются друг от друга по целевому назначению и содержанию отношений. </a:t>
            </a:r>
          </a:p>
        </p:txBody>
      </p:sp>
    </p:spTree>
    <p:extLst>
      <p:ext uri="{BB962C8B-B14F-4D97-AF65-F5344CB8AC3E}">
        <p14:creationId xmlns:p14="http://schemas.microsoft.com/office/powerpoint/2010/main" val="185072431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467544" y="836712"/>
            <a:ext cx="8208912" cy="4893647"/>
          </a:xfrm>
          <a:prstGeom prst="rect">
            <a:avLst/>
          </a:prstGeom>
        </p:spPr>
        <p:txBody>
          <a:bodyPr wrap="square">
            <a:spAutoFit/>
          </a:bodyPr>
          <a:lstStyle/>
          <a:p>
            <a:r>
              <a:rPr lang="ru-RU" sz="2400" b="1" dirty="0" smtClean="0"/>
              <a:t>Так</a:t>
            </a:r>
            <a:r>
              <a:rPr lang="ru-RU" sz="2400" b="1" dirty="0"/>
              <a:t>, совершенно разное назначение имеют содержание инвалидов и других пенсионеров в стационарных учреждениях и трудовое устройство и профессиональное обучение инвалидов или их протезирование. Это говорит о том, что здесь мы имеем дело с различными видами обеспечения. Нормы, регулирующие отношения по предоставлению указанных видов обеспечения, обусловливают относительную автономность регулирования каждого из них, что дает основание признать группы норм о предоставлении различных видов натурального обеспечения и услуг правовыми институтами.</a:t>
            </a:r>
          </a:p>
        </p:txBody>
      </p:sp>
    </p:spTree>
    <p:extLst>
      <p:ext uri="{BB962C8B-B14F-4D97-AF65-F5344CB8AC3E}">
        <p14:creationId xmlns:p14="http://schemas.microsoft.com/office/powerpoint/2010/main" val="80275283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83568" y="476672"/>
            <a:ext cx="7776864" cy="5324535"/>
          </a:xfrm>
          <a:prstGeom prst="rect">
            <a:avLst/>
          </a:prstGeom>
        </p:spPr>
        <p:txBody>
          <a:bodyPr wrap="square">
            <a:spAutoFit/>
          </a:bodyPr>
          <a:lstStyle/>
          <a:p>
            <a:r>
              <a:rPr lang="ru-RU" sz="2000" dirty="0"/>
              <a:t>Существенным признаком всех этих норм является их </a:t>
            </a:r>
            <a:r>
              <a:rPr lang="ru-RU" sz="2000" b="1" u="sng" dirty="0">
                <a:solidFill>
                  <a:srgbClr val="FFFF00"/>
                </a:solidFill>
              </a:rPr>
              <a:t>комплексный характер</a:t>
            </a:r>
            <a:r>
              <a:rPr lang="ru-RU" sz="2000" dirty="0" smtClean="0"/>
              <a:t>.</a:t>
            </a:r>
          </a:p>
          <a:p>
            <a:r>
              <a:rPr lang="ru-RU" sz="2000" dirty="0" smtClean="0"/>
              <a:t>Наряду </a:t>
            </a:r>
            <a:r>
              <a:rPr lang="ru-RU" sz="2000" dirty="0"/>
              <a:t>с нормами права социального обеспечения, возникающие в данной области отношения регулируются нормами административного, трудового, гражданского и иных отраслей права</a:t>
            </a:r>
            <a:r>
              <a:rPr lang="ru-RU" sz="2000" dirty="0" smtClean="0"/>
              <a:t>.</a:t>
            </a:r>
          </a:p>
          <a:p>
            <a:endParaRPr lang="ru-RU" sz="2000" dirty="0"/>
          </a:p>
          <a:p>
            <a:r>
              <a:rPr lang="ru-RU" sz="2000" dirty="0"/>
              <a:t>Правовой институт обслуживания инвалидов и других пенсионеров в стационарных учреждениях включает в себя группу правовых норм, регулирующих отношения, связанные с пребыванием указанных граждан в учреждениях социальной защиты населения. Он состоит из норм о субъектах обеспечения, юридических фактах как основаниях возникновения правоотношений, о видах обслуживания в период нахождения в стационарных учреждениях социального обслуживания, о правах и обязанностях граждан и администрации этих учреждений.</a:t>
            </a:r>
          </a:p>
        </p:txBody>
      </p:sp>
    </p:spTree>
    <p:extLst>
      <p:ext uri="{BB962C8B-B14F-4D97-AF65-F5344CB8AC3E}">
        <p14:creationId xmlns:p14="http://schemas.microsoft.com/office/powerpoint/2010/main" val="101868595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83568" y="764704"/>
            <a:ext cx="7920880" cy="5016758"/>
          </a:xfrm>
          <a:prstGeom prst="rect">
            <a:avLst/>
          </a:prstGeom>
        </p:spPr>
        <p:txBody>
          <a:bodyPr wrap="square">
            <a:spAutoFit/>
          </a:bodyPr>
          <a:lstStyle/>
          <a:p>
            <a:r>
              <a:rPr lang="ru-RU" sz="2000" dirty="0">
                <a:solidFill>
                  <a:srgbClr val="FFFF00"/>
                </a:solidFill>
              </a:rPr>
              <a:t>Правовой институт полустационарного социального </a:t>
            </a:r>
            <a:r>
              <a:rPr lang="ru-RU" sz="2000" dirty="0"/>
              <a:t>обслуживания состоит из норм права о социально-бытовом, медицинском и культурном обслуживании граждан пожилого возраста и инвалидов отделениями дневного (ночного) пребывания в центрах социального обслуживания или при органах социальной защиты населения</a:t>
            </a:r>
            <a:r>
              <a:rPr lang="ru-RU" sz="2000" dirty="0" smtClean="0"/>
              <a:t>.</a:t>
            </a:r>
          </a:p>
          <a:p>
            <a:endParaRPr lang="ru-RU" sz="2000" dirty="0"/>
          </a:p>
          <a:p>
            <a:r>
              <a:rPr lang="ru-RU" sz="2000" dirty="0">
                <a:solidFill>
                  <a:srgbClr val="FFFF00"/>
                </a:solidFill>
              </a:rPr>
              <a:t>Правовой институт надомного обслуживания </a:t>
            </a:r>
            <a:r>
              <a:rPr lang="ru-RU" sz="2000" dirty="0"/>
              <a:t>составляют юридические нормы о социальном и социально-медицинском обслуживании па дому граждан пожилого возраста и инвалидов</a:t>
            </a:r>
            <a:r>
              <a:rPr lang="ru-RU" sz="2000" dirty="0" smtClean="0"/>
              <a:t>.</a:t>
            </a:r>
          </a:p>
          <a:p>
            <a:endParaRPr lang="ru-RU" sz="2000" dirty="0"/>
          </a:p>
          <a:p>
            <a:r>
              <a:rPr lang="ru-RU" sz="2000" dirty="0"/>
              <a:t>В правовой институт </a:t>
            </a:r>
            <a:r>
              <a:rPr lang="ru-RU" sz="2000" dirty="0">
                <a:solidFill>
                  <a:srgbClr val="FFFF00"/>
                </a:solidFill>
              </a:rPr>
              <a:t>срочного социального обслуживания </a:t>
            </a:r>
            <a:r>
              <a:rPr lang="ru-RU" sz="2000" dirty="0"/>
              <a:t>входят правовые нормы, регулирующие общественные отношения, которые возникают при оказании неотложной помощи разового характера гражданам пожилого возраста и инвалидам, остро нуждающимся в социальном обеспечении.</a:t>
            </a:r>
          </a:p>
        </p:txBody>
      </p:sp>
    </p:spTree>
    <p:extLst>
      <p:ext uri="{BB962C8B-B14F-4D97-AF65-F5344CB8AC3E}">
        <p14:creationId xmlns:p14="http://schemas.microsoft.com/office/powerpoint/2010/main" val="8814149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67544" y="548680"/>
            <a:ext cx="8208912" cy="5355312"/>
          </a:xfrm>
          <a:prstGeom prst="rect">
            <a:avLst/>
          </a:prstGeom>
        </p:spPr>
        <p:txBody>
          <a:bodyPr wrap="square">
            <a:spAutoFit/>
          </a:bodyPr>
          <a:lstStyle/>
          <a:p>
            <a:r>
              <a:rPr lang="ru-RU" dirty="0"/>
              <a:t>В состав </a:t>
            </a:r>
            <a:r>
              <a:rPr lang="ru-RU" dirty="0">
                <a:solidFill>
                  <a:srgbClr val="FFFF00"/>
                </a:solidFill>
              </a:rPr>
              <a:t>правового института социально-консультативной помощи </a:t>
            </a:r>
            <a:r>
              <a:rPr lang="ru-RU" dirty="0"/>
              <a:t>входят правовые нормы, регулирующие вопросы формирования здоровых взаимоотношений и создания благоприятной социальной среды для граждан пожилого возраста и инвалидов</a:t>
            </a:r>
            <a:r>
              <a:rPr lang="ru-RU" dirty="0" smtClean="0"/>
              <a:t>.</a:t>
            </a:r>
          </a:p>
          <a:p>
            <a:endParaRPr lang="ru-RU" dirty="0"/>
          </a:p>
          <a:p>
            <a:r>
              <a:rPr lang="ru-RU" dirty="0">
                <a:solidFill>
                  <a:srgbClr val="FFFF00"/>
                </a:solidFill>
              </a:rPr>
              <a:t>Правовой институт подготовки инвалидов </a:t>
            </a:r>
            <a:r>
              <a:rPr lang="ru-RU" dirty="0"/>
              <a:t>к труду и обеспечения их трудоустройства содержит группу юридических норм, регулирующих общественные отношения, которые возникают в связи с трудоустройством граждан, частично утративших трудоспособность, а также в связи с профессиональным обучением инвалидов. В рассматриваемый институт входят две группы правовых норм, образующие </a:t>
            </a:r>
            <a:r>
              <a:rPr lang="ru-RU" dirty="0" err="1"/>
              <a:t>подинституты</a:t>
            </a:r>
            <a:r>
              <a:rPr lang="ru-RU" dirty="0"/>
              <a:t> подготовки инвалидов к труду и обеспечения их трудоустройства</a:t>
            </a:r>
            <a:r>
              <a:rPr lang="ru-RU" dirty="0" smtClean="0"/>
              <a:t>.</a:t>
            </a:r>
          </a:p>
          <a:p>
            <a:endParaRPr lang="ru-RU" dirty="0"/>
          </a:p>
          <a:p>
            <a:r>
              <a:rPr lang="ru-RU" dirty="0">
                <a:solidFill>
                  <a:srgbClr val="FFFF00"/>
                </a:solidFill>
              </a:rPr>
              <a:t>Правовой институт протезирования </a:t>
            </a:r>
            <a:r>
              <a:rPr lang="ru-RU" dirty="0"/>
              <a:t>охватывает группу норм, регулирующих отношения, которые возникают в связи с обеспечением инвалидов и других граждан протезами и ортопедическими изделиями. Эти нормы образуют три </a:t>
            </a:r>
            <a:r>
              <a:rPr lang="ru-RU" dirty="0" err="1"/>
              <a:t>подинститута</a:t>
            </a:r>
            <a:r>
              <a:rPr lang="ru-RU" dirty="0"/>
              <a:t>: обеспечения протезами; обеспечения ортопедическими изделиями; обеспечения средствами, облегчающими жизнь инвалидов.</a:t>
            </a:r>
          </a:p>
        </p:txBody>
      </p:sp>
    </p:spTree>
    <p:extLst>
      <p:ext uri="{BB962C8B-B14F-4D97-AF65-F5344CB8AC3E}">
        <p14:creationId xmlns:p14="http://schemas.microsoft.com/office/powerpoint/2010/main" val="208636340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39552" y="332656"/>
            <a:ext cx="7920880" cy="5355312"/>
          </a:xfrm>
          <a:prstGeom prst="rect">
            <a:avLst/>
          </a:prstGeom>
        </p:spPr>
        <p:txBody>
          <a:bodyPr wrap="square">
            <a:spAutoFit/>
          </a:bodyPr>
          <a:lstStyle/>
          <a:p>
            <a:r>
              <a:rPr lang="ru-RU" dirty="0"/>
              <a:t>Правовой </a:t>
            </a:r>
            <a:r>
              <a:rPr lang="ru-RU" dirty="0">
                <a:solidFill>
                  <a:srgbClr val="FFFF00"/>
                </a:solidFill>
              </a:rPr>
              <a:t>институт обеспечения населения специальными транспортными средствами </a:t>
            </a:r>
            <a:r>
              <a:rPr lang="ru-RU" dirty="0"/>
              <a:t>составляют нормы права, касающиеся условий и порядка предоставления гражданам роликовых (велоколяски, кресла-коляски), а также моторных (мотоколяски и легковые автомобили) специальных средств передвижения</a:t>
            </a:r>
            <a:r>
              <a:rPr lang="ru-RU" dirty="0" smtClean="0"/>
              <a:t>.</a:t>
            </a:r>
          </a:p>
          <a:p>
            <a:endParaRPr lang="ru-RU" dirty="0"/>
          </a:p>
          <a:p>
            <a:r>
              <a:rPr lang="ru-RU" dirty="0"/>
              <a:t>В правовой </a:t>
            </a:r>
            <a:r>
              <a:rPr lang="ru-RU" dirty="0">
                <a:solidFill>
                  <a:srgbClr val="FFFF00"/>
                </a:solidFill>
              </a:rPr>
              <a:t>институт социальной поддержки </a:t>
            </a:r>
            <a:r>
              <a:rPr lang="ru-RU" dirty="0"/>
              <a:t>входят правовые нормы, которые предусматривают предоставление инвалидам и другим пенсионерам ряда преимуществ. Эти нормы в значительной степени являются материальными, так как устанавливают льготы по медицинской помощи, обеспечению жилыми помещениями, пользованию транспортными средствами, оплате коммунальных услуг и др</a:t>
            </a:r>
            <a:r>
              <a:rPr lang="ru-RU" dirty="0" smtClean="0"/>
              <a:t>.</a:t>
            </a:r>
          </a:p>
          <a:p>
            <a:endParaRPr lang="ru-RU" dirty="0"/>
          </a:p>
          <a:p>
            <a:r>
              <a:rPr lang="ru-RU" dirty="0"/>
              <a:t>Следующий предметный правовой институт особенной части права социального обеспечения - </a:t>
            </a:r>
            <a:r>
              <a:rPr lang="ru-RU" dirty="0">
                <a:solidFill>
                  <a:srgbClr val="FFFF00"/>
                </a:solidFill>
              </a:rPr>
              <a:t>правовой институт государственной социальной помощи</a:t>
            </a:r>
            <a:r>
              <a:rPr lang="ru-RU" dirty="0"/>
              <a:t>. В него входят правовые нормы, регулирующие условия и порядок предоставления малоимущим гражданам денежных выплат и натуральной помощи.</a:t>
            </a:r>
          </a:p>
        </p:txBody>
      </p:sp>
    </p:spTree>
    <p:extLst>
      <p:ext uri="{BB962C8B-B14F-4D97-AF65-F5344CB8AC3E}">
        <p14:creationId xmlns:p14="http://schemas.microsoft.com/office/powerpoint/2010/main" val="289451976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Дата 3"/>
          <p:cNvSpPr>
            <a:spLocks noGrp="1"/>
          </p:cNvSpPr>
          <p:nvPr>
            <p:ph type="dt" sz="quarter" idx="10"/>
          </p:nvPr>
        </p:nvSpPr>
        <p:spPr/>
        <p:txBody>
          <a:bodyPr/>
          <a:lstStyle/>
          <a:p>
            <a:pPr>
              <a:defRPr/>
            </a:pPr>
            <a:fld id="{7E1A49BF-F72D-4780-AB77-6F58836778EE}" type="datetime1">
              <a:rPr lang="ru-RU" altLang="ru-RU"/>
              <a:pPr>
                <a:defRPr/>
              </a:pPr>
              <a:t>23.02.2015</a:t>
            </a:fld>
            <a:endParaRPr lang="ru-RU" altLang="ru-RU"/>
          </a:p>
        </p:txBody>
      </p:sp>
      <p:sp>
        <p:nvSpPr>
          <p:cNvPr id="9" name="Номер слайда 5"/>
          <p:cNvSpPr>
            <a:spLocks noGrp="1"/>
          </p:cNvSpPr>
          <p:nvPr>
            <p:ph type="sldNum" sz="quarter" idx="12"/>
          </p:nvPr>
        </p:nvSpPr>
        <p:spPr/>
        <p:txBody>
          <a:bodyPr/>
          <a:lstStyle/>
          <a:p>
            <a:pPr>
              <a:defRPr/>
            </a:pPr>
            <a:fld id="{9EBDE491-BCD7-4B2F-902B-3AAE8A8A8A9E}" type="slidenum">
              <a:rPr lang="ru-RU" altLang="ru-RU"/>
              <a:pPr>
                <a:defRPr/>
              </a:pPr>
              <a:t>26</a:t>
            </a:fld>
            <a:endParaRPr lang="ru-RU" altLang="ru-RU"/>
          </a:p>
        </p:txBody>
      </p:sp>
      <p:sp>
        <p:nvSpPr>
          <p:cNvPr id="54274" name="Rectangle 2"/>
          <p:cNvSpPr>
            <a:spLocks noGrp="1" noChangeArrowheads="1"/>
          </p:cNvSpPr>
          <p:nvPr>
            <p:ph type="title"/>
          </p:nvPr>
        </p:nvSpPr>
        <p:spPr/>
        <p:txBody>
          <a:bodyPr/>
          <a:lstStyle/>
          <a:p>
            <a:pPr algn="ctr" eaLnBrk="1" hangingPunct="1">
              <a:defRPr/>
            </a:pPr>
            <a:r>
              <a:rPr lang="ru-RU" altLang="ru-RU" dirty="0" smtClean="0"/>
              <a:t>Вопрос 2</a:t>
            </a:r>
          </a:p>
        </p:txBody>
      </p:sp>
      <p:sp>
        <p:nvSpPr>
          <p:cNvPr id="7173" name="Rectangle 3"/>
          <p:cNvSpPr>
            <a:spLocks noGrp="1" noChangeArrowheads="1"/>
          </p:cNvSpPr>
          <p:nvPr>
            <p:ph type="body" idx="1"/>
          </p:nvPr>
        </p:nvSpPr>
        <p:spPr>
          <a:xfrm>
            <a:off x="1066800" y="2403351"/>
            <a:ext cx="7543800" cy="2519362"/>
          </a:xfrm>
        </p:spPr>
        <p:txBody>
          <a:bodyPr/>
          <a:lstStyle/>
          <a:p>
            <a:pPr marL="0" indent="0" algn="ctr" eaLnBrk="1" hangingPunct="1">
              <a:lnSpc>
                <a:spcPct val="90000"/>
              </a:lnSpc>
              <a:buClr>
                <a:srgbClr val="FFFFCC"/>
              </a:buClr>
              <a:buNone/>
            </a:pPr>
            <a:r>
              <a:rPr lang="ru-RU" sz="4000" dirty="0">
                <a:effectLst/>
                <a:cs typeface="Times New Roman" pitchFamily="18" charset="0"/>
              </a:rPr>
              <a:t>Метод и предмет права социального обеспечения</a:t>
            </a:r>
            <a:r>
              <a:rPr lang="ru-RU" sz="4000" dirty="0" smtClean="0">
                <a:effectLst/>
                <a:cs typeface="Times New Roman" pitchFamily="18" charset="0"/>
              </a:rPr>
              <a:t>.</a:t>
            </a:r>
            <a:endParaRPr lang="ru-RU" sz="4000" dirty="0">
              <a:effectLst/>
              <a:cs typeface="Times New Roman" pitchFamily="18" charset="0"/>
            </a:endParaRPr>
          </a:p>
        </p:txBody>
      </p:sp>
      <p:grpSp>
        <p:nvGrpSpPr>
          <p:cNvPr id="7174" name="Group 4"/>
          <p:cNvGrpSpPr>
            <a:grpSpLocks/>
          </p:cNvGrpSpPr>
          <p:nvPr/>
        </p:nvGrpSpPr>
        <p:grpSpPr bwMode="auto">
          <a:xfrm>
            <a:off x="7964488" y="6308725"/>
            <a:ext cx="1071562" cy="447675"/>
            <a:chOff x="2694" y="3797"/>
            <a:chExt cx="1322" cy="545"/>
          </a:xfrm>
        </p:grpSpPr>
        <p:sp>
          <p:nvSpPr>
            <p:cNvPr id="7175" name="Text Box 5"/>
            <p:cNvSpPr txBox="1">
              <a:spLocks noChangeArrowheads="1"/>
            </p:cNvSpPr>
            <p:nvPr/>
          </p:nvSpPr>
          <p:spPr bwMode="auto">
            <a:xfrm>
              <a:off x="2976" y="3896"/>
              <a:ext cx="1040" cy="446"/>
            </a:xfrm>
            <a:prstGeom prst="rect">
              <a:avLst/>
            </a:prstGeom>
            <a:noFill/>
            <a:ln>
              <a:noFill/>
            </a:ln>
            <a:effectLst/>
            <a:extLst>
              <a:ext uri="{909E8E84-426E-40DD-AFC4-6F175D3DCCD1}">
                <a14:hiddenFill xmlns:a14="http://schemas.microsoft.com/office/drawing/2010/main">
                  <a:solidFill>
                    <a:srgbClr val="66CCFF"/>
                  </a:solidFill>
                </a14:hiddenFill>
              </a:ext>
              <a:ext uri="{91240B29-F687-4F45-9708-019B960494DF}">
                <a14:hiddenLine xmlns:a14="http://schemas.microsoft.com/office/drawing/2010/main" w="9525">
                  <a:solidFill>
                    <a:srgbClr val="FFFFFF"/>
                  </a:solidFill>
                  <a:miter lim="800000"/>
                  <a:headEnd/>
                  <a:tailEnd/>
                </a14:hiddenLine>
              </a:ext>
              <a:ext uri="{AF507438-7753-43E0-B8FC-AC1667EBCBE1}">
                <a14:hiddenEffects xmlns:a14="http://schemas.microsoft.com/office/drawing/2010/main">
                  <a:effectLst>
                    <a:outerShdw dist="35921" dir="2700000" algn="ctr" rotWithShape="0">
                      <a:srgbClr val="000099"/>
                    </a:outerShdw>
                  </a:effectLst>
                </a14:hiddenEffects>
              </a:ext>
            </a:extLst>
          </p:spPr>
          <p:txBody>
            <a:bodyPr wrap="none">
              <a:spAutoFit/>
            </a:bodyPr>
            <a:lstStyle>
              <a:lvl1pPr eaLnBrk="0" hangingPunct="0">
                <a:spcBef>
                  <a:spcPct val="20000"/>
                </a:spcBef>
                <a:buClr>
                  <a:schemeClr val="hlink"/>
                </a:buClr>
                <a:buSzPct val="70000"/>
                <a:buFont typeface="Wingdings" pitchFamily="2" charset="2"/>
                <a:buChar char="n"/>
                <a:defRPr sz="3200">
                  <a:solidFill>
                    <a:schemeClr val="tx1"/>
                  </a:solidFill>
                  <a:latin typeface="Tahoma" pitchFamily="34" charset="0"/>
                </a:defRPr>
              </a:lvl1pPr>
              <a:lvl2pPr marL="742950" indent="-285750" eaLnBrk="0" hangingPunct="0">
                <a:spcBef>
                  <a:spcPct val="20000"/>
                </a:spcBef>
                <a:buClr>
                  <a:schemeClr val="tx1"/>
                </a:buClr>
                <a:buChar char="–"/>
                <a:defRPr sz="2800">
                  <a:solidFill>
                    <a:schemeClr val="tx1"/>
                  </a:solidFill>
                  <a:latin typeface="Tahoma" pitchFamily="34" charset="0"/>
                </a:defRPr>
              </a:lvl2pPr>
              <a:lvl3pPr marL="1143000" indent="-228600" eaLnBrk="0" hangingPunct="0">
                <a:spcBef>
                  <a:spcPct val="20000"/>
                </a:spcBef>
                <a:buClr>
                  <a:schemeClr val="hlink"/>
                </a:buClr>
                <a:buSzPct val="70000"/>
                <a:buFont typeface="Wingdings" pitchFamily="2" charset="2"/>
                <a:buChar char="n"/>
                <a:defRPr sz="2400">
                  <a:solidFill>
                    <a:schemeClr val="tx1"/>
                  </a:solidFill>
                  <a:latin typeface="Tahoma" pitchFamily="34" charset="0"/>
                </a:defRPr>
              </a:lvl3pPr>
              <a:lvl4pPr marL="1600200" indent="-228600" eaLnBrk="0" hangingPunct="0">
                <a:spcBef>
                  <a:spcPct val="20000"/>
                </a:spcBef>
                <a:buClr>
                  <a:schemeClr val="tx1"/>
                </a:buClr>
                <a:buChar char="–"/>
                <a:defRPr sz="2000">
                  <a:solidFill>
                    <a:schemeClr val="tx1"/>
                  </a:solidFill>
                  <a:latin typeface="Tahoma" pitchFamily="34" charset="0"/>
                </a:defRPr>
              </a:lvl4pPr>
              <a:lvl5pPr marL="2057400" indent="-228600" eaLnBrk="0" hangingPunct="0">
                <a:spcBef>
                  <a:spcPct val="20000"/>
                </a:spcBef>
                <a:buClr>
                  <a:schemeClr val="hlink"/>
                </a:buClr>
                <a:buSzPct val="70000"/>
                <a:buFont typeface="Wingdings" pitchFamily="2" charset="2"/>
                <a:buChar char="n"/>
                <a:defRPr sz="2000">
                  <a:solidFill>
                    <a:schemeClr val="tx1"/>
                  </a:solidFill>
                  <a:latin typeface="Tahoma" pitchFamily="34" charset="0"/>
                </a:defRPr>
              </a:lvl5pPr>
              <a:lvl6pPr marL="25146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defRPr>
              </a:lvl6pPr>
              <a:lvl7pPr marL="29718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defRPr>
              </a:lvl7pPr>
              <a:lvl8pPr marL="34290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defRPr>
              </a:lvl8pPr>
              <a:lvl9pPr marL="38862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defRPr>
              </a:lvl9pPr>
            </a:lstStyle>
            <a:p>
              <a:pPr eaLnBrk="1" hangingPunct="1">
                <a:spcBef>
                  <a:spcPct val="0"/>
                </a:spcBef>
                <a:buClrTx/>
                <a:buSzTx/>
                <a:buFontTx/>
                <a:buNone/>
              </a:pPr>
              <a:r>
                <a:rPr lang="ru-RU" altLang="ru-RU" sz="1800">
                  <a:solidFill>
                    <a:srgbClr val="FFFFFF"/>
                  </a:solidFill>
                  <a:latin typeface="Monotype Corsiva" pitchFamily="66" charset="0"/>
                </a:rPr>
                <a:t>ВГУЭС</a:t>
              </a:r>
              <a:endParaRPr lang="ru-RU" altLang="ru-RU" sz="1800"/>
            </a:p>
          </p:txBody>
        </p:sp>
        <p:pic>
          <p:nvPicPr>
            <p:cNvPr id="7176" name="Picture 6" descr="rspp">
              <a:hlinkClick r:id="rId3"/>
            </p:cNvPr>
            <p:cNvPicPr>
              <a:picLocks noChangeAspect="1" noChangeArrowheads="1"/>
            </p:cNvPicPr>
            <p:nvPr/>
          </p:nvPicPr>
          <p:blipFill>
            <a:blip r:embed="rId4" cstate="print">
              <a:extLst>
                <a:ext uri="{28A0092B-C50C-407E-A947-70E740481C1C}">
                  <a14:useLocalDpi xmlns:a14="http://schemas.microsoft.com/office/drawing/2010/main" val="0"/>
                </a:ext>
              </a:extLst>
            </a:blip>
            <a:srcRect l="66698"/>
            <a:stretch>
              <a:fillRect/>
            </a:stretch>
          </p:blipFill>
          <p:spPr bwMode="auto">
            <a:xfrm>
              <a:off x="2694" y="3797"/>
              <a:ext cx="276" cy="530"/>
            </a:xfrm>
            <a:prstGeom prst="rect">
              <a:avLst/>
            </a:prstGeom>
            <a:solidFill>
              <a:srgbClr val="CCFFFF"/>
            </a:solidFill>
            <a:ln>
              <a:noFill/>
            </a:ln>
            <a:extLs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4553139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27584" y="908720"/>
            <a:ext cx="7632848" cy="5016758"/>
          </a:xfrm>
          <a:prstGeom prst="rect">
            <a:avLst/>
          </a:prstGeom>
        </p:spPr>
        <p:txBody>
          <a:bodyPr wrap="square">
            <a:spAutoFit/>
          </a:bodyPr>
          <a:lstStyle/>
          <a:p>
            <a:r>
              <a:rPr lang="ru-RU" sz="3200" b="1" dirty="0"/>
              <a:t>Определение </a:t>
            </a:r>
            <a:r>
              <a:rPr lang="ru-RU" sz="3200" b="1" dirty="0">
                <a:solidFill>
                  <a:srgbClr val="FFFF00"/>
                </a:solidFill>
              </a:rPr>
              <a:t>предмета права </a:t>
            </a:r>
            <a:r>
              <a:rPr lang="ru-RU" sz="3200" b="1" dirty="0"/>
              <a:t>социального обеспечения неразрывно связано с самим </a:t>
            </a:r>
            <a:r>
              <a:rPr lang="ru-RU" sz="3200" b="1" dirty="0">
                <a:solidFill>
                  <a:srgbClr val="FFFF00"/>
                </a:solidFill>
              </a:rPr>
              <a:t>понятием социального обеспечения</a:t>
            </a:r>
            <a:r>
              <a:rPr lang="ru-RU" sz="3200" b="1" dirty="0"/>
              <a:t>. Однако общественные отношения, составляющие социальное обеспечение, не идентичны предмету права социального обеспечения.</a:t>
            </a:r>
          </a:p>
        </p:txBody>
      </p:sp>
    </p:spTree>
    <p:extLst>
      <p:ext uri="{BB962C8B-B14F-4D97-AF65-F5344CB8AC3E}">
        <p14:creationId xmlns:p14="http://schemas.microsoft.com/office/powerpoint/2010/main" val="233637093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67544" y="548680"/>
            <a:ext cx="8352928" cy="6186309"/>
          </a:xfrm>
          <a:prstGeom prst="rect">
            <a:avLst/>
          </a:prstGeom>
        </p:spPr>
        <p:txBody>
          <a:bodyPr wrap="square">
            <a:spAutoFit/>
          </a:bodyPr>
          <a:lstStyle/>
          <a:p>
            <a:r>
              <a:rPr lang="ru-RU" b="1" dirty="0">
                <a:solidFill>
                  <a:srgbClr val="FFFF00"/>
                </a:solidFill>
              </a:rPr>
              <a:t>Во-первых</a:t>
            </a:r>
            <a:r>
              <a:rPr lang="ru-RU" b="1" dirty="0"/>
              <a:t>, общественные отношения могут быть предметом правового регулирования лишь постольку, поскольку они выступают в качестве волевых отношений, т.е. независимо от своего места в структуре социальных связей выражаются в волевом поведении людей и проявляются в виде имущественных, трудовых, организационных и иных социальных связей, имеющих волевой характер</a:t>
            </a:r>
            <a:r>
              <a:rPr lang="ru-RU" b="1" dirty="0" smtClean="0"/>
              <a:t>.</a:t>
            </a:r>
          </a:p>
          <a:p>
            <a:endParaRPr lang="ru-RU" b="1" dirty="0" smtClean="0"/>
          </a:p>
          <a:p>
            <a:r>
              <a:rPr lang="ru-RU" b="1" dirty="0">
                <a:solidFill>
                  <a:srgbClr val="FFFF00"/>
                </a:solidFill>
              </a:rPr>
              <a:t>Во-вторых</a:t>
            </a:r>
            <a:r>
              <a:rPr lang="ru-RU" b="1" dirty="0" smtClean="0"/>
              <a:t>, </a:t>
            </a:r>
            <a:r>
              <a:rPr lang="ru-RU" b="1" dirty="0"/>
              <a:t>в рамках социальною обеспечения складываются три основные группы общественных отношений: по образованию и распределению финансовых источников, предназначенных для социального обеспечения, по управлению социальным обеспечением, по реализации гражданами своих прав па отдельные виды обеспечения. По своей природе и содержанию они далеко не однородны. Так, отношения, которые складываются в процессе образования фондов с целью социального обеспечения, являются типичными финансовыми отношениями и входят в предмет финансового права, отношения же по управлению социальным обеспечением обладают всеми признаками административных отношений и включены в предмет административного права.</a:t>
            </a:r>
          </a:p>
          <a:p>
            <a:endParaRPr lang="ru-RU" b="1" dirty="0"/>
          </a:p>
        </p:txBody>
      </p:sp>
    </p:spTree>
    <p:extLst>
      <p:ext uri="{BB962C8B-B14F-4D97-AF65-F5344CB8AC3E}">
        <p14:creationId xmlns:p14="http://schemas.microsoft.com/office/powerpoint/2010/main" val="360754936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83568" y="1052736"/>
            <a:ext cx="8136904" cy="3539430"/>
          </a:xfrm>
          <a:prstGeom prst="rect">
            <a:avLst/>
          </a:prstGeom>
        </p:spPr>
        <p:txBody>
          <a:bodyPr wrap="square">
            <a:spAutoFit/>
          </a:bodyPr>
          <a:lstStyle/>
          <a:p>
            <a:r>
              <a:rPr lang="ru-RU" sz="2800" dirty="0"/>
              <a:t>Таким образом, в </a:t>
            </a:r>
            <a:r>
              <a:rPr lang="ru-RU" sz="2800" b="1" i="1" dirty="0">
                <a:solidFill>
                  <a:srgbClr val="FFFF00"/>
                </a:solidFill>
              </a:rPr>
              <a:t>предмет права социального обеспечения </a:t>
            </a:r>
            <a:r>
              <a:rPr lang="ru-RU" sz="2800" dirty="0"/>
              <a:t>входят отношения, складывающиеся между гражданами и органами государственной власти, местного самоуправления, организациями по поводу реализации гражданами своих прав на различные виды социального обеспечения.</a:t>
            </a:r>
          </a:p>
        </p:txBody>
      </p:sp>
    </p:spTree>
    <p:extLst>
      <p:ext uri="{BB962C8B-B14F-4D97-AF65-F5344CB8AC3E}">
        <p14:creationId xmlns:p14="http://schemas.microsoft.com/office/powerpoint/2010/main" val="204125037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83568" y="404664"/>
            <a:ext cx="8208912" cy="5632311"/>
          </a:xfrm>
          <a:prstGeom prst="rect">
            <a:avLst/>
          </a:prstGeom>
        </p:spPr>
        <p:txBody>
          <a:bodyPr wrap="square">
            <a:spAutoFit/>
          </a:bodyPr>
          <a:lstStyle/>
          <a:p>
            <a:r>
              <a:rPr lang="ru-RU" sz="2400" dirty="0"/>
              <a:t>Отношения, составляющие ядро предмета права социального обеспечения, представляют собой разновидность </a:t>
            </a:r>
            <a:r>
              <a:rPr lang="ru-RU" sz="2400" b="1" i="1" dirty="0">
                <a:solidFill>
                  <a:srgbClr val="FFFF00"/>
                </a:solidFill>
              </a:rPr>
              <a:t>имущественных отношений </a:t>
            </a:r>
            <a:r>
              <a:rPr lang="ru-RU" sz="2400" dirty="0"/>
              <a:t>и обладают всеми основными признаками последних. Данные признаки проявляются через </a:t>
            </a:r>
            <a:r>
              <a:rPr lang="ru-RU" sz="2400" b="1" i="1" dirty="0"/>
              <a:t>объект </a:t>
            </a:r>
            <a:r>
              <a:rPr lang="ru-RU" sz="2400" dirty="0"/>
              <a:t>и </a:t>
            </a:r>
            <a:r>
              <a:rPr lang="ru-RU" sz="2400" b="1" i="1" dirty="0"/>
              <a:t>содержание </a:t>
            </a:r>
            <a:r>
              <a:rPr lang="ru-RU" sz="2400" dirty="0"/>
              <a:t>указанных отношений. Отношения по социальному обеспечению возникают, как правило, в тех случаях, когда для граждан наступают неблагоприятные материальные последствия в виде утраты или снижения заработка или увеличения расходов. Поэтому объект этих отношений обычно составляют материальные блага (пенсии, пособия и др.), которые охватываются понятием "имущество", а также натуральные виды помощи и услуги материального характера.</a:t>
            </a:r>
          </a:p>
        </p:txBody>
      </p:sp>
    </p:spTree>
    <p:extLst>
      <p:ext uri="{BB962C8B-B14F-4D97-AF65-F5344CB8AC3E}">
        <p14:creationId xmlns:p14="http://schemas.microsoft.com/office/powerpoint/2010/main" val="168373632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827584" y="620688"/>
            <a:ext cx="7560840" cy="3539430"/>
          </a:xfrm>
          <a:prstGeom prst="rect">
            <a:avLst/>
          </a:prstGeom>
        </p:spPr>
        <p:txBody>
          <a:bodyPr wrap="square">
            <a:spAutoFit/>
          </a:bodyPr>
          <a:lstStyle/>
          <a:p>
            <a:r>
              <a:rPr lang="ru-RU" sz="3200" dirty="0"/>
              <a:t>Предмет права социального обеспечения неоднороден. Его ядро составляют пенсионные отношения и отношения по предоставлению денежных пособий, складывающиеся между гражданами и органами, предоставляющими обеспечение.</a:t>
            </a:r>
          </a:p>
        </p:txBody>
      </p:sp>
    </p:spTree>
    <p:extLst>
      <p:ext uri="{BB962C8B-B14F-4D97-AF65-F5344CB8AC3E}">
        <p14:creationId xmlns:p14="http://schemas.microsoft.com/office/powerpoint/2010/main" val="32242991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67544" y="260648"/>
            <a:ext cx="8280920" cy="6001643"/>
          </a:xfrm>
          <a:prstGeom prst="rect">
            <a:avLst/>
          </a:prstGeom>
        </p:spPr>
        <p:txBody>
          <a:bodyPr wrap="square">
            <a:spAutoFit/>
          </a:bodyPr>
          <a:lstStyle/>
          <a:p>
            <a:r>
              <a:rPr lang="ru-RU" sz="2400" b="1" dirty="0"/>
              <a:t>В </a:t>
            </a:r>
            <a:r>
              <a:rPr lang="ru-RU" sz="2400" b="1" dirty="0">
                <a:solidFill>
                  <a:srgbClr val="FFFF00"/>
                </a:solidFill>
              </a:rPr>
              <a:t>предмет права социального обеспечения входят и иные отношения</a:t>
            </a:r>
            <a:r>
              <a:rPr lang="ru-RU" sz="2400" b="1" dirty="0"/>
              <a:t>: по оказанию медицинской помощи, по социальному обслуживанию, социальной поддержке, по государственной социальной помощи. Все эти отношения обладают специфической природой и имеют разную степень связи с ядром предмета данной отрасли</a:t>
            </a:r>
            <a:r>
              <a:rPr lang="ru-RU" sz="2400" b="1" dirty="0" smtClean="0"/>
              <a:t>.</a:t>
            </a:r>
          </a:p>
          <a:p>
            <a:endParaRPr lang="ru-RU" sz="2400" b="1" dirty="0"/>
          </a:p>
          <a:p>
            <a:r>
              <a:rPr lang="ru-RU" sz="2400" b="1" dirty="0"/>
              <a:t>В то же время субъектами указанных отношений выступают лица, получающие пенсии и пособия, эти отношения возникают на основе одних и тех же юридических фактов. В силу этого все они тяготеют к ядру предмета права социального обеспечения и входят в состав предмета. Большинство из них являются имущественными</a:t>
            </a:r>
            <a:r>
              <a:rPr lang="ru-RU" sz="2400" b="1" dirty="0" smtClean="0"/>
              <a:t>.</a:t>
            </a:r>
            <a:endParaRPr lang="ru-RU" sz="2400" b="1" dirty="0" smtClean="0"/>
          </a:p>
        </p:txBody>
      </p:sp>
    </p:spTree>
    <p:extLst>
      <p:ext uri="{BB962C8B-B14F-4D97-AF65-F5344CB8AC3E}">
        <p14:creationId xmlns:p14="http://schemas.microsoft.com/office/powerpoint/2010/main" val="341076973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67544" y="260648"/>
            <a:ext cx="8280920" cy="6124754"/>
          </a:xfrm>
          <a:prstGeom prst="rect">
            <a:avLst/>
          </a:prstGeom>
        </p:spPr>
        <p:txBody>
          <a:bodyPr wrap="square">
            <a:spAutoFit/>
          </a:bodyPr>
          <a:lstStyle/>
          <a:p>
            <a:endParaRPr lang="ru-RU" sz="2800" b="1" dirty="0"/>
          </a:p>
          <a:p>
            <a:r>
              <a:rPr lang="ru-RU" sz="2800" b="1" dirty="0"/>
              <a:t>В </a:t>
            </a:r>
            <a:r>
              <a:rPr lang="ru-RU" sz="2800" b="1" dirty="0">
                <a:solidFill>
                  <a:srgbClr val="FFFF00"/>
                </a:solidFill>
              </a:rPr>
              <a:t>предмет права социального обеспечения </a:t>
            </a:r>
            <a:r>
              <a:rPr lang="ru-RU" sz="2800" b="1" dirty="0"/>
              <a:t>входит значительное число нематериальных отношений (процедурные, процессуальные). Они способствуют возникновению и развитию материальных отношений, обеспечивают их нормальное функционирование и охрану (отношения по установлению фактов, имеющих юридическое значение, по предоставлению обеспечения, в связи с юридической ответственностью сторон этих отношений; по рассмотрению споров).</a:t>
            </a:r>
          </a:p>
        </p:txBody>
      </p:sp>
    </p:spTree>
    <p:extLst>
      <p:ext uri="{BB962C8B-B14F-4D97-AF65-F5344CB8AC3E}">
        <p14:creationId xmlns:p14="http://schemas.microsoft.com/office/powerpoint/2010/main" val="1609365319"/>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39552" y="548680"/>
            <a:ext cx="8280920" cy="5693866"/>
          </a:xfrm>
          <a:prstGeom prst="rect">
            <a:avLst/>
          </a:prstGeom>
        </p:spPr>
        <p:txBody>
          <a:bodyPr wrap="square">
            <a:spAutoFit/>
          </a:bodyPr>
          <a:lstStyle/>
          <a:p>
            <a:r>
              <a:rPr lang="ru-RU" sz="2800" dirty="0" smtClean="0"/>
              <a:t>Таким образом, </a:t>
            </a:r>
            <a:r>
              <a:rPr lang="ru-RU" sz="2800" b="1" i="1" dirty="0">
                <a:solidFill>
                  <a:srgbClr val="FFFF00"/>
                </a:solidFill>
              </a:rPr>
              <a:t>предмет права социального обеспечения </a:t>
            </a:r>
            <a:r>
              <a:rPr lang="ru-RU" sz="2800" dirty="0"/>
              <a:t>составляют пенсионные отношения, отношения по обеспечению пособиями, по оказанию медицинской помощи, по социальному обслуживанию, социальной поддержке, государственной социальной помощи, дополнительному социальному обеспечению, а также тесно связанные с ними отношения по установлению фактов, имеющих юридическое значение, по предоставлению обеспечения, в связи с юридической ответственностью сторон этих отношений и по рассмотрению споров.</a:t>
            </a:r>
          </a:p>
        </p:txBody>
      </p:sp>
    </p:spTree>
    <p:extLst>
      <p:ext uri="{BB962C8B-B14F-4D97-AF65-F5344CB8AC3E}">
        <p14:creationId xmlns:p14="http://schemas.microsoft.com/office/powerpoint/2010/main" val="357080375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кругленный прямоугольник 1"/>
          <p:cNvSpPr/>
          <p:nvPr/>
        </p:nvSpPr>
        <p:spPr>
          <a:xfrm>
            <a:off x="1115616" y="404664"/>
            <a:ext cx="6840760" cy="93610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800" b="1" dirty="0" smtClean="0">
                <a:ln w="22225">
                  <a:solidFill>
                    <a:schemeClr val="accent2"/>
                  </a:solidFill>
                  <a:prstDash val="solid"/>
                </a:ln>
                <a:solidFill>
                  <a:schemeClr val="accent2">
                    <a:lumMod val="40000"/>
                    <a:lumOff val="60000"/>
                  </a:schemeClr>
                </a:solidFill>
              </a:rPr>
              <a:t>Предмет права социального обеспечения</a:t>
            </a:r>
            <a:endParaRPr lang="ru-RU" sz="2800" b="1" dirty="0">
              <a:ln w="22225">
                <a:solidFill>
                  <a:schemeClr val="accent2"/>
                </a:solidFill>
                <a:prstDash val="solid"/>
              </a:ln>
              <a:solidFill>
                <a:schemeClr val="accent2">
                  <a:lumMod val="40000"/>
                  <a:lumOff val="60000"/>
                </a:schemeClr>
              </a:solidFill>
            </a:endParaRPr>
          </a:p>
        </p:txBody>
      </p:sp>
      <p:sp>
        <p:nvSpPr>
          <p:cNvPr id="4" name="Прямоугольник 3"/>
          <p:cNvSpPr/>
          <p:nvPr/>
        </p:nvSpPr>
        <p:spPr>
          <a:xfrm>
            <a:off x="251520" y="1996317"/>
            <a:ext cx="2448272" cy="1152128"/>
          </a:xfrm>
          <a:prstGeom prst="rect">
            <a:avLst/>
          </a:prstGeom>
        </p:spPr>
        <p:style>
          <a:lnRef idx="3">
            <a:schemeClr val="lt1"/>
          </a:lnRef>
          <a:fillRef idx="1">
            <a:schemeClr val="dk1"/>
          </a:fillRef>
          <a:effectRef idx="1">
            <a:schemeClr val="dk1"/>
          </a:effectRef>
          <a:fontRef idx="minor">
            <a:schemeClr val="lt1"/>
          </a:fontRef>
        </p:style>
        <p:txBody>
          <a:bodyPr rtlCol="0" anchor="ctr"/>
          <a:lstStyle/>
          <a:p>
            <a:pPr algn="ctr"/>
            <a:r>
              <a:rPr lang="ru-RU" dirty="0" smtClean="0"/>
              <a:t>Материальные отношения</a:t>
            </a:r>
            <a:endParaRPr lang="ru-RU" dirty="0"/>
          </a:p>
        </p:txBody>
      </p:sp>
      <p:sp>
        <p:nvSpPr>
          <p:cNvPr id="5" name="Прямоугольник 4"/>
          <p:cNvSpPr/>
          <p:nvPr/>
        </p:nvSpPr>
        <p:spPr>
          <a:xfrm>
            <a:off x="3317299" y="1996317"/>
            <a:ext cx="2448272" cy="1152128"/>
          </a:xfrm>
          <a:prstGeom prst="rect">
            <a:avLst/>
          </a:prstGeom>
        </p:spPr>
        <p:style>
          <a:lnRef idx="3">
            <a:schemeClr val="lt1"/>
          </a:lnRef>
          <a:fillRef idx="1">
            <a:schemeClr val="dk1"/>
          </a:fillRef>
          <a:effectRef idx="1">
            <a:schemeClr val="dk1"/>
          </a:effectRef>
          <a:fontRef idx="minor">
            <a:schemeClr val="lt1"/>
          </a:fontRef>
        </p:style>
        <p:txBody>
          <a:bodyPr rtlCol="0" anchor="ctr"/>
          <a:lstStyle/>
          <a:p>
            <a:pPr algn="ctr"/>
            <a:r>
              <a:rPr lang="ru-RU" dirty="0" smtClean="0"/>
              <a:t>Процедурные отношения</a:t>
            </a:r>
            <a:endParaRPr lang="ru-RU" dirty="0"/>
          </a:p>
        </p:txBody>
      </p:sp>
      <p:sp>
        <p:nvSpPr>
          <p:cNvPr id="6" name="Прямоугольник 5"/>
          <p:cNvSpPr/>
          <p:nvPr/>
        </p:nvSpPr>
        <p:spPr>
          <a:xfrm>
            <a:off x="6383079" y="1988840"/>
            <a:ext cx="2448272" cy="1152128"/>
          </a:xfrm>
          <a:prstGeom prst="rect">
            <a:avLst/>
          </a:prstGeom>
        </p:spPr>
        <p:style>
          <a:lnRef idx="3">
            <a:schemeClr val="lt1"/>
          </a:lnRef>
          <a:fillRef idx="1">
            <a:schemeClr val="dk1"/>
          </a:fillRef>
          <a:effectRef idx="1">
            <a:schemeClr val="dk1"/>
          </a:effectRef>
          <a:fontRef idx="minor">
            <a:schemeClr val="lt1"/>
          </a:fontRef>
        </p:style>
        <p:txBody>
          <a:bodyPr rtlCol="0" anchor="ctr"/>
          <a:lstStyle/>
          <a:p>
            <a:pPr algn="ctr"/>
            <a:r>
              <a:rPr lang="ru-RU" dirty="0" smtClean="0"/>
              <a:t>Процессуальные отношения</a:t>
            </a:r>
            <a:endParaRPr lang="ru-RU" dirty="0"/>
          </a:p>
        </p:txBody>
      </p:sp>
      <p:sp>
        <p:nvSpPr>
          <p:cNvPr id="7" name="Скругленный прямоугольник 6"/>
          <p:cNvSpPr/>
          <p:nvPr/>
        </p:nvSpPr>
        <p:spPr>
          <a:xfrm>
            <a:off x="323527" y="3717032"/>
            <a:ext cx="8424936" cy="2710618"/>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ru-RU" b="1" dirty="0" smtClean="0">
                <a:ln w="9525">
                  <a:solidFill>
                    <a:schemeClr val="bg1"/>
                  </a:solidFill>
                  <a:prstDash val="solid"/>
                </a:ln>
                <a:solidFill>
                  <a:schemeClr val="tx1"/>
                </a:solidFill>
                <a:effectLst>
                  <a:outerShdw blurRad="12700" dist="38100" dir="2700000" algn="tl" rotWithShape="0">
                    <a:schemeClr val="bg1">
                      <a:lumMod val="50000"/>
                    </a:schemeClr>
                  </a:outerShdw>
                </a:effectLst>
              </a:rPr>
              <a:t>Предмет права социального обеспечения образует имущественные отношения публичного характера, складывающиеся в рамках государственной системы по предоставлению денежных выплат, медицинских и социальных услуг, различных мер социальной поддержки лицам, пострадавшим в результате наступления социальных рисков, указанных в законе, а также процедурные действия по их назначению.</a:t>
            </a:r>
            <a:endParaRPr lang="ru-RU" b="1" dirty="0">
              <a:ln w="9525">
                <a:solidFill>
                  <a:schemeClr val="bg1"/>
                </a:solidFill>
                <a:prstDash val="solid"/>
              </a:ln>
              <a:solidFill>
                <a:schemeClr val="tx1"/>
              </a:solidFill>
              <a:effectLst>
                <a:outerShdw blurRad="12700" dist="38100" dir="2700000" algn="tl" rotWithShape="0">
                  <a:schemeClr val="bg1">
                    <a:lumMod val="50000"/>
                  </a:schemeClr>
                </a:outerShdw>
              </a:effectLst>
            </a:endParaRPr>
          </a:p>
        </p:txBody>
      </p:sp>
      <p:cxnSp>
        <p:nvCxnSpPr>
          <p:cNvPr id="9" name="Соединительная линия уступом 8"/>
          <p:cNvCxnSpPr>
            <a:stCxn id="2" idx="2"/>
            <a:endCxn id="4" idx="0"/>
          </p:cNvCxnSpPr>
          <p:nvPr/>
        </p:nvCxnSpPr>
        <p:spPr>
          <a:xfrm rot="5400000">
            <a:off x="2678052" y="138372"/>
            <a:ext cx="655549" cy="3060340"/>
          </a:xfrm>
          <a:prstGeom prst="bentConnector3">
            <a:avLst/>
          </a:prstGeom>
        </p:spPr>
        <p:style>
          <a:lnRef idx="3">
            <a:schemeClr val="lt1"/>
          </a:lnRef>
          <a:fillRef idx="1">
            <a:schemeClr val="dk1"/>
          </a:fillRef>
          <a:effectRef idx="1">
            <a:schemeClr val="dk1"/>
          </a:effectRef>
          <a:fontRef idx="minor">
            <a:schemeClr val="lt1"/>
          </a:fontRef>
        </p:style>
      </p:cxnSp>
      <p:cxnSp>
        <p:nvCxnSpPr>
          <p:cNvPr id="10" name="Соединительная линия уступом 9"/>
          <p:cNvCxnSpPr>
            <a:stCxn id="2" idx="2"/>
            <a:endCxn id="5" idx="0"/>
          </p:cNvCxnSpPr>
          <p:nvPr/>
        </p:nvCxnSpPr>
        <p:spPr>
          <a:xfrm rot="16200000" flipH="1">
            <a:off x="4210941" y="1665822"/>
            <a:ext cx="655549" cy="5439"/>
          </a:xfrm>
          <a:prstGeom prst="bentConnector3">
            <a:avLst>
              <a:gd name="adj1" fmla="val 50000"/>
            </a:avLst>
          </a:prstGeom>
        </p:spPr>
        <p:style>
          <a:lnRef idx="3">
            <a:schemeClr val="lt1"/>
          </a:lnRef>
          <a:fillRef idx="1">
            <a:schemeClr val="dk1"/>
          </a:fillRef>
          <a:effectRef idx="1">
            <a:schemeClr val="dk1"/>
          </a:effectRef>
          <a:fontRef idx="minor">
            <a:schemeClr val="lt1"/>
          </a:fontRef>
        </p:style>
      </p:cxnSp>
      <p:cxnSp>
        <p:nvCxnSpPr>
          <p:cNvPr id="13" name="Соединительная линия уступом 12"/>
          <p:cNvCxnSpPr>
            <a:stCxn id="2" idx="2"/>
            <a:endCxn id="6" idx="0"/>
          </p:cNvCxnSpPr>
          <p:nvPr/>
        </p:nvCxnSpPr>
        <p:spPr>
          <a:xfrm rot="16200000" flipH="1">
            <a:off x="5747569" y="129194"/>
            <a:ext cx="648072" cy="3071219"/>
          </a:xfrm>
          <a:prstGeom prst="bentConnector3">
            <a:avLst>
              <a:gd name="adj1" fmla="val 50000"/>
            </a:avLst>
          </a:prstGeom>
        </p:spPr>
        <p:style>
          <a:lnRef idx="3">
            <a:schemeClr val="lt1"/>
          </a:lnRef>
          <a:fillRef idx="1">
            <a:schemeClr val="dk1"/>
          </a:fillRef>
          <a:effectRef idx="1">
            <a:schemeClr val="dk1"/>
          </a:effectRef>
          <a:fontRef idx="minor">
            <a:schemeClr val="lt1"/>
          </a:fontRef>
        </p:style>
      </p:cxnSp>
      <p:cxnSp>
        <p:nvCxnSpPr>
          <p:cNvPr id="19" name="Соединительная линия уступом 18"/>
          <p:cNvCxnSpPr>
            <a:stCxn id="7" idx="0"/>
            <a:endCxn id="6" idx="2"/>
          </p:cNvCxnSpPr>
          <p:nvPr/>
        </p:nvCxnSpPr>
        <p:spPr>
          <a:xfrm rot="5400000" flipH="1" flipV="1">
            <a:off x="5783573" y="1893390"/>
            <a:ext cx="576064" cy="3071220"/>
          </a:xfrm>
          <a:prstGeom prst="bentConnector3">
            <a:avLst>
              <a:gd name="adj1" fmla="val 50000"/>
            </a:avLst>
          </a:prstGeom>
        </p:spPr>
        <p:style>
          <a:lnRef idx="3">
            <a:schemeClr val="lt1"/>
          </a:lnRef>
          <a:fillRef idx="1">
            <a:schemeClr val="dk1"/>
          </a:fillRef>
          <a:effectRef idx="1">
            <a:schemeClr val="dk1"/>
          </a:effectRef>
          <a:fontRef idx="minor">
            <a:schemeClr val="lt1"/>
          </a:fontRef>
        </p:style>
      </p:cxnSp>
      <p:cxnSp>
        <p:nvCxnSpPr>
          <p:cNvPr id="23" name="Соединительная линия уступом 22"/>
          <p:cNvCxnSpPr>
            <a:stCxn id="7" idx="0"/>
            <a:endCxn id="4" idx="2"/>
          </p:cNvCxnSpPr>
          <p:nvPr/>
        </p:nvCxnSpPr>
        <p:spPr>
          <a:xfrm rot="16200000" flipV="1">
            <a:off x="2721533" y="1902569"/>
            <a:ext cx="568587" cy="3060339"/>
          </a:xfrm>
          <a:prstGeom prst="bentConnector3">
            <a:avLst>
              <a:gd name="adj1" fmla="val 50000"/>
            </a:avLst>
          </a:prstGeom>
        </p:spPr>
        <p:style>
          <a:lnRef idx="3">
            <a:schemeClr val="lt1"/>
          </a:lnRef>
          <a:fillRef idx="1">
            <a:schemeClr val="dk1"/>
          </a:fillRef>
          <a:effectRef idx="1">
            <a:schemeClr val="dk1"/>
          </a:effectRef>
          <a:fontRef idx="minor">
            <a:schemeClr val="lt1"/>
          </a:fontRef>
        </p:style>
      </p:cxnSp>
      <p:cxnSp>
        <p:nvCxnSpPr>
          <p:cNvPr id="26" name="Соединительная линия уступом 25"/>
          <p:cNvCxnSpPr>
            <a:stCxn id="7" idx="0"/>
            <a:endCxn id="5" idx="2"/>
          </p:cNvCxnSpPr>
          <p:nvPr/>
        </p:nvCxnSpPr>
        <p:spPr>
          <a:xfrm rot="5400000" flipH="1" flipV="1">
            <a:off x="4254422" y="3430019"/>
            <a:ext cx="568587" cy="5440"/>
          </a:xfrm>
          <a:prstGeom prst="bentConnector3">
            <a:avLst>
              <a:gd name="adj1" fmla="val 50000"/>
            </a:avLst>
          </a:prstGeom>
        </p:spPr>
        <p:style>
          <a:lnRef idx="3">
            <a:schemeClr val="lt1"/>
          </a:lnRef>
          <a:fillRef idx="1">
            <a:schemeClr val="dk1"/>
          </a:fillRef>
          <a:effectRef idx="1">
            <a:schemeClr val="dk1"/>
          </a:effectRef>
          <a:fontRef idx="minor">
            <a:schemeClr val="lt1"/>
          </a:fontRef>
        </p:style>
      </p:cxnSp>
    </p:spTree>
    <p:extLst>
      <p:ext uri="{BB962C8B-B14F-4D97-AF65-F5344CB8AC3E}">
        <p14:creationId xmlns:p14="http://schemas.microsoft.com/office/powerpoint/2010/main" val="3024187306"/>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кругленный прямоугольник 1"/>
          <p:cNvSpPr/>
          <p:nvPr/>
        </p:nvSpPr>
        <p:spPr>
          <a:xfrm>
            <a:off x="1475656" y="224644"/>
            <a:ext cx="6120680" cy="108012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ru-RU" sz="2800" b="1" dirty="0" smtClean="0">
                <a:ln w="22225">
                  <a:solidFill>
                    <a:schemeClr val="accent2"/>
                  </a:solidFill>
                  <a:prstDash val="solid"/>
                </a:ln>
                <a:solidFill>
                  <a:schemeClr val="accent2">
                    <a:lumMod val="40000"/>
                    <a:lumOff val="60000"/>
                  </a:schemeClr>
                </a:solidFill>
              </a:rPr>
              <a:t>Материальные отношения</a:t>
            </a:r>
            <a:endParaRPr lang="ru-RU" sz="2800" b="1" dirty="0">
              <a:ln w="22225">
                <a:solidFill>
                  <a:schemeClr val="accent2"/>
                </a:solidFill>
                <a:prstDash val="solid"/>
              </a:ln>
              <a:solidFill>
                <a:schemeClr val="accent2">
                  <a:lumMod val="40000"/>
                  <a:lumOff val="60000"/>
                </a:schemeClr>
              </a:solidFill>
            </a:endParaRPr>
          </a:p>
        </p:txBody>
      </p:sp>
      <p:sp>
        <p:nvSpPr>
          <p:cNvPr id="4" name="Прямоугольник с одним скругленным углом 3"/>
          <p:cNvSpPr/>
          <p:nvPr/>
        </p:nvSpPr>
        <p:spPr>
          <a:xfrm>
            <a:off x="431540" y="1650795"/>
            <a:ext cx="2448272" cy="720080"/>
          </a:xfrm>
          <a:prstGeom prst="round1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smtClean="0"/>
              <a:t>Выплаты</a:t>
            </a:r>
            <a:endParaRPr lang="ru-RU" dirty="0"/>
          </a:p>
        </p:txBody>
      </p:sp>
      <p:sp>
        <p:nvSpPr>
          <p:cNvPr id="5" name="Прямоугольник с одним скругленным углом 4"/>
          <p:cNvSpPr/>
          <p:nvPr/>
        </p:nvSpPr>
        <p:spPr>
          <a:xfrm>
            <a:off x="5796136" y="1664804"/>
            <a:ext cx="2448272" cy="756084"/>
          </a:xfrm>
          <a:prstGeom prst="round1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smtClean="0"/>
              <a:t>Услуги</a:t>
            </a:r>
            <a:endParaRPr lang="ru-RU" dirty="0"/>
          </a:p>
        </p:txBody>
      </p:sp>
      <p:sp>
        <p:nvSpPr>
          <p:cNvPr id="6" name="Прямоугольник 5"/>
          <p:cNvSpPr/>
          <p:nvPr/>
        </p:nvSpPr>
        <p:spPr>
          <a:xfrm>
            <a:off x="395536" y="3491539"/>
            <a:ext cx="2520280" cy="648072"/>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ru-RU" dirty="0" smtClean="0"/>
              <a:t>пособия</a:t>
            </a:r>
            <a:endParaRPr lang="ru-RU" dirty="0"/>
          </a:p>
        </p:txBody>
      </p:sp>
      <p:sp>
        <p:nvSpPr>
          <p:cNvPr id="7" name="Прямоугольник 6"/>
          <p:cNvSpPr/>
          <p:nvPr/>
        </p:nvSpPr>
        <p:spPr>
          <a:xfrm>
            <a:off x="395536" y="4221088"/>
            <a:ext cx="2520280" cy="648072"/>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ru-RU" dirty="0" smtClean="0"/>
              <a:t>компенсации</a:t>
            </a:r>
            <a:endParaRPr lang="ru-RU" dirty="0"/>
          </a:p>
        </p:txBody>
      </p:sp>
      <p:sp>
        <p:nvSpPr>
          <p:cNvPr id="8" name="Прямоугольник 7"/>
          <p:cNvSpPr/>
          <p:nvPr/>
        </p:nvSpPr>
        <p:spPr>
          <a:xfrm>
            <a:off x="395536" y="4950637"/>
            <a:ext cx="2520280" cy="648072"/>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ru-RU" dirty="0" smtClean="0"/>
              <a:t>субсидии</a:t>
            </a:r>
            <a:endParaRPr lang="ru-RU" dirty="0"/>
          </a:p>
        </p:txBody>
      </p:sp>
      <p:sp>
        <p:nvSpPr>
          <p:cNvPr id="9" name="Прямоугольник 8"/>
          <p:cNvSpPr/>
          <p:nvPr/>
        </p:nvSpPr>
        <p:spPr>
          <a:xfrm>
            <a:off x="395536" y="5680186"/>
            <a:ext cx="2520280" cy="648072"/>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ru-RU" dirty="0" smtClean="0"/>
              <a:t>прочие выплаты</a:t>
            </a:r>
            <a:endParaRPr lang="ru-RU" dirty="0"/>
          </a:p>
        </p:txBody>
      </p:sp>
      <p:sp>
        <p:nvSpPr>
          <p:cNvPr id="10" name="Прямоугольник 9"/>
          <p:cNvSpPr/>
          <p:nvPr/>
        </p:nvSpPr>
        <p:spPr>
          <a:xfrm>
            <a:off x="395536" y="2771653"/>
            <a:ext cx="2520280" cy="648072"/>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ru-RU" dirty="0" smtClean="0"/>
              <a:t>пенсии</a:t>
            </a:r>
            <a:endParaRPr lang="ru-RU" dirty="0"/>
          </a:p>
        </p:txBody>
      </p:sp>
      <p:sp>
        <p:nvSpPr>
          <p:cNvPr id="15" name="Прямоугольник 14"/>
          <p:cNvSpPr/>
          <p:nvPr/>
        </p:nvSpPr>
        <p:spPr>
          <a:xfrm>
            <a:off x="5802497" y="2771652"/>
            <a:ext cx="2520280" cy="873371"/>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ru-RU" dirty="0"/>
              <a:t>м</a:t>
            </a:r>
            <a:r>
              <a:rPr lang="ru-RU" dirty="0" smtClean="0"/>
              <a:t>едицинская помощь</a:t>
            </a:r>
            <a:endParaRPr lang="ru-RU" dirty="0"/>
          </a:p>
        </p:txBody>
      </p:sp>
      <p:sp>
        <p:nvSpPr>
          <p:cNvPr id="16" name="Прямоугольник 15"/>
          <p:cNvSpPr/>
          <p:nvPr/>
        </p:nvSpPr>
        <p:spPr>
          <a:xfrm>
            <a:off x="5802497" y="3815575"/>
            <a:ext cx="2520280" cy="873371"/>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ru-RU" dirty="0" smtClean="0"/>
              <a:t>социальное обслуживание на дому</a:t>
            </a:r>
            <a:endParaRPr lang="ru-RU" dirty="0"/>
          </a:p>
        </p:txBody>
      </p:sp>
      <p:sp>
        <p:nvSpPr>
          <p:cNvPr id="17" name="Прямоугольник 16"/>
          <p:cNvSpPr/>
          <p:nvPr/>
        </p:nvSpPr>
        <p:spPr>
          <a:xfrm>
            <a:off x="5802497" y="4809461"/>
            <a:ext cx="2520280" cy="873371"/>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ru-RU" dirty="0"/>
              <a:t>с</a:t>
            </a:r>
            <a:r>
              <a:rPr lang="ru-RU" dirty="0" smtClean="0"/>
              <a:t>тационарное социальное обслуживание</a:t>
            </a:r>
            <a:endParaRPr lang="ru-RU" dirty="0"/>
          </a:p>
        </p:txBody>
      </p:sp>
      <p:sp>
        <p:nvSpPr>
          <p:cNvPr id="18" name="Прямоугольник 17"/>
          <p:cNvSpPr/>
          <p:nvPr/>
        </p:nvSpPr>
        <p:spPr>
          <a:xfrm>
            <a:off x="5802497" y="5803347"/>
            <a:ext cx="2520280" cy="873371"/>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ru-RU" dirty="0"/>
              <a:t>п</a:t>
            </a:r>
            <a:r>
              <a:rPr lang="ru-RU" dirty="0" smtClean="0"/>
              <a:t>рочие услуги</a:t>
            </a:r>
            <a:endParaRPr lang="ru-RU" dirty="0"/>
          </a:p>
        </p:txBody>
      </p:sp>
      <p:cxnSp>
        <p:nvCxnSpPr>
          <p:cNvPr id="19" name="Соединительная линия уступом 18"/>
          <p:cNvCxnSpPr>
            <a:stCxn id="2" idx="2"/>
            <a:endCxn id="4" idx="0"/>
          </p:cNvCxnSpPr>
          <p:nvPr/>
        </p:nvCxnSpPr>
        <p:spPr>
          <a:xfrm rot="5400000">
            <a:off x="2922821" y="37619"/>
            <a:ext cx="346031" cy="2880320"/>
          </a:xfrm>
          <a:prstGeom prst="bentConnector3">
            <a:avLst>
              <a:gd name="adj1" fmla="val 50000"/>
            </a:avLst>
          </a:prstGeom>
        </p:spPr>
        <p:style>
          <a:lnRef idx="3">
            <a:schemeClr val="lt1"/>
          </a:lnRef>
          <a:fillRef idx="1">
            <a:schemeClr val="dk1"/>
          </a:fillRef>
          <a:effectRef idx="1">
            <a:schemeClr val="dk1"/>
          </a:effectRef>
          <a:fontRef idx="minor">
            <a:schemeClr val="lt1"/>
          </a:fontRef>
        </p:style>
      </p:cxnSp>
      <p:cxnSp>
        <p:nvCxnSpPr>
          <p:cNvPr id="24" name="Соединительная линия уступом 23"/>
          <p:cNvCxnSpPr>
            <a:stCxn id="2" idx="2"/>
            <a:endCxn id="5" idx="0"/>
          </p:cNvCxnSpPr>
          <p:nvPr/>
        </p:nvCxnSpPr>
        <p:spPr>
          <a:xfrm rot="16200000" flipH="1">
            <a:off x="5598114" y="242646"/>
            <a:ext cx="360040" cy="2484276"/>
          </a:xfrm>
          <a:prstGeom prst="bentConnector3">
            <a:avLst>
              <a:gd name="adj1" fmla="val 50000"/>
            </a:avLst>
          </a:prstGeom>
        </p:spPr>
        <p:style>
          <a:lnRef idx="3">
            <a:schemeClr val="lt1"/>
          </a:lnRef>
          <a:fillRef idx="1">
            <a:schemeClr val="dk1"/>
          </a:fillRef>
          <a:effectRef idx="1">
            <a:schemeClr val="dk1"/>
          </a:effectRef>
          <a:fontRef idx="minor">
            <a:schemeClr val="lt1"/>
          </a:fontRef>
        </p:style>
      </p:cxnSp>
      <p:cxnSp>
        <p:nvCxnSpPr>
          <p:cNvPr id="29" name="Соединительная линия уступом 28"/>
          <p:cNvCxnSpPr>
            <a:stCxn id="4" idx="3"/>
            <a:endCxn id="10" idx="3"/>
          </p:cNvCxnSpPr>
          <p:nvPr/>
        </p:nvCxnSpPr>
        <p:spPr>
          <a:xfrm>
            <a:off x="2879812" y="2010835"/>
            <a:ext cx="36004" cy="1084854"/>
          </a:xfrm>
          <a:prstGeom prst="bentConnector3">
            <a:avLst>
              <a:gd name="adj1" fmla="val 734929"/>
            </a:avLst>
          </a:prstGeom>
        </p:spPr>
        <p:style>
          <a:lnRef idx="3">
            <a:schemeClr val="lt1"/>
          </a:lnRef>
          <a:fillRef idx="1">
            <a:schemeClr val="dk1"/>
          </a:fillRef>
          <a:effectRef idx="1">
            <a:schemeClr val="dk1"/>
          </a:effectRef>
          <a:fontRef idx="minor">
            <a:schemeClr val="lt1"/>
          </a:fontRef>
        </p:style>
      </p:cxnSp>
      <p:cxnSp>
        <p:nvCxnSpPr>
          <p:cNvPr id="32" name="Соединительная линия уступом 31"/>
          <p:cNvCxnSpPr>
            <a:stCxn id="10" idx="3"/>
            <a:endCxn id="6" idx="3"/>
          </p:cNvCxnSpPr>
          <p:nvPr/>
        </p:nvCxnSpPr>
        <p:spPr>
          <a:xfrm>
            <a:off x="2915816" y="3095689"/>
            <a:ext cx="12700" cy="719886"/>
          </a:xfrm>
          <a:prstGeom prst="bentConnector3">
            <a:avLst>
              <a:gd name="adj1" fmla="val 1800000"/>
            </a:avLst>
          </a:prstGeom>
        </p:spPr>
        <p:style>
          <a:lnRef idx="3">
            <a:schemeClr val="lt1"/>
          </a:lnRef>
          <a:fillRef idx="1">
            <a:schemeClr val="dk1"/>
          </a:fillRef>
          <a:effectRef idx="1">
            <a:schemeClr val="dk1"/>
          </a:effectRef>
          <a:fontRef idx="minor">
            <a:schemeClr val="lt1"/>
          </a:fontRef>
        </p:style>
      </p:cxnSp>
      <p:cxnSp>
        <p:nvCxnSpPr>
          <p:cNvPr id="35" name="Соединительная линия уступом 34"/>
          <p:cNvCxnSpPr>
            <a:stCxn id="6" idx="3"/>
            <a:endCxn id="7" idx="3"/>
          </p:cNvCxnSpPr>
          <p:nvPr/>
        </p:nvCxnSpPr>
        <p:spPr>
          <a:xfrm>
            <a:off x="2915816" y="3815575"/>
            <a:ext cx="12700" cy="729549"/>
          </a:xfrm>
          <a:prstGeom prst="bentConnector3">
            <a:avLst>
              <a:gd name="adj1" fmla="val 1800000"/>
            </a:avLst>
          </a:prstGeom>
        </p:spPr>
        <p:style>
          <a:lnRef idx="3">
            <a:schemeClr val="lt1"/>
          </a:lnRef>
          <a:fillRef idx="1">
            <a:schemeClr val="dk1"/>
          </a:fillRef>
          <a:effectRef idx="1">
            <a:schemeClr val="dk1"/>
          </a:effectRef>
          <a:fontRef idx="minor">
            <a:schemeClr val="lt1"/>
          </a:fontRef>
        </p:style>
      </p:cxnSp>
      <p:cxnSp>
        <p:nvCxnSpPr>
          <p:cNvPr id="38" name="Соединительная линия уступом 37"/>
          <p:cNvCxnSpPr>
            <a:stCxn id="7" idx="3"/>
            <a:endCxn id="8" idx="3"/>
          </p:cNvCxnSpPr>
          <p:nvPr/>
        </p:nvCxnSpPr>
        <p:spPr>
          <a:xfrm>
            <a:off x="2915816" y="4545124"/>
            <a:ext cx="12700" cy="729549"/>
          </a:xfrm>
          <a:prstGeom prst="bentConnector3">
            <a:avLst>
              <a:gd name="adj1" fmla="val 1800000"/>
            </a:avLst>
          </a:prstGeom>
        </p:spPr>
        <p:style>
          <a:lnRef idx="3">
            <a:schemeClr val="lt1"/>
          </a:lnRef>
          <a:fillRef idx="1">
            <a:schemeClr val="dk1"/>
          </a:fillRef>
          <a:effectRef idx="1">
            <a:schemeClr val="dk1"/>
          </a:effectRef>
          <a:fontRef idx="minor">
            <a:schemeClr val="lt1"/>
          </a:fontRef>
        </p:style>
      </p:cxnSp>
      <p:cxnSp>
        <p:nvCxnSpPr>
          <p:cNvPr id="41" name="Соединительная линия уступом 40"/>
          <p:cNvCxnSpPr>
            <a:stCxn id="8" idx="3"/>
            <a:endCxn id="9" idx="3"/>
          </p:cNvCxnSpPr>
          <p:nvPr/>
        </p:nvCxnSpPr>
        <p:spPr>
          <a:xfrm>
            <a:off x="2915816" y="5274673"/>
            <a:ext cx="12700" cy="729549"/>
          </a:xfrm>
          <a:prstGeom prst="bentConnector3">
            <a:avLst>
              <a:gd name="adj1" fmla="val 1800000"/>
            </a:avLst>
          </a:prstGeom>
        </p:spPr>
        <p:style>
          <a:lnRef idx="3">
            <a:schemeClr val="lt1"/>
          </a:lnRef>
          <a:fillRef idx="1">
            <a:schemeClr val="dk1"/>
          </a:fillRef>
          <a:effectRef idx="1">
            <a:schemeClr val="dk1"/>
          </a:effectRef>
          <a:fontRef idx="minor">
            <a:schemeClr val="lt1"/>
          </a:fontRef>
        </p:style>
      </p:cxnSp>
      <p:cxnSp>
        <p:nvCxnSpPr>
          <p:cNvPr id="44" name="Соединительная линия уступом 43"/>
          <p:cNvCxnSpPr>
            <a:stCxn id="5" idx="1"/>
            <a:endCxn id="15" idx="1"/>
          </p:cNvCxnSpPr>
          <p:nvPr/>
        </p:nvCxnSpPr>
        <p:spPr>
          <a:xfrm rot="10800000" flipH="1" flipV="1">
            <a:off x="5796135" y="2042846"/>
            <a:ext cx="6361" cy="1165492"/>
          </a:xfrm>
          <a:prstGeom prst="bentConnector3">
            <a:avLst>
              <a:gd name="adj1" fmla="val -3593775"/>
            </a:avLst>
          </a:prstGeom>
        </p:spPr>
        <p:style>
          <a:lnRef idx="3">
            <a:schemeClr val="lt1"/>
          </a:lnRef>
          <a:fillRef idx="1">
            <a:schemeClr val="dk1"/>
          </a:fillRef>
          <a:effectRef idx="1">
            <a:schemeClr val="dk1"/>
          </a:effectRef>
          <a:fontRef idx="minor">
            <a:schemeClr val="lt1"/>
          </a:fontRef>
        </p:style>
      </p:cxnSp>
      <p:cxnSp>
        <p:nvCxnSpPr>
          <p:cNvPr id="47" name="Соединительная линия уступом 46"/>
          <p:cNvCxnSpPr>
            <a:stCxn id="15" idx="1"/>
            <a:endCxn id="16" idx="1"/>
          </p:cNvCxnSpPr>
          <p:nvPr/>
        </p:nvCxnSpPr>
        <p:spPr>
          <a:xfrm rot="10800000" flipV="1">
            <a:off x="5802497" y="3208337"/>
            <a:ext cx="12700" cy="1043923"/>
          </a:xfrm>
          <a:prstGeom prst="bentConnector3">
            <a:avLst>
              <a:gd name="adj1" fmla="val 1800000"/>
            </a:avLst>
          </a:prstGeom>
        </p:spPr>
        <p:style>
          <a:lnRef idx="3">
            <a:schemeClr val="lt1"/>
          </a:lnRef>
          <a:fillRef idx="1">
            <a:schemeClr val="dk1"/>
          </a:fillRef>
          <a:effectRef idx="1">
            <a:schemeClr val="dk1"/>
          </a:effectRef>
          <a:fontRef idx="minor">
            <a:schemeClr val="lt1"/>
          </a:fontRef>
        </p:style>
      </p:cxnSp>
      <p:cxnSp>
        <p:nvCxnSpPr>
          <p:cNvPr id="50" name="Соединительная линия уступом 49"/>
          <p:cNvCxnSpPr>
            <a:stCxn id="16" idx="1"/>
            <a:endCxn id="17" idx="1"/>
          </p:cNvCxnSpPr>
          <p:nvPr/>
        </p:nvCxnSpPr>
        <p:spPr>
          <a:xfrm rot="10800000" flipV="1">
            <a:off x="5802497" y="4252261"/>
            <a:ext cx="12700" cy="993886"/>
          </a:xfrm>
          <a:prstGeom prst="bentConnector3">
            <a:avLst>
              <a:gd name="adj1" fmla="val 1800000"/>
            </a:avLst>
          </a:prstGeom>
        </p:spPr>
        <p:style>
          <a:lnRef idx="3">
            <a:schemeClr val="lt1"/>
          </a:lnRef>
          <a:fillRef idx="1">
            <a:schemeClr val="dk1"/>
          </a:fillRef>
          <a:effectRef idx="1">
            <a:schemeClr val="dk1"/>
          </a:effectRef>
          <a:fontRef idx="minor">
            <a:schemeClr val="lt1"/>
          </a:fontRef>
        </p:style>
      </p:cxnSp>
      <p:cxnSp>
        <p:nvCxnSpPr>
          <p:cNvPr id="53" name="Соединительная линия уступом 52"/>
          <p:cNvCxnSpPr>
            <a:stCxn id="17" idx="1"/>
            <a:endCxn id="18" idx="1"/>
          </p:cNvCxnSpPr>
          <p:nvPr/>
        </p:nvCxnSpPr>
        <p:spPr>
          <a:xfrm rot="10800000" flipV="1">
            <a:off x="5802497" y="5246147"/>
            <a:ext cx="12700" cy="993886"/>
          </a:xfrm>
          <a:prstGeom prst="bentConnector3">
            <a:avLst>
              <a:gd name="adj1" fmla="val 1800000"/>
            </a:avLst>
          </a:prstGeom>
        </p:spPr>
        <p:style>
          <a:lnRef idx="3">
            <a:schemeClr val="lt1"/>
          </a:lnRef>
          <a:fillRef idx="1">
            <a:schemeClr val="dk1"/>
          </a:fillRef>
          <a:effectRef idx="1">
            <a:schemeClr val="dk1"/>
          </a:effectRef>
          <a:fontRef idx="minor">
            <a:schemeClr val="lt1"/>
          </a:fontRef>
        </p:style>
      </p:cxnSp>
    </p:spTree>
    <p:extLst>
      <p:ext uri="{BB962C8B-B14F-4D97-AF65-F5344CB8AC3E}">
        <p14:creationId xmlns:p14="http://schemas.microsoft.com/office/powerpoint/2010/main" val="50861466"/>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кругленный прямоугольник 1"/>
          <p:cNvSpPr/>
          <p:nvPr/>
        </p:nvSpPr>
        <p:spPr>
          <a:xfrm>
            <a:off x="1475656" y="224644"/>
            <a:ext cx="6120680" cy="108012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ru-RU" sz="2800" b="1" dirty="0" smtClean="0">
                <a:ln w="22225">
                  <a:solidFill>
                    <a:schemeClr val="accent2"/>
                  </a:solidFill>
                  <a:prstDash val="solid"/>
                </a:ln>
                <a:solidFill>
                  <a:schemeClr val="accent2">
                    <a:lumMod val="40000"/>
                    <a:lumOff val="60000"/>
                  </a:schemeClr>
                </a:solidFill>
              </a:rPr>
              <a:t>Процедурные отношения</a:t>
            </a:r>
            <a:endParaRPr lang="ru-RU" sz="2800" b="1" dirty="0">
              <a:ln w="22225">
                <a:solidFill>
                  <a:schemeClr val="accent2"/>
                </a:solidFill>
                <a:prstDash val="solid"/>
              </a:ln>
              <a:solidFill>
                <a:schemeClr val="accent2">
                  <a:lumMod val="40000"/>
                  <a:lumOff val="60000"/>
                </a:schemeClr>
              </a:solidFill>
            </a:endParaRPr>
          </a:p>
        </p:txBody>
      </p:sp>
      <p:sp>
        <p:nvSpPr>
          <p:cNvPr id="4" name="Прямоугольник с одним скругленным углом 3"/>
          <p:cNvSpPr/>
          <p:nvPr/>
        </p:nvSpPr>
        <p:spPr>
          <a:xfrm>
            <a:off x="467544" y="1628800"/>
            <a:ext cx="3384376" cy="1440160"/>
          </a:xfrm>
          <a:prstGeom prst="round1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ru-RU" dirty="0" smtClean="0"/>
              <a:t>По установлению юридических фактов</a:t>
            </a:r>
            <a:endParaRPr lang="ru-RU" dirty="0"/>
          </a:p>
        </p:txBody>
      </p:sp>
      <p:cxnSp>
        <p:nvCxnSpPr>
          <p:cNvPr id="19" name="Соединительная линия уступом 18"/>
          <p:cNvCxnSpPr>
            <a:stCxn id="2" idx="2"/>
            <a:endCxn id="4" idx="3"/>
          </p:cNvCxnSpPr>
          <p:nvPr/>
        </p:nvCxnSpPr>
        <p:spPr>
          <a:xfrm rot="5400000">
            <a:off x="3671900" y="1484784"/>
            <a:ext cx="1044116" cy="684076"/>
          </a:xfrm>
          <a:prstGeom prst="bentConnector2">
            <a:avLst/>
          </a:prstGeom>
        </p:spPr>
        <p:style>
          <a:lnRef idx="3">
            <a:schemeClr val="lt1"/>
          </a:lnRef>
          <a:fillRef idx="1">
            <a:schemeClr val="dk1"/>
          </a:fillRef>
          <a:effectRef idx="1">
            <a:schemeClr val="dk1"/>
          </a:effectRef>
          <a:fontRef idx="minor">
            <a:schemeClr val="lt1"/>
          </a:fontRef>
        </p:style>
      </p:cxnSp>
      <p:sp>
        <p:nvSpPr>
          <p:cNvPr id="28" name="Прямоугольник с одним скругленным углом 27"/>
          <p:cNvSpPr/>
          <p:nvPr/>
        </p:nvSpPr>
        <p:spPr>
          <a:xfrm>
            <a:off x="467544" y="3284984"/>
            <a:ext cx="3384376" cy="1440160"/>
          </a:xfrm>
          <a:prstGeom prst="round1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ru-RU" dirty="0" smtClean="0"/>
              <a:t>По порядку обращения за назначением различных видов социального обеспечения</a:t>
            </a:r>
            <a:endParaRPr lang="ru-RU" dirty="0"/>
          </a:p>
        </p:txBody>
      </p:sp>
      <p:sp>
        <p:nvSpPr>
          <p:cNvPr id="30" name="Прямоугольник с одним скругленным углом 29"/>
          <p:cNvSpPr/>
          <p:nvPr/>
        </p:nvSpPr>
        <p:spPr>
          <a:xfrm>
            <a:off x="467544" y="4990403"/>
            <a:ext cx="3384376" cy="1440160"/>
          </a:xfrm>
          <a:prstGeom prst="round1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ru-RU" dirty="0" smtClean="0"/>
              <a:t>По вынесению решения о назначении или об отказе в предоставлении пенсий, пособий, услуг</a:t>
            </a:r>
            <a:endParaRPr lang="ru-RU" dirty="0"/>
          </a:p>
        </p:txBody>
      </p:sp>
      <p:cxnSp>
        <p:nvCxnSpPr>
          <p:cNvPr id="31" name="Соединительная линия уступом 30"/>
          <p:cNvCxnSpPr>
            <a:stCxn id="2" idx="2"/>
            <a:endCxn id="28" idx="3"/>
          </p:cNvCxnSpPr>
          <p:nvPr/>
        </p:nvCxnSpPr>
        <p:spPr>
          <a:xfrm rot="5400000">
            <a:off x="2843808" y="2312876"/>
            <a:ext cx="2700300" cy="684076"/>
          </a:xfrm>
          <a:prstGeom prst="bentConnector2">
            <a:avLst/>
          </a:prstGeom>
        </p:spPr>
        <p:style>
          <a:lnRef idx="3">
            <a:schemeClr val="lt1"/>
          </a:lnRef>
          <a:fillRef idx="1">
            <a:schemeClr val="dk1"/>
          </a:fillRef>
          <a:effectRef idx="1">
            <a:schemeClr val="dk1"/>
          </a:effectRef>
          <a:fontRef idx="minor">
            <a:schemeClr val="lt1"/>
          </a:fontRef>
        </p:style>
      </p:cxnSp>
      <p:cxnSp>
        <p:nvCxnSpPr>
          <p:cNvPr id="34" name="Соединительная линия уступом 33"/>
          <p:cNvCxnSpPr>
            <a:stCxn id="28" idx="3"/>
            <a:endCxn id="30" idx="3"/>
          </p:cNvCxnSpPr>
          <p:nvPr/>
        </p:nvCxnSpPr>
        <p:spPr>
          <a:xfrm>
            <a:off x="3851920" y="4005064"/>
            <a:ext cx="12700" cy="1705419"/>
          </a:xfrm>
          <a:prstGeom prst="bentConnector3">
            <a:avLst>
              <a:gd name="adj1" fmla="val 5400000"/>
            </a:avLst>
          </a:prstGeom>
        </p:spPr>
        <p:style>
          <a:lnRef idx="3">
            <a:schemeClr val="lt1"/>
          </a:lnRef>
          <a:fillRef idx="1">
            <a:schemeClr val="dk1"/>
          </a:fillRef>
          <a:effectRef idx="1">
            <a:schemeClr val="dk1"/>
          </a:effectRef>
          <a:fontRef idx="minor">
            <a:schemeClr val="lt1"/>
          </a:fontRef>
        </p:style>
      </p:cxnSp>
    </p:spTree>
    <p:extLst>
      <p:ext uri="{BB962C8B-B14F-4D97-AF65-F5344CB8AC3E}">
        <p14:creationId xmlns:p14="http://schemas.microsoft.com/office/powerpoint/2010/main" val="1176794827"/>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кругленный прямоугольник 1"/>
          <p:cNvSpPr/>
          <p:nvPr/>
        </p:nvSpPr>
        <p:spPr>
          <a:xfrm>
            <a:off x="1475656" y="224644"/>
            <a:ext cx="6120680" cy="108012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ru-RU" sz="2800" b="1" dirty="0" smtClean="0">
                <a:ln w="22225">
                  <a:solidFill>
                    <a:schemeClr val="accent2"/>
                  </a:solidFill>
                  <a:prstDash val="solid"/>
                </a:ln>
                <a:solidFill>
                  <a:schemeClr val="accent2">
                    <a:lumMod val="40000"/>
                    <a:lumOff val="60000"/>
                  </a:schemeClr>
                </a:solidFill>
              </a:rPr>
              <a:t>Процессуальные отношения</a:t>
            </a:r>
            <a:endParaRPr lang="ru-RU" sz="2800" b="1" dirty="0">
              <a:ln w="22225">
                <a:solidFill>
                  <a:schemeClr val="accent2"/>
                </a:solidFill>
                <a:prstDash val="solid"/>
              </a:ln>
              <a:solidFill>
                <a:schemeClr val="accent2">
                  <a:lumMod val="40000"/>
                  <a:lumOff val="60000"/>
                </a:schemeClr>
              </a:solidFill>
            </a:endParaRPr>
          </a:p>
        </p:txBody>
      </p:sp>
      <p:sp>
        <p:nvSpPr>
          <p:cNvPr id="4" name="Прямоугольник с одним скругленным углом 3"/>
          <p:cNvSpPr/>
          <p:nvPr/>
        </p:nvSpPr>
        <p:spPr>
          <a:xfrm>
            <a:off x="2735335" y="1646802"/>
            <a:ext cx="3600400" cy="1440160"/>
          </a:xfrm>
          <a:prstGeom prst="round1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ru-RU" dirty="0" smtClean="0"/>
              <a:t>По рассмотрению жалоб на решения органов и учреждений социального обеспечения в порядке подчиненности</a:t>
            </a:r>
            <a:endParaRPr lang="ru-RU" dirty="0"/>
          </a:p>
        </p:txBody>
      </p:sp>
      <p:cxnSp>
        <p:nvCxnSpPr>
          <p:cNvPr id="19" name="Соединительная линия уступом 18"/>
          <p:cNvCxnSpPr>
            <a:stCxn id="4" idx="1"/>
            <a:endCxn id="11" idx="1"/>
          </p:cNvCxnSpPr>
          <p:nvPr/>
        </p:nvCxnSpPr>
        <p:spPr>
          <a:xfrm rot="10800000" flipV="1">
            <a:off x="2231741" y="2366882"/>
            <a:ext cx="503595" cy="1458162"/>
          </a:xfrm>
          <a:prstGeom prst="bentConnector3">
            <a:avLst>
              <a:gd name="adj1" fmla="val 145394"/>
            </a:avLst>
          </a:prstGeom>
        </p:spPr>
        <p:style>
          <a:lnRef idx="3">
            <a:schemeClr val="lt1"/>
          </a:lnRef>
          <a:fillRef idx="1">
            <a:schemeClr val="dk1"/>
          </a:fillRef>
          <a:effectRef idx="1">
            <a:schemeClr val="dk1"/>
          </a:effectRef>
          <a:fontRef idx="minor">
            <a:schemeClr val="lt1"/>
          </a:fontRef>
        </p:style>
      </p:cxnSp>
      <p:sp>
        <p:nvSpPr>
          <p:cNvPr id="11" name="Прямоугольник с одним скругленным углом 10"/>
          <p:cNvSpPr/>
          <p:nvPr/>
        </p:nvSpPr>
        <p:spPr>
          <a:xfrm>
            <a:off x="2231740" y="3284984"/>
            <a:ext cx="2304256" cy="1080120"/>
          </a:xfrm>
          <a:prstGeom prst="round1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ru-RU" dirty="0" smtClean="0"/>
              <a:t>Вышестоящие учреждения (организации)</a:t>
            </a:r>
            <a:endParaRPr lang="ru-RU" dirty="0"/>
          </a:p>
        </p:txBody>
      </p:sp>
      <p:sp>
        <p:nvSpPr>
          <p:cNvPr id="12" name="Прямоугольник с одним скругленным углом 11"/>
          <p:cNvSpPr/>
          <p:nvPr/>
        </p:nvSpPr>
        <p:spPr>
          <a:xfrm>
            <a:off x="4824028" y="3284984"/>
            <a:ext cx="2304256" cy="1080120"/>
          </a:xfrm>
          <a:prstGeom prst="round1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ru-RU" dirty="0" smtClean="0"/>
              <a:t>Суд</a:t>
            </a:r>
            <a:endParaRPr lang="ru-RU" dirty="0"/>
          </a:p>
        </p:txBody>
      </p:sp>
      <p:sp>
        <p:nvSpPr>
          <p:cNvPr id="6" name="Прямоугольник 5"/>
          <p:cNvSpPr/>
          <p:nvPr/>
        </p:nvSpPr>
        <p:spPr>
          <a:xfrm>
            <a:off x="2555776" y="4509120"/>
            <a:ext cx="1656184" cy="2088232"/>
          </a:xfrm>
          <a:prstGeom prst="rect">
            <a:avLst/>
          </a:prstGeom>
        </p:spPr>
        <p:style>
          <a:lnRef idx="3">
            <a:schemeClr val="lt1"/>
          </a:lnRef>
          <a:fillRef idx="1">
            <a:schemeClr val="dk1"/>
          </a:fillRef>
          <a:effectRef idx="1">
            <a:schemeClr val="dk1"/>
          </a:effectRef>
          <a:fontRef idx="minor">
            <a:schemeClr val="lt1"/>
          </a:fontRef>
        </p:style>
        <p:txBody>
          <a:bodyPr vert="vert270" rtlCol="0" anchor="ctr"/>
          <a:lstStyle/>
          <a:p>
            <a:pPr algn="ctr"/>
            <a:r>
              <a:rPr lang="ru-RU" dirty="0" smtClean="0"/>
              <a:t>Административно-процессуальные отношения</a:t>
            </a:r>
            <a:endParaRPr lang="ru-RU" dirty="0"/>
          </a:p>
        </p:txBody>
      </p:sp>
      <p:sp>
        <p:nvSpPr>
          <p:cNvPr id="14" name="Прямоугольник 13"/>
          <p:cNvSpPr/>
          <p:nvPr/>
        </p:nvSpPr>
        <p:spPr>
          <a:xfrm>
            <a:off x="5148064" y="4509120"/>
            <a:ext cx="1656184" cy="2088232"/>
          </a:xfrm>
          <a:prstGeom prst="rect">
            <a:avLst/>
          </a:prstGeom>
        </p:spPr>
        <p:style>
          <a:lnRef idx="3">
            <a:schemeClr val="lt1"/>
          </a:lnRef>
          <a:fillRef idx="1">
            <a:schemeClr val="dk1"/>
          </a:fillRef>
          <a:effectRef idx="1">
            <a:schemeClr val="dk1"/>
          </a:effectRef>
          <a:fontRef idx="minor">
            <a:schemeClr val="lt1"/>
          </a:fontRef>
        </p:style>
        <p:txBody>
          <a:bodyPr vert="vert270" rtlCol="0" anchor="ctr"/>
          <a:lstStyle/>
          <a:p>
            <a:pPr algn="ctr"/>
            <a:r>
              <a:rPr lang="ru-RU" dirty="0" smtClean="0"/>
              <a:t>Гражданско-процессуальные отношения</a:t>
            </a:r>
            <a:endParaRPr lang="ru-RU" dirty="0"/>
          </a:p>
        </p:txBody>
      </p:sp>
      <p:cxnSp>
        <p:nvCxnSpPr>
          <p:cNvPr id="20" name="Соединительная линия уступом 19"/>
          <p:cNvCxnSpPr>
            <a:stCxn id="4" idx="3"/>
            <a:endCxn id="12" idx="3"/>
          </p:cNvCxnSpPr>
          <p:nvPr/>
        </p:nvCxnSpPr>
        <p:spPr>
          <a:xfrm>
            <a:off x="6335735" y="2366882"/>
            <a:ext cx="792549" cy="1458162"/>
          </a:xfrm>
          <a:prstGeom prst="bentConnector3">
            <a:avLst>
              <a:gd name="adj1" fmla="val 128844"/>
            </a:avLst>
          </a:prstGeom>
        </p:spPr>
        <p:style>
          <a:lnRef idx="3">
            <a:schemeClr val="lt1"/>
          </a:lnRef>
          <a:fillRef idx="1">
            <a:schemeClr val="dk1"/>
          </a:fillRef>
          <a:effectRef idx="1">
            <a:schemeClr val="dk1"/>
          </a:effectRef>
          <a:fontRef idx="minor">
            <a:schemeClr val="lt1"/>
          </a:fontRef>
        </p:style>
      </p:cxnSp>
      <p:cxnSp>
        <p:nvCxnSpPr>
          <p:cNvPr id="23" name="Соединительная линия уступом 22"/>
          <p:cNvCxnSpPr>
            <a:stCxn id="2" idx="2"/>
            <a:endCxn id="4" idx="0"/>
          </p:cNvCxnSpPr>
          <p:nvPr/>
        </p:nvCxnSpPr>
        <p:spPr>
          <a:xfrm rot="5400000">
            <a:off x="4364747" y="1475553"/>
            <a:ext cx="342038" cy="461"/>
          </a:xfrm>
          <a:prstGeom prst="bentConnector3">
            <a:avLst>
              <a:gd name="adj1" fmla="val 50000"/>
            </a:avLst>
          </a:prstGeom>
        </p:spPr>
        <p:style>
          <a:lnRef idx="3">
            <a:schemeClr val="lt1"/>
          </a:lnRef>
          <a:fillRef idx="1">
            <a:schemeClr val="dk1"/>
          </a:fillRef>
          <a:effectRef idx="1">
            <a:schemeClr val="dk1"/>
          </a:effectRef>
          <a:fontRef idx="minor">
            <a:schemeClr val="lt1"/>
          </a:fontRef>
        </p:style>
      </p:cxnSp>
    </p:spTree>
    <p:extLst>
      <p:ext uri="{BB962C8B-B14F-4D97-AF65-F5344CB8AC3E}">
        <p14:creationId xmlns:p14="http://schemas.microsoft.com/office/powerpoint/2010/main" val="3564353185"/>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39552" y="620688"/>
            <a:ext cx="7992888" cy="4524315"/>
          </a:xfrm>
          <a:prstGeom prst="rect">
            <a:avLst/>
          </a:prstGeom>
        </p:spPr>
        <p:txBody>
          <a:bodyPr wrap="square">
            <a:spAutoFit/>
          </a:bodyPr>
          <a:lstStyle/>
          <a:p>
            <a:r>
              <a:rPr lang="ru-RU" sz="2400" b="1" dirty="0"/>
              <a:t>Отраслевые </a:t>
            </a:r>
            <a:r>
              <a:rPr lang="ru-RU" sz="2400" b="1" i="1" dirty="0"/>
              <a:t>принципы права социального обеспечения </a:t>
            </a:r>
            <a:r>
              <a:rPr lang="ru-RU" sz="2400" b="1" dirty="0"/>
              <a:t>представляют собой такие руководящие положения, которые, как и принципы любой отрасли, отражают сущность и особенности его норм. </a:t>
            </a:r>
            <a:endParaRPr lang="ru-RU" sz="2400" b="1" dirty="0" smtClean="0"/>
          </a:p>
          <a:p>
            <a:endParaRPr lang="ru-RU" sz="2400" b="1" dirty="0"/>
          </a:p>
          <a:p>
            <a:r>
              <a:rPr lang="ru-RU" sz="2400" b="1" dirty="0" smtClean="0"/>
              <a:t>В </a:t>
            </a:r>
            <a:r>
              <a:rPr lang="ru-RU" sz="2400" b="1" dirty="0"/>
              <a:t>частности, принципы права социального обеспечения определяют </a:t>
            </a:r>
            <a:r>
              <a:rPr lang="ru-RU" sz="2400" b="1" i="1" dirty="0"/>
              <a:t>назначение его норм </a:t>
            </a:r>
            <a:r>
              <a:rPr lang="ru-RU" sz="2400" b="1" dirty="0"/>
              <a:t>регулировать общественные отношения, возникающие при реализации гражданами своих конституционных нрав на различные виды социального обеспечения.</a:t>
            </a:r>
          </a:p>
        </p:txBody>
      </p:sp>
    </p:spTree>
    <p:extLst>
      <p:ext uri="{BB962C8B-B14F-4D97-AF65-F5344CB8AC3E}">
        <p14:creationId xmlns:p14="http://schemas.microsoft.com/office/powerpoint/2010/main" val="933277006"/>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1"/>
          <p:cNvSpPr>
            <a:spLocks noChangeArrowheads="1"/>
          </p:cNvSpPr>
          <p:nvPr/>
        </p:nvSpPr>
        <p:spPr bwMode="auto">
          <a:xfrm>
            <a:off x="611560" y="908720"/>
            <a:ext cx="8064896" cy="44487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58700" tIns="-190440" rIns="0" bIns="-158700" numCol="1" anchor="ctr" anchorCtr="0" compatLnSpc="1">
            <a:prstTxWarp prst="textNoShape">
              <a:avLst/>
            </a:prstTxWarp>
            <a:spAutoFit/>
          </a:bodyPr>
          <a:lstStyle/>
          <a:p>
            <a:pPr marL="0" marR="0" lvl="0" indent="95250" algn="l" defTabSz="914400" rtl="0" eaLnBrk="0" fontAlgn="base" latinLnBrk="0" hangingPunct="0">
              <a:lnSpc>
                <a:spcPct val="100000"/>
              </a:lnSpc>
              <a:spcBef>
                <a:spcPct val="0"/>
              </a:spcBef>
              <a:spcAft>
                <a:spcPct val="0"/>
              </a:spcAft>
              <a:buClrTx/>
              <a:buSzTx/>
              <a:buFontTx/>
              <a:buNone/>
              <a:tabLst/>
            </a:pPr>
            <a:r>
              <a:rPr kumimoji="0" lang="ru-RU" altLang="ru-RU" sz="2400" b="1" i="1" u="none" strike="noStrike" cap="none" normalizeH="0" baseline="0" dirty="0" smtClean="0">
                <a:ln>
                  <a:noFill/>
                </a:ln>
                <a:solidFill>
                  <a:srgbClr val="FFFF00"/>
                </a:solidFill>
                <a:effectLst/>
                <a:latin typeface="Arial" panose="020B0604020202020204" pitchFamily="34" charset="0"/>
              </a:rPr>
              <a:t>К отраслевым принципам права социального обеспечения можно отнести:</a:t>
            </a:r>
          </a:p>
          <a:p>
            <a:pPr marL="0" marR="0" lvl="0" indent="95250" algn="l" defTabSz="914400" rtl="0" eaLnBrk="0" fontAlgn="base" latinLnBrk="0" hangingPunct="0">
              <a:lnSpc>
                <a:spcPct val="100000"/>
              </a:lnSpc>
              <a:spcBef>
                <a:spcPct val="0"/>
              </a:spcBef>
              <a:spcAft>
                <a:spcPct val="0"/>
              </a:spcAft>
              <a:buClrTx/>
              <a:buSzTx/>
              <a:buFontTx/>
              <a:buNone/>
              <a:tabLst/>
            </a:pPr>
            <a:endParaRPr kumimoji="0" lang="ru-RU" altLang="ru-RU" sz="2400" b="1" i="1" u="none" strike="noStrike" cap="none" normalizeH="0" baseline="0" dirty="0" smtClean="0">
              <a:ln>
                <a:noFill/>
              </a:ln>
              <a:effectLst/>
              <a:latin typeface="Arial" panose="020B0604020202020204" pitchFamily="34" charset="0"/>
            </a:endParaRPr>
          </a:p>
          <a:p>
            <a:pPr marL="0" marR="0" lvl="0" indent="95250" algn="l" defTabSz="914400" rtl="0" eaLnBrk="0" fontAlgn="base" latinLnBrk="0" hangingPunct="0">
              <a:lnSpc>
                <a:spcPct val="100000"/>
              </a:lnSpc>
              <a:spcBef>
                <a:spcPct val="0"/>
              </a:spcBef>
              <a:spcAft>
                <a:spcPct val="0"/>
              </a:spcAft>
              <a:buClrTx/>
              <a:buSzTx/>
              <a:buFontTx/>
              <a:buNone/>
              <a:tabLst/>
            </a:pPr>
            <a:r>
              <a:rPr kumimoji="0" lang="ru-RU" altLang="ru-RU" sz="2400" b="1" i="1" u="none" strike="noStrike" cap="none" normalizeH="0" baseline="0" dirty="0" smtClean="0">
                <a:ln>
                  <a:noFill/>
                </a:ln>
                <a:effectLst/>
                <a:latin typeface="Arial" panose="020B0604020202020204" pitchFamily="34" charset="0"/>
              </a:rPr>
              <a:t>а) связь обеспечения осуществляется, как правило, с трудом;</a:t>
            </a:r>
            <a:endParaRPr kumimoji="0" lang="ru-RU" altLang="ru-RU" sz="3600" b="1" i="0" u="none" strike="noStrike" cap="none" normalizeH="0" baseline="0" dirty="0" smtClean="0">
              <a:ln>
                <a:noFill/>
              </a:ln>
              <a:effectLst/>
              <a:latin typeface="Arial" panose="020B0604020202020204" pitchFamily="34" charset="0"/>
            </a:endParaRPr>
          </a:p>
          <a:p>
            <a:pPr marL="0" marR="0" lvl="0" indent="95250" algn="l" defTabSz="914400" rtl="0" eaLnBrk="0" fontAlgn="base" latinLnBrk="0" hangingPunct="0">
              <a:lnSpc>
                <a:spcPct val="100000"/>
              </a:lnSpc>
              <a:spcBef>
                <a:spcPct val="0"/>
              </a:spcBef>
              <a:spcAft>
                <a:spcPct val="0"/>
              </a:spcAft>
              <a:buClrTx/>
              <a:buSzTx/>
              <a:buFontTx/>
              <a:buNone/>
              <a:tabLst/>
            </a:pPr>
            <a:r>
              <a:rPr kumimoji="0" lang="ru-RU" altLang="ru-RU" sz="2400" b="1" i="1" u="none" strike="noStrike" cap="none" normalizeH="0" baseline="0" dirty="0" smtClean="0">
                <a:ln>
                  <a:noFill/>
                </a:ln>
                <a:effectLst/>
                <a:latin typeface="Arial" panose="020B0604020202020204" pitchFamily="34" charset="0"/>
              </a:rPr>
              <a:t>б) обеспечение касается не только граждан, но и их семей;</a:t>
            </a:r>
          </a:p>
          <a:p>
            <a:pPr marL="0" marR="0" lvl="0" indent="95250" algn="l" defTabSz="914400" rtl="0" eaLnBrk="0" fontAlgn="base" latinLnBrk="0" hangingPunct="0">
              <a:lnSpc>
                <a:spcPct val="100000"/>
              </a:lnSpc>
              <a:spcBef>
                <a:spcPct val="0"/>
              </a:spcBef>
              <a:spcAft>
                <a:spcPct val="0"/>
              </a:spcAft>
              <a:buClrTx/>
              <a:buSzTx/>
              <a:buFontTx/>
              <a:buNone/>
              <a:tabLst/>
            </a:pPr>
            <a:r>
              <a:rPr kumimoji="0" lang="ru-RU" altLang="ru-RU" sz="2400" b="1" i="1" u="none" strike="noStrike" cap="none" normalizeH="0" baseline="0" dirty="0" smtClean="0">
                <a:ln>
                  <a:noFill/>
                </a:ln>
                <a:effectLst/>
                <a:latin typeface="Arial" panose="020B0604020202020204" pitchFamily="34" charset="0"/>
              </a:rPr>
              <a:t>в) свобода приобретения гражданами своих прав и распоряжения ими;</a:t>
            </a:r>
          </a:p>
          <a:p>
            <a:pPr marL="0" marR="0" lvl="0" indent="95250" algn="l" defTabSz="914400" rtl="0" eaLnBrk="0" fontAlgn="base" latinLnBrk="0" hangingPunct="0">
              <a:lnSpc>
                <a:spcPct val="100000"/>
              </a:lnSpc>
              <a:spcBef>
                <a:spcPct val="0"/>
              </a:spcBef>
              <a:spcAft>
                <a:spcPct val="0"/>
              </a:spcAft>
              <a:buClrTx/>
              <a:buSzTx/>
              <a:buFontTx/>
              <a:buNone/>
              <a:tabLst/>
            </a:pPr>
            <a:r>
              <a:rPr kumimoji="0" lang="ru-RU" altLang="ru-RU" sz="2400" b="1" i="1" u="none" strike="noStrike" cap="none" normalizeH="0" baseline="0" dirty="0" smtClean="0">
                <a:ln>
                  <a:noFill/>
                </a:ln>
                <a:effectLst/>
                <a:latin typeface="Arial" panose="020B0604020202020204" pitchFamily="34" charset="0"/>
              </a:rPr>
              <a:t>г) приоритет в обеспечении некоторых категорий граждан;</a:t>
            </a:r>
          </a:p>
          <a:p>
            <a:pPr marL="0" marR="0" lvl="0" indent="95250" algn="l" defTabSz="914400" rtl="0" eaLnBrk="0" fontAlgn="base" latinLnBrk="0" hangingPunct="0">
              <a:lnSpc>
                <a:spcPct val="100000"/>
              </a:lnSpc>
              <a:spcBef>
                <a:spcPct val="0"/>
              </a:spcBef>
              <a:spcAft>
                <a:spcPct val="0"/>
              </a:spcAft>
              <a:buClrTx/>
              <a:buSzTx/>
              <a:buFontTx/>
              <a:buNone/>
              <a:tabLst/>
            </a:pPr>
            <a:r>
              <a:rPr kumimoji="0" lang="ru-RU" altLang="ru-RU" sz="2400" b="1" i="1" u="none" strike="noStrike" cap="none" normalizeH="0" baseline="0" dirty="0" smtClean="0">
                <a:ln>
                  <a:noFill/>
                </a:ln>
                <a:effectLst/>
                <a:latin typeface="Arial" panose="020B0604020202020204" pitchFamily="34" charset="0"/>
              </a:rPr>
              <a:t>д) зависимость уровня обеспечения от прожиточного минимума.</a:t>
            </a:r>
            <a:endParaRPr kumimoji="0" lang="ru-RU" altLang="ru-RU" sz="5400" b="1" i="0" u="none" strike="noStrike" cap="none" normalizeH="0" baseline="0" dirty="0" smtClean="0">
              <a:ln>
                <a:noFill/>
              </a:ln>
              <a:effectLst/>
              <a:latin typeface="Arial" panose="020B0604020202020204" pitchFamily="34" charset="0"/>
            </a:endParaRPr>
          </a:p>
        </p:txBody>
      </p:sp>
    </p:spTree>
    <p:extLst>
      <p:ext uri="{BB962C8B-B14F-4D97-AF65-F5344CB8AC3E}">
        <p14:creationId xmlns:p14="http://schemas.microsoft.com/office/powerpoint/2010/main" val="3622941168"/>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39552" y="476672"/>
            <a:ext cx="7992888" cy="5632311"/>
          </a:xfrm>
          <a:prstGeom prst="rect">
            <a:avLst/>
          </a:prstGeom>
        </p:spPr>
        <p:txBody>
          <a:bodyPr wrap="square">
            <a:spAutoFit/>
          </a:bodyPr>
          <a:lstStyle/>
          <a:p>
            <a:r>
              <a:rPr lang="ru-RU" sz="2400" b="1" i="1" dirty="0">
                <a:solidFill>
                  <a:srgbClr val="FFFF00"/>
                </a:solidFill>
              </a:rPr>
              <a:t>Принцип связи обеспечения</a:t>
            </a:r>
            <a:r>
              <a:rPr lang="ru-RU" sz="2400" b="1" i="1" dirty="0"/>
              <a:t>, </a:t>
            </a:r>
            <a:r>
              <a:rPr lang="ru-RU" sz="2400" dirty="0"/>
              <a:t>как правило, с трудом распространяется на пенсионные отношения, на отношения по обеспечению пособиями по временной нетрудоспособности, по беременности и родам и др.</a:t>
            </a:r>
          </a:p>
          <a:p>
            <a:r>
              <a:rPr lang="ru-RU" sz="2400" dirty="0"/>
              <a:t>К специальным нормам, которые закрепляют данный принцип, в первую очередь, относятся нормы о трудовом (страховом) стаже. Роль общего и специального трудового (страхового) стажа в социальном обеспечении заключается в том, что наличие стажа определенной продолжительности (наряду с другими условиями) является основанием возникновения субъективного права на обеспечение. Продолжительность общего и специального трудового стажа влияет и на размер обеспечения.</a:t>
            </a:r>
          </a:p>
        </p:txBody>
      </p:sp>
    </p:spTree>
    <p:extLst>
      <p:ext uri="{BB962C8B-B14F-4D97-AF65-F5344CB8AC3E}">
        <p14:creationId xmlns:p14="http://schemas.microsoft.com/office/powerpoint/2010/main" val="4227434892"/>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39552" y="476672"/>
            <a:ext cx="7992888" cy="6001643"/>
          </a:xfrm>
          <a:prstGeom prst="rect">
            <a:avLst/>
          </a:prstGeom>
        </p:spPr>
        <p:txBody>
          <a:bodyPr wrap="square">
            <a:spAutoFit/>
          </a:bodyPr>
          <a:lstStyle/>
          <a:p>
            <a:r>
              <a:rPr lang="ru-RU" sz="2400" b="1" i="1" dirty="0">
                <a:solidFill>
                  <a:srgbClr val="FFFF00"/>
                </a:solidFill>
              </a:rPr>
              <a:t>Принцип обеспечения </a:t>
            </a:r>
            <a:r>
              <a:rPr lang="ru-RU" sz="2400" dirty="0"/>
              <a:t>не только самих граждан, но и их семей закреплен в нормативных правовых актах в виде норм о круге обеспечиваемых, о размерах обеспечения. К первой группе относятся нормы о пенсионном обеспечении по случаю потери кормильца. Законодатели предусматривают широкий круг членов семьи, имеющих право на пенсию. Сюда же входят нормы о пособиях по уходу за больными членами семьи работника, о пособиях на детей и др.</a:t>
            </a:r>
          </a:p>
          <a:p>
            <a:r>
              <a:rPr lang="ru-RU" sz="2400" dirty="0"/>
              <a:t>Во вторую группу входят правовые нормы, которые определяют размеры обеспечения с учетом состава семьи граждан, подлежащих обеспечению. Названные нормы функционируют в сфере пенсионного обеспечения по старости и инвалидности, обеспечения пособиями по временной нетрудоспособности, на детей.</a:t>
            </a:r>
          </a:p>
        </p:txBody>
      </p:sp>
    </p:spTree>
    <p:extLst>
      <p:ext uri="{BB962C8B-B14F-4D97-AF65-F5344CB8AC3E}">
        <p14:creationId xmlns:p14="http://schemas.microsoft.com/office/powerpoint/2010/main" val="2150537405"/>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39552" y="476672"/>
            <a:ext cx="8352928" cy="6001643"/>
          </a:xfrm>
          <a:prstGeom prst="rect">
            <a:avLst/>
          </a:prstGeom>
        </p:spPr>
        <p:txBody>
          <a:bodyPr wrap="square">
            <a:spAutoFit/>
          </a:bodyPr>
          <a:lstStyle/>
          <a:p>
            <a:r>
              <a:rPr lang="ru-RU" sz="2400" b="1" i="1" dirty="0">
                <a:solidFill>
                  <a:srgbClr val="FFFF00"/>
                </a:solidFill>
              </a:rPr>
              <a:t>Принцип свободы приобретения </a:t>
            </a:r>
            <a:r>
              <a:rPr lang="ru-RU" sz="2400" dirty="0"/>
              <a:t>гражданами своих прав и распоряжения ими выражает суть правового положения граждан в праве социального обеспечения. Правовые отношения по социальному обеспечению складываются только при наличии волеизъявления граждан, поскольку в юридическом составе, служащем основанием для их возникновения, волеизъявление в форме подачи заявления в соответствующий орган социального обеспечения является обязательным элементом. Соответствующие нормы содержатся в других актах отраслевого законодательства. Без такого волеизъявления возникновение правовых отношений практически невозможно. Указанный признак отличает правоотношения по социальному обеспечению от иных видов правоотношений, в частности, от административных.</a:t>
            </a:r>
          </a:p>
        </p:txBody>
      </p:sp>
    </p:spTree>
    <p:extLst>
      <p:ext uri="{BB962C8B-B14F-4D97-AF65-F5344CB8AC3E}">
        <p14:creationId xmlns:p14="http://schemas.microsoft.com/office/powerpoint/2010/main" val="1821828534"/>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39552" y="476672"/>
            <a:ext cx="8352928" cy="5262979"/>
          </a:xfrm>
          <a:prstGeom prst="rect">
            <a:avLst/>
          </a:prstGeom>
        </p:spPr>
        <p:txBody>
          <a:bodyPr wrap="square">
            <a:spAutoFit/>
          </a:bodyPr>
          <a:lstStyle/>
          <a:p>
            <a:r>
              <a:rPr lang="ru-RU" sz="2400" b="1" i="1" dirty="0">
                <a:solidFill>
                  <a:srgbClr val="FFFF00"/>
                </a:solidFill>
              </a:rPr>
              <a:t>Принцип приоритета </a:t>
            </a:r>
            <a:r>
              <a:rPr lang="ru-RU" sz="2400" dirty="0"/>
              <a:t>в обеспечении некоторых категорий граждан отражает существующую в социальном обеспечении дифференциацию, особую заботу общества и государства о людях, нуждающихся в повышенном внимании в силу их особых заслуг (инвалиды и участники Великой Отечественной войны (ВОВ), воины-афганцы, участники ликвидации последствий радиационных катастроф и др.), физиологических причин (дети, женщины, молодежь), семейного положения (многодетные семьи, неполные семьи), условий труда и др. С учетом названных причин в законодательстве закреплены льготы и преимущества для отдельных категорий граждан по сравнению со всеми остальными.</a:t>
            </a:r>
          </a:p>
        </p:txBody>
      </p:sp>
    </p:spTree>
    <p:extLst>
      <p:ext uri="{BB962C8B-B14F-4D97-AF65-F5344CB8AC3E}">
        <p14:creationId xmlns:p14="http://schemas.microsoft.com/office/powerpoint/2010/main" val="967854315"/>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39552" y="476672"/>
            <a:ext cx="8352928" cy="4154984"/>
          </a:xfrm>
          <a:prstGeom prst="rect">
            <a:avLst/>
          </a:prstGeom>
        </p:spPr>
        <p:txBody>
          <a:bodyPr wrap="square">
            <a:spAutoFit/>
          </a:bodyPr>
          <a:lstStyle/>
          <a:p>
            <a:r>
              <a:rPr lang="ru-RU" sz="2400" b="1" i="1" dirty="0">
                <a:solidFill>
                  <a:srgbClr val="FFFF00"/>
                </a:solidFill>
              </a:rPr>
              <a:t>Принцип зависимости уровня обеспечения от прожиточного минимума </a:t>
            </a:r>
            <a:r>
              <a:rPr lang="ru-RU" sz="2400" dirty="0"/>
              <a:t>означает, что пенсии, пособия и другие виды социального обеспечения должны поддерживать уровень жизни нуждающихся не ниже установленного Законом прожиточного минимума. Существование данного принципа обусловлено своеобразием периода перехода российского общества к рыночным отношениям, для которого характерным является имущественное расслоение населения, безработица, инфляция, падение уровня жизни, колебания в оплате труда и др.</a:t>
            </a:r>
          </a:p>
        </p:txBody>
      </p:sp>
    </p:spTree>
    <p:extLst>
      <p:ext uri="{BB962C8B-B14F-4D97-AF65-F5344CB8AC3E}">
        <p14:creationId xmlns:p14="http://schemas.microsoft.com/office/powerpoint/2010/main" val="1198902090"/>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043608" y="836712"/>
            <a:ext cx="7488832" cy="3539430"/>
          </a:xfrm>
          <a:prstGeom prst="rect">
            <a:avLst/>
          </a:prstGeom>
        </p:spPr>
        <p:txBody>
          <a:bodyPr wrap="square">
            <a:spAutoFit/>
          </a:bodyPr>
          <a:lstStyle/>
          <a:p>
            <a:r>
              <a:rPr lang="ru-RU" sz="3200" dirty="0">
                <a:solidFill>
                  <a:srgbClr val="FFFF00"/>
                </a:solidFill>
              </a:rPr>
              <a:t>Метод правового регулирования является важнейшим дифференцирующим критерием обособления отраслей права. Он представляет собой совокупность приемов юридического воздействия на поведение.</a:t>
            </a:r>
          </a:p>
        </p:txBody>
      </p:sp>
    </p:spTree>
    <p:extLst>
      <p:ext uri="{BB962C8B-B14F-4D97-AF65-F5344CB8AC3E}">
        <p14:creationId xmlns:p14="http://schemas.microsoft.com/office/powerpoint/2010/main" val="1613179462"/>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043608" y="836713"/>
            <a:ext cx="6768752" cy="4401205"/>
          </a:xfrm>
          <a:prstGeom prst="rect">
            <a:avLst/>
          </a:prstGeom>
        </p:spPr>
        <p:txBody>
          <a:bodyPr wrap="square">
            <a:spAutoFit/>
          </a:bodyPr>
          <a:lstStyle/>
          <a:p>
            <a:r>
              <a:rPr lang="ru-RU" sz="2800" b="1" i="1" dirty="0">
                <a:solidFill>
                  <a:srgbClr val="FFFF00"/>
                </a:solidFill>
              </a:rPr>
              <a:t>Важнейшие черты метода права </a:t>
            </a:r>
            <a:r>
              <a:rPr lang="ru-RU" sz="2800" dirty="0"/>
              <a:t>социального обеспечения, как и любой основной отрасли, выражаются в правовом положении субъектов, основаниях формирования правоотношений, способах определения содержания правоотношений, способах защиты субъективных прав и обеспечения исполнения обязанностей.</a:t>
            </a:r>
          </a:p>
        </p:txBody>
      </p:sp>
    </p:spTree>
    <p:extLst>
      <p:ext uri="{BB962C8B-B14F-4D97-AF65-F5344CB8AC3E}">
        <p14:creationId xmlns:p14="http://schemas.microsoft.com/office/powerpoint/2010/main" val="78880799"/>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кругленный прямоугольник 1"/>
          <p:cNvSpPr/>
          <p:nvPr/>
        </p:nvSpPr>
        <p:spPr>
          <a:xfrm>
            <a:off x="1439652" y="476672"/>
            <a:ext cx="6408712" cy="1008112"/>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ru-RU" sz="2800" b="1" dirty="0" smtClean="0">
                <a:ln w="22225">
                  <a:solidFill>
                    <a:schemeClr val="accent2"/>
                  </a:solidFill>
                  <a:prstDash val="solid"/>
                </a:ln>
                <a:solidFill>
                  <a:schemeClr val="accent2">
                    <a:lumMod val="40000"/>
                    <a:lumOff val="60000"/>
                  </a:schemeClr>
                </a:solidFill>
              </a:rPr>
              <a:t>Метод права социального обеспечения</a:t>
            </a:r>
            <a:endParaRPr lang="ru-RU" sz="2800" b="1" dirty="0">
              <a:ln w="22225">
                <a:solidFill>
                  <a:schemeClr val="accent2"/>
                </a:solidFill>
                <a:prstDash val="solid"/>
              </a:ln>
              <a:solidFill>
                <a:schemeClr val="accent2">
                  <a:lumMod val="40000"/>
                  <a:lumOff val="60000"/>
                </a:schemeClr>
              </a:solidFill>
            </a:endParaRPr>
          </a:p>
        </p:txBody>
      </p:sp>
      <p:sp>
        <p:nvSpPr>
          <p:cNvPr id="4" name="Прямоугольник 3"/>
          <p:cNvSpPr/>
          <p:nvPr/>
        </p:nvSpPr>
        <p:spPr>
          <a:xfrm>
            <a:off x="467544" y="2204864"/>
            <a:ext cx="2592288" cy="2232248"/>
          </a:xfrm>
          <a:prstGeom prst="rect">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ru-RU" dirty="0" smtClean="0"/>
              <a:t>Порядок установления прав и обязанностей субъекта</a:t>
            </a:r>
            <a:endParaRPr lang="ru-RU" dirty="0"/>
          </a:p>
        </p:txBody>
      </p:sp>
      <p:sp>
        <p:nvSpPr>
          <p:cNvPr id="5" name="Прямоугольник 4"/>
          <p:cNvSpPr/>
          <p:nvPr/>
        </p:nvSpPr>
        <p:spPr>
          <a:xfrm>
            <a:off x="3347864" y="2204864"/>
            <a:ext cx="2592288" cy="2232248"/>
          </a:xfrm>
          <a:prstGeom prst="rect">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ru-RU" dirty="0" smtClean="0"/>
              <a:t>Взаимоотношения субъектов правоотношений</a:t>
            </a:r>
            <a:endParaRPr lang="ru-RU" dirty="0"/>
          </a:p>
        </p:txBody>
      </p:sp>
      <p:sp>
        <p:nvSpPr>
          <p:cNvPr id="6" name="Прямоугольник 5"/>
          <p:cNvSpPr/>
          <p:nvPr/>
        </p:nvSpPr>
        <p:spPr>
          <a:xfrm>
            <a:off x="6084168" y="2204864"/>
            <a:ext cx="2592288" cy="2232248"/>
          </a:xfrm>
          <a:prstGeom prst="rect">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ru-RU" dirty="0" smtClean="0"/>
              <a:t>Средства обеспечения исполнения прав и обязанностей</a:t>
            </a:r>
            <a:endParaRPr lang="ru-RU" dirty="0"/>
          </a:p>
        </p:txBody>
      </p:sp>
      <p:cxnSp>
        <p:nvCxnSpPr>
          <p:cNvPr id="7" name="Соединительная линия уступом 6"/>
          <p:cNvCxnSpPr>
            <a:stCxn id="2" idx="2"/>
            <a:endCxn id="4" idx="0"/>
          </p:cNvCxnSpPr>
          <p:nvPr/>
        </p:nvCxnSpPr>
        <p:spPr>
          <a:xfrm rot="5400000">
            <a:off x="2843808" y="404664"/>
            <a:ext cx="720080" cy="2880320"/>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9" name="Соединительная линия уступом 8"/>
          <p:cNvCxnSpPr>
            <a:stCxn id="2" idx="2"/>
            <a:endCxn id="6" idx="0"/>
          </p:cNvCxnSpPr>
          <p:nvPr/>
        </p:nvCxnSpPr>
        <p:spPr>
          <a:xfrm rot="16200000" flipH="1">
            <a:off x="5652120" y="476672"/>
            <a:ext cx="720080" cy="2736304"/>
          </a:xfrm>
          <a:prstGeom prst="bent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3" name="Соединительная линия уступом 12"/>
          <p:cNvCxnSpPr>
            <a:stCxn id="2" idx="2"/>
            <a:endCxn id="5" idx="0"/>
          </p:cNvCxnSpPr>
          <p:nvPr/>
        </p:nvCxnSpPr>
        <p:spPr>
          <a:xfrm rot="5400000">
            <a:off x="4283968" y="1844824"/>
            <a:ext cx="720080" cy="12700"/>
          </a:xfrm>
          <a:prstGeom prst="bent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56634205"/>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99592" y="980728"/>
            <a:ext cx="7704856" cy="4401205"/>
          </a:xfrm>
          <a:prstGeom prst="rect">
            <a:avLst/>
          </a:prstGeom>
        </p:spPr>
        <p:txBody>
          <a:bodyPr wrap="square">
            <a:spAutoFit/>
          </a:bodyPr>
          <a:lstStyle/>
          <a:p>
            <a:r>
              <a:rPr lang="ru-RU" sz="2000" b="1" i="1" dirty="0">
                <a:solidFill>
                  <a:srgbClr val="FFFF00"/>
                </a:solidFill>
              </a:rPr>
              <a:t>Правовой статус субъектов </a:t>
            </a:r>
            <a:r>
              <a:rPr lang="ru-RU" sz="2000" dirty="0"/>
              <a:t>в праве социального обеспечения характеризуется следующими чертами</a:t>
            </a:r>
            <a:r>
              <a:rPr lang="ru-RU" sz="2000" dirty="0" smtClean="0"/>
              <a:t>.</a:t>
            </a:r>
          </a:p>
          <a:p>
            <a:endParaRPr lang="ru-RU" sz="2000" dirty="0"/>
          </a:p>
          <a:p>
            <a:r>
              <a:rPr lang="ru-RU" sz="2000" dirty="0" smtClean="0"/>
              <a:t>Граждане </a:t>
            </a:r>
            <a:r>
              <a:rPr lang="ru-RU" sz="2000" dirty="0"/>
              <a:t>здесь выступают носителями правомочий, связанных с пользованием материальными благами и услугами из фондов, являющихся федеральной собственностью, государственной собственностью субъектов РФ, муниципальной собственностью, частной собственностью юридических лиц</a:t>
            </a:r>
            <a:r>
              <a:rPr lang="ru-RU" sz="2000" dirty="0" smtClean="0"/>
              <a:t>.</a:t>
            </a:r>
          </a:p>
          <a:p>
            <a:endParaRPr lang="ru-RU" sz="2000" dirty="0"/>
          </a:p>
          <a:p>
            <a:r>
              <a:rPr lang="ru-RU" sz="2000" dirty="0"/>
              <a:t>Таким образом, есть все основания говорить о специфическом правовом статусе субъектов в праве социального обеспечения - о главной черте метода отрасли в целом. Она выражается в отсутствии и равенства, и подчиненности между ними.</a:t>
            </a:r>
          </a:p>
        </p:txBody>
      </p:sp>
    </p:spTree>
    <p:extLst>
      <p:ext uri="{BB962C8B-B14F-4D97-AF65-F5344CB8AC3E}">
        <p14:creationId xmlns:p14="http://schemas.microsoft.com/office/powerpoint/2010/main" val="2972981071"/>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67544" y="692696"/>
            <a:ext cx="7992888" cy="4708981"/>
          </a:xfrm>
          <a:prstGeom prst="rect">
            <a:avLst/>
          </a:prstGeom>
        </p:spPr>
        <p:txBody>
          <a:bodyPr wrap="square">
            <a:spAutoFit/>
          </a:bodyPr>
          <a:lstStyle/>
          <a:p>
            <a:r>
              <a:rPr lang="ru-RU" sz="2000" b="1" i="1" dirty="0">
                <a:solidFill>
                  <a:srgbClr val="FFFF00"/>
                </a:solidFill>
              </a:rPr>
              <a:t>Функцию юридических фактов </a:t>
            </a:r>
            <a:r>
              <a:rPr lang="ru-RU" sz="2000" dirty="0"/>
              <a:t>в праве социального обеспечения выполняют такие жизненные обстоятельства и состояния, как достижение пенсионного возраста, наличие трудового (страхового) стажа определенной продолжительности, наступление временной или постоянной (а также длительной) потери трудоспособности, беременность и роды, рождение ребенка и др</a:t>
            </a:r>
            <a:r>
              <a:rPr lang="ru-RU" sz="2000" dirty="0" smtClean="0"/>
              <a:t>.</a:t>
            </a:r>
          </a:p>
          <a:p>
            <a:endParaRPr lang="ru-RU" sz="2000" dirty="0"/>
          </a:p>
          <a:p>
            <a:r>
              <a:rPr lang="ru-RU" sz="2000" dirty="0"/>
              <a:t>Правовые отношения по социальному обеспечению в основном возникают при наличии совокупности юридических фактов (фактический состав). При этом наступлению отдельных жизненных обстоятельств, имеющих юридическое значение, сопутствуют специфические последствия: утрата заработка или дохода, повышенные расходы, снижение способности к оплачиваемому труду и др.</a:t>
            </a:r>
          </a:p>
        </p:txBody>
      </p:sp>
    </p:spTree>
    <p:extLst>
      <p:ext uri="{BB962C8B-B14F-4D97-AF65-F5344CB8AC3E}">
        <p14:creationId xmlns:p14="http://schemas.microsoft.com/office/powerpoint/2010/main" val="971705878"/>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27584" y="476672"/>
            <a:ext cx="7704856" cy="5262979"/>
          </a:xfrm>
          <a:prstGeom prst="rect">
            <a:avLst/>
          </a:prstGeom>
        </p:spPr>
        <p:txBody>
          <a:bodyPr wrap="square">
            <a:spAutoFit/>
          </a:bodyPr>
          <a:lstStyle/>
          <a:p>
            <a:r>
              <a:rPr lang="ru-RU" sz="2800" dirty="0"/>
              <a:t>Методу права социального обеспечения присущи </a:t>
            </a:r>
            <a:r>
              <a:rPr lang="ru-RU" sz="2800" b="1" i="1" dirty="0">
                <a:solidFill>
                  <a:srgbClr val="FFFF00"/>
                </a:solidFill>
              </a:rPr>
              <a:t>специфические способы определения содержания правоотношений</a:t>
            </a:r>
            <a:r>
              <a:rPr lang="ru-RU" sz="2800" b="1" i="1" dirty="0"/>
              <a:t>. </a:t>
            </a:r>
            <a:r>
              <a:rPr lang="ru-RU" sz="2800" dirty="0"/>
              <a:t>Права и обязанности субъектов в этой отрасли, как правило, устанавливаются непосредственно правовыми нормами, а не соглашением сторон</a:t>
            </a:r>
            <a:r>
              <a:rPr lang="ru-RU" sz="2800" dirty="0" smtClean="0"/>
              <a:t>.</a:t>
            </a:r>
          </a:p>
          <a:p>
            <a:endParaRPr lang="ru-RU" sz="2800" dirty="0"/>
          </a:p>
          <a:p>
            <a:r>
              <a:rPr lang="ru-RU" sz="2800" dirty="0"/>
              <a:t>Кроме того, содержание правоотношений в большинстве случаев не может изменяться по соглашению их участников.</a:t>
            </a:r>
          </a:p>
        </p:txBody>
      </p:sp>
    </p:spTree>
    <p:extLst>
      <p:ext uri="{BB962C8B-B14F-4D97-AF65-F5344CB8AC3E}">
        <p14:creationId xmlns:p14="http://schemas.microsoft.com/office/powerpoint/2010/main" val="4266234998"/>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11560" y="692696"/>
            <a:ext cx="8136904" cy="4647426"/>
          </a:xfrm>
          <a:prstGeom prst="rect">
            <a:avLst/>
          </a:prstGeom>
        </p:spPr>
        <p:txBody>
          <a:bodyPr wrap="square">
            <a:spAutoFit/>
          </a:bodyPr>
          <a:lstStyle/>
          <a:p>
            <a:pPr algn="ctr"/>
            <a:r>
              <a:rPr lang="ru-RU" sz="2800" b="1" dirty="0" smtClean="0">
                <a:solidFill>
                  <a:srgbClr val="FFFF00"/>
                </a:solidFill>
              </a:rPr>
              <a:t>Черты </a:t>
            </a:r>
            <a:r>
              <a:rPr lang="ru-RU" sz="2800" b="1" dirty="0">
                <a:solidFill>
                  <a:srgbClr val="FFFF00"/>
                </a:solidFill>
              </a:rPr>
              <a:t>метода права социального </a:t>
            </a:r>
            <a:r>
              <a:rPr lang="ru-RU" sz="2800" b="1" dirty="0" smtClean="0">
                <a:solidFill>
                  <a:srgbClr val="FFFF00"/>
                </a:solidFill>
              </a:rPr>
              <a:t>обеспечения</a:t>
            </a:r>
            <a:endParaRPr lang="ru-RU" sz="2800" b="1" dirty="0">
              <a:solidFill>
                <a:srgbClr val="FFFF00"/>
              </a:solidFill>
            </a:endParaRPr>
          </a:p>
          <a:p>
            <a:endParaRPr lang="ru-RU" sz="2000" dirty="0" smtClean="0"/>
          </a:p>
          <a:p>
            <a:pPr marL="342900" indent="-342900">
              <a:buAutoNum type="arabicPeriod"/>
            </a:pPr>
            <a:r>
              <a:rPr lang="ru-RU" sz="2000" dirty="0" smtClean="0"/>
              <a:t>В </a:t>
            </a:r>
            <a:r>
              <a:rPr lang="ru-RU" sz="2000" dirty="0"/>
              <a:t>правовом положении субъектов</a:t>
            </a:r>
            <a:r>
              <a:rPr lang="ru-RU" sz="2000" dirty="0" smtClean="0"/>
              <a:t>:</a:t>
            </a:r>
          </a:p>
          <a:p>
            <a:pPr marL="342900" indent="-342900">
              <a:buAutoNum type="arabicPeriod"/>
            </a:pPr>
            <a:endParaRPr lang="ru-RU" sz="2000" dirty="0"/>
          </a:p>
          <a:p>
            <a:r>
              <a:rPr lang="ru-RU" sz="2000" dirty="0"/>
              <a:t>1) своеобразное положение субъектов, выражающееся в отсутствии их равенства и подчиненности; 2) активное положение граждан по отношению к органам, предоставляющим обеспечение; 3) принадлежность имущественных прав только гражданам и возложение имущественных обязанностей на органы, предоставляющие обеспечение; 4) ограничение диспозитивности и усмотрения в деятельности органов социальной защиты населения; 5) принадлежность свободы распоряжения правами лишь гражданам.</a:t>
            </a:r>
          </a:p>
        </p:txBody>
      </p:sp>
    </p:spTree>
    <p:extLst>
      <p:ext uri="{BB962C8B-B14F-4D97-AF65-F5344CB8AC3E}">
        <p14:creationId xmlns:p14="http://schemas.microsoft.com/office/powerpoint/2010/main" val="3307951888"/>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11560" y="692696"/>
            <a:ext cx="8136904" cy="5262979"/>
          </a:xfrm>
          <a:prstGeom prst="rect">
            <a:avLst/>
          </a:prstGeom>
        </p:spPr>
        <p:txBody>
          <a:bodyPr wrap="square">
            <a:spAutoFit/>
          </a:bodyPr>
          <a:lstStyle/>
          <a:p>
            <a:pPr algn="ctr"/>
            <a:r>
              <a:rPr lang="ru-RU" sz="2800" b="1" dirty="0" smtClean="0">
                <a:solidFill>
                  <a:srgbClr val="FFFF00"/>
                </a:solidFill>
              </a:rPr>
              <a:t>Черты </a:t>
            </a:r>
            <a:r>
              <a:rPr lang="ru-RU" sz="2800" b="1" dirty="0">
                <a:solidFill>
                  <a:srgbClr val="FFFF00"/>
                </a:solidFill>
              </a:rPr>
              <a:t>метода права социального </a:t>
            </a:r>
            <a:r>
              <a:rPr lang="ru-RU" sz="2800" b="1" dirty="0" smtClean="0">
                <a:solidFill>
                  <a:srgbClr val="FFFF00"/>
                </a:solidFill>
              </a:rPr>
              <a:t>обеспечения</a:t>
            </a:r>
            <a:endParaRPr lang="ru-RU" sz="2800" b="1" dirty="0">
              <a:solidFill>
                <a:srgbClr val="FFFF00"/>
              </a:solidFill>
            </a:endParaRPr>
          </a:p>
          <a:p>
            <a:endParaRPr lang="ru-RU" sz="2000" dirty="0" smtClean="0"/>
          </a:p>
          <a:p>
            <a:r>
              <a:rPr lang="ru-RU" sz="2000" dirty="0" smtClean="0"/>
              <a:t>2. </a:t>
            </a:r>
            <a:r>
              <a:rPr lang="ru-RU" sz="2000" dirty="0"/>
              <a:t>В основаниях формирования правоотношений:</a:t>
            </a:r>
          </a:p>
          <a:p>
            <a:r>
              <a:rPr lang="ru-RU" sz="2000" dirty="0" smtClean="0"/>
              <a:t>1) своеобразие </a:t>
            </a:r>
            <a:r>
              <a:rPr lang="ru-RU" sz="2000" dirty="0"/>
              <a:t>фактического состава и последствий его наступления; 2) сочетание волеизъявления граждан с актами органов, предоставляющих обеспечение; 3) невозможность определения состава юридических фактов по соглашению сторон; 4) возникновение и прекращение отдельных видов обеспечения в точно установленный правовыми нормами срок</a:t>
            </a:r>
            <a:r>
              <a:rPr lang="ru-RU" sz="2000" dirty="0" smtClean="0"/>
              <a:t>.</a:t>
            </a:r>
          </a:p>
          <a:p>
            <a:endParaRPr lang="ru-RU" sz="2000" dirty="0"/>
          </a:p>
          <a:p>
            <a:r>
              <a:rPr lang="ru-RU" sz="2000" dirty="0"/>
              <a:t>3. В способах определения содержания правоотношений: 1) определение прав и обязанностей участников правоотношений, как правило, непосредственно правовыми нормами, а не соглашением сторон; 2) невозможность изменить содержание правоотношений по соглашению их участников.</a:t>
            </a:r>
          </a:p>
        </p:txBody>
      </p:sp>
    </p:spTree>
    <p:extLst>
      <p:ext uri="{BB962C8B-B14F-4D97-AF65-F5344CB8AC3E}">
        <p14:creationId xmlns:p14="http://schemas.microsoft.com/office/powerpoint/2010/main" val="881879474"/>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11560" y="692696"/>
            <a:ext cx="8136904" cy="4955203"/>
          </a:xfrm>
          <a:prstGeom prst="rect">
            <a:avLst/>
          </a:prstGeom>
        </p:spPr>
        <p:txBody>
          <a:bodyPr wrap="square">
            <a:spAutoFit/>
          </a:bodyPr>
          <a:lstStyle/>
          <a:p>
            <a:pPr algn="ctr"/>
            <a:r>
              <a:rPr lang="ru-RU" sz="2800" b="1" dirty="0" smtClean="0">
                <a:solidFill>
                  <a:srgbClr val="FFFF00"/>
                </a:solidFill>
              </a:rPr>
              <a:t>Черты </a:t>
            </a:r>
            <a:r>
              <a:rPr lang="ru-RU" sz="2800" b="1" dirty="0">
                <a:solidFill>
                  <a:srgbClr val="FFFF00"/>
                </a:solidFill>
              </a:rPr>
              <a:t>метода права социального </a:t>
            </a:r>
            <a:r>
              <a:rPr lang="ru-RU" sz="2800" b="1" dirty="0" smtClean="0">
                <a:solidFill>
                  <a:srgbClr val="FFFF00"/>
                </a:solidFill>
              </a:rPr>
              <a:t>обеспечения</a:t>
            </a:r>
            <a:endParaRPr lang="ru-RU" sz="2800" b="1" dirty="0">
              <a:solidFill>
                <a:srgbClr val="FFFF00"/>
              </a:solidFill>
            </a:endParaRPr>
          </a:p>
          <a:p>
            <a:endParaRPr lang="ru-RU" sz="2000" dirty="0" smtClean="0"/>
          </a:p>
          <a:p>
            <a:r>
              <a:rPr lang="ru-RU" sz="2000" dirty="0"/>
              <a:t>4. В способах защиты субъективных прав и обеспечения исполнения обязанностей</a:t>
            </a:r>
            <a:r>
              <a:rPr lang="ru-RU" sz="2000" dirty="0" smtClean="0"/>
              <a:t>:</a:t>
            </a:r>
          </a:p>
          <a:p>
            <a:endParaRPr lang="ru-RU" sz="2000" dirty="0"/>
          </a:p>
          <a:p>
            <a:r>
              <a:rPr lang="ru-RU" sz="2000" dirty="0"/>
              <a:t>1) применение санкций имущественного характера только к гражданам; 2) полное возмещение причиненного гражданами имущественного вреда; 3) отсутствие репрессивной функции санкций, применяемых к гражданам, причинившим имущественный ущерб; 4) возможность применения имущественных санкций к гражданам при отсутствии имущественного вреда; 5) наличие своеобразных санкций при предоставлении некоторых видов обеспечения; 6) внесудебный и судебный порядки разрешения споров.</a:t>
            </a:r>
          </a:p>
        </p:txBody>
      </p:sp>
    </p:spTree>
    <p:extLst>
      <p:ext uri="{BB962C8B-B14F-4D97-AF65-F5344CB8AC3E}">
        <p14:creationId xmlns:p14="http://schemas.microsoft.com/office/powerpoint/2010/main" val="3414446064"/>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11560" y="692696"/>
            <a:ext cx="8136904" cy="4647426"/>
          </a:xfrm>
          <a:prstGeom prst="rect">
            <a:avLst/>
          </a:prstGeom>
        </p:spPr>
        <p:txBody>
          <a:bodyPr wrap="square">
            <a:spAutoFit/>
          </a:bodyPr>
          <a:lstStyle/>
          <a:p>
            <a:pPr algn="ctr"/>
            <a:r>
              <a:rPr lang="ru-RU" sz="2800" b="1" dirty="0" smtClean="0">
                <a:solidFill>
                  <a:srgbClr val="FFFF00"/>
                </a:solidFill>
              </a:rPr>
              <a:t>Черты </a:t>
            </a:r>
            <a:r>
              <a:rPr lang="ru-RU" sz="2800" b="1" dirty="0">
                <a:solidFill>
                  <a:srgbClr val="FFFF00"/>
                </a:solidFill>
              </a:rPr>
              <a:t>метода права социального </a:t>
            </a:r>
            <a:r>
              <a:rPr lang="ru-RU" sz="2800" b="1" dirty="0" smtClean="0">
                <a:solidFill>
                  <a:srgbClr val="FFFF00"/>
                </a:solidFill>
              </a:rPr>
              <a:t>обеспечения</a:t>
            </a:r>
            <a:endParaRPr lang="ru-RU" sz="2800" b="1" dirty="0">
              <a:solidFill>
                <a:srgbClr val="FFFF00"/>
              </a:solidFill>
            </a:endParaRPr>
          </a:p>
          <a:p>
            <a:endParaRPr lang="ru-RU" sz="2000" dirty="0" smtClean="0"/>
          </a:p>
          <a:p>
            <a:r>
              <a:rPr lang="ru-RU" sz="2000" dirty="0"/>
              <a:t>5. В приемах и способах правового регулирования</a:t>
            </a:r>
            <a:r>
              <a:rPr lang="ru-RU" sz="2000" dirty="0" smtClean="0"/>
              <a:t>:</a:t>
            </a:r>
          </a:p>
          <a:p>
            <a:endParaRPr lang="ru-RU" sz="2000" dirty="0"/>
          </a:p>
          <a:p>
            <a:r>
              <a:rPr lang="ru-RU" sz="2000" dirty="0"/>
              <a:t>1) сочетание централизованного, регионального, муниципального и локального типов нормативно-правового регулирования общественных отношений; 2) преобладание дозволения и управомочивающих норм, адресованных гражданам; 3) наличие рекомендательных норм, адресованных органам, предоставляющим обеспечение; 4) наличие льготных режимов обеспечения; 5) наличие обязываний и обязывающих норм, адресованных преимущественно органам, предоставляющим обеспечение; 6) ограниченность применения запрещения.</a:t>
            </a:r>
          </a:p>
        </p:txBody>
      </p:sp>
    </p:spTree>
    <p:extLst>
      <p:ext uri="{BB962C8B-B14F-4D97-AF65-F5344CB8AC3E}">
        <p14:creationId xmlns:p14="http://schemas.microsoft.com/office/powerpoint/2010/main" val="3761736418"/>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Дата 3"/>
          <p:cNvSpPr>
            <a:spLocks noGrp="1"/>
          </p:cNvSpPr>
          <p:nvPr>
            <p:ph type="dt" sz="quarter" idx="10"/>
          </p:nvPr>
        </p:nvSpPr>
        <p:spPr/>
        <p:txBody>
          <a:bodyPr/>
          <a:lstStyle/>
          <a:p>
            <a:pPr>
              <a:defRPr/>
            </a:pPr>
            <a:fld id="{7E1A49BF-F72D-4780-AB77-6F58836778EE}" type="datetime1">
              <a:rPr lang="ru-RU" altLang="ru-RU"/>
              <a:pPr>
                <a:defRPr/>
              </a:pPr>
              <a:t>23.02.2015</a:t>
            </a:fld>
            <a:endParaRPr lang="ru-RU" altLang="ru-RU"/>
          </a:p>
        </p:txBody>
      </p:sp>
      <p:sp>
        <p:nvSpPr>
          <p:cNvPr id="9" name="Номер слайда 5"/>
          <p:cNvSpPr>
            <a:spLocks noGrp="1"/>
          </p:cNvSpPr>
          <p:nvPr>
            <p:ph type="sldNum" sz="quarter" idx="12"/>
          </p:nvPr>
        </p:nvSpPr>
        <p:spPr/>
        <p:txBody>
          <a:bodyPr/>
          <a:lstStyle/>
          <a:p>
            <a:pPr>
              <a:defRPr/>
            </a:pPr>
            <a:fld id="{9EBDE491-BCD7-4B2F-902B-3AAE8A8A8A9E}" type="slidenum">
              <a:rPr lang="ru-RU" altLang="ru-RU"/>
              <a:pPr>
                <a:defRPr/>
              </a:pPr>
              <a:t>56</a:t>
            </a:fld>
            <a:endParaRPr lang="ru-RU" altLang="ru-RU"/>
          </a:p>
        </p:txBody>
      </p:sp>
      <p:sp>
        <p:nvSpPr>
          <p:cNvPr id="54274" name="Rectangle 2"/>
          <p:cNvSpPr>
            <a:spLocks noGrp="1" noChangeArrowheads="1"/>
          </p:cNvSpPr>
          <p:nvPr>
            <p:ph type="title"/>
          </p:nvPr>
        </p:nvSpPr>
        <p:spPr/>
        <p:txBody>
          <a:bodyPr/>
          <a:lstStyle/>
          <a:p>
            <a:pPr algn="ctr" eaLnBrk="1" hangingPunct="1">
              <a:defRPr/>
            </a:pPr>
            <a:r>
              <a:rPr lang="ru-RU" altLang="ru-RU" dirty="0" smtClean="0"/>
              <a:t>Вопрос </a:t>
            </a:r>
            <a:r>
              <a:rPr lang="ru-RU" altLang="ru-RU" dirty="0"/>
              <a:t>3</a:t>
            </a:r>
            <a:endParaRPr lang="ru-RU" altLang="ru-RU" dirty="0" smtClean="0"/>
          </a:p>
        </p:txBody>
      </p:sp>
      <p:sp>
        <p:nvSpPr>
          <p:cNvPr id="7173" name="Rectangle 3"/>
          <p:cNvSpPr>
            <a:spLocks noGrp="1" noChangeArrowheads="1"/>
          </p:cNvSpPr>
          <p:nvPr>
            <p:ph type="body" idx="1"/>
          </p:nvPr>
        </p:nvSpPr>
        <p:spPr>
          <a:xfrm>
            <a:off x="1066800" y="2403351"/>
            <a:ext cx="7543800" cy="2519362"/>
          </a:xfrm>
        </p:spPr>
        <p:txBody>
          <a:bodyPr/>
          <a:lstStyle/>
          <a:p>
            <a:pPr marL="0" indent="0" algn="ctr" eaLnBrk="1" hangingPunct="1">
              <a:lnSpc>
                <a:spcPct val="90000"/>
              </a:lnSpc>
              <a:buClr>
                <a:srgbClr val="FFFFCC"/>
              </a:buClr>
              <a:buNone/>
            </a:pPr>
            <a:r>
              <a:rPr lang="ru-RU" sz="4000" dirty="0">
                <a:effectLst/>
                <a:cs typeface="Times New Roman" pitchFamily="18" charset="0"/>
              </a:rPr>
              <a:t>Объекты правоотношения. Источники права социального обеспечения, и их классификация</a:t>
            </a:r>
            <a:r>
              <a:rPr lang="ru-RU" sz="4000" dirty="0" smtClean="0">
                <a:effectLst/>
                <a:cs typeface="Times New Roman" pitchFamily="18" charset="0"/>
              </a:rPr>
              <a:t>.</a:t>
            </a:r>
            <a:endParaRPr lang="ru-RU" altLang="ru-RU" sz="4000" dirty="0">
              <a:effectLst/>
              <a:cs typeface="Times New Roman" pitchFamily="18" charset="0"/>
            </a:endParaRPr>
          </a:p>
        </p:txBody>
      </p:sp>
      <p:grpSp>
        <p:nvGrpSpPr>
          <p:cNvPr id="7174" name="Group 4"/>
          <p:cNvGrpSpPr>
            <a:grpSpLocks/>
          </p:cNvGrpSpPr>
          <p:nvPr/>
        </p:nvGrpSpPr>
        <p:grpSpPr bwMode="auto">
          <a:xfrm>
            <a:off x="7964488" y="6308725"/>
            <a:ext cx="1071562" cy="447675"/>
            <a:chOff x="2694" y="3797"/>
            <a:chExt cx="1322" cy="545"/>
          </a:xfrm>
        </p:grpSpPr>
        <p:sp>
          <p:nvSpPr>
            <p:cNvPr id="7175" name="Text Box 5"/>
            <p:cNvSpPr txBox="1">
              <a:spLocks noChangeArrowheads="1"/>
            </p:cNvSpPr>
            <p:nvPr/>
          </p:nvSpPr>
          <p:spPr bwMode="auto">
            <a:xfrm>
              <a:off x="2976" y="3896"/>
              <a:ext cx="1040" cy="446"/>
            </a:xfrm>
            <a:prstGeom prst="rect">
              <a:avLst/>
            </a:prstGeom>
            <a:noFill/>
            <a:ln>
              <a:noFill/>
            </a:ln>
            <a:effectLst/>
            <a:extLst>
              <a:ext uri="{909E8E84-426E-40DD-AFC4-6F175D3DCCD1}">
                <a14:hiddenFill xmlns:a14="http://schemas.microsoft.com/office/drawing/2010/main">
                  <a:solidFill>
                    <a:srgbClr val="66CCFF"/>
                  </a:solidFill>
                </a14:hiddenFill>
              </a:ext>
              <a:ext uri="{91240B29-F687-4F45-9708-019B960494DF}">
                <a14:hiddenLine xmlns:a14="http://schemas.microsoft.com/office/drawing/2010/main" w="9525">
                  <a:solidFill>
                    <a:srgbClr val="FFFFFF"/>
                  </a:solidFill>
                  <a:miter lim="800000"/>
                  <a:headEnd/>
                  <a:tailEnd/>
                </a14:hiddenLine>
              </a:ext>
              <a:ext uri="{AF507438-7753-43E0-B8FC-AC1667EBCBE1}">
                <a14:hiddenEffects xmlns:a14="http://schemas.microsoft.com/office/drawing/2010/main">
                  <a:effectLst>
                    <a:outerShdw dist="35921" dir="2700000" algn="ctr" rotWithShape="0">
                      <a:srgbClr val="000099"/>
                    </a:outerShdw>
                  </a:effectLst>
                </a14:hiddenEffects>
              </a:ext>
            </a:extLst>
          </p:spPr>
          <p:txBody>
            <a:bodyPr wrap="none">
              <a:spAutoFit/>
            </a:bodyPr>
            <a:lstStyle>
              <a:lvl1pPr eaLnBrk="0" hangingPunct="0">
                <a:spcBef>
                  <a:spcPct val="20000"/>
                </a:spcBef>
                <a:buClr>
                  <a:schemeClr val="hlink"/>
                </a:buClr>
                <a:buSzPct val="70000"/>
                <a:buFont typeface="Wingdings" pitchFamily="2" charset="2"/>
                <a:buChar char="n"/>
                <a:defRPr sz="3200">
                  <a:solidFill>
                    <a:schemeClr val="tx1"/>
                  </a:solidFill>
                  <a:latin typeface="Tahoma" pitchFamily="34" charset="0"/>
                </a:defRPr>
              </a:lvl1pPr>
              <a:lvl2pPr marL="742950" indent="-285750" eaLnBrk="0" hangingPunct="0">
                <a:spcBef>
                  <a:spcPct val="20000"/>
                </a:spcBef>
                <a:buClr>
                  <a:schemeClr val="tx1"/>
                </a:buClr>
                <a:buChar char="–"/>
                <a:defRPr sz="2800">
                  <a:solidFill>
                    <a:schemeClr val="tx1"/>
                  </a:solidFill>
                  <a:latin typeface="Tahoma" pitchFamily="34" charset="0"/>
                </a:defRPr>
              </a:lvl2pPr>
              <a:lvl3pPr marL="1143000" indent="-228600" eaLnBrk="0" hangingPunct="0">
                <a:spcBef>
                  <a:spcPct val="20000"/>
                </a:spcBef>
                <a:buClr>
                  <a:schemeClr val="hlink"/>
                </a:buClr>
                <a:buSzPct val="70000"/>
                <a:buFont typeface="Wingdings" pitchFamily="2" charset="2"/>
                <a:buChar char="n"/>
                <a:defRPr sz="2400">
                  <a:solidFill>
                    <a:schemeClr val="tx1"/>
                  </a:solidFill>
                  <a:latin typeface="Tahoma" pitchFamily="34" charset="0"/>
                </a:defRPr>
              </a:lvl3pPr>
              <a:lvl4pPr marL="1600200" indent="-228600" eaLnBrk="0" hangingPunct="0">
                <a:spcBef>
                  <a:spcPct val="20000"/>
                </a:spcBef>
                <a:buClr>
                  <a:schemeClr val="tx1"/>
                </a:buClr>
                <a:buChar char="–"/>
                <a:defRPr sz="2000">
                  <a:solidFill>
                    <a:schemeClr val="tx1"/>
                  </a:solidFill>
                  <a:latin typeface="Tahoma" pitchFamily="34" charset="0"/>
                </a:defRPr>
              </a:lvl4pPr>
              <a:lvl5pPr marL="2057400" indent="-228600" eaLnBrk="0" hangingPunct="0">
                <a:spcBef>
                  <a:spcPct val="20000"/>
                </a:spcBef>
                <a:buClr>
                  <a:schemeClr val="hlink"/>
                </a:buClr>
                <a:buSzPct val="70000"/>
                <a:buFont typeface="Wingdings" pitchFamily="2" charset="2"/>
                <a:buChar char="n"/>
                <a:defRPr sz="2000">
                  <a:solidFill>
                    <a:schemeClr val="tx1"/>
                  </a:solidFill>
                  <a:latin typeface="Tahoma" pitchFamily="34" charset="0"/>
                </a:defRPr>
              </a:lvl5pPr>
              <a:lvl6pPr marL="25146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defRPr>
              </a:lvl6pPr>
              <a:lvl7pPr marL="29718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defRPr>
              </a:lvl7pPr>
              <a:lvl8pPr marL="34290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defRPr>
              </a:lvl8pPr>
              <a:lvl9pPr marL="38862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defRPr>
              </a:lvl9pPr>
            </a:lstStyle>
            <a:p>
              <a:pPr eaLnBrk="1" hangingPunct="1">
                <a:spcBef>
                  <a:spcPct val="0"/>
                </a:spcBef>
                <a:buClrTx/>
                <a:buSzTx/>
                <a:buFontTx/>
                <a:buNone/>
              </a:pPr>
              <a:r>
                <a:rPr lang="ru-RU" altLang="ru-RU" sz="1800">
                  <a:solidFill>
                    <a:srgbClr val="FFFFFF"/>
                  </a:solidFill>
                  <a:latin typeface="Monotype Corsiva" pitchFamily="66" charset="0"/>
                </a:rPr>
                <a:t>ВГУЭС</a:t>
              </a:r>
              <a:endParaRPr lang="ru-RU" altLang="ru-RU" sz="1800"/>
            </a:p>
          </p:txBody>
        </p:sp>
        <p:pic>
          <p:nvPicPr>
            <p:cNvPr id="7176" name="Picture 6" descr="rspp">
              <a:hlinkClick r:id="rId3"/>
            </p:cNvPr>
            <p:cNvPicPr>
              <a:picLocks noChangeAspect="1" noChangeArrowheads="1"/>
            </p:cNvPicPr>
            <p:nvPr/>
          </p:nvPicPr>
          <p:blipFill>
            <a:blip r:embed="rId4" cstate="print">
              <a:extLst>
                <a:ext uri="{28A0092B-C50C-407E-A947-70E740481C1C}">
                  <a14:useLocalDpi xmlns:a14="http://schemas.microsoft.com/office/drawing/2010/main" val="0"/>
                </a:ext>
              </a:extLst>
            </a:blip>
            <a:srcRect l="66698"/>
            <a:stretch>
              <a:fillRect/>
            </a:stretch>
          </p:blipFill>
          <p:spPr bwMode="auto">
            <a:xfrm>
              <a:off x="2694" y="3797"/>
              <a:ext cx="276" cy="530"/>
            </a:xfrm>
            <a:prstGeom prst="rect">
              <a:avLst/>
            </a:prstGeom>
            <a:solidFill>
              <a:srgbClr val="CCFFFF"/>
            </a:solidFill>
            <a:ln>
              <a:noFill/>
            </a:ln>
            <a:extLs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3781636899"/>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67544" y="764704"/>
            <a:ext cx="8208912" cy="5016758"/>
          </a:xfrm>
          <a:prstGeom prst="rect">
            <a:avLst/>
          </a:prstGeom>
        </p:spPr>
        <p:txBody>
          <a:bodyPr wrap="square">
            <a:spAutoFit/>
          </a:bodyPr>
          <a:lstStyle/>
          <a:p>
            <a:r>
              <a:rPr lang="ru-RU" sz="2000" b="1" dirty="0">
                <a:solidFill>
                  <a:srgbClr val="FFFF00"/>
                </a:solidFill>
              </a:rPr>
              <a:t>Правовые отношения </a:t>
            </a:r>
            <a:r>
              <a:rPr lang="ru-RU" sz="2000" b="1" dirty="0"/>
              <a:t>представляют собой волевые общественные отношения, урегулированные нормами нрава. Именно с помощью правовых отношений устанавливается связь между их участниками, которые наделяются соответствующими правами и обязанностями</a:t>
            </a:r>
            <a:r>
              <a:rPr lang="ru-RU" sz="2000" b="1" dirty="0" smtClean="0"/>
              <a:t>.</a:t>
            </a:r>
          </a:p>
          <a:p>
            <a:endParaRPr lang="ru-RU" sz="2000" b="1" dirty="0"/>
          </a:p>
          <a:p>
            <a:r>
              <a:rPr lang="ru-RU" sz="2000" b="1" dirty="0">
                <a:solidFill>
                  <a:srgbClr val="FFFF00"/>
                </a:solidFill>
              </a:rPr>
              <a:t>Правоотношения но социальному обеспечению </a:t>
            </a:r>
            <a:r>
              <a:rPr lang="ru-RU" sz="2000" b="1" dirty="0"/>
              <a:t>являются разновидностью правовых отношений, существующих в обществе, и обладают основными признаками, характерными для них: определяются экономическим базисом общества; носят волевой, идеологический характер; возникают на основе норм права; связь между участниками правоотношения осуществляется через субъективные юридические права и обязанности; имеют индивидуальный характер; они гарантируются государством и охраняются им от нарушений.</a:t>
            </a:r>
          </a:p>
        </p:txBody>
      </p:sp>
    </p:spTree>
    <p:extLst>
      <p:ext uri="{BB962C8B-B14F-4D97-AF65-F5344CB8AC3E}">
        <p14:creationId xmlns:p14="http://schemas.microsoft.com/office/powerpoint/2010/main" val="639674011"/>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83568" y="404665"/>
            <a:ext cx="7632848" cy="5940088"/>
          </a:xfrm>
          <a:prstGeom prst="rect">
            <a:avLst/>
          </a:prstGeom>
        </p:spPr>
        <p:txBody>
          <a:bodyPr wrap="square">
            <a:spAutoFit/>
          </a:bodyPr>
          <a:lstStyle/>
          <a:p>
            <a:r>
              <a:rPr lang="ru-RU" sz="2000" b="1" dirty="0"/>
              <a:t>В основе правоотношений по социальному обеспечению лежат экономические отношения по распределению материальных благ и услуг в сфере социального обеспечения</a:t>
            </a:r>
            <a:r>
              <a:rPr lang="ru-RU" sz="2000" b="1" dirty="0" smtClean="0"/>
              <a:t>.</a:t>
            </a:r>
          </a:p>
          <a:p>
            <a:endParaRPr lang="ru-RU" sz="2000" b="1" dirty="0"/>
          </a:p>
          <a:p>
            <a:r>
              <a:rPr lang="ru-RU" sz="2000" b="1" dirty="0"/>
              <a:t>Правоотношения по социальному обеспечению являются такими юридическими отношениями, которые возникают при реализации гражданами своего конституционного права на различные виды социального обеспечения</a:t>
            </a:r>
            <a:r>
              <a:rPr lang="ru-RU" sz="2000" b="1" dirty="0" smtClean="0"/>
              <a:t>.</a:t>
            </a:r>
          </a:p>
          <a:p>
            <a:endParaRPr lang="ru-RU" sz="2000" b="1" dirty="0"/>
          </a:p>
          <a:p>
            <a:r>
              <a:rPr lang="ru-RU" sz="2000" b="1" dirty="0"/>
              <a:t>Специфика правоотношений по социальному обеспечению проявляется в особой форме связей их участников</a:t>
            </a:r>
            <a:r>
              <a:rPr lang="ru-RU" sz="2000" b="1" dirty="0" smtClean="0"/>
              <a:t>.</a:t>
            </a:r>
          </a:p>
          <a:p>
            <a:endParaRPr lang="ru-RU" sz="2000" b="1" dirty="0"/>
          </a:p>
          <a:p>
            <a:r>
              <a:rPr lang="ru-RU" sz="2000" b="1" dirty="0"/>
              <a:t>Особенность данных отраслевых правоотношений проявляется в их составе, который включает следующие элементы: субъекты, объекты, содержание правоотношений.</a:t>
            </a:r>
          </a:p>
        </p:txBody>
      </p:sp>
    </p:spTree>
    <p:extLst>
      <p:ext uri="{BB962C8B-B14F-4D97-AF65-F5344CB8AC3E}">
        <p14:creationId xmlns:p14="http://schemas.microsoft.com/office/powerpoint/2010/main" val="94771742"/>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11560" y="332656"/>
            <a:ext cx="8064896" cy="6247864"/>
          </a:xfrm>
          <a:prstGeom prst="rect">
            <a:avLst/>
          </a:prstGeom>
        </p:spPr>
        <p:txBody>
          <a:bodyPr wrap="square">
            <a:spAutoFit/>
          </a:bodyPr>
          <a:lstStyle/>
          <a:p>
            <a:r>
              <a:rPr lang="ru-RU" sz="2000" b="1" i="1" dirty="0">
                <a:solidFill>
                  <a:srgbClr val="FFFF00"/>
                </a:solidFill>
              </a:rPr>
              <a:t>Субъекты правоотношений </a:t>
            </a:r>
            <a:r>
              <a:rPr lang="ru-RU" sz="2000" dirty="0"/>
              <a:t>- это граждане и организации, которые могут быть участниками правоотношений, носителями субъективных прав и обязанностей</a:t>
            </a:r>
            <a:r>
              <a:rPr lang="ru-RU" sz="2000" dirty="0" smtClean="0"/>
              <a:t>.</a:t>
            </a:r>
          </a:p>
          <a:p>
            <a:endParaRPr lang="ru-RU" sz="2000" dirty="0"/>
          </a:p>
          <a:p>
            <a:r>
              <a:rPr lang="ru-RU" sz="2000" dirty="0"/>
              <a:t>Для правоотношений по социальному обеспечению характерен особый состав субъектов, а также особые взаимоотношения между ними. В качестве управомоченной стороны здесь, как правило, выступают физические лица. Однако это не просто граждане. В большинстве случаев это работники организаций, военнослужащие, студенты и др. Обязанные субъекты здесь - органы государственной власти, органы местного самоуправления, организаций. Субъекты правоотношений по социальному обеспечению - граждане - обладают таким юридическим свойством, как правосубъектность. </a:t>
            </a:r>
            <a:endParaRPr lang="ru-RU" sz="2000" dirty="0" smtClean="0"/>
          </a:p>
          <a:p>
            <a:endParaRPr lang="ru-RU" sz="2000" b="1" i="1" dirty="0"/>
          </a:p>
          <a:p>
            <a:r>
              <a:rPr lang="ru-RU" sz="2000" b="1" i="1" dirty="0" smtClean="0">
                <a:solidFill>
                  <a:srgbClr val="FFFF00"/>
                </a:solidFill>
              </a:rPr>
              <a:t>Правосубъектность </a:t>
            </a:r>
            <a:r>
              <a:rPr lang="ru-RU" sz="2000" b="1" i="1" dirty="0">
                <a:solidFill>
                  <a:srgbClr val="FFFF00"/>
                </a:solidFill>
              </a:rPr>
              <a:t>граждан </a:t>
            </a:r>
            <a:r>
              <a:rPr lang="ru-RU" sz="2000" b="1" i="1" dirty="0"/>
              <a:t>- </a:t>
            </a:r>
            <a:r>
              <a:rPr lang="ru-RU" sz="2000" dirty="0"/>
              <a:t>это юридическая способность лица быть субъектом права. Основными элементами правосубъектности являются: правоспособность, дееспособность и правовой статус (обладание конкретными права и обязанностями).</a:t>
            </a:r>
          </a:p>
        </p:txBody>
      </p:sp>
    </p:spTree>
    <p:extLst>
      <p:ext uri="{BB962C8B-B14F-4D97-AF65-F5344CB8AC3E}">
        <p14:creationId xmlns:p14="http://schemas.microsoft.com/office/powerpoint/2010/main" val="288577934"/>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кругленный прямоугольник 2"/>
          <p:cNvSpPr/>
          <p:nvPr/>
        </p:nvSpPr>
        <p:spPr>
          <a:xfrm>
            <a:off x="899592" y="404664"/>
            <a:ext cx="7704856" cy="936104"/>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ru-RU" dirty="0" smtClean="0"/>
              <a:t>Субъекты права социального обеспечения</a:t>
            </a:r>
            <a:endParaRPr lang="ru-RU" dirty="0"/>
          </a:p>
        </p:txBody>
      </p:sp>
      <p:sp>
        <p:nvSpPr>
          <p:cNvPr id="4" name="Прямоугольник 3"/>
          <p:cNvSpPr/>
          <p:nvPr/>
        </p:nvSpPr>
        <p:spPr>
          <a:xfrm>
            <a:off x="899592" y="2060848"/>
            <a:ext cx="3526548" cy="4104456"/>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r>
              <a:rPr lang="ru-RU" dirty="0" smtClean="0"/>
              <a:t>Физические лица:</a:t>
            </a:r>
          </a:p>
          <a:p>
            <a:pPr marL="342900" indent="-342900">
              <a:buAutoNum type="arabicPeriod"/>
            </a:pPr>
            <a:r>
              <a:rPr lang="ru-RU" dirty="0" smtClean="0"/>
              <a:t>Граждане РФ</a:t>
            </a:r>
          </a:p>
          <a:p>
            <a:pPr marL="342900" indent="-342900">
              <a:buAutoNum type="arabicPeriod"/>
            </a:pPr>
            <a:r>
              <a:rPr lang="ru-RU" dirty="0" smtClean="0"/>
              <a:t>Иностранные граждане – при наличии международных соглашений</a:t>
            </a:r>
          </a:p>
          <a:p>
            <a:pPr marL="342900" indent="-342900">
              <a:buAutoNum type="arabicPeriod"/>
            </a:pPr>
            <a:r>
              <a:rPr lang="ru-RU" dirty="0" smtClean="0"/>
              <a:t>Лица без гражданства</a:t>
            </a:r>
          </a:p>
          <a:p>
            <a:pPr marL="342900" indent="-342900">
              <a:buAutoNum type="arabicPeriod"/>
            </a:pPr>
            <a:r>
              <a:rPr lang="ru-RU" dirty="0" smtClean="0"/>
              <a:t>Беженцы</a:t>
            </a:r>
          </a:p>
          <a:p>
            <a:pPr marL="342900" indent="-342900">
              <a:buAutoNum type="arabicPeriod"/>
            </a:pPr>
            <a:r>
              <a:rPr lang="ru-RU" dirty="0" smtClean="0"/>
              <a:t>Семья в целом</a:t>
            </a:r>
          </a:p>
        </p:txBody>
      </p:sp>
      <p:sp>
        <p:nvSpPr>
          <p:cNvPr id="5" name="Прямоугольник 4"/>
          <p:cNvSpPr/>
          <p:nvPr/>
        </p:nvSpPr>
        <p:spPr>
          <a:xfrm>
            <a:off x="5077900" y="2060848"/>
            <a:ext cx="3526548" cy="4104456"/>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r>
              <a:rPr lang="ru-RU" dirty="0" smtClean="0"/>
              <a:t>Государственные органы и учреждения:</a:t>
            </a:r>
          </a:p>
          <a:p>
            <a:pPr marL="342900" indent="-342900">
              <a:buAutoNum type="arabicPeriod"/>
            </a:pPr>
            <a:r>
              <a:rPr lang="ru-RU" dirty="0" smtClean="0"/>
              <a:t>Органы Минздрава РФ и Минтруда РФ</a:t>
            </a:r>
          </a:p>
          <a:p>
            <a:pPr marL="342900" indent="-342900">
              <a:buAutoNum type="arabicPeriod"/>
            </a:pPr>
            <a:r>
              <a:rPr lang="ru-RU" dirty="0" smtClean="0"/>
              <a:t>Органы Минобороны РФ и внутренних дел</a:t>
            </a:r>
          </a:p>
          <a:p>
            <a:pPr marL="342900" indent="-342900">
              <a:buAutoNum type="arabicPeriod"/>
            </a:pPr>
            <a:r>
              <a:rPr lang="ru-RU" dirty="0" smtClean="0"/>
              <a:t>Учреждения здравоохранения и социального обслуживания</a:t>
            </a:r>
          </a:p>
          <a:p>
            <a:pPr marL="342900" indent="-342900">
              <a:buAutoNum type="arabicPeriod"/>
            </a:pPr>
            <a:r>
              <a:rPr lang="ru-RU" dirty="0" smtClean="0"/>
              <a:t>Территориальные отделения ПФР и других фондов</a:t>
            </a:r>
          </a:p>
          <a:p>
            <a:pPr marL="342900" indent="-342900">
              <a:buAutoNum type="arabicPeriod"/>
            </a:pPr>
            <a:r>
              <a:rPr lang="ru-RU" dirty="0" smtClean="0"/>
              <a:t>Органы местного самоуправления</a:t>
            </a:r>
          </a:p>
        </p:txBody>
      </p:sp>
      <p:sp>
        <p:nvSpPr>
          <p:cNvPr id="6" name="Стрелка вниз 5"/>
          <p:cNvSpPr/>
          <p:nvPr/>
        </p:nvSpPr>
        <p:spPr>
          <a:xfrm>
            <a:off x="1835696" y="1520788"/>
            <a:ext cx="1368152" cy="36004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7" name="Стрелка вниз 6"/>
          <p:cNvSpPr/>
          <p:nvPr/>
        </p:nvSpPr>
        <p:spPr>
          <a:xfrm>
            <a:off x="6228184" y="1520788"/>
            <a:ext cx="1368152" cy="36004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1170845057"/>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55576" y="548680"/>
            <a:ext cx="7560840" cy="4524315"/>
          </a:xfrm>
          <a:prstGeom prst="rect">
            <a:avLst/>
          </a:prstGeom>
        </p:spPr>
        <p:txBody>
          <a:bodyPr wrap="square">
            <a:spAutoFit/>
          </a:bodyPr>
          <a:lstStyle/>
          <a:p>
            <a:r>
              <a:rPr lang="ru-RU" sz="2400" b="1" i="1" dirty="0"/>
              <a:t>Объекты правоотношений - </a:t>
            </a:r>
            <a:r>
              <a:rPr lang="ru-RU" sz="2400" dirty="0"/>
              <a:t>то, на что направлены субъективные права и юридические обязанности субъектов правоотношений, то, по поводу чего возникают правоотношения. Объектами материальных правоотношений по социальному обеспечению выступают материальные блага и услуги, т.е. виды обеспечения; объекты же нематериальных правоотношений - действия и их результаты (назначение пенсий, пособий, установление факта нахождения на иждивении, временной нетрудоспособности, инвалидности и т.д.).</a:t>
            </a:r>
          </a:p>
        </p:txBody>
      </p:sp>
    </p:spTree>
    <p:extLst>
      <p:ext uri="{BB962C8B-B14F-4D97-AF65-F5344CB8AC3E}">
        <p14:creationId xmlns:p14="http://schemas.microsoft.com/office/powerpoint/2010/main" val="1683839051"/>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467544" y="476672"/>
            <a:ext cx="8280920" cy="5632311"/>
          </a:xfrm>
          <a:prstGeom prst="rect">
            <a:avLst/>
          </a:prstGeom>
        </p:spPr>
        <p:txBody>
          <a:bodyPr wrap="square">
            <a:spAutoFit/>
          </a:bodyPr>
          <a:lstStyle/>
          <a:p>
            <a:r>
              <a:rPr lang="ru-RU" sz="2000" b="1" i="1" dirty="0">
                <a:solidFill>
                  <a:srgbClr val="FFFF00"/>
                </a:solidFill>
              </a:rPr>
              <a:t>Содержание правоотношений </a:t>
            </a:r>
            <a:r>
              <a:rPr lang="ru-RU" sz="2000" dirty="0"/>
              <a:t>по социальному обеспечению составляют субъективные права и юридические обязанности их участников и реальные действия по их использованию и осуществлению</a:t>
            </a:r>
            <a:r>
              <a:rPr lang="ru-RU" sz="2000" dirty="0" smtClean="0"/>
              <a:t>.</a:t>
            </a:r>
          </a:p>
          <a:p>
            <a:endParaRPr lang="ru-RU" sz="2000" dirty="0"/>
          </a:p>
          <a:p>
            <a:r>
              <a:rPr lang="ru-RU" sz="2000" dirty="0"/>
              <a:t>Субъективное право - это вид и мера возможного поведения лица. Оно выражается в следующих возможностях:</a:t>
            </a:r>
          </a:p>
          <a:p>
            <a:r>
              <a:rPr lang="ru-RU" sz="2000" dirty="0"/>
              <a:t>а) совершать определенные действия;</a:t>
            </a:r>
          </a:p>
          <a:p>
            <a:r>
              <a:rPr lang="ru-RU" sz="2000" dirty="0"/>
              <a:t>б) требовать совершения каких-либо действий от других участников правоотношений;</a:t>
            </a:r>
          </a:p>
          <a:p>
            <a:r>
              <a:rPr lang="ru-RU" sz="2000" dirty="0"/>
              <a:t>в) обращаться за защитой своего нарушенного права. Юридическая обязанность - необходимое поведение</a:t>
            </a:r>
          </a:p>
          <a:p>
            <a:r>
              <a:rPr lang="ru-RU" sz="2000" dirty="0"/>
              <a:t>субъекта правоотношения, установленное для удовлетворения субъективного права. Она проявляется в необходимости:</a:t>
            </a:r>
          </a:p>
          <a:p>
            <a:r>
              <a:rPr lang="ru-RU" sz="2000" dirty="0"/>
              <a:t>а) совершения определенных обязательных действий;</a:t>
            </a:r>
          </a:p>
          <a:p>
            <a:r>
              <a:rPr lang="ru-RU" sz="2000" dirty="0"/>
              <a:t>б) воздержаться от действий, которыми могут быть нарушены права других лиц;</a:t>
            </a:r>
          </a:p>
          <a:p>
            <a:r>
              <a:rPr lang="ru-RU" sz="2000" dirty="0"/>
              <a:t>в) нести ответственность за совершение правонарушения.</a:t>
            </a:r>
          </a:p>
        </p:txBody>
      </p:sp>
    </p:spTree>
    <p:extLst>
      <p:ext uri="{BB962C8B-B14F-4D97-AF65-F5344CB8AC3E}">
        <p14:creationId xmlns:p14="http://schemas.microsoft.com/office/powerpoint/2010/main" val="484292356"/>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971600" y="764704"/>
            <a:ext cx="7200800" cy="3970318"/>
          </a:xfrm>
          <a:prstGeom prst="rect">
            <a:avLst/>
          </a:prstGeom>
        </p:spPr>
        <p:txBody>
          <a:bodyPr wrap="square">
            <a:spAutoFit/>
          </a:bodyPr>
          <a:lstStyle/>
          <a:p>
            <a:r>
              <a:rPr lang="ru-RU" sz="2800" dirty="0"/>
              <a:t>Для возникновения, изменения и прекращения правоотношений между субъектами необходимы основания - юридические </a:t>
            </a:r>
            <a:r>
              <a:rPr lang="ru-RU" sz="2800" dirty="0" smtClean="0"/>
              <a:t>факты.</a:t>
            </a:r>
          </a:p>
          <a:p>
            <a:endParaRPr lang="ru-RU" sz="2800" dirty="0" smtClean="0"/>
          </a:p>
          <a:p>
            <a:r>
              <a:rPr lang="ru-RU" sz="2800" b="1" i="1" dirty="0" smtClean="0"/>
              <a:t>Юридические </a:t>
            </a:r>
            <a:r>
              <a:rPr lang="ru-RU" sz="2800" b="1" i="1" dirty="0"/>
              <a:t>факты </a:t>
            </a:r>
            <a:r>
              <a:rPr lang="ru-RU" sz="2800" dirty="0"/>
              <a:t>- это те конкретные жизненные обстоятельства, с которыми нормы права связывают правовые последствия.</a:t>
            </a:r>
          </a:p>
        </p:txBody>
      </p:sp>
    </p:spTree>
    <p:extLst>
      <p:ext uri="{BB962C8B-B14F-4D97-AF65-F5344CB8AC3E}">
        <p14:creationId xmlns:p14="http://schemas.microsoft.com/office/powerpoint/2010/main" val="3718822904"/>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39552" y="476672"/>
            <a:ext cx="8136904" cy="5909310"/>
          </a:xfrm>
          <a:prstGeom prst="rect">
            <a:avLst/>
          </a:prstGeom>
        </p:spPr>
        <p:txBody>
          <a:bodyPr wrap="square">
            <a:spAutoFit/>
          </a:bodyPr>
          <a:lstStyle/>
          <a:p>
            <a:r>
              <a:rPr lang="ru-RU" b="1" dirty="0"/>
              <a:t>В фактические составы, служащие основаниями возникновения правоотношений по социальному обеспечению, входят такие жизненные обстоятельства, как нахождение в трудовых правоотношениях, достижение пенсионного возраста, наличие страхового стажа (выслуги лет) определенной продолжительности, наступление временной нетрудоспособности, инвалидности, беременность и роды, рождение ребенка, смерть кормильца, подача заявления, вынесение решения о представлении обеспечения и т.д</a:t>
            </a:r>
            <a:r>
              <a:rPr lang="ru-RU" b="1" dirty="0" smtClean="0"/>
              <a:t>.</a:t>
            </a:r>
          </a:p>
          <a:p>
            <a:endParaRPr lang="ru-RU" b="1" dirty="0"/>
          </a:p>
          <a:p>
            <a:r>
              <a:rPr lang="ru-RU" b="1" dirty="0"/>
              <a:t>Значение юридических фактов в фактических составах неодинаково. Одни из них являются основными, другие - второстепенными. Ведущая роль в возникновении правоотношений по социальному обеспечению принадлежит собственно юридическим фактам, таким как наступление пенсионного возраста, смерть кормильца, временная нетрудоспособность, инвалидность, трудовой стаж, выслуга лет.</a:t>
            </a:r>
          </a:p>
          <a:p>
            <a:r>
              <a:rPr lang="ru-RU" b="1" dirty="0"/>
              <a:t>Юридические факты второго порядка также имеют большое значение, но не основное. Это факт иждивения, родства или свойства, причины инвалидности, временной нетрудоспособности, размер заработка и пр.</a:t>
            </a:r>
          </a:p>
        </p:txBody>
      </p:sp>
    </p:spTree>
    <p:extLst>
      <p:ext uri="{BB962C8B-B14F-4D97-AF65-F5344CB8AC3E}">
        <p14:creationId xmlns:p14="http://schemas.microsoft.com/office/powerpoint/2010/main" val="3514363410"/>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83568" y="548680"/>
            <a:ext cx="7992888" cy="5632311"/>
          </a:xfrm>
          <a:prstGeom prst="rect">
            <a:avLst/>
          </a:prstGeom>
        </p:spPr>
        <p:txBody>
          <a:bodyPr wrap="square">
            <a:spAutoFit/>
          </a:bodyPr>
          <a:lstStyle/>
          <a:p>
            <a:r>
              <a:rPr lang="ru-RU" sz="2400" b="1" dirty="0"/>
              <a:t>Правоотношения возникают при наличии полного фактического состава, предусмотренного правовой нормой. Так, правоотношение но обеспечению пенсией по инвалидности считается возможным при наличии следующих юридических фактов:</a:t>
            </a:r>
          </a:p>
          <a:p>
            <a:r>
              <a:rPr lang="ru-RU" sz="2400" b="1" dirty="0"/>
              <a:t>- назначение гражданину группы инвалидности;</a:t>
            </a:r>
          </a:p>
          <a:p>
            <a:r>
              <a:rPr lang="ru-RU" sz="2400" b="1" dirty="0"/>
              <a:t>- наличие у гражданина трудового стажа (или подтверждения факта трудового увечья, профессионального заболевания, причин, связанных с военной службой);</a:t>
            </a:r>
          </a:p>
          <a:p>
            <a:r>
              <a:rPr lang="ru-RU" sz="2400" b="1" dirty="0"/>
              <a:t>- подача заявления о назначении пенсии вместе с другими документами;</a:t>
            </a:r>
          </a:p>
          <a:p>
            <a:r>
              <a:rPr lang="ru-RU" sz="2400" b="1" dirty="0"/>
              <a:t>- вынесение решения о назначении пенсии.</a:t>
            </a:r>
          </a:p>
        </p:txBody>
      </p:sp>
    </p:spTree>
    <p:extLst>
      <p:ext uri="{BB962C8B-B14F-4D97-AF65-F5344CB8AC3E}">
        <p14:creationId xmlns:p14="http://schemas.microsoft.com/office/powerpoint/2010/main" val="2938337436"/>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95536" y="404664"/>
            <a:ext cx="8424936" cy="6186309"/>
          </a:xfrm>
          <a:prstGeom prst="rect">
            <a:avLst/>
          </a:prstGeom>
        </p:spPr>
        <p:txBody>
          <a:bodyPr wrap="square">
            <a:spAutoFit/>
          </a:bodyPr>
          <a:lstStyle/>
          <a:p>
            <a:r>
              <a:rPr lang="ru-RU" b="1" dirty="0"/>
              <a:t>К юридическим фактам, влекущим изменение правоотношений, относят увеличение трудового стажа, увеличение заработка, изменение группы инвалидности, состава семьи и др</a:t>
            </a:r>
            <a:r>
              <a:rPr lang="ru-RU" b="1" dirty="0" smtClean="0"/>
              <a:t>.</a:t>
            </a:r>
          </a:p>
          <a:p>
            <a:endParaRPr lang="ru-RU" b="1" dirty="0"/>
          </a:p>
          <a:p>
            <a:r>
              <a:rPr lang="ru-RU" b="1" dirty="0"/>
              <a:t>Правоотношения прекращаются при наступлении таких обстоятельств, как восстановление трудоспособности, смерть пенсионера, достижение совершеннолетия членов семьи, истечение срока и т.д.</a:t>
            </a:r>
          </a:p>
          <a:p>
            <a:r>
              <a:rPr lang="ru-RU" b="1" dirty="0"/>
              <a:t>Юридические факты в праве социального обеспечения можно классифицировать и по принятой в теории права классификации по источнику их происхождения на юридические события и юридические действия</a:t>
            </a:r>
            <a:r>
              <a:rPr lang="ru-RU" b="1" dirty="0" smtClean="0"/>
              <a:t>.</a:t>
            </a:r>
          </a:p>
          <a:p>
            <a:endParaRPr lang="ru-RU" b="1" dirty="0"/>
          </a:p>
          <a:p>
            <a:r>
              <a:rPr lang="ru-RU" b="1" i="1" dirty="0">
                <a:solidFill>
                  <a:srgbClr val="FFFF00"/>
                </a:solidFill>
              </a:rPr>
              <a:t>События</a:t>
            </a:r>
            <a:r>
              <a:rPr lang="ru-RU" b="1" i="1" dirty="0"/>
              <a:t> </a:t>
            </a:r>
            <a:r>
              <a:rPr lang="ru-RU" b="1" dirty="0"/>
              <a:t>- это факты, происхождения которых не связано с волей участников правоотношений. К событиям относятся рождение ребенка, смерть кормильца, достижение пенсионного возраста, болезнь, истечение срока.</a:t>
            </a:r>
          </a:p>
          <a:p>
            <a:r>
              <a:rPr lang="ru-RU" b="1" i="1" dirty="0">
                <a:solidFill>
                  <a:srgbClr val="FFFF00"/>
                </a:solidFill>
              </a:rPr>
              <a:t>Действия</a:t>
            </a:r>
            <a:r>
              <a:rPr lang="ru-RU" b="1" i="1" dirty="0"/>
              <a:t> - </a:t>
            </a:r>
            <a:r>
              <a:rPr lang="ru-RU" b="1" dirty="0"/>
              <a:t>это факты, связанные с волей участников правоотношений. К ним можно отнести волеизъявления граждан, акты применения права. Они могут быть правомерными и неправомерными, т.е. соответствующими праву или противоречащими ему.</a:t>
            </a:r>
          </a:p>
        </p:txBody>
      </p:sp>
    </p:spTree>
    <p:extLst>
      <p:ext uri="{BB962C8B-B14F-4D97-AF65-F5344CB8AC3E}">
        <p14:creationId xmlns:p14="http://schemas.microsoft.com/office/powerpoint/2010/main" val="2954494758"/>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55576" y="908720"/>
            <a:ext cx="7848872" cy="3970318"/>
          </a:xfrm>
          <a:prstGeom prst="rect">
            <a:avLst/>
          </a:prstGeom>
        </p:spPr>
        <p:txBody>
          <a:bodyPr wrap="square">
            <a:spAutoFit/>
          </a:bodyPr>
          <a:lstStyle/>
          <a:p>
            <a:r>
              <a:rPr lang="ru-RU" sz="2800" b="1" dirty="0" smtClean="0"/>
              <a:t>На </a:t>
            </a:r>
            <a:r>
              <a:rPr lang="ru-RU" sz="2800" b="1" dirty="0"/>
              <a:t>сегодняшний день понятие "источник права" используется в двух смыслах. В первом значении под источником права понимается реальная сила, созидающая право. Такой силой, прежде всего, является власть государства. При этом подходе акцентируется внимание на его материальном аспекте.</a:t>
            </a:r>
          </a:p>
        </p:txBody>
      </p:sp>
    </p:spTree>
    <p:extLst>
      <p:ext uri="{BB962C8B-B14F-4D97-AF65-F5344CB8AC3E}">
        <p14:creationId xmlns:p14="http://schemas.microsoft.com/office/powerpoint/2010/main" val="481606967"/>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8" descr="pp (3)"/>
          <p:cNvPicPr>
            <a:picLocks noGrp="1"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560" y="1844824"/>
            <a:ext cx="7956376" cy="44423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Прямоугольник 2"/>
          <p:cNvSpPr/>
          <p:nvPr/>
        </p:nvSpPr>
        <p:spPr>
          <a:xfrm>
            <a:off x="672949" y="476672"/>
            <a:ext cx="7992888" cy="1077218"/>
          </a:xfrm>
          <a:prstGeom prst="rect">
            <a:avLst/>
          </a:prstGeom>
        </p:spPr>
        <p:txBody>
          <a:bodyPr wrap="square">
            <a:spAutoFit/>
          </a:bodyPr>
          <a:lstStyle/>
          <a:p>
            <a:pPr algn="ctr"/>
            <a:r>
              <a:rPr lang="ru-RU" sz="3200" b="1" dirty="0" smtClean="0">
                <a:solidFill>
                  <a:srgbClr val="FFFF00"/>
                </a:solidFill>
              </a:rPr>
              <a:t>Источники права социального обеспечения</a:t>
            </a:r>
            <a:endParaRPr lang="ru-RU" sz="3200" b="1" dirty="0">
              <a:solidFill>
                <a:srgbClr val="FFFF00"/>
              </a:solidFill>
            </a:endParaRPr>
          </a:p>
        </p:txBody>
      </p:sp>
    </p:spTree>
    <p:extLst>
      <p:ext uri="{BB962C8B-B14F-4D97-AF65-F5344CB8AC3E}">
        <p14:creationId xmlns:p14="http://schemas.microsoft.com/office/powerpoint/2010/main" val="1427925803"/>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55576" y="476672"/>
            <a:ext cx="7920880" cy="5632311"/>
          </a:xfrm>
          <a:prstGeom prst="rect">
            <a:avLst/>
          </a:prstGeom>
        </p:spPr>
        <p:txBody>
          <a:bodyPr wrap="square">
            <a:spAutoFit/>
          </a:bodyPr>
          <a:lstStyle/>
          <a:p>
            <a:r>
              <a:rPr lang="ru-RU" sz="2400" b="1" dirty="0"/>
              <a:t>В то же время в юридической литературе термин "Источник права" используется в качестве способа выражения и доведения решений правотворческих органов о принятии соответствующих норм права до заинтересованных лиц. </a:t>
            </a:r>
            <a:endParaRPr lang="ru-RU" sz="2400" b="1" dirty="0" smtClean="0"/>
          </a:p>
          <a:p>
            <a:endParaRPr lang="ru-RU" sz="2400" b="1" dirty="0" smtClean="0"/>
          </a:p>
          <a:p>
            <a:r>
              <a:rPr lang="ru-RU" sz="2400" b="1" dirty="0" smtClean="0"/>
              <a:t>В </a:t>
            </a:r>
            <a:r>
              <a:rPr lang="ru-RU" sz="2400" b="1" dirty="0"/>
              <a:t>этом заключается его формальное значение. В связи с этим решения правотворческого (правоприменительного) органа излагаются в основном в виде нормативных правовых актов. Хотя наряду с нормативным правовым актом в числе форм права называются правовой обычай, правовой прецедент, договор с нормативным содержанием.</a:t>
            </a:r>
          </a:p>
        </p:txBody>
      </p:sp>
    </p:spTree>
    <p:extLst>
      <p:ext uri="{BB962C8B-B14F-4D97-AF65-F5344CB8AC3E}">
        <p14:creationId xmlns:p14="http://schemas.microsoft.com/office/powerpoint/2010/main" val="2280173911"/>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11560" y="548680"/>
            <a:ext cx="7560840" cy="4893647"/>
          </a:xfrm>
          <a:prstGeom prst="rect">
            <a:avLst/>
          </a:prstGeom>
        </p:spPr>
        <p:txBody>
          <a:bodyPr wrap="square">
            <a:spAutoFit/>
          </a:bodyPr>
          <a:lstStyle/>
          <a:p>
            <a:r>
              <a:rPr lang="ru-RU" sz="2400" b="1" dirty="0"/>
              <a:t>В то же время доминирующее значение в числе источников занимают именно нормативные правовые акты. Право социального обеспечения не является исключением. По этой причине источниками данной отрасли права служат нормативные правовые акты различной юридической силы, разнообразной сферы применения, принимаемые различными органами, образующие законодательство о социальном обеспечении, которое представляет собой определенную систему, имеющую ряд следующих особенностей.</a:t>
            </a:r>
          </a:p>
        </p:txBody>
      </p:sp>
    </p:spTree>
    <p:extLst>
      <p:ext uri="{BB962C8B-B14F-4D97-AF65-F5344CB8AC3E}">
        <p14:creationId xmlns:p14="http://schemas.microsoft.com/office/powerpoint/2010/main" val="2128148690"/>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27584" y="836712"/>
            <a:ext cx="7776864" cy="5078313"/>
          </a:xfrm>
          <a:prstGeom prst="rect">
            <a:avLst/>
          </a:prstGeom>
        </p:spPr>
        <p:txBody>
          <a:bodyPr wrap="square">
            <a:spAutoFit/>
          </a:bodyPr>
          <a:lstStyle/>
          <a:p>
            <a:pPr marL="342900" indent="-342900">
              <a:buAutoNum type="arabicPeriod"/>
            </a:pPr>
            <a:r>
              <a:rPr lang="ru-RU" b="1" dirty="0" smtClean="0"/>
              <a:t>Отсутствие </a:t>
            </a:r>
            <a:r>
              <a:rPr lang="ru-RU" b="1" dirty="0"/>
              <a:t>единого кодифицированного нормативного правового акта, затрагивающего все сферы права социального обеспечения. С учетом этого некоторыми учеными обосновывается необходимость принятия кодекса социального обеспечения и предлагается его проект</a:t>
            </a:r>
            <a:r>
              <a:rPr lang="ru-RU" b="1" dirty="0" smtClean="0"/>
              <a:t>.</a:t>
            </a:r>
          </a:p>
          <a:p>
            <a:pPr marL="342900" indent="-342900">
              <a:buAutoNum type="arabicPeriod"/>
            </a:pPr>
            <a:endParaRPr lang="ru-RU" b="1" dirty="0"/>
          </a:p>
          <a:p>
            <a:pPr marL="342900" indent="-342900">
              <a:buAutoNum type="arabicPeriod"/>
            </a:pPr>
            <a:r>
              <a:rPr lang="ru-RU" b="1" dirty="0" smtClean="0"/>
              <a:t>В </a:t>
            </a:r>
            <a:r>
              <a:rPr lang="ru-RU" b="1" dirty="0"/>
              <a:t>соответствии со ст. 15 и 17 Конституции РФ общепризнанные принципы и нормы международного права, а также международные договоры являются составной частью российской правовой системы. Это обстоятельство обусловливает наличие в системе источников права социального обеспечения норм международного права и международных договоров. Более того, ч. 4 ст. 15 Конституции РФ закрепляет их приоритет в системе права</a:t>
            </a:r>
            <a:r>
              <a:rPr lang="ru-RU" b="1" dirty="0" smtClean="0"/>
              <a:t>.</a:t>
            </a:r>
          </a:p>
          <a:p>
            <a:pPr marL="342900" indent="-342900">
              <a:buAutoNum type="arabicPeriod"/>
            </a:pPr>
            <a:endParaRPr lang="ru-RU" b="1" dirty="0"/>
          </a:p>
          <a:p>
            <a:pPr marL="342900" indent="-342900">
              <a:buAutoNum type="arabicPeriod"/>
            </a:pPr>
            <a:r>
              <a:rPr lang="ru-RU" b="1" dirty="0" smtClean="0"/>
              <a:t>Главным </a:t>
            </a:r>
            <a:r>
              <a:rPr lang="ru-RU" b="1" dirty="0"/>
              <a:t>источником в регулировании отношений по социальному обеспечению является Конституция РФ.</a:t>
            </a:r>
          </a:p>
        </p:txBody>
      </p:sp>
    </p:spTree>
    <p:extLst>
      <p:ext uri="{BB962C8B-B14F-4D97-AF65-F5344CB8AC3E}">
        <p14:creationId xmlns:p14="http://schemas.microsoft.com/office/powerpoint/2010/main" val="254301940"/>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27584" y="836712"/>
            <a:ext cx="7776864" cy="5078313"/>
          </a:xfrm>
          <a:prstGeom prst="rect">
            <a:avLst/>
          </a:prstGeom>
        </p:spPr>
        <p:txBody>
          <a:bodyPr wrap="square">
            <a:spAutoFit/>
          </a:bodyPr>
          <a:lstStyle/>
          <a:p>
            <a:r>
              <a:rPr lang="ru-RU" b="1" dirty="0"/>
              <a:t>4. Доминирующая роль федеральных законов в системе источников данной отрасли права.</a:t>
            </a:r>
          </a:p>
          <a:p>
            <a:r>
              <a:rPr lang="ru-RU" b="1" dirty="0"/>
              <a:t>Это обстоятельство обусловлено, в первую очередь, тем, что государственные пенсии и социальные пособия (а соответственно, и институты, регулирующие пенсии и пособия) устанавливаются законом. В то же время именно эти правовые институты занимает самое важное место в праве социального обеспечения</a:t>
            </a:r>
            <a:r>
              <a:rPr lang="ru-RU" b="1" dirty="0" smtClean="0"/>
              <a:t>.</a:t>
            </a:r>
          </a:p>
          <a:p>
            <a:endParaRPr lang="ru-RU" b="1" dirty="0"/>
          </a:p>
          <a:p>
            <a:r>
              <a:rPr lang="ru-RU" b="1" dirty="0"/>
              <a:t>5. Наряду с законами федеральный уровень правового регулирования включает также нормативные правовые акты Президента РФ, Правительства РФ, министерств, служб и агентств, ПФР, ФСС РФ, ФОМС.</a:t>
            </a:r>
          </a:p>
          <a:p>
            <a:r>
              <a:rPr lang="ru-RU" b="1" dirty="0"/>
              <a:t>Например, на сегодняшний день принято и действует огромное количество нормативных актов федеральных отраслевых органов исполнительной власти (</a:t>
            </a:r>
            <a:r>
              <a:rPr lang="ru-RU" b="1" dirty="0" err="1"/>
              <a:t>Минздравсоцразвития</a:t>
            </a:r>
            <a:r>
              <a:rPr lang="ru-RU" b="1" dirty="0"/>
              <a:t> России, </a:t>
            </a:r>
            <a:r>
              <a:rPr lang="ru-RU" b="1" dirty="0" err="1"/>
              <a:t>Роструд</a:t>
            </a:r>
            <a:r>
              <a:rPr lang="ru-RU" b="1" dirty="0"/>
              <a:t>, Росздравнадзор и др.).</a:t>
            </a:r>
          </a:p>
        </p:txBody>
      </p:sp>
    </p:spTree>
    <p:extLst>
      <p:ext uri="{BB962C8B-B14F-4D97-AF65-F5344CB8AC3E}">
        <p14:creationId xmlns:p14="http://schemas.microsoft.com/office/powerpoint/2010/main" val="3772730928"/>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8" descr="pp (4)"/>
          <p:cNvPicPr>
            <a:picLocks noGrp="1"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0426" y="1916832"/>
            <a:ext cx="8097934" cy="46085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Прямоугольник 2"/>
          <p:cNvSpPr/>
          <p:nvPr/>
        </p:nvSpPr>
        <p:spPr>
          <a:xfrm>
            <a:off x="672949" y="476672"/>
            <a:ext cx="7992888" cy="1077218"/>
          </a:xfrm>
          <a:prstGeom prst="rect">
            <a:avLst/>
          </a:prstGeom>
        </p:spPr>
        <p:txBody>
          <a:bodyPr wrap="square">
            <a:spAutoFit/>
          </a:bodyPr>
          <a:lstStyle/>
          <a:p>
            <a:pPr algn="ctr"/>
            <a:r>
              <a:rPr lang="ru-RU" sz="3200" b="1" dirty="0" smtClean="0">
                <a:solidFill>
                  <a:srgbClr val="FFFF00"/>
                </a:solidFill>
              </a:rPr>
              <a:t>Классификация источников права социального обеспечения</a:t>
            </a:r>
            <a:endParaRPr lang="ru-RU" sz="3200" b="1" dirty="0">
              <a:solidFill>
                <a:srgbClr val="FFFF00"/>
              </a:solidFill>
            </a:endParaRPr>
          </a:p>
        </p:txBody>
      </p:sp>
    </p:spTree>
    <p:extLst>
      <p:ext uri="{BB962C8B-B14F-4D97-AF65-F5344CB8AC3E}">
        <p14:creationId xmlns:p14="http://schemas.microsoft.com/office/powerpoint/2010/main" val="981517432"/>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0" descr="pp (5)"/>
          <p:cNvPicPr>
            <a:picLocks noGrp="1"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552" y="1916832"/>
            <a:ext cx="8244408" cy="44657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Прямоугольник 2"/>
          <p:cNvSpPr/>
          <p:nvPr/>
        </p:nvSpPr>
        <p:spPr>
          <a:xfrm>
            <a:off x="672949" y="476672"/>
            <a:ext cx="7992888" cy="584775"/>
          </a:xfrm>
          <a:prstGeom prst="rect">
            <a:avLst/>
          </a:prstGeom>
        </p:spPr>
        <p:txBody>
          <a:bodyPr wrap="square">
            <a:spAutoFit/>
          </a:bodyPr>
          <a:lstStyle/>
          <a:p>
            <a:pPr algn="ctr"/>
            <a:r>
              <a:rPr lang="ru-RU" sz="3200" b="1" dirty="0" smtClean="0">
                <a:solidFill>
                  <a:srgbClr val="FFFF00"/>
                </a:solidFill>
              </a:rPr>
              <a:t>Международные источники</a:t>
            </a:r>
            <a:endParaRPr lang="ru-RU" sz="3200" b="1" dirty="0">
              <a:solidFill>
                <a:srgbClr val="FFFF00"/>
              </a:solidFill>
            </a:endParaRPr>
          </a:p>
        </p:txBody>
      </p:sp>
    </p:spTree>
    <p:extLst>
      <p:ext uri="{BB962C8B-B14F-4D97-AF65-F5344CB8AC3E}">
        <p14:creationId xmlns:p14="http://schemas.microsoft.com/office/powerpoint/2010/main" val="1144606615"/>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10" descr="pp (6)"/>
          <p:cNvPicPr>
            <a:picLocks noGrp="1"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1469" y="1484784"/>
            <a:ext cx="7884368" cy="43364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Прямоугольник 3"/>
          <p:cNvSpPr/>
          <p:nvPr/>
        </p:nvSpPr>
        <p:spPr>
          <a:xfrm>
            <a:off x="672949" y="476672"/>
            <a:ext cx="7992888" cy="584775"/>
          </a:xfrm>
          <a:prstGeom prst="rect">
            <a:avLst/>
          </a:prstGeom>
        </p:spPr>
        <p:txBody>
          <a:bodyPr wrap="square">
            <a:spAutoFit/>
          </a:bodyPr>
          <a:lstStyle/>
          <a:p>
            <a:pPr algn="ctr"/>
            <a:r>
              <a:rPr lang="ru-RU" sz="3200" b="1" dirty="0" smtClean="0">
                <a:solidFill>
                  <a:srgbClr val="FFFF00"/>
                </a:solidFill>
              </a:rPr>
              <a:t>Нормативные правовые акты</a:t>
            </a:r>
            <a:endParaRPr lang="ru-RU" sz="3200" b="1" dirty="0">
              <a:solidFill>
                <a:srgbClr val="FFFF00"/>
              </a:solidFill>
            </a:endParaRPr>
          </a:p>
        </p:txBody>
      </p:sp>
    </p:spTree>
    <p:extLst>
      <p:ext uri="{BB962C8B-B14F-4D97-AF65-F5344CB8AC3E}">
        <p14:creationId xmlns:p14="http://schemas.microsoft.com/office/powerpoint/2010/main" val="3737404658"/>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8" descr="pp (7)"/>
          <p:cNvPicPr>
            <a:picLocks noGrp="1"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8" y="1772816"/>
            <a:ext cx="8388424" cy="47840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Прямоугольник 2"/>
          <p:cNvSpPr/>
          <p:nvPr/>
        </p:nvSpPr>
        <p:spPr>
          <a:xfrm>
            <a:off x="672949" y="476672"/>
            <a:ext cx="7992888" cy="584775"/>
          </a:xfrm>
          <a:prstGeom prst="rect">
            <a:avLst/>
          </a:prstGeom>
        </p:spPr>
        <p:txBody>
          <a:bodyPr wrap="square">
            <a:spAutoFit/>
          </a:bodyPr>
          <a:lstStyle/>
          <a:p>
            <a:pPr algn="ctr"/>
            <a:r>
              <a:rPr lang="ru-RU" sz="3200" b="1" dirty="0" smtClean="0">
                <a:solidFill>
                  <a:srgbClr val="FFFF00"/>
                </a:solidFill>
              </a:rPr>
              <a:t>Нормативные правовые акты</a:t>
            </a:r>
            <a:endParaRPr lang="ru-RU" sz="3200" b="1" dirty="0">
              <a:solidFill>
                <a:srgbClr val="FFFF00"/>
              </a:solidFill>
            </a:endParaRPr>
          </a:p>
        </p:txBody>
      </p:sp>
    </p:spTree>
    <p:extLst>
      <p:ext uri="{BB962C8B-B14F-4D97-AF65-F5344CB8AC3E}">
        <p14:creationId xmlns:p14="http://schemas.microsoft.com/office/powerpoint/2010/main" val="227623424"/>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8" descr="pp (8)"/>
          <p:cNvPicPr>
            <a:picLocks noGrp="1"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552" y="1916832"/>
            <a:ext cx="8172400" cy="46367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Прямоугольник 2"/>
          <p:cNvSpPr/>
          <p:nvPr/>
        </p:nvSpPr>
        <p:spPr>
          <a:xfrm>
            <a:off x="672949" y="476672"/>
            <a:ext cx="7992888" cy="584775"/>
          </a:xfrm>
          <a:prstGeom prst="rect">
            <a:avLst/>
          </a:prstGeom>
        </p:spPr>
        <p:txBody>
          <a:bodyPr wrap="square">
            <a:spAutoFit/>
          </a:bodyPr>
          <a:lstStyle/>
          <a:p>
            <a:pPr algn="ctr"/>
            <a:r>
              <a:rPr lang="ru-RU" sz="3200" b="1" dirty="0" smtClean="0">
                <a:solidFill>
                  <a:srgbClr val="FFFF00"/>
                </a:solidFill>
              </a:rPr>
              <a:t>Нормативные правовые акты</a:t>
            </a:r>
            <a:endParaRPr lang="ru-RU" sz="3200" b="1" dirty="0">
              <a:solidFill>
                <a:srgbClr val="FFFF00"/>
              </a:solidFill>
            </a:endParaRPr>
          </a:p>
        </p:txBody>
      </p:sp>
    </p:spTree>
    <p:extLst>
      <p:ext uri="{BB962C8B-B14F-4D97-AF65-F5344CB8AC3E}">
        <p14:creationId xmlns:p14="http://schemas.microsoft.com/office/powerpoint/2010/main" val="3220799836"/>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8" descr="pp (9)"/>
          <p:cNvPicPr>
            <a:picLocks noGrp="1"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6" y="1844824"/>
            <a:ext cx="8350324" cy="47409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Прямоугольник 2"/>
          <p:cNvSpPr/>
          <p:nvPr/>
        </p:nvSpPr>
        <p:spPr>
          <a:xfrm>
            <a:off x="672949" y="476672"/>
            <a:ext cx="7992888" cy="584775"/>
          </a:xfrm>
          <a:prstGeom prst="rect">
            <a:avLst/>
          </a:prstGeom>
        </p:spPr>
        <p:txBody>
          <a:bodyPr wrap="square">
            <a:spAutoFit/>
          </a:bodyPr>
          <a:lstStyle/>
          <a:p>
            <a:pPr algn="ctr"/>
            <a:r>
              <a:rPr lang="ru-RU" sz="3200" b="1" dirty="0" smtClean="0">
                <a:solidFill>
                  <a:srgbClr val="FFFF00"/>
                </a:solidFill>
              </a:rPr>
              <a:t>Нормативные правовые акты</a:t>
            </a:r>
            <a:endParaRPr lang="ru-RU" sz="3200" b="1" dirty="0">
              <a:solidFill>
                <a:srgbClr val="FFFF00"/>
              </a:solidFill>
            </a:endParaRPr>
          </a:p>
        </p:txBody>
      </p:sp>
    </p:spTree>
    <p:extLst>
      <p:ext uri="{BB962C8B-B14F-4D97-AF65-F5344CB8AC3E}">
        <p14:creationId xmlns:p14="http://schemas.microsoft.com/office/powerpoint/2010/main" val="1757851924"/>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8" descr="pp (10)"/>
          <p:cNvPicPr>
            <a:picLocks noGrp="1"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6" y="1700808"/>
            <a:ext cx="8422332" cy="48024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Прямоугольник 2"/>
          <p:cNvSpPr/>
          <p:nvPr/>
        </p:nvSpPr>
        <p:spPr>
          <a:xfrm>
            <a:off x="672949" y="476672"/>
            <a:ext cx="7992888" cy="584775"/>
          </a:xfrm>
          <a:prstGeom prst="rect">
            <a:avLst/>
          </a:prstGeom>
        </p:spPr>
        <p:txBody>
          <a:bodyPr wrap="square">
            <a:spAutoFit/>
          </a:bodyPr>
          <a:lstStyle/>
          <a:p>
            <a:pPr algn="ctr"/>
            <a:r>
              <a:rPr lang="ru-RU" sz="3200" b="1" dirty="0" smtClean="0">
                <a:solidFill>
                  <a:srgbClr val="FFFF00"/>
                </a:solidFill>
              </a:rPr>
              <a:t>Нормативные правовые акты</a:t>
            </a:r>
            <a:endParaRPr lang="ru-RU" sz="3200" b="1" dirty="0">
              <a:solidFill>
                <a:srgbClr val="FFFF00"/>
              </a:solidFill>
            </a:endParaRPr>
          </a:p>
        </p:txBody>
      </p:sp>
    </p:spTree>
    <p:extLst>
      <p:ext uri="{BB962C8B-B14F-4D97-AF65-F5344CB8AC3E}">
        <p14:creationId xmlns:p14="http://schemas.microsoft.com/office/powerpoint/2010/main" val="825720441"/>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543535" y="116632"/>
            <a:ext cx="8136904" cy="461665"/>
          </a:xfrm>
          <a:prstGeom prst="rect">
            <a:avLst/>
          </a:prstGeom>
        </p:spPr>
        <p:txBody>
          <a:bodyPr wrap="square">
            <a:spAutoFit/>
          </a:bodyPr>
          <a:lstStyle/>
          <a:p>
            <a:pPr algn="ctr"/>
            <a:r>
              <a:rPr lang="ru-RU" sz="2400" b="1" dirty="0" smtClean="0">
                <a:solidFill>
                  <a:srgbClr val="FFFF00"/>
                </a:solidFill>
              </a:rPr>
              <a:t>Тест к лекции </a:t>
            </a:r>
            <a:r>
              <a:rPr lang="ru-RU" sz="2400" b="1" dirty="0" smtClean="0">
                <a:solidFill>
                  <a:srgbClr val="FFFF00"/>
                </a:solidFill>
              </a:rPr>
              <a:t>4</a:t>
            </a:r>
            <a:endParaRPr lang="ru-RU" sz="2400" dirty="0"/>
          </a:p>
        </p:txBody>
      </p:sp>
      <p:sp>
        <p:nvSpPr>
          <p:cNvPr id="5" name="Прямоугольник 4"/>
          <p:cNvSpPr/>
          <p:nvPr/>
        </p:nvSpPr>
        <p:spPr>
          <a:xfrm>
            <a:off x="543535" y="581551"/>
            <a:ext cx="7848872" cy="6047809"/>
          </a:xfrm>
          <a:prstGeom prst="rect">
            <a:avLst/>
          </a:prstGeom>
        </p:spPr>
        <p:txBody>
          <a:bodyPr wrap="square">
            <a:spAutoFit/>
          </a:bodyPr>
          <a:lstStyle/>
          <a:p>
            <a:pPr algn="just">
              <a:spcAft>
                <a:spcPts val="0"/>
              </a:spcAft>
            </a:pPr>
            <a:r>
              <a:rPr lang="ru-RU" sz="2100" b="1" dirty="0">
                <a:solidFill>
                  <a:srgbClr val="FFFF00"/>
                </a:solidFill>
                <a:latin typeface="Times New Roman" panose="02020603050405020304" pitchFamily="18" charset="0"/>
                <a:ea typeface="Times New Roman" panose="02020603050405020304" pitchFamily="18" charset="0"/>
              </a:rPr>
              <a:t>1 </a:t>
            </a:r>
            <a:r>
              <a:rPr lang="ru-RU" sz="2100" b="1" dirty="0" smtClean="0">
                <a:solidFill>
                  <a:srgbClr val="FFFF00"/>
                </a:solidFill>
                <a:latin typeface="Times New Roman" panose="02020603050405020304" pitchFamily="18" charset="0"/>
                <a:ea typeface="Times New Roman" panose="02020603050405020304" pitchFamily="18" charset="0"/>
              </a:rPr>
              <a:t>Часть права, состоящая из правовых </a:t>
            </a:r>
            <a:r>
              <a:rPr lang="ru-RU" sz="2100" b="1" dirty="0">
                <a:solidFill>
                  <a:srgbClr val="FFFF00"/>
                </a:solidFill>
                <a:latin typeface="Times New Roman" panose="02020603050405020304" pitchFamily="18" charset="0"/>
                <a:ea typeface="Times New Roman" panose="02020603050405020304" pitchFamily="18" charset="0"/>
              </a:rPr>
              <a:t>институтов, нормы которых в концентрированном виде отражают специфику данной </a:t>
            </a:r>
            <a:r>
              <a:rPr lang="ru-RU" sz="2100" b="1" dirty="0" smtClean="0">
                <a:solidFill>
                  <a:srgbClr val="FFFF00"/>
                </a:solidFill>
                <a:latin typeface="Times New Roman" panose="02020603050405020304" pitchFamily="18" charset="0"/>
                <a:ea typeface="Times New Roman" panose="02020603050405020304" pitchFamily="18" charset="0"/>
              </a:rPr>
              <a:t>отрасли:</a:t>
            </a:r>
            <a:endParaRPr lang="ru-RU" sz="2100" b="1" dirty="0">
              <a:solidFill>
                <a:srgbClr val="FFFF00"/>
              </a:solidFill>
              <a:latin typeface="Times New Roman" panose="02020603050405020304" pitchFamily="18" charset="0"/>
              <a:ea typeface="Times New Roman" panose="02020603050405020304" pitchFamily="18" charset="0"/>
            </a:endParaRPr>
          </a:p>
          <a:p>
            <a:pPr algn="just">
              <a:spcAft>
                <a:spcPts val="0"/>
              </a:spcAft>
            </a:pPr>
            <a:r>
              <a:rPr lang="ru-RU" sz="2100" b="1" dirty="0" smtClean="0">
                <a:latin typeface="Times New Roman" panose="02020603050405020304" pitchFamily="18" charset="0"/>
                <a:ea typeface="Times New Roman" panose="02020603050405020304" pitchFamily="18" charset="0"/>
              </a:rPr>
              <a:t>А) </a:t>
            </a:r>
            <a:r>
              <a:rPr lang="ru-RU" sz="2100" b="1" dirty="0" smtClean="0">
                <a:latin typeface="Times New Roman" panose="02020603050405020304" pitchFamily="18" charset="0"/>
                <a:ea typeface="Times New Roman" panose="02020603050405020304" pitchFamily="18" charset="0"/>
              </a:rPr>
              <a:t>общая часть</a:t>
            </a:r>
            <a:endParaRPr lang="ru-RU" sz="2100" b="1" dirty="0">
              <a:latin typeface="Times New Roman" panose="02020603050405020304" pitchFamily="18" charset="0"/>
              <a:ea typeface="Times New Roman" panose="02020603050405020304" pitchFamily="18" charset="0"/>
            </a:endParaRPr>
          </a:p>
          <a:p>
            <a:pPr algn="just">
              <a:spcAft>
                <a:spcPts val="0"/>
              </a:spcAft>
            </a:pPr>
            <a:r>
              <a:rPr lang="ru-RU" sz="2100" b="1" dirty="0" smtClean="0">
                <a:latin typeface="Times New Roman" panose="02020603050405020304" pitchFamily="18" charset="0"/>
                <a:ea typeface="Times New Roman" panose="02020603050405020304" pitchFamily="18" charset="0"/>
              </a:rPr>
              <a:t>Б) </a:t>
            </a:r>
            <a:r>
              <a:rPr lang="ru-RU" sz="2100" b="1" dirty="0" smtClean="0">
                <a:latin typeface="Times New Roman" panose="02020603050405020304" pitchFamily="18" charset="0"/>
                <a:ea typeface="Times New Roman" panose="02020603050405020304" pitchFamily="18" charset="0"/>
              </a:rPr>
              <a:t>особенная часть</a:t>
            </a:r>
            <a:endParaRPr lang="ru-RU" sz="2100" b="1" dirty="0">
              <a:latin typeface="Times New Roman" panose="02020603050405020304" pitchFamily="18" charset="0"/>
              <a:ea typeface="Times New Roman" panose="02020603050405020304" pitchFamily="18" charset="0"/>
            </a:endParaRPr>
          </a:p>
          <a:p>
            <a:r>
              <a:rPr lang="ru-RU" sz="2100" b="1" dirty="0">
                <a:solidFill>
                  <a:srgbClr val="FFFF00"/>
                </a:solidFill>
                <a:latin typeface="Times New Roman" panose="02020603050405020304" pitchFamily="18" charset="0"/>
                <a:ea typeface="Times New Roman" panose="02020603050405020304" pitchFamily="18" charset="0"/>
              </a:rPr>
              <a:t>2 </a:t>
            </a:r>
            <a:r>
              <a:rPr lang="ru-RU" sz="2100" b="1" dirty="0" smtClean="0">
                <a:solidFill>
                  <a:srgbClr val="FFFF00"/>
                </a:solidFill>
                <a:latin typeface="Times New Roman" panose="02020603050405020304" pitchFamily="18" charset="0"/>
                <a:ea typeface="Times New Roman" panose="02020603050405020304" pitchFamily="18" charset="0"/>
              </a:rPr>
              <a:t>Отраслевой принцип права социального обеспечения характеризующий существующую дифференциацию</a:t>
            </a:r>
            <a:r>
              <a:rPr lang="ru-RU" sz="2100" b="1" dirty="0">
                <a:solidFill>
                  <a:srgbClr val="FFFF00"/>
                </a:solidFill>
                <a:latin typeface="Times New Roman" panose="02020603050405020304" pitchFamily="18" charset="0"/>
                <a:ea typeface="Times New Roman" panose="02020603050405020304" pitchFamily="18" charset="0"/>
              </a:rPr>
              <a:t>, особую заботу общества и государства о людях, нуждающихся в повышенном </a:t>
            </a:r>
            <a:r>
              <a:rPr lang="ru-RU" sz="2100" b="1" dirty="0" smtClean="0">
                <a:solidFill>
                  <a:srgbClr val="FFFF00"/>
                </a:solidFill>
                <a:latin typeface="Times New Roman" panose="02020603050405020304" pitchFamily="18" charset="0"/>
                <a:ea typeface="Times New Roman" panose="02020603050405020304" pitchFamily="18" charset="0"/>
              </a:rPr>
              <a:t>внимании:</a:t>
            </a:r>
            <a:endParaRPr lang="ru-RU" sz="2100" b="1" dirty="0">
              <a:solidFill>
                <a:srgbClr val="FFFF00"/>
              </a:solidFill>
              <a:latin typeface="Times New Roman" panose="02020603050405020304" pitchFamily="18" charset="0"/>
              <a:ea typeface="Times New Roman" panose="02020603050405020304" pitchFamily="18" charset="0"/>
            </a:endParaRPr>
          </a:p>
          <a:p>
            <a:r>
              <a:rPr lang="ru-RU" sz="2100" b="1" dirty="0">
                <a:latin typeface="Times New Roman" panose="02020603050405020304" pitchFamily="18" charset="0"/>
                <a:ea typeface="Times New Roman" panose="02020603050405020304" pitchFamily="18" charset="0"/>
              </a:rPr>
              <a:t>А)</a:t>
            </a:r>
            <a:r>
              <a:rPr lang="ru-RU" sz="2100" b="1" dirty="0" smtClean="0">
                <a:latin typeface="Times New Roman" panose="02020603050405020304" pitchFamily="18" charset="0"/>
                <a:ea typeface="Times New Roman" panose="02020603050405020304" pitchFamily="18" charset="0"/>
              </a:rPr>
              <a:t> </a:t>
            </a:r>
            <a:r>
              <a:rPr lang="ru-RU" sz="2100" b="1" dirty="0" smtClean="0">
                <a:latin typeface="Times New Roman" panose="02020603050405020304" pitchFamily="18" charset="0"/>
                <a:ea typeface="Times New Roman" panose="02020603050405020304" pitchFamily="18" charset="0"/>
              </a:rPr>
              <a:t>связи обеспечения</a:t>
            </a:r>
            <a:endParaRPr lang="ru-RU" sz="2100" b="1" dirty="0">
              <a:latin typeface="Times New Roman" panose="02020603050405020304" pitchFamily="18" charset="0"/>
              <a:ea typeface="Times New Roman" panose="02020603050405020304" pitchFamily="18" charset="0"/>
            </a:endParaRPr>
          </a:p>
          <a:p>
            <a:r>
              <a:rPr lang="ru-RU" sz="2100" b="1" dirty="0">
                <a:latin typeface="Times New Roman" panose="02020603050405020304" pitchFamily="18" charset="0"/>
                <a:ea typeface="Times New Roman" panose="02020603050405020304" pitchFamily="18" charset="0"/>
              </a:rPr>
              <a:t>Б)</a:t>
            </a:r>
            <a:r>
              <a:rPr lang="ru-RU" sz="2100" b="1" dirty="0" smtClean="0">
                <a:latin typeface="Times New Roman" panose="02020603050405020304" pitchFamily="18" charset="0"/>
                <a:ea typeface="Times New Roman" panose="02020603050405020304" pitchFamily="18" charset="0"/>
              </a:rPr>
              <a:t> </a:t>
            </a:r>
            <a:r>
              <a:rPr lang="ru-RU" sz="2100" b="1" dirty="0" smtClean="0">
                <a:latin typeface="Times New Roman" panose="02020603050405020304" pitchFamily="18" charset="0"/>
                <a:ea typeface="Times New Roman" panose="02020603050405020304" pitchFamily="18" charset="0"/>
              </a:rPr>
              <a:t>приоритета</a:t>
            </a:r>
            <a:endParaRPr lang="ru-RU" sz="2100" b="1" dirty="0">
              <a:latin typeface="Times New Roman" panose="02020603050405020304" pitchFamily="18" charset="0"/>
              <a:ea typeface="Times New Roman" panose="02020603050405020304" pitchFamily="18" charset="0"/>
            </a:endParaRPr>
          </a:p>
          <a:p>
            <a:r>
              <a:rPr lang="ru-RU" sz="2100" b="1" dirty="0">
                <a:latin typeface="Times New Roman" panose="02020603050405020304" pitchFamily="18" charset="0"/>
                <a:ea typeface="Times New Roman" panose="02020603050405020304" pitchFamily="18" charset="0"/>
              </a:rPr>
              <a:t>В)</a:t>
            </a:r>
            <a:r>
              <a:rPr lang="ru-RU" sz="2100" b="1" dirty="0" smtClean="0">
                <a:latin typeface="Times New Roman" panose="02020603050405020304" pitchFamily="18" charset="0"/>
                <a:ea typeface="Times New Roman" panose="02020603050405020304" pitchFamily="18" charset="0"/>
              </a:rPr>
              <a:t> </a:t>
            </a:r>
            <a:r>
              <a:rPr lang="ru-RU" sz="2100" b="1" dirty="0">
                <a:latin typeface="Times New Roman" panose="02020603050405020304" pitchFamily="18" charset="0"/>
                <a:ea typeface="Times New Roman" panose="02020603050405020304" pitchFamily="18" charset="0"/>
              </a:rPr>
              <a:t>свободы приобретения </a:t>
            </a:r>
          </a:p>
          <a:p>
            <a:r>
              <a:rPr lang="ru-RU" sz="2100" b="1" dirty="0">
                <a:solidFill>
                  <a:srgbClr val="FFFF00"/>
                </a:solidFill>
                <a:latin typeface="Times New Roman" panose="02020603050405020304" pitchFamily="18" charset="0"/>
                <a:ea typeface="Times New Roman" panose="02020603050405020304" pitchFamily="18" charset="0"/>
              </a:rPr>
              <a:t>3</a:t>
            </a:r>
            <a:r>
              <a:rPr lang="ru-RU" sz="2100" b="1" dirty="0">
                <a:solidFill>
                  <a:srgbClr val="FFFF00"/>
                </a:solidFill>
                <a:latin typeface="Times New Roman" panose="02020603050405020304" pitchFamily="18" charset="0"/>
                <a:ea typeface="Times New Roman" panose="02020603050405020304" pitchFamily="18" charset="0"/>
              </a:rPr>
              <a:t> </a:t>
            </a:r>
            <a:r>
              <a:rPr lang="ru-RU" sz="2100" b="1" dirty="0" smtClean="0">
                <a:solidFill>
                  <a:srgbClr val="FFFF00"/>
                </a:solidFill>
                <a:latin typeface="Times New Roman" panose="02020603050405020304" pitchFamily="18" charset="0"/>
                <a:ea typeface="Times New Roman" panose="02020603050405020304" pitchFamily="18" charset="0"/>
              </a:rPr>
              <a:t>Граждане </a:t>
            </a:r>
            <a:r>
              <a:rPr lang="ru-RU" sz="2100" b="1" dirty="0">
                <a:solidFill>
                  <a:srgbClr val="FFFF00"/>
                </a:solidFill>
                <a:latin typeface="Times New Roman" panose="02020603050405020304" pitchFamily="18" charset="0"/>
                <a:ea typeface="Times New Roman" panose="02020603050405020304" pitchFamily="18" charset="0"/>
              </a:rPr>
              <a:t>и организации, которые могут быть участниками правоотношений, носителями субъективных прав и </a:t>
            </a:r>
            <a:r>
              <a:rPr lang="ru-RU" sz="2100" b="1" dirty="0" smtClean="0">
                <a:solidFill>
                  <a:srgbClr val="FFFF00"/>
                </a:solidFill>
                <a:latin typeface="Times New Roman" panose="02020603050405020304" pitchFamily="18" charset="0"/>
                <a:ea typeface="Times New Roman" panose="02020603050405020304" pitchFamily="18" charset="0"/>
              </a:rPr>
              <a:t>обязанностей:</a:t>
            </a:r>
            <a:endParaRPr lang="ru-RU" sz="2100" b="1" dirty="0">
              <a:solidFill>
                <a:srgbClr val="FFFF00"/>
              </a:solidFill>
              <a:latin typeface="Times New Roman" panose="02020603050405020304" pitchFamily="18" charset="0"/>
              <a:ea typeface="Times New Roman" panose="02020603050405020304" pitchFamily="18" charset="0"/>
            </a:endParaRPr>
          </a:p>
          <a:p>
            <a:r>
              <a:rPr lang="ru-RU" sz="2100" b="1" dirty="0" smtClean="0">
                <a:latin typeface="Times New Roman" panose="02020603050405020304" pitchFamily="18" charset="0"/>
                <a:ea typeface="Times New Roman" panose="02020603050405020304" pitchFamily="18" charset="0"/>
              </a:rPr>
              <a:t>А</a:t>
            </a:r>
            <a:r>
              <a:rPr lang="ru-RU" sz="2100" b="1" dirty="0">
                <a:latin typeface="Times New Roman" panose="02020603050405020304" pitchFamily="18" charset="0"/>
                <a:ea typeface="Times New Roman" panose="02020603050405020304" pitchFamily="18" charset="0"/>
              </a:rPr>
              <a:t>)</a:t>
            </a:r>
            <a:r>
              <a:rPr lang="ru-RU" sz="2100" b="1" dirty="0" smtClean="0">
                <a:latin typeface="Times New Roman" panose="02020603050405020304" pitchFamily="18" charset="0"/>
                <a:ea typeface="Times New Roman" panose="02020603050405020304" pitchFamily="18" charset="0"/>
              </a:rPr>
              <a:t> </a:t>
            </a:r>
            <a:r>
              <a:rPr lang="ru-RU" sz="2100" b="1" dirty="0" smtClean="0">
                <a:latin typeface="Times New Roman" panose="02020603050405020304" pitchFamily="18" charset="0"/>
                <a:ea typeface="Times New Roman" panose="02020603050405020304" pitchFamily="18" charset="0"/>
              </a:rPr>
              <a:t>объекты правоотношений</a:t>
            </a:r>
            <a:endParaRPr lang="ru-RU" sz="2100" b="1" dirty="0">
              <a:latin typeface="Times New Roman" panose="02020603050405020304" pitchFamily="18" charset="0"/>
              <a:ea typeface="Times New Roman" panose="02020603050405020304" pitchFamily="18" charset="0"/>
            </a:endParaRPr>
          </a:p>
          <a:p>
            <a:r>
              <a:rPr lang="ru-RU" sz="2100" b="1" dirty="0">
                <a:latin typeface="Times New Roman" panose="02020603050405020304" pitchFamily="18" charset="0"/>
                <a:ea typeface="Times New Roman" panose="02020603050405020304" pitchFamily="18" charset="0"/>
              </a:rPr>
              <a:t>Б)</a:t>
            </a:r>
            <a:r>
              <a:rPr lang="ru-RU" sz="2100" b="1" dirty="0" smtClean="0">
                <a:latin typeface="Times New Roman" panose="02020603050405020304" pitchFamily="18" charset="0"/>
                <a:ea typeface="Times New Roman" panose="02020603050405020304" pitchFamily="18" charset="0"/>
              </a:rPr>
              <a:t> </a:t>
            </a:r>
            <a:r>
              <a:rPr lang="ru-RU" sz="2100" b="1" dirty="0" smtClean="0">
                <a:latin typeface="Times New Roman" panose="02020603050405020304" pitchFamily="18" charset="0"/>
                <a:ea typeface="Times New Roman" panose="02020603050405020304" pitchFamily="18" charset="0"/>
              </a:rPr>
              <a:t>субъекты правоотношений</a:t>
            </a:r>
            <a:endParaRPr lang="ru-RU" sz="2100" b="1" dirty="0">
              <a:latin typeface="Times New Roman" panose="02020603050405020304" pitchFamily="18" charset="0"/>
              <a:ea typeface="Times New Roman" panose="02020603050405020304" pitchFamily="18" charset="0"/>
            </a:endParaRPr>
          </a:p>
          <a:p>
            <a:r>
              <a:rPr lang="ru-RU" sz="2100" b="1" dirty="0">
                <a:latin typeface="Times New Roman" panose="02020603050405020304" pitchFamily="18" charset="0"/>
                <a:ea typeface="Times New Roman" panose="02020603050405020304" pitchFamily="18" charset="0"/>
              </a:rPr>
              <a:t>В)</a:t>
            </a:r>
            <a:r>
              <a:rPr lang="ru-RU" sz="2100" b="1" dirty="0" smtClean="0">
                <a:latin typeface="Times New Roman" panose="02020603050405020304" pitchFamily="18" charset="0"/>
                <a:ea typeface="Times New Roman" panose="02020603050405020304" pitchFamily="18" charset="0"/>
              </a:rPr>
              <a:t> </a:t>
            </a:r>
            <a:r>
              <a:rPr lang="ru-RU" sz="2100" b="1" dirty="0" smtClean="0">
                <a:latin typeface="Times New Roman" panose="02020603050405020304" pitchFamily="18" charset="0"/>
                <a:ea typeface="Times New Roman" panose="02020603050405020304" pitchFamily="18" charset="0"/>
              </a:rPr>
              <a:t>источники права</a:t>
            </a:r>
            <a:endParaRPr lang="ru-RU" sz="2100" b="1"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322063071"/>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Дата 3"/>
          <p:cNvSpPr>
            <a:spLocks noGrp="1"/>
          </p:cNvSpPr>
          <p:nvPr>
            <p:ph type="dt" sz="quarter" idx="10"/>
          </p:nvPr>
        </p:nvSpPr>
        <p:spPr/>
        <p:txBody>
          <a:bodyPr/>
          <a:lstStyle/>
          <a:p>
            <a:pPr>
              <a:defRPr/>
            </a:pPr>
            <a:fld id="{2DD202FF-01A0-4EBE-AA7D-79C52FDCCD53}" type="datetime1">
              <a:rPr lang="ru-RU" altLang="ru-RU"/>
              <a:pPr>
                <a:defRPr/>
              </a:pPr>
              <a:t>23.02.2015</a:t>
            </a:fld>
            <a:endParaRPr lang="ru-RU" altLang="ru-RU"/>
          </a:p>
        </p:txBody>
      </p:sp>
      <p:sp>
        <p:nvSpPr>
          <p:cNvPr id="5" name="Номер слайда 4"/>
          <p:cNvSpPr>
            <a:spLocks noGrp="1"/>
          </p:cNvSpPr>
          <p:nvPr>
            <p:ph type="sldNum" sz="quarter" idx="12"/>
          </p:nvPr>
        </p:nvSpPr>
        <p:spPr/>
        <p:txBody>
          <a:bodyPr/>
          <a:lstStyle/>
          <a:p>
            <a:pPr>
              <a:defRPr/>
            </a:pPr>
            <a:fld id="{EE6A21AD-4FC4-42AA-9BFD-2D59FE2AF5FD}" type="slidenum">
              <a:rPr lang="ru-RU" altLang="ru-RU"/>
              <a:pPr>
                <a:defRPr/>
              </a:pPr>
              <a:t>81</a:t>
            </a:fld>
            <a:endParaRPr lang="ru-RU" altLang="ru-RU"/>
          </a:p>
        </p:txBody>
      </p:sp>
      <p:sp>
        <p:nvSpPr>
          <p:cNvPr id="6" name="Text Box 4"/>
          <p:cNvSpPr txBox="1">
            <a:spLocks noGrp="1" noChangeArrowheads="1"/>
          </p:cNvSpPr>
          <p:nvPr>
            <p:ph idx="1"/>
          </p:nvPr>
        </p:nvSpPr>
        <p:spPr>
          <a:xfrm>
            <a:off x="1066800" y="2924175"/>
            <a:ext cx="7543800" cy="3171825"/>
          </a:xfrm>
        </p:spPr>
        <p:txBody>
          <a:bodyPr lIns="0" tIns="0" rIns="0" bIns="0"/>
          <a:lstStyle>
            <a:defPPr>
              <a:defRPr lang="ru-RU"/>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just" eaLnBrk="1" hangingPunct="1">
              <a:spcBef>
                <a:spcPct val="10000"/>
              </a:spcBef>
              <a:buClr>
                <a:srgbClr val="FF0000"/>
              </a:buClr>
              <a:buSzPct val="120000"/>
              <a:buFont typeface="Symbol" pitchFamily="18" charset="2"/>
              <a:buNone/>
              <a:defRPr/>
            </a:pPr>
            <a:r>
              <a:rPr lang="ru-RU" altLang="ru-RU" sz="1800" b="1" dirty="0"/>
              <a:t>Использование материалов презентации</a:t>
            </a:r>
          </a:p>
          <a:p>
            <a:pPr algn="just" eaLnBrk="1" hangingPunct="1">
              <a:spcBef>
                <a:spcPct val="10000"/>
              </a:spcBef>
              <a:buClr>
                <a:srgbClr val="FF0000"/>
              </a:buClr>
              <a:buSzPct val="120000"/>
              <a:buFont typeface="Symbol" pitchFamily="18" charset="2"/>
              <a:buNone/>
              <a:defRPr/>
            </a:pPr>
            <a:endParaRPr lang="ru-RU" altLang="ru-RU" sz="1200" dirty="0"/>
          </a:p>
          <a:p>
            <a:pPr algn="just" eaLnBrk="1" hangingPunct="1">
              <a:spcBef>
                <a:spcPct val="10000"/>
              </a:spcBef>
              <a:buClr>
                <a:srgbClr val="FF0000"/>
              </a:buClr>
              <a:buSzPct val="120000"/>
              <a:buFont typeface="Symbol" pitchFamily="18" charset="2"/>
              <a:buNone/>
              <a:defRPr/>
            </a:pPr>
            <a:r>
              <a:rPr lang="ru-RU" altLang="ru-RU" sz="1400" dirty="0"/>
              <a:t>Использование данной презентации, может осуществляться только при условии соблюдения требований законов  РФ об авторском праве и интеллектуальной собственности, а также с учетом требований настоящего Заявления.</a:t>
            </a:r>
          </a:p>
          <a:p>
            <a:pPr algn="just" eaLnBrk="1" hangingPunct="1">
              <a:spcBef>
                <a:spcPct val="10000"/>
              </a:spcBef>
              <a:buClr>
                <a:srgbClr val="FF0000"/>
              </a:buClr>
              <a:buSzPct val="120000"/>
              <a:buFont typeface="Symbol" pitchFamily="18" charset="2"/>
              <a:buNone/>
              <a:defRPr/>
            </a:pPr>
            <a:endParaRPr lang="ru-RU" altLang="ru-RU" sz="1400" dirty="0"/>
          </a:p>
          <a:p>
            <a:pPr algn="just" eaLnBrk="1" hangingPunct="1">
              <a:spcBef>
                <a:spcPct val="10000"/>
              </a:spcBef>
              <a:buClr>
                <a:srgbClr val="FF0000"/>
              </a:buClr>
              <a:buSzPct val="120000"/>
              <a:buFont typeface="Symbol" pitchFamily="18" charset="2"/>
              <a:buNone/>
              <a:defRPr/>
            </a:pPr>
            <a:r>
              <a:rPr lang="ru-RU" altLang="ru-RU" sz="1400" dirty="0"/>
              <a:t>Презентация является собственностью авторов. Разрешается распечатывать копию любой части презентации для личного некоммерческого использования, однако не допускается распечатывать какую-либо часть презентации с любой иной целью или по каким-либо причинам вносить изменения в любую часть презентации. Использование любой части презентации в другом произведении, как в печатной, электронной, так и иной форме, а также использование любой части презентации в другой презентации посредством ссылки или иным образом допускается только после получения письменного согласия авторов.</a:t>
            </a:r>
          </a:p>
        </p:txBody>
      </p:sp>
      <p:pic>
        <p:nvPicPr>
          <p:cNvPr id="11264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85125" y="6297613"/>
            <a:ext cx="1139825" cy="5603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ustDataLst>
      <p:tags r:id="rId1"/>
    </p:custDataLst>
    <p:extLst>
      <p:ext uri="{BB962C8B-B14F-4D97-AF65-F5344CB8AC3E}">
        <p14:creationId xmlns:p14="http://schemas.microsoft.com/office/powerpoint/2010/main" val="265980251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SCORM_RATE_SLIDES" val="0"/>
  <p:tag name="FLASHSPRING_BG_AUDIO_DURATION_TAG" val="0.0000000"/>
  <p:tag name="ISPRING_SCORM_PASSING_SCORE" val="79.9900000000"/>
  <p:tag name="GENSWF_OUTPUT_FILE_NAME" val="NObank"/>
  <p:tag name="ISPRING_RESOURCE_PATHS_HASH_2" val="296294993ee1c199ced7a166bc3412f483287546"/>
</p:tagLst>
</file>

<file path=ppt/tags/tag2.xml><?xml version="1.0" encoding="utf-8"?>
<p:tagLst xmlns:a="http://schemas.openxmlformats.org/drawingml/2006/main" xmlns:r="http://schemas.openxmlformats.org/officeDocument/2006/relationships" xmlns:p="http://schemas.openxmlformats.org/presentationml/2006/main">
  <p:tag name="GENSWF_SLIDE_TITLE" val="Титульный лист"/>
  <p:tag name="GENSWF_ADVANCE_TIME" val="0.00"/>
  <p:tag name="ISPRING_SLIDE_INDENT_LEVEL" val="0"/>
  <p:tag name="ISPRING_PRESENTER_ID" val="None"/>
  <p:tag name="ISPRING_CUSTOM_TIMING_USED" val="0"/>
</p:tagLst>
</file>

<file path=ppt/tags/tag3.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PRESENTER_ID" val="None"/>
  <p:tag name="ISPRING_CUSTOM_TIMING_USED" val="0"/>
  <p:tag name="GENSWF_SLIDE_TITLE" val="Все права защищены"/>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Сумерки">
  <a:themeElements>
    <a:clrScheme name="Сумерки 2">
      <a:dk1>
        <a:srgbClr val="000099"/>
      </a:dk1>
      <a:lt1>
        <a:srgbClr val="FFFFFF"/>
      </a:lt1>
      <a:dk2>
        <a:srgbClr val="000066"/>
      </a:dk2>
      <a:lt2>
        <a:srgbClr val="EAEAEA"/>
      </a:lt2>
      <a:accent1>
        <a:srgbClr val="66CCFF"/>
      </a:accent1>
      <a:accent2>
        <a:srgbClr val="0066FF"/>
      </a:accent2>
      <a:accent3>
        <a:srgbClr val="AAAAB8"/>
      </a:accent3>
      <a:accent4>
        <a:srgbClr val="DADADA"/>
      </a:accent4>
      <a:accent5>
        <a:srgbClr val="B8E2FF"/>
      </a:accent5>
      <a:accent6>
        <a:srgbClr val="005CE7"/>
      </a:accent6>
      <a:hlink>
        <a:srgbClr val="FFFFCC"/>
      </a:hlink>
      <a:folHlink>
        <a:srgbClr val="99CC00"/>
      </a:folHlink>
    </a:clrScheme>
    <a:fontScheme name="Сумерки">
      <a:majorFont>
        <a:latin typeface="Tahoma"/>
        <a:ea typeface=""/>
        <a:cs typeface=""/>
      </a:majorFont>
      <a:minorFont>
        <a:latin typeface="Tahoma"/>
        <a:ea typeface=""/>
        <a:cs typeface=""/>
      </a:minorFont>
    </a:fontScheme>
    <a:fmtScheme name="Бумажная">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val="000000">
                <a:alpha val="50000"/>
              </a:srgbClr>
            </a:outerShdw>
            <a:softEdge rad="12700"/>
          </a:effectLst>
        </a:effectStyle>
        <a:effectStyle>
          <a:effectLst>
            <a:outerShdw blurRad="95000" rotWithShape="0">
              <a:srgbClr val="000000">
                <a:alpha val="50000"/>
              </a:srgbClr>
            </a:outerShdw>
            <a:softEdge rad="12700"/>
          </a:effectLst>
        </a:effectStyle>
        <a:effectStyle>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Сумерки 1">
        <a:dk1>
          <a:srgbClr val="BD3737"/>
        </a:dk1>
        <a:lt1>
          <a:srgbClr val="FFFFFF"/>
        </a:lt1>
        <a:dk2>
          <a:srgbClr val="721E1E"/>
        </a:dk2>
        <a:lt2>
          <a:srgbClr val="FFCC00"/>
        </a:lt2>
        <a:accent1>
          <a:srgbClr val="FF6600"/>
        </a:accent1>
        <a:accent2>
          <a:srgbClr val="CC3300"/>
        </a:accent2>
        <a:accent3>
          <a:srgbClr val="BCABAB"/>
        </a:accent3>
        <a:accent4>
          <a:srgbClr val="DADADA"/>
        </a:accent4>
        <a:accent5>
          <a:srgbClr val="FFB8AA"/>
        </a:accent5>
        <a:accent6>
          <a:srgbClr val="B92D00"/>
        </a:accent6>
        <a:hlink>
          <a:srgbClr val="F7CC2F"/>
        </a:hlink>
        <a:folHlink>
          <a:srgbClr val="C7C6B1"/>
        </a:folHlink>
      </a:clrScheme>
      <a:clrMap bg1="dk2" tx1="lt1" bg2="dk1" tx2="lt2" accent1="accent1" accent2="accent2" accent3="accent3" accent4="accent4" accent5="accent5" accent6="accent6" hlink="hlink" folHlink="folHlink"/>
    </a:extraClrScheme>
    <a:extraClrScheme>
      <a:clrScheme name="Сумерки 2">
        <a:dk1>
          <a:srgbClr val="000099"/>
        </a:dk1>
        <a:lt1>
          <a:srgbClr val="FFFFFF"/>
        </a:lt1>
        <a:dk2>
          <a:srgbClr val="000066"/>
        </a:dk2>
        <a:lt2>
          <a:srgbClr val="EAEAEA"/>
        </a:lt2>
        <a:accent1>
          <a:srgbClr val="66CCFF"/>
        </a:accent1>
        <a:accent2>
          <a:srgbClr val="0066FF"/>
        </a:accent2>
        <a:accent3>
          <a:srgbClr val="AAAAB8"/>
        </a:accent3>
        <a:accent4>
          <a:srgbClr val="DADADA"/>
        </a:accent4>
        <a:accent5>
          <a:srgbClr val="B8E2FF"/>
        </a:accent5>
        <a:accent6>
          <a:srgbClr val="005CE7"/>
        </a:accent6>
        <a:hlink>
          <a:srgbClr val="FFFFCC"/>
        </a:hlink>
        <a:folHlink>
          <a:srgbClr val="99CC00"/>
        </a:folHlink>
      </a:clrScheme>
      <a:clrMap bg1="dk2" tx1="lt1" bg2="dk1" tx2="lt2" accent1="accent1" accent2="accent2" accent3="accent3" accent4="accent4" accent5="accent5" accent6="accent6" hlink="hlink" folHlink="folHlink"/>
    </a:extraClrScheme>
    <a:extraClrScheme>
      <a:clrScheme name="Сумерки 3">
        <a:dk1>
          <a:srgbClr val="6600CC"/>
        </a:dk1>
        <a:lt1>
          <a:srgbClr val="FFFFFF"/>
        </a:lt1>
        <a:dk2>
          <a:srgbClr val="4B0096"/>
        </a:dk2>
        <a:lt2>
          <a:srgbClr val="CDD7DF"/>
        </a:lt2>
        <a:accent1>
          <a:srgbClr val="9999FF"/>
        </a:accent1>
        <a:accent2>
          <a:srgbClr val="7850BA"/>
        </a:accent2>
        <a:accent3>
          <a:srgbClr val="B1AAC9"/>
        </a:accent3>
        <a:accent4>
          <a:srgbClr val="DADADA"/>
        </a:accent4>
        <a:accent5>
          <a:srgbClr val="CACAFF"/>
        </a:accent5>
        <a:accent6>
          <a:srgbClr val="6C48A8"/>
        </a:accent6>
        <a:hlink>
          <a:srgbClr val="00CCFF"/>
        </a:hlink>
        <a:folHlink>
          <a:srgbClr val="0796B3"/>
        </a:folHlink>
      </a:clrScheme>
      <a:clrMap bg1="dk2" tx1="lt1" bg2="dk1" tx2="lt2" accent1="accent1" accent2="accent2" accent3="accent3" accent4="accent4" accent5="accent5" accent6="accent6" hlink="hlink" folHlink="folHlink"/>
    </a:extraClrScheme>
    <a:extraClrScheme>
      <a:clrScheme name="Сумерки 4">
        <a:dk1>
          <a:srgbClr val="55863C"/>
        </a:dk1>
        <a:lt1>
          <a:srgbClr val="FFFFFF"/>
        </a:lt1>
        <a:dk2>
          <a:srgbClr val="375F2F"/>
        </a:dk2>
        <a:lt2>
          <a:srgbClr val="D1EFB3"/>
        </a:lt2>
        <a:accent1>
          <a:srgbClr val="00CC66"/>
        </a:accent1>
        <a:accent2>
          <a:srgbClr val="8EAC66"/>
        </a:accent2>
        <a:accent3>
          <a:srgbClr val="AEB6AD"/>
        </a:accent3>
        <a:accent4>
          <a:srgbClr val="DADADA"/>
        </a:accent4>
        <a:accent5>
          <a:srgbClr val="AAE2B8"/>
        </a:accent5>
        <a:accent6>
          <a:srgbClr val="809B5C"/>
        </a:accent6>
        <a:hlink>
          <a:srgbClr val="B4EF7F"/>
        </a:hlink>
        <a:folHlink>
          <a:srgbClr val="F8F6AC"/>
        </a:folHlink>
      </a:clrScheme>
      <a:clrMap bg1="dk2" tx1="lt1" bg2="dk1" tx2="lt2" accent1="accent1" accent2="accent2" accent3="accent3" accent4="accent4" accent5="accent5" accent6="accent6" hlink="hlink" folHlink="folHlink"/>
    </a:extraClrScheme>
    <a:extraClrScheme>
      <a:clrScheme name="Сумерки 5">
        <a:dk1>
          <a:srgbClr val="588073"/>
        </a:dk1>
        <a:lt1>
          <a:srgbClr val="FFFFFF"/>
        </a:lt1>
        <a:dk2>
          <a:srgbClr val="486768"/>
        </a:dk2>
        <a:lt2>
          <a:srgbClr val="DDDDDD"/>
        </a:lt2>
        <a:accent1>
          <a:srgbClr val="33CCCC"/>
        </a:accent1>
        <a:accent2>
          <a:srgbClr val="008871"/>
        </a:accent2>
        <a:accent3>
          <a:srgbClr val="B1B8B9"/>
        </a:accent3>
        <a:accent4>
          <a:srgbClr val="DADADA"/>
        </a:accent4>
        <a:accent5>
          <a:srgbClr val="ADE2E2"/>
        </a:accent5>
        <a:accent6>
          <a:srgbClr val="007B66"/>
        </a:accent6>
        <a:hlink>
          <a:srgbClr val="00CC99"/>
        </a:hlink>
        <a:folHlink>
          <a:srgbClr val="A8A8A8"/>
        </a:folHlink>
      </a:clrScheme>
      <a:clrMap bg1="dk2" tx1="lt1" bg2="dk1" tx2="lt2" accent1="accent1" accent2="accent2" accent3="accent3" accent4="accent4" accent5="accent5" accent6="accent6" hlink="hlink" folHlink="folHlink"/>
    </a:extraClrScheme>
    <a:extraClrScheme>
      <a:clrScheme name="Сумерки 6">
        <a:dk1>
          <a:srgbClr val="6B6C75"/>
        </a:dk1>
        <a:lt1>
          <a:srgbClr val="FFFFFF"/>
        </a:lt1>
        <a:dk2>
          <a:srgbClr val="575863"/>
        </a:dk2>
        <a:lt2>
          <a:srgbClr val="FFFFCC"/>
        </a:lt2>
        <a:accent1>
          <a:srgbClr val="677481"/>
        </a:accent1>
        <a:accent2>
          <a:srgbClr val="697E5E"/>
        </a:accent2>
        <a:accent3>
          <a:srgbClr val="B4B4B7"/>
        </a:accent3>
        <a:accent4>
          <a:srgbClr val="DADADA"/>
        </a:accent4>
        <a:accent5>
          <a:srgbClr val="B8BCC1"/>
        </a:accent5>
        <a:accent6>
          <a:srgbClr val="5E7254"/>
        </a:accent6>
        <a:hlink>
          <a:srgbClr val="E9E77F"/>
        </a:hlink>
        <a:folHlink>
          <a:srgbClr val="D3A44F"/>
        </a:folHlink>
      </a:clrScheme>
      <a:clrMap bg1="dk2" tx1="lt1" bg2="dk1" tx2="lt2" accent1="accent1" accent2="accent2" accent3="accent3" accent4="accent4" accent5="accent5" accent6="accent6" hlink="hlink" folHlink="folHlink"/>
    </a:extraClrScheme>
    <a:extraClrScheme>
      <a:clrScheme name="Сумерки 7">
        <a:dk1>
          <a:srgbClr val="000000"/>
        </a:dk1>
        <a:lt1>
          <a:srgbClr val="C4D6BE"/>
        </a:lt1>
        <a:dk2>
          <a:srgbClr val="339966"/>
        </a:dk2>
        <a:lt2>
          <a:srgbClr val="EFFBF0"/>
        </a:lt2>
        <a:accent1>
          <a:srgbClr val="DDDDDD"/>
        </a:accent1>
        <a:accent2>
          <a:srgbClr val="CCFF99"/>
        </a:accent2>
        <a:accent3>
          <a:srgbClr val="DEE8DB"/>
        </a:accent3>
        <a:accent4>
          <a:srgbClr val="000000"/>
        </a:accent4>
        <a:accent5>
          <a:srgbClr val="EBEBEB"/>
        </a:accent5>
        <a:accent6>
          <a:srgbClr val="B9E78A"/>
        </a:accent6>
        <a:hlink>
          <a:srgbClr val="009900"/>
        </a:hlink>
        <a:folHlink>
          <a:srgbClr val="336600"/>
        </a:folHlink>
      </a:clrScheme>
      <a:clrMap bg1="lt1" tx1="dk1" bg2="lt2" tx2="dk2" accent1="accent1" accent2="accent2" accent3="accent3" accent4="accent4" accent5="accent5" accent6="accent6" hlink="hlink" folHlink="folHlink"/>
    </a:extraClrScheme>
    <a:extraClrScheme>
      <a:clrScheme name="Сумерки 8">
        <a:dk1>
          <a:srgbClr val="000000"/>
        </a:dk1>
        <a:lt1>
          <a:srgbClr val="D6DAE4"/>
        </a:lt1>
        <a:dk2>
          <a:srgbClr val="000099"/>
        </a:dk2>
        <a:lt2>
          <a:srgbClr val="FFFFFF"/>
        </a:lt2>
        <a:accent1>
          <a:srgbClr val="BFDEE3"/>
        </a:accent1>
        <a:accent2>
          <a:srgbClr val="C0C0C0"/>
        </a:accent2>
        <a:accent3>
          <a:srgbClr val="E8EAEF"/>
        </a:accent3>
        <a:accent4>
          <a:srgbClr val="000000"/>
        </a:accent4>
        <a:accent5>
          <a:srgbClr val="DCECEF"/>
        </a:accent5>
        <a:accent6>
          <a:srgbClr val="AEAEAE"/>
        </a:accent6>
        <a:hlink>
          <a:srgbClr val="3333CC"/>
        </a:hlink>
        <a:folHlink>
          <a:srgbClr val="5E93C9"/>
        </a:folHlink>
      </a:clrScheme>
      <a:clrMap bg1="lt1" tx1="dk1" bg2="lt2" tx2="dk2" accent1="accent1" accent2="accent2" accent3="accent3" accent4="accent4" accent5="accent5" accent6="accent6" hlink="hlink" folHlink="folHlink"/>
    </a:extraClrScheme>
    <a:extraClrScheme>
      <a:clrScheme name="Сумерки 9">
        <a:dk1>
          <a:srgbClr val="4A2500"/>
        </a:dk1>
        <a:lt1>
          <a:srgbClr val="C2C0BA"/>
        </a:lt1>
        <a:dk2>
          <a:srgbClr val="788569"/>
        </a:dk2>
        <a:lt2>
          <a:srgbClr val="F4F4EC"/>
        </a:lt2>
        <a:accent1>
          <a:srgbClr val="E1DFC1"/>
        </a:accent1>
        <a:accent2>
          <a:srgbClr val="A5A7AF"/>
        </a:accent2>
        <a:accent3>
          <a:srgbClr val="DDDCD9"/>
        </a:accent3>
        <a:accent4>
          <a:srgbClr val="3E1E00"/>
        </a:accent4>
        <a:accent5>
          <a:srgbClr val="EEECDD"/>
        </a:accent5>
        <a:accent6>
          <a:srgbClr val="95979E"/>
        </a:accent6>
        <a:hlink>
          <a:srgbClr val="9C9800"/>
        </a:hlink>
        <a:folHlink>
          <a:srgbClr val="666633"/>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Тема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Shimmer</Template>
  <TotalTime>1922</TotalTime>
  <Words>5492</Words>
  <Application>Microsoft Office PowerPoint</Application>
  <PresentationFormat>Экран (4:3)</PresentationFormat>
  <Paragraphs>298</Paragraphs>
  <Slides>81</Slides>
  <Notes>6</Notes>
  <HiddenSlides>0</HiddenSlides>
  <MMClips>0</MMClips>
  <ScaleCrop>false</ScaleCrop>
  <HeadingPairs>
    <vt:vector size="6" baseType="variant">
      <vt:variant>
        <vt:lpstr>Использованные шрифты</vt:lpstr>
      </vt:variant>
      <vt:variant>
        <vt:i4>7</vt:i4>
      </vt:variant>
      <vt:variant>
        <vt:lpstr>Тема</vt:lpstr>
      </vt:variant>
      <vt:variant>
        <vt:i4>1</vt:i4>
      </vt:variant>
      <vt:variant>
        <vt:lpstr>Заголовки слайдов</vt:lpstr>
      </vt:variant>
      <vt:variant>
        <vt:i4>81</vt:i4>
      </vt:variant>
    </vt:vector>
  </HeadingPairs>
  <TitlesOfParts>
    <vt:vector size="89" baseType="lpstr">
      <vt:lpstr>Arial</vt:lpstr>
      <vt:lpstr>Calibri</vt:lpstr>
      <vt:lpstr>Monotype Corsiva</vt:lpstr>
      <vt:lpstr>Symbol</vt:lpstr>
      <vt:lpstr>Tahoma</vt:lpstr>
      <vt:lpstr>Times New Roman</vt:lpstr>
      <vt:lpstr>Wingdings</vt:lpstr>
      <vt:lpstr>Сумерки</vt:lpstr>
      <vt:lpstr>Тема 4. Право социального обеспечения</vt:lpstr>
      <vt:lpstr>Содержание лекции</vt:lpstr>
      <vt:lpstr>Вопрос 1</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Вопрос 2</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Вопрос 3</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vvsu.ru</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Tema_1</dc:title>
  <dc:creator>Olga_V</dc:creator>
  <cp:lastModifiedBy>Илья</cp:lastModifiedBy>
  <cp:revision>278</cp:revision>
  <dcterms:created xsi:type="dcterms:W3CDTF">2010-09-07T21:39:41Z</dcterms:created>
  <dcterms:modified xsi:type="dcterms:W3CDTF">2015-02-23T08:29:31Z</dcterms:modified>
</cp:coreProperties>
</file>