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6AD6EE87-EBD5-4F12-A48A-63ACA297AC8F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953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44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5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18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34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8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04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44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25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00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12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958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08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114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6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6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94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298CD5-6C1E-4009-B41F-6DF62E31D3BE}" type="datetimeFigureOut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299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Концепция управления проектами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часть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405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73" y="312717"/>
            <a:ext cx="10131425" cy="5779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771896"/>
            <a:ext cx="10131425" cy="59495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00"/>
                </a:solidFill>
              </a:rPr>
              <a:t>Взаимосвязь между управлением проектами и </a:t>
            </a:r>
            <a:r>
              <a:rPr lang="ru-RU" dirty="0" smtClean="0">
                <a:solidFill>
                  <a:srgbClr val="FFFF00"/>
                </a:solidFill>
              </a:rPr>
              <a:t>функциональным менеджментом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00"/>
                </a:solidFill>
              </a:rPr>
              <a:t>Управляемые параметры </a:t>
            </a:r>
            <a:r>
              <a:rPr lang="ru-RU" dirty="0" smtClean="0">
                <a:solidFill>
                  <a:srgbClr val="FFFF00"/>
                </a:solidFill>
              </a:rPr>
              <a:t>проекта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Международные </a:t>
            </a:r>
            <a:r>
              <a:rPr lang="ru-RU" dirty="0">
                <a:solidFill>
                  <a:srgbClr val="FFFF00"/>
                </a:solidFill>
              </a:rPr>
              <a:t>стандарты и сертификация в </a:t>
            </a:r>
            <a:r>
              <a:rPr lang="ru-RU" dirty="0" smtClean="0">
                <a:solidFill>
                  <a:srgbClr val="FFFF00"/>
                </a:solidFill>
              </a:rPr>
              <a:t>области управления </a:t>
            </a:r>
            <a:r>
              <a:rPr lang="ru-RU" dirty="0">
                <a:solidFill>
                  <a:srgbClr val="FFFF00"/>
                </a:solidFill>
              </a:rPr>
              <a:t>проектами 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Основные фазы управления проектами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00"/>
                </a:solidFill>
              </a:rPr>
              <a:t>Общие принципы </a:t>
            </a:r>
            <a:r>
              <a:rPr lang="ru-RU" dirty="0" smtClean="0">
                <a:solidFill>
                  <a:srgbClr val="FFFF00"/>
                </a:solidFill>
              </a:rPr>
              <a:t>построения организационных </a:t>
            </a:r>
            <a:r>
              <a:rPr lang="ru-RU" dirty="0">
                <a:solidFill>
                  <a:srgbClr val="FFFF00"/>
                </a:solidFill>
              </a:rPr>
              <a:t>структур </a:t>
            </a:r>
            <a:r>
              <a:rPr lang="ru-RU" dirty="0" smtClean="0">
                <a:solidFill>
                  <a:srgbClr val="FFFF00"/>
                </a:solidFill>
              </a:rPr>
              <a:t>управления проектами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Проектное финансирование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FF00"/>
                </a:solidFill>
              </a:rPr>
              <a:t>Маркетинг проекта 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Планирование проекта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Управление </a:t>
            </a:r>
            <a:r>
              <a:rPr lang="ru-RU" dirty="0"/>
              <a:t>стоимостью </a:t>
            </a:r>
            <a:r>
              <a:rPr lang="ru-RU" dirty="0" smtClean="0"/>
              <a:t>проекта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Управление </a:t>
            </a:r>
            <a:r>
              <a:rPr lang="ru-RU" dirty="0"/>
              <a:t>работами по проекту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Управление </a:t>
            </a:r>
            <a:r>
              <a:rPr lang="ru-RU" dirty="0"/>
              <a:t>ресурсами </a:t>
            </a:r>
            <a:r>
              <a:rPr lang="ru-RU" dirty="0" smtClean="0"/>
              <a:t>проекта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Управление рисками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Контроль </a:t>
            </a:r>
            <a:r>
              <a:rPr lang="ru-RU" dirty="0"/>
              <a:t>и регулирование проекта </a:t>
            </a: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Оценка </a:t>
            </a:r>
            <a:r>
              <a:rPr lang="ru-RU" dirty="0"/>
              <a:t>эффективности инвестиционных проектов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687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работ по типовому проекту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1647278"/>
            <a:ext cx="10133340" cy="481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37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7" y="300208"/>
            <a:ext cx="9720072" cy="6023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Взаимосвязь целей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27" y="902523"/>
            <a:ext cx="6279198" cy="580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96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9460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Сравнение функций функционального и проектного менеджмента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555667"/>
            <a:ext cx="7187539" cy="513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0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447304"/>
          </a:xfrm>
        </p:spPr>
        <p:txBody>
          <a:bodyPr>
            <a:normAutofit fontScale="90000"/>
          </a:bodyPr>
          <a:lstStyle/>
          <a:p>
            <a:r>
              <a:rPr lang="ru-RU" dirty="0"/>
              <a:t>Управляемые параметры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056905"/>
            <a:ext cx="10131425" cy="4734295"/>
          </a:xfrm>
        </p:spPr>
        <p:txBody>
          <a:bodyPr>
            <a:normAutofit/>
          </a:bodyPr>
          <a:lstStyle/>
          <a:p>
            <a:pPr lvl="0"/>
            <a:r>
              <a:rPr lang="ru-RU" sz="2200" dirty="0"/>
              <a:t>объемы и виды работ по проекту;</a:t>
            </a:r>
          </a:p>
          <a:p>
            <a:pPr lvl="0"/>
            <a:r>
              <a:rPr lang="ru-RU" sz="2200" dirty="0"/>
              <a:t>стоимость, издержки, расходы по проекту;</a:t>
            </a:r>
          </a:p>
          <a:p>
            <a:pPr lvl="0"/>
            <a:r>
              <a:rPr lang="ru-RU" sz="2200" dirty="0"/>
              <a:t>временны ´е параметры, включающие сроки, продолжительность и резервы выполнения работ, этапов, фаз проекта; а также взаимосвязи работ;</a:t>
            </a:r>
          </a:p>
          <a:p>
            <a:pPr lvl="0"/>
            <a:r>
              <a:rPr lang="ru-RU" sz="2200" dirty="0"/>
              <a:t>ресурсы, требуемые для осуществления проекта, в том числе человеческие или трудовые, финансовые, материально-технические, подразделяемые на строительные материалы, машины, оборудование, комплектующие изделия и детали, а также ограничения по ресурсам;</a:t>
            </a:r>
          </a:p>
          <a:p>
            <a:pPr lvl="0"/>
            <a:r>
              <a:rPr lang="ru-RU" sz="2200" dirty="0"/>
              <a:t>качество проектных решений, применяемых ресурсов, компонентов проекта и пр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89489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7715"/>
            <a:ext cx="10131425" cy="1456267"/>
          </a:xfrm>
        </p:spPr>
        <p:txBody>
          <a:bodyPr/>
          <a:lstStyle/>
          <a:p>
            <a:r>
              <a:rPr lang="ru-RU" dirty="0" smtClean="0"/>
              <a:t>Наиболее известные стандарты в сфере проектного управления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673982"/>
            <a:ext cx="6736278" cy="505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8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649184"/>
          </a:xfrm>
        </p:spPr>
        <p:txBody>
          <a:bodyPr/>
          <a:lstStyle/>
          <a:p>
            <a:r>
              <a:rPr lang="ru-RU" dirty="0" smtClean="0"/>
              <a:t>Жизненный цикл проекта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1258785"/>
            <a:ext cx="7769430" cy="544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54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60218"/>
            <a:ext cx="10131425" cy="95794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жизненного цикла программного продукта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318161"/>
            <a:ext cx="7805056" cy="535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19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Процессы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413112"/>
          </a:xfrm>
        </p:spPr>
        <p:txBody>
          <a:bodyPr>
            <a:normAutofit/>
          </a:bodyPr>
          <a:lstStyle/>
          <a:p>
            <a:r>
              <a:rPr lang="ru-RU" sz="2200" dirty="0"/>
              <a:t>стратегические (определение направления проекта);</a:t>
            </a:r>
          </a:p>
          <a:p>
            <a:r>
              <a:rPr lang="ru-RU" sz="2200" dirty="0" smtClean="0"/>
              <a:t>относящиеся </a:t>
            </a:r>
            <a:r>
              <a:rPr lang="ru-RU" sz="2200" dirty="0"/>
              <a:t>к ресурсам и персоналу;</a:t>
            </a:r>
          </a:p>
          <a:p>
            <a:r>
              <a:rPr lang="ru-RU" sz="2200" dirty="0" smtClean="0"/>
              <a:t>касающиеся </a:t>
            </a:r>
            <a:r>
              <a:rPr lang="ru-RU" sz="2200" dirty="0"/>
              <a:t>взаимосвязей;</a:t>
            </a:r>
          </a:p>
          <a:p>
            <a:r>
              <a:rPr lang="ru-RU" sz="2200" dirty="0" smtClean="0"/>
              <a:t>касающиеся </a:t>
            </a:r>
            <a:r>
              <a:rPr lang="ru-RU" sz="2200" dirty="0"/>
              <a:t>области применения;</a:t>
            </a:r>
          </a:p>
          <a:p>
            <a:r>
              <a:rPr lang="ru-RU" sz="2200" dirty="0" smtClean="0"/>
              <a:t>касающиеся </a:t>
            </a:r>
            <a:r>
              <a:rPr lang="ru-RU" sz="2200" dirty="0"/>
              <a:t>времени;</a:t>
            </a:r>
          </a:p>
          <a:p>
            <a:r>
              <a:rPr lang="ru-RU" sz="2200" dirty="0" smtClean="0"/>
              <a:t>связанные </a:t>
            </a:r>
            <a:r>
              <a:rPr lang="ru-RU" sz="2200" dirty="0"/>
              <a:t>с затратами;</a:t>
            </a:r>
          </a:p>
          <a:p>
            <a:r>
              <a:rPr lang="ru-RU" sz="2200" dirty="0" smtClean="0"/>
              <a:t>связанные </a:t>
            </a:r>
            <a:r>
              <a:rPr lang="ru-RU" sz="2200" dirty="0"/>
              <a:t>с передачей информации;</a:t>
            </a:r>
          </a:p>
          <a:p>
            <a:r>
              <a:rPr lang="ru-RU" sz="2200" dirty="0" smtClean="0"/>
              <a:t>касающиеся </a:t>
            </a:r>
            <a:r>
              <a:rPr lang="ru-RU" sz="2200" dirty="0"/>
              <a:t>рисков;</a:t>
            </a:r>
          </a:p>
          <a:p>
            <a:r>
              <a:rPr lang="ru-RU" sz="2200" dirty="0" smtClean="0"/>
              <a:t>связанные </a:t>
            </a:r>
            <a:r>
              <a:rPr lang="ru-RU" sz="2200" dirty="0"/>
              <a:t>с закупками.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81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799" y="229590"/>
            <a:ext cx="10131425" cy="494805"/>
          </a:xfrm>
        </p:spPr>
        <p:txBody>
          <a:bodyPr>
            <a:normAutofit fontScale="90000"/>
          </a:bodyPr>
          <a:lstStyle/>
          <a:p>
            <a:r>
              <a:rPr lang="ru-RU" dirty="0"/>
              <a:t>PMBОK </a:t>
            </a:r>
            <a:r>
              <a:rPr lang="ru-RU" dirty="0" err="1"/>
              <a:t>Guide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74468" y="-747397"/>
            <a:ext cx="5989627" cy="895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43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923" y="360218"/>
            <a:ext cx="10131425" cy="494805"/>
          </a:xfrm>
        </p:spPr>
        <p:txBody>
          <a:bodyPr>
            <a:normAutofit fontScale="90000"/>
          </a:bodyPr>
          <a:lstStyle/>
          <a:p>
            <a:r>
              <a:rPr lang="ru-RU" dirty="0"/>
              <a:t>PMBОK </a:t>
            </a:r>
            <a:r>
              <a:rPr lang="ru-RU" dirty="0" err="1"/>
              <a:t>Guide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223575" y="-789629"/>
            <a:ext cx="5857664" cy="914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820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фазы управления проектами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err="1" smtClean="0"/>
              <a:t>Прединвестиционная</a:t>
            </a:r>
            <a:endParaRPr lang="ru-RU" sz="2800" dirty="0" smtClean="0"/>
          </a:p>
          <a:p>
            <a:r>
              <a:rPr lang="ru-RU" sz="2800" dirty="0" smtClean="0"/>
              <a:t>Инвестиционная и эксплуатационная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842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577932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Прединвестиционная</a:t>
            </a:r>
            <a:r>
              <a:rPr lang="ru-RU" dirty="0" smtClean="0"/>
              <a:t> фаза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93" y="1923802"/>
            <a:ext cx="5631874" cy="40732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502" y="261257"/>
            <a:ext cx="5071444" cy="643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47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518556"/>
          </a:xfrm>
        </p:spPr>
        <p:txBody>
          <a:bodyPr>
            <a:normAutofit fontScale="90000"/>
          </a:bodyPr>
          <a:lstStyle/>
          <a:p>
            <a:r>
              <a:rPr lang="ru-RU" dirty="0"/>
              <a:t>Этапы разработки проектной документации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8928" y="1222719"/>
            <a:ext cx="8909462" cy="54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95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инвестиционной и эксплуатационной фаз: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484364"/>
          </a:xfrm>
        </p:spPr>
        <p:txBody>
          <a:bodyPr>
            <a:normAutofit/>
          </a:bodyPr>
          <a:lstStyle/>
          <a:p>
            <a:pPr lvl="0"/>
            <a:r>
              <a:rPr lang="ru-RU" sz="2200" dirty="0"/>
              <a:t>Этапы разработки проектной документации</a:t>
            </a:r>
          </a:p>
          <a:p>
            <a:pPr lvl="0"/>
            <a:r>
              <a:rPr lang="ru-RU" sz="2200" dirty="0"/>
              <a:t>Проектная подготовка строительства.</a:t>
            </a:r>
          </a:p>
          <a:p>
            <a:pPr lvl="0"/>
            <a:r>
              <a:rPr lang="ru-RU" sz="2200" dirty="0"/>
              <a:t>Разработка специальных разделов проекта.</a:t>
            </a:r>
          </a:p>
          <a:p>
            <a:pPr lvl="0"/>
            <a:r>
              <a:rPr lang="ru-RU" sz="2200" dirty="0"/>
              <a:t>Согласование проектной документации.</a:t>
            </a:r>
          </a:p>
          <a:p>
            <a:pPr lvl="0"/>
            <a:r>
              <a:rPr lang="ru-RU" sz="2200" dirty="0"/>
              <a:t>Государственная экспертиза.</a:t>
            </a:r>
          </a:p>
          <a:p>
            <a:pPr lvl="0"/>
            <a:r>
              <a:rPr lang="ru-RU" sz="2200" dirty="0"/>
              <a:t>Утверждение проектной документации.</a:t>
            </a:r>
          </a:p>
          <a:p>
            <a:pPr lvl="0"/>
            <a:r>
              <a:rPr lang="ru-RU" sz="2200" dirty="0"/>
              <a:t>Передача проектов заказчикам</a:t>
            </a:r>
            <a:r>
              <a:rPr lang="ru-RU" sz="2200" dirty="0" smtClean="0"/>
              <a:t>.</a:t>
            </a:r>
          </a:p>
          <a:p>
            <a:pPr lvl="0"/>
            <a:r>
              <a:rPr lang="ru-RU" sz="2200" dirty="0" smtClean="0"/>
              <a:t>Строительная фаза</a:t>
            </a:r>
          </a:p>
          <a:p>
            <a:pPr lvl="0"/>
            <a:r>
              <a:rPr lang="ru-RU" sz="2200" dirty="0" smtClean="0"/>
              <a:t>Завершение инвестиционно-строительного проекта.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26550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36467"/>
            <a:ext cx="10131425" cy="1112323"/>
          </a:xfrm>
        </p:spPr>
        <p:txBody>
          <a:bodyPr>
            <a:normAutofit fontScale="90000"/>
          </a:bodyPr>
          <a:lstStyle/>
          <a:p>
            <a:r>
              <a:rPr lang="ru-RU" dirty="0"/>
              <a:t>Традиционная схема взаимодействия участников проекта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448789"/>
            <a:ext cx="8590928" cy="514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0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83969"/>
            <a:ext cx="10131425" cy="1052946"/>
          </a:xfrm>
        </p:spPr>
        <p:txBody>
          <a:bodyPr>
            <a:normAutofit fontScale="90000"/>
          </a:bodyPr>
          <a:lstStyle/>
          <a:p>
            <a:r>
              <a:rPr lang="ru-RU" dirty="0"/>
              <a:t> Промежуточная схема «под ключ» </a:t>
            </a:r>
            <a:r>
              <a:rPr lang="ru-RU" dirty="0" smtClean="0"/>
              <a:t>взаимодействия участников </a:t>
            </a:r>
            <a:r>
              <a:rPr lang="ru-RU" dirty="0"/>
              <a:t>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436915"/>
            <a:ext cx="8339446" cy="49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76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1005444"/>
          </a:xfrm>
        </p:spPr>
        <p:txBody>
          <a:bodyPr>
            <a:normAutofit fontScale="90000"/>
          </a:bodyPr>
          <a:lstStyle/>
          <a:p>
            <a:r>
              <a:rPr lang="ru-RU" dirty="0"/>
              <a:t>Целостная схема «под ключ» взаимодействия участников </a:t>
            </a:r>
            <a:r>
              <a:rPr lang="ru-RU" dirty="0" smtClean="0"/>
              <a:t>проекта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1615045"/>
            <a:ext cx="7270667" cy="513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7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72093"/>
            <a:ext cx="10131425" cy="922317"/>
          </a:xfrm>
        </p:spPr>
        <p:txBody>
          <a:bodyPr>
            <a:normAutofit fontScale="90000"/>
          </a:bodyPr>
          <a:lstStyle/>
          <a:p>
            <a:r>
              <a:rPr lang="ru-RU" dirty="0"/>
              <a:t>Модифицированная схема «под ключ» </a:t>
            </a:r>
            <a:r>
              <a:rPr lang="ru-RU" dirty="0" smtClean="0"/>
              <a:t>взаимодействия участников </a:t>
            </a:r>
            <a:r>
              <a:rPr lang="ru-RU" dirty="0"/>
              <a:t>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1294410"/>
            <a:ext cx="6926283" cy="541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54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95845"/>
            <a:ext cx="10131425" cy="839190"/>
          </a:xfrm>
        </p:spPr>
        <p:txBody>
          <a:bodyPr>
            <a:normAutofit fontScale="90000"/>
          </a:bodyPr>
          <a:lstStyle/>
          <a:p>
            <a:r>
              <a:rPr lang="ru-RU" dirty="0"/>
              <a:t>Схема «проектного управления» взаимодействия</a:t>
            </a:r>
            <a:br>
              <a:rPr lang="ru-RU" dirty="0"/>
            </a:br>
            <a:r>
              <a:rPr lang="ru-RU" dirty="0"/>
              <a:t>участников 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8791"/>
            <a:ext cx="7116287" cy="524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99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779813"/>
          </a:xfrm>
        </p:spPr>
        <p:txBody>
          <a:bodyPr/>
          <a:lstStyle/>
          <a:p>
            <a:r>
              <a:rPr lang="ru-RU" dirty="0" smtClean="0"/>
              <a:t>Формы проектного финансирования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12261"/>
            <a:ext cx="7745277" cy="508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58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Маркетинг проекта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1) маркетинговые </a:t>
            </a:r>
            <a:r>
              <a:rPr lang="ru-RU" sz="2200" dirty="0"/>
              <a:t>исследования;</a:t>
            </a:r>
          </a:p>
          <a:p>
            <a:r>
              <a:rPr lang="ru-RU" sz="2200" dirty="0"/>
              <a:t>2) разработка стратегии маркетинга;</a:t>
            </a:r>
          </a:p>
          <a:p>
            <a:r>
              <a:rPr lang="ru-RU" sz="2200" dirty="0"/>
              <a:t>3) формирование концепции маркетинга;</a:t>
            </a:r>
          </a:p>
          <a:p>
            <a:r>
              <a:rPr lang="ru-RU" sz="2200" dirty="0"/>
              <a:t>4) программа маркетинга проекта;</a:t>
            </a:r>
          </a:p>
          <a:p>
            <a:r>
              <a:rPr lang="ru-RU" sz="2200" dirty="0"/>
              <a:t>5) бюджет маркетинга проекта;</a:t>
            </a:r>
          </a:p>
          <a:p>
            <a:r>
              <a:rPr lang="ru-RU" sz="2200" dirty="0"/>
              <a:t>6) реализация мероприятий по маркетингу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4227262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8985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Разработка маркетинговой стратегии проекта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505446"/>
            <a:ext cx="8066313" cy="516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341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981694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Структура деятельности по формированию </a:t>
            </a:r>
            <a:r>
              <a:rPr lang="ru-RU" dirty="0" smtClean="0"/>
              <a:t>концепции маркетинга </a:t>
            </a:r>
            <a:r>
              <a:rPr lang="ru-RU" dirty="0"/>
              <a:t>проекта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591295"/>
            <a:ext cx="7686303" cy="505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45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566057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Структура бюджета </a:t>
            </a:r>
            <a:r>
              <a:rPr lang="ru-RU" dirty="0" smtClean="0"/>
              <a:t>маркетинга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2089501"/>
            <a:ext cx="10395942" cy="352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71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54230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Реализация маркетинга </a:t>
            </a:r>
            <a:r>
              <a:rPr lang="ru-RU" b="1" dirty="0" smtClean="0"/>
              <a:t>проекта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77463"/>
            <a:ext cx="8240511" cy="53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177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31470"/>
            <a:ext cx="10131425" cy="1017319"/>
          </a:xfrm>
        </p:spPr>
        <p:txBody>
          <a:bodyPr>
            <a:normAutofit fontScale="90000"/>
          </a:bodyPr>
          <a:lstStyle/>
          <a:p>
            <a:r>
              <a:rPr lang="ru-RU" dirty="0"/>
              <a:t>Взаимосвязь маркетинга с другими функциями и подсистемами </a:t>
            </a:r>
            <a:r>
              <a:rPr lang="ru-RU" dirty="0" smtClean="0"/>
              <a:t>УП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8789"/>
            <a:ext cx="6190013" cy="523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060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103</TotalTime>
  <Words>386</Words>
  <Application>Microsoft Office PowerPoint</Application>
  <PresentationFormat>Широкоэкранный</PresentationFormat>
  <Paragraphs>74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Небеса</vt:lpstr>
      <vt:lpstr>Концепция управления проектами</vt:lpstr>
      <vt:lpstr>план</vt:lpstr>
      <vt:lpstr>Организация работ по типовому проекту</vt:lpstr>
      <vt:lpstr>Взаимосвязь целей</vt:lpstr>
      <vt:lpstr>Сравнение функций функционального и проектного менеджмента</vt:lpstr>
      <vt:lpstr>Управляемые параметры проекта</vt:lpstr>
      <vt:lpstr>Наиболее известные стандарты в сфере проектного управления</vt:lpstr>
      <vt:lpstr>Жизненный цикл проекта</vt:lpstr>
      <vt:lpstr>Пример жизненного цикла программного продукта</vt:lpstr>
      <vt:lpstr>Процессы проекта</vt:lpstr>
      <vt:lpstr>PMBОK Guide</vt:lpstr>
      <vt:lpstr>PMBОK Guide</vt:lpstr>
      <vt:lpstr>Основные фазы управления проектами</vt:lpstr>
      <vt:lpstr>Прединвестиционная фаза</vt:lpstr>
      <vt:lpstr>Этапы разработки проектной документации</vt:lpstr>
      <vt:lpstr>Этапы инвестиционной и эксплуатационной фаз:</vt:lpstr>
      <vt:lpstr>Традиционная схема взаимодействия участников проекта</vt:lpstr>
      <vt:lpstr> Промежуточная схема «под ключ» взаимодействия участников проекта</vt:lpstr>
      <vt:lpstr>Целостная схема «под ключ» взаимодействия участников проекта</vt:lpstr>
      <vt:lpstr>Модифицированная схема «под ключ» взаимодействия участников проекта</vt:lpstr>
      <vt:lpstr>Схема «проектного управления» взаимодействия участников проекта</vt:lpstr>
      <vt:lpstr>Формы проектного финансирования</vt:lpstr>
      <vt:lpstr>Маркетинг проекта включает</vt:lpstr>
      <vt:lpstr>Разработка маркетинговой стратегии проекта</vt:lpstr>
      <vt:lpstr>Структура деятельности по формированию концепции маркетинга проекта</vt:lpstr>
      <vt:lpstr>Структура бюджета маркетинга</vt:lpstr>
      <vt:lpstr>Реализация маркетинга проекта</vt:lpstr>
      <vt:lpstr>Взаимосвязь маркетинга с другими функциями и подсистемами УП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управления проектами</dc:title>
  <dc:creator>И.В.</dc:creator>
  <cp:lastModifiedBy>И.В.</cp:lastModifiedBy>
  <cp:revision>15</cp:revision>
  <dcterms:created xsi:type="dcterms:W3CDTF">2016-09-08T05:40:22Z</dcterms:created>
  <dcterms:modified xsi:type="dcterms:W3CDTF">2016-09-08T07:24:05Z</dcterms:modified>
</cp:coreProperties>
</file>