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60" r:id="rId4"/>
    <p:sldId id="261" r:id="rId5"/>
    <p:sldId id="262" r:id="rId6"/>
    <p:sldId id="258" r:id="rId7"/>
    <p:sldId id="263" r:id="rId8"/>
    <p:sldId id="257"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10B749-D7A3-4480-BE85-D9FF3535E8EF}" type="datetimeFigureOut">
              <a:rPr lang="ru-RU" smtClean="0"/>
              <a:t>16.10.2015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1971335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10B749-D7A3-4480-BE85-D9FF3535E8EF}" type="datetimeFigureOut">
              <a:rPr lang="ru-RU" smtClean="0"/>
              <a:t>16.10.2015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1606034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10B749-D7A3-4480-BE85-D9FF3535E8EF}" type="datetimeFigureOut">
              <a:rPr lang="ru-RU" smtClean="0"/>
              <a:t>16.10.2015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2807109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10B749-D7A3-4480-BE85-D9FF3535E8EF}" type="datetimeFigureOut">
              <a:rPr lang="ru-RU" smtClean="0"/>
              <a:t>16.10.2015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355520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10B749-D7A3-4480-BE85-D9FF3535E8EF}" type="datetimeFigureOut">
              <a:rPr lang="ru-RU" smtClean="0"/>
              <a:t>16.10.2015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3194410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10B749-D7A3-4480-BE85-D9FF3535E8EF}" type="datetimeFigureOut">
              <a:rPr lang="ru-RU" smtClean="0"/>
              <a:t>16.10.2015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3423816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10B749-D7A3-4480-BE85-D9FF3535E8EF}" type="datetimeFigureOut">
              <a:rPr lang="ru-RU" smtClean="0"/>
              <a:t>16.10.2015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366332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10B749-D7A3-4480-BE85-D9FF3535E8EF}" type="datetimeFigureOut">
              <a:rPr lang="ru-RU" smtClean="0"/>
              <a:t>16.10.2015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101951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10B749-D7A3-4480-BE85-D9FF3535E8EF}" type="datetimeFigureOut">
              <a:rPr lang="ru-RU" smtClean="0"/>
              <a:t>16.10.2015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2395982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10B749-D7A3-4480-BE85-D9FF3535E8EF}" type="datetimeFigureOut">
              <a:rPr lang="ru-RU" smtClean="0"/>
              <a:t>16.10.2015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48502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10B749-D7A3-4480-BE85-D9FF3535E8EF}" type="datetimeFigureOut">
              <a:rPr lang="ru-RU" smtClean="0"/>
              <a:t>16.10.2015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076A3C-C6B4-49B7-B738-A9E094ECD552}" type="slidenum">
              <a:rPr lang="ru-RU" smtClean="0"/>
              <a:t>‹#›</a:t>
            </a:fld>
            <a:endParaRPr lang="ru-RU"/>
          </a:p>
        </p:txBody>
      </p:sp>
    </p:spTree>
    <p:extLst>
      <p:ext uri="{BB962C8B-B14F-4D97-AF65-F5344CB8AC3E}">
        <p14:creationId xmlns:p14="http://schemas.microsoft.com/office/powerpoint/2010/main" val="3501893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0B749-D7A3-4480-BE85-D9FF3535E8EF}" type="datetimeFigureOut">
              <a:rPr lang="ru-RU" smtClean="0"/>
              <a:t>16.10.2015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076A3C-C6B4-49B7-B738-A9E094ECD552}" type="slidenum">
              <a:rPr lang="ru-RU" smtClean="0"/>
              <a:t>‹#›</a:t>
            </a:fld>
            <a:endParaRPr lang="ru-RU"/>
          </a:p>
        </p:txBody>
      </p:sp>
    </p:spTree>
    <p:extLst>
      <p:ext uri="{BB962C8B-B14F-4D97-AF65-F5344CB8AC3E}">
        <p14:creationId xmlns:p14="http://schemas.microsoft.com/office/powerpoint/2010/main" val="177168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lstStyle/>
          <a:p>
            <a:r>
              <a:rPr lang="ru-RU" b="1" dirty="0"/>
              <a:t>Экономика семьи: </a:t>
            </a:r>
            <a:r>
              <a:rPr lang="ru-RU" b="1" dirty="0" smtClean="0"/>
              <a:t/>
            </a:r>
            <a:br>
              <a:rPr lang="ru-RU" b="1" dirty="0" smtClean="0"/>
            </a:br>
            <a:r>
              <a:rPr lang="ru-RU" b="1" dirty="0" smtClean="0"/>
              <a:t>макро</a:t>
            </a:r>
            <a:r>
              <a:rPr lang="ru-RU" b="1" dirty="0"/>
              <a:t>– и </a:t>
            </a:r>
            <a:r>
              <a:rPr lang="ru-RU" b="1" dirty="0" err="1"/>
              <a:t>микроподходы</a:t>
            </a:r>
            <a:endParaRPr lang="ru-RU" dirty="0"/>
          </a:p>
        </p:txBody>
      </p:sp>
      <p:sp>
        <p:nvSpPr>
          <p:cNvPr id="5" name="Подзаголовок 4"/>
          <p:cNvSpPr>
            <a:spLocks noGrp="1"/>
          </p:cNvSpPr>
          <p:nvPr>
            <p:ph type="subTitle" idx="1"/>
          </p:nvPr>
        </p:nvSpPr>
        <p:spPr/>
        <p:txBody>
          <a:bodyPr/>
          <a:lstStyle/>
          <a:p>
            <a:endParaRPr lang="ru-RU"/>
          </a:p>
        </p:txBody>
      </p:sp>
    </p:spTree>
    <p:extLst>
      <p:ext uri="{BB962C8B-B14F-4D97-AF65-F5344CB8AC3E}">
        <p14:creationId xmlns:p14="http://schemas.microsoft.com/office/powerpoint/2010/main" val="299279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Autofit/>
          </a:bodyPr>
          <a:lstStyle/>
          <a:p>
            <a:r>
              <a:rPr lang="ru-RU" sz="3600" b="1" dirty="0" smtClean="0">
                <a:effectLst>
                  <a:outerShdw blurRad="38100" dist="38100" dir="2700000" algn="tl">
                    <a:srgbClr val="000000">
                      <a:alpha val="43137"/>
                    </a:srgbClr>
                  </a:outerShdw>
                </a:effectLst>
              </a:rPr>
              <a:t>Семья</a:t>
            </a:r>
            <a:r>
              <a:rPr lang="ru-RU" sz="3600" dirty="0" smtClean="0"/>
              <a:t> является сложным объектом для исследования, и каждая из наук, исследующая ее, создает свой набор определений и моделей.</a:t>
            </a:r>
            <a:endParaRPr lang="ru-RU" sz="3600" dirty="0"/>
          </a:p>
        </p:txBody>
      </p:sp>
      <p:sp>
        <p:nvSpPr>
          <p:cNvPr id="7" name="Объект 6"/>
          <p:cNvSpPr>
            <a:spLocks noGrp="1"/>
          </p:cNvSpPr>
          <p:nvPr>
            <p:ph idx="1"/>
          </p:nvPr>
        </p:nvSpPr>
        <p:spPr>
          <a:xfrm>
            <a:off x="838200" y="2250627"/>
            <a:ext cx="10515600" cy="4351338"/>
          </a:xfrm>
        </p:spPr>
        <p:txBody>
          <a:bodyPr>
            <a:normAutofit/>
          </a:bodyPr>
          <a:lstStyle/>
          <a:p>
            <a:r>
              <a:rPr lang="ru-RU" sz="3200" dirty="0" smtClean="0"/>
              <a:t>Поэтому </a:t>
            </a:r>
            <a:r>
              <a:rPr lang="ru-RU" sz="3200" dirty="0"/>
              <a:t>при употреблении термина «семья» необходимо разграничение тех аспектов, которые вкладываются различными науками, парадигмами, школами, моделями. </a:t>
            </a:r>
            <a:endParaRPr lang="ru-RU" sz="3200" dirty="0" smtClean="0"/>
          </a:p>
          <a:p>
            <a:r>
              <a:rPr lang="ru-RU" sz="3200" dirty="0" smtClean="0"/>
              <a:t>В </a:t>
            </a:r>
            <a:r>
              <a:rPr lang="ru-RU" sz="3200" dirty="0"/>
              <a:t>экономическом анализе семьи сложились две традиции анализа: </a:t>
            </a:r>
            <a:r>
              <a:rPr lang="ru-RU" sz="3200" dirty="0" smtClean="0"/>
              <a:t>на </a:t>
            </a:r>
            <a:r>
              <a:rPr lang="ru-RU" sz="3200" dirty="0"/>
              <a:t>микроуровне и макроуровне. </a:t>
            </a:r>
            <a:endParaRPr lang="ru-RU" sz="3200" dirty="0" smtClean="0"/>
          </a:p>
          <a:p>
            <a:r>
              <a:rPr lang="ru-RU" sz="3200" dirty="0" smtClean="0"/>
              <a:t>Микроуровень </a:t>
            </a:r>
            <a:r>
              <a:rPr lang="ru-RU" sz="3200" dirty="0"/>
              <a:t>определял анализ отдельной семьи, макроуровень – совокупность всех семей в обществе.</a:t>
            </a:r>
          </a:p>
        </p:txBody>
      </p:sp>
    </p:spTree>
    <p:extLst>
      <p:ext uri="{BB962C8B-B14F-4D97-AF65-F5344CB8AC3E}">
        <p14:creationId xmlns:p14="http://schemas.microsoft.com/office/powerpoint/2010/main" val="355141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dirty="0"/>
              <a:t>Р</a:t>
            </a:r>
            <a:r>
              <a:rPr lang="ru-RU" sz="4800" dirty="0" smtClean="0"/>
              <a:t>азграничим понятия семьи и</a:t>
            </a:r>
            <a:br>
              <a:rPr lang="ru-RU" sz="4800" dirty="0" smtClean="0"/>
            </a:br>
            <a:r>
              <a:rPr lang="ru-RU" sz="4800" dirty="0" smtClean="0"/>
              <a:t>домашнего хозяйства.</a:t>
            </a:r>
            <a:endParaRPr lang="ru-RU" sz="4800" dirty="0"/>
          </a:p>
        </p:txBody>
      </p:sp>
      <p:sp>
        <p:nvSpPr>
          <p:cNvPr id="3" name="Объект 2"/>
          <p:cNvSpPr>
            <a:spLocks noGrp="1"/>
          </p:cNvSpPr>
          <p:nvPr>
            <p:ph idx="1"/>
          </p:nvPr>
        </p:nvSpPr>
        <p:spPr/>
        <p:txBody>
          <a:bodyPr>
            <a:normAutofit/>
          </a:bodyPr>
          <a:lstStyle/>
          <a:p>
            <a:r>
              <a:rPr lang="ru-RU" sz="3600" dirty="0" smtClean="0"/>
              <a:t>Под</a:t>
            </a:r>
            <a:r>
              <a:rPr lang="ru-RU" sz="3600" dirty="0"/>
              <a:t> </a:t>
            </a:r>
            <a:r>
              <a:rPr lang="ru-RU" sz="3600" b="1" i="1" dirty="0"/>
              <a:t>семьей </a:t>
            </a:r>
            <a:r>
              <a:rPr lang="ru-RU" sz="3600" dirty="0"/>
              <a:t>понимается группа, объединяемая общностью семейно-родственных связей </a:t>
            </a:r>
            <a:r>
              <a:rPr lang="ru-RU" sz="3600" i="1" dirty="0" smtClean="0"/>
              <a:t>(</a:t>
            </a:r>
            <a:r>
              <a:rPr lang="ru-RU" sz="3600" i="1" dirty="0"/>
              <a:t>супружество, </a:t>
            </a:r>
            <a:r>
              <a:rPr lang="ru-RU" sz="3600" i="1" dirty="0" err="1"/>
              <a:t>родительство</a:t>
            </a:r>
            <a:r>
              <a:rPr lang="ru-RU" sz="3600" i="1" dirty="0"/>
              <a:t>, родство), </a:t>
            </a:r>
            <a:r>
              <a:rPr lang="ru-RU" sz="3600" dirty="0"/>
              <a:t>которая не обязательно проживает под одной крышей и не обязательно имеет общий бюджет. </a:t>
            </a:r>
          </a:p>
        </p:txBody>
      </p:sp>
    </p:spTree>
    <p:extLst>
      <p:ext uri="{BB962C8B-B14F-4D97-AF65-F5344CB8AC3E}">
        <p14:creationId xmlns:p14="http://schemas.microsoft.com/office/powerpoint/2010/main" val="3669972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i="1" dirty="0" smtClean="0"/>
              <a:t>Домашнее хозяйство </a:t>
            </a:r>
            <a:r>
              <a:rPr lang="ru-RU" sz="3200" dirty="0" smtClean="0"/>
              <a:t>представляет собой группу людей, объединенных общими задачами, местом проживания, бюджетом и обычно семейно-родственными связями.</a:t>
            </a:r>
            <a:endParaRPr lang="ru-RU" sz="3200" dirty="0"/>
          </a:p>
        </p:txBody>
      </p:sp>
      <p:sp>
        <p:nvSpPr>
          <p:cNvPr id="3" name="Объект 2"/>
          <p:cNvSpPr>
            <a:spLocks noGrp="1"/>
          </p:cNvSpPr>
          <p:nvPr>
            <p:ph idx="1"/>
          </p:nvPr>
        </p:nvSpPr>
        <p:spPr/>
        <p:txBody>
          <a:bodyPr>
            <a:normAutofit/>
          </a:bodyPr>
          <a:lstStyle/>
          <a:p>
            <a:r>
              <a:rPr lang="ru-RU" sz="3200" dirty="0" smtClean="0"/>
              <a:t>Понятия </a:t>
            </a:r>
            <a:r>
              <a:rPr lang="ru-RU" sz="3200" dirty="0"/>
              <a:t>домохозяйства, индивида и семьи не тождественны друг другу. </a:t>
            </a:r>
            <a:endParaRPr lang="ru-RU" sz="3200" dirty="0" smtClean="0"/>
          </a:p>
          <a:p>
            <a:r>
              <a:rPr lang="ru-RU" sz="3200" dirty="0" smtClean="0"/>
              <a:t>Домохозяйство </a:t>
            </a:r>
            <a:r>
              <a:rPr lang="ru-RU" sz="3200" dirty="0"/>
              <a:t>раскрывается как хозяйствующий субъект, «вписанный» в соответствующую социальную структуру, – семью, родственные и соседские отношения. </a:t>
            </a:r>
            <a:endParaRPr lang="ru-RU" sz="3200" dirty="0" smtClean="0"/>
          </a:p>
          <a:p>
            <a:r>
              <a:rPr lang="ru-RU" sz="3200" dirty="0" smtClean="0"/>
              <a:t>В </a:t>
            </a:r>
            <a:r>
              <a:rPr lang="ru-RU" sz="3200" dirty="0"/>
              <a:t>основе домашнего хозяйства лежат властные отношения – права по контролю над совместной экономической деятельностью передаются одному из его членов – главе семьи.</a:t>
            </a:r>
          </a:p>
        </p:txBody>
      </p:sp>
    </p:spTree>
    <p:extLst>
      <p:ext uri="{BB962C8B-B14F-4D97-AF65-F5344CB8AC3E}">
        <p14:creationId xmlns:p14="http://schemas.microsoft.com/office/powerpoint/2010/main" val="143269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a:effectLst>
                  <a:outerShdw blurRad="38100" dist="38100" dir="2700000" algn="tl">
                    <a:srgbClr val="000000">
                      <a:alpha val="43137"/>
                    </a:srgbClr>
                  </a:outerShdw>
                </a:effectLst>
              </a:rPr>
              <a:t>Ц</a:t>
            </a:r>
            <a:r>
              <a:rPr lang="ru-RU" sz="3600" b="1" dirty="0" smtClean="0">
                <a:effectLst>
                  <a:outerShdw blurRad="38100" dist="38100" dir="2700000" algn="tl">
                    <a:srgbClr val="000000">
                      <a:alpha val="43137"/>
                    </a:srgbClr>
                  </a:outerShdw>
                </a:effectLst>
              </a:rPr>
              <a:t>ель домашнего хозяйства </a:t>
            </a:r>
            <a:r>
              <a:rPr lang="ru-RU" sz="3600" dirty="0" smtClean="0"/>
              <a:t>– обеспечение своим членам гарантированного уровня благосостояния вне зависимости от появления непредвиденных обстоятельств.</a:t>
            </a:r>
            <a:endParaRPr lang="ru-RU" dirty="0"/>
          </a:p>
        </p:txBody>
      </p:sp>
      <p:sp>
        <p:nvSpPr>
          <p:cNvPr id="3" name="Объект 2"/>
          <p:cNvSpPr>
            <a:spLocks noGrp="1"/>
          </p:cNvSpPr>
          <p:nvPr>
            <p:ph idx="1"/>
          </p:nvPr>
        </p:nvSpPr>
        <p:spPr/>
        <p:txBody>
          <a:bodyPr>
            <a:normAutofit/>
          </a:bodyPr>
          <a:lstStyle/>
          <a:p>
            <a:r>
              <a:rPr lang="ru-RU" sz="3200" dirty="0" smtClean="0"/>
              <a:t>Основную </a:t>
            </a:r>
            <a:r>
              <a:rPr lang="ru-RU" sz="3200" dirty="0"/>
              <a:t>функцию домашнего хозяйства следует определить как производство, реализация и </a:t>
            </a:r>
            <a:r>
              <a:rPr lang="ru-RU" sz="3200" dirty="0" smtClean="0"/>
              <a:t>сохранение </a:t>
            </a:r>
            <a:r>
              <a:rPr lang="ru-RU" sz="3200" b="1" dirty="0" smtClean="0"/>
              <a:t>человеческого </a:t>
            </a:r>
            <a:r>
              <a:rPr lang="ru-RU" sz="3200" b="1" dirty="0"/>
              <a:t>капитала, </a:t>
            </a:r>
            <a:r>
              <a:rPr lang="ru-RU" sz="3200" dirty="0"/>
              <a:t>который, в свою очередь, понимается как совокупность знаний, практических навыков и трудовых усилий человека. </a:t>
            </a:r>
            <a:endParaRPr lang="ru-RU" sz="3200" dirty="0" smtClean="0"/>
          </a:p>
          <a:p>
            <a:r>
              <a:rPr lang="ru-RU" sz="3200" dirty="0" smtClean="0"/>
              <a:t>Представим </a:t>
            </a:r>
            <a:r>
              <a:rPr lang="ru-RU" sz="3200" dirty="0"/>
              <a:t>деятельность домашнего хозяйства по формированию человеческого капитала с помощью схемы</a:t>
            </a:r>
          </a:p>
        </p:txBody>
      </p:sp>
    </p:spTree>
    <p:extLst>
      <p:ext uri="{BB962C8B-B14F-4D97-AF65-F5344CB8AC3E}">
        <p14:creationId xmlns:p14="http://schemas.microsoft.com/office/powerpoint/2010/main" val="2933876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38200" y="365126"/>
            <a:ext cx="10515600" cy="587912"/>
          </a:xfrm>
        </p:spPr>
        <p:txBody>
          <a:bodyPr>
            <a:noAutofit/>
          </a:bodyPr>
          <a:lstStyle/>
          <a:p>
            <a:pPr algn="ctr"/>
            <a:r>
              <a:rPr lang="ru-RU" sz="3200" b="1" dirty="0">
                <a:solidFill>
                  <a:srgbClr val="C00000"/>
                </a:solidFill>
              </a:rPr>
              <a:t>Структура деятельности домашнего хозяйства по формированию человеческого </a:t>
            </a:r>
            <a:r>
              <a:rPr lang="ru-RU" sz="3200" b="1" dirty="0" smtClean="0">
                <a:solidFill>
                  <a:srgbClr val="C00000"/>
                </a:solidFill>
              </a:rPr>
              <a:t>капитала</a:t>
            </a:r>
            <a:endParaRPr lang="ru-RU" sz="3200" b="1" dirty="0">
              <a:solidFill>
                <a:srgbClr val="C00000"/>
              </a:solidFill>
            </a:endParaRPr>
          </a:p>
        </p:txBody>
      </p:sp>
      <p:pic>
        <p:nvPicPr>
          <p:cNvPr id="6" name="Объект 5"/>
          <p:cNvPicPr>
            <a:picLocks noGrp="1" noChangeAspect="1"/>
          </p:cNvPicPr>
          <p:nvPr>
            <p:ph idx="1"/>
          </p:nvPr>
        </p:nvPicPr>
        <p:blipFill>
          <a:blip r:embed="rId2"/>
          <a:stretch>
            <a:fillRect/>
          </a:stretch>
        </p:blipFill>
        <p:spPr>
          <a:xfrm>
            <a:off x="1944711" y="1159099"/>
            <a:ext cx="8628844" cy="5563673"/>
          </a:xfrm>
          <a:prstGeom prst="rect">
            <a:avLst/>
          </a:prstGeom>
        </p:spPr>
      </p:pic>
    </p:spTree>
    <p:extLst>
      <p:ext uri="{BB962C8B-B14F-4D97-AF65-F5344CB8AC3E}">
        <p14:creationId xmlns:p14="http://schemas.microsoft.com/office/powerpoint/2010/main" val="2661939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Универсальной модели домашнего хозяйства не существует, так как характеристики институциональной среды, в которой это домохозяйство находится, оказывают влияние на его структуру.</a:t>
            </a:r>
            <a:endParaRPr lang="ru-RU" sz="3200" dirty="0"/>
          </a:p>
        </p:txBody>
      </p:sp>
      <p:sp>
        <p:nvSpPr>
          <p:cNvPr id="3" name="Объект 2"/>
          <p:cNvSpPr>
            <a:spLocks noGrp="1"/>
          </p:cNvSpPr>
          <p:nvPr>
            <p:ph idx="1"/>
          </p:nvPr>
        </p:nvSpPr>
        <p:spPr>
          <a:xfrm>
            <a:off x="735169" y="2340780"/>
            <a:ext cx="10515600" cy="4351338"/>
          </a:xfrm>
        </p:spPr>
        <p:txBody>
          <a:bodyPr>
            <a:normAutofit/>
          </a:bodyPr>
          <a:lstStyle/>
          <a:p>
            <a:r>
              <a:rPr lang="ru-RU" sz="3600" dirty="0" smtClean="0"/>
              <a:t>В </a:t>
            </a:r>
            <a:r>
              <a:rPr lang="ru-RU" sz="3600" dirty="0"/>
              <a:t>этой связи разделяют три идеальных типа домашнего хозяйства (не существующих в чистом виде): </a:t>
            </a:r>
            <a:endParaRPr lang="ru-RU" sz="3600" dirty="0" smtClean="0"/>
          </a:p>
          <a:p>
            <a:pPr>
              <a:buFont typeface="Wingdings" panose="05000000000000000000" pitchFamily="2" charset="2"/>
              <a:buChar char="ü"/>
            </a:pPr>
            <a:r>
              <a:rPr lang="ru-RU" sz="3600" dirty="0" smtClean="0"/>
              <a:t>домашнее </a:t>
            </a:r>
            <a:r>
              <a:rPr lang="ru-RU" sz="3600" dirty="0"/>
              <a:t>хозяйство в командной экономике, </a:t>
            </a:r>
            <a:endParaRPr lang="ru-RU" sz="3600" dirty="0" smtClean="0"/>
          </a:p>
          <a:p>
            <a:pPr>
              <a:buFont typeface="Wingdings" panose="05000000000000000000" pitchFamily="2" charset="2"/>
              <a:buChar char="ü"/>
            </a:pPr>
            <a:r>
              <a:rPr lang="ru-RU" sz="3600" dirty="0" smtClean="0"/>
              <a:t>домашнее </a:t>
            </a:r>
            <a:r>
              <a:rPr lang="ru-RU" sz="3600" dirty="0"/>
              <a:t>хозяйство в рыночной экономике и </a:t>
            </a:r>
            <a:endParaRPr lang="ru-RU" sz="3600" dirty="0" smtClean="0"/>
          </a:p>
          <a:p>
            <a:pPr>
              <a:buFont typeface="Wingdings" panose="05000000000000000000" pitchFamily="2" charset="2"/>
              <a:buChar char="ü"/>
            </a:pPr>
            <a:r>
              <a:rPr lang="ru-RU" sz="3600" dirty="0" smtClean="0"/>
              <a:t>домашнее </a:t>
            </a:r>
            <a:r>
              <a:rPr lang="ru-RU" sz="3600" dirty="0"/>
              <a:t>хозяйство в переходной экономике.</a:t>
            </a:r>
            <a:br>
              <a:rPr lang="ru-RU" sz="3600" dirty="0"/>
            </a:br>
            <a:endParaRPr lang="ru-RU" sz="3600" dirty="0"/>
          </a:p>
        </p:txBody>
      </p:sp>
    </p:spTree>
    <p:extLst>
      <p:ext uri="{BB962C8B-B14F-4D97-AF65-F5344CB8AC3E}">
        <p14:creationId xmlns:p14="http://schemas.microsoft.com/office/powerpoint/2010/main" val="378968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961399"/>
          </a:xfrm>
        </p:spPr>
        <p:txBody>
          <a:bodyPr>
            <a:normAutofit fontScale="90000"/>
          </a:bodyPr>
          <a:lstStyle/>
          <a:p>
            <a:pPr algn="ctr"/>
            <a:r>
              <a:rPr lang="ru-RU" dirty="0"/>
              <a:t> </a:t>
            </a:r>
            <a:r>
              <a:rPr lang="ru-RU" sz="3600" b="1" dirty="0" smtClean="0">
                <a:solidFill>
                  <a:srgbClr val="C00000"/>
                </a:solidFill>
              </a:rPr>
              <a:t>Основные </a:t>
            </a:r>
            <a:r>
              <a:rPr lang="ru-RU" sz="3600" b="1" dirty="0">
                <a:solidFill>
                  <a:srgbClr val="C00000"/>
                </a:solidFill>
              </a:rPr>
              <a:t>характеристики трех основных типов домашнего </a:t>
            </a:r>
            <a:r>
              <a:rPr lang="ru-RU" sz="3600" b="1" dirty="0" smtClean="0">
                <a:solidFill>
                  <a:srgbClr val="C00000"/>
                </a:solidFill>
              </a:rPr>
              <a:t>хозяйства</a:t>
            </a:r>
            <a:endParaRPr lang="ru-RU" sz="3600" dirty="0">
              <a:solidFill>
                <a:srgbClr val="C00000"/>
              </a:solidFill>
            </a:endParaRPr>
          </a:p>
        </p:txBody>
      </p:sp>
      <p:pic>
        <p:nvPicPr>
          <p:cNvPr id="4" name="Объект 3"/>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1017431" y="1326524"/>
            <a:ext cx="10431887" cy="5370489"/>
          </a:xfrm>
          <a:prstGeom prst="rect">
            <a:avLst/>
          </a:prstGeom>
        </p:spPr>
      </p:pic>
    </p:spTree>
    <p:extLst>
      <p:ext uri="{BB962C8B-B14F-4D97-AF65-F5344CB8AC3E}">
        <p14:creationId xmlns:p14="http://schemas.microsoft.com/office/powerpoint/2010/main" val="3312271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3805" y="500061"/>
            <a:ext cx="11203548" cy="2577989"/>
          </a:xfrm>
        </p:spPr>
        <p:txBody>
          <a:bodyPr>
            <a:noAutofit/>
          </a:bodyPr>
          <a:lstStyle/>
          <a:p>
            <a:r>
              <a:rPr lang="ru-RU" sz="3200" dirty="0" smtClean="0"/>
              <a:t>В поведении домохозяйств выделяют характеристики экономического субъекта, </a:t>
            </a:r>
            <a:br>
              <a:rPr lang="ru-RU" sz="3200" dirty="0" smtClean="0"/>
            </a:br>
            <a:r>
              <a:rPr lang="ru-RU" sz="3200" b="1" dirty="0" smtClean="0"/>
              <a:t>«оптимизирующего рационализатора», </a:t>
            </a:r>
            <a:br>
              <a:rPr lang="ru-RU" sz="3200" b="1" dirty="0" smtClean="0"/>
            </a:br>
            <a:r>
              <a:rPr lang="ru-RU" sz="3200" dirty="0" smtClean="0"/>
              <a:t>но это не всегда возможно, и домохозяйства ведут себя в соответствии с другими принципами поведения, среди которых в рамках институционального анализа выделяются, в частности, следующие</a:t>
            </a:r>
            <a:endParaRPr lang="ru-RU" dirty="0"/>
          </a:p>
        </p:txBody>
      </p:sp>
      <p:sp>
        <p:nvSpPr>
          <p:cNvPr id="3" name="Объект 2"/>
          <p:cNvSpPr>
            <a:spLocks noGrp="1"/>
          </p:cNvSpPr>
          <p:nvPr>
            <p:ph idx="1"/>
          </p:nvPr>
        </p:nvSpPr>
        <p:spPr>
          <a:xfrm>
            <a:off x="773805" y="3825024"/>
            <a:ext cx="10515600" cy="3016921"/>
          </a:xfrm>
        </p:spPr>
        <p:txBody>
          <a:bodyPr>
            <a:normAutofit/>
          </a:bodyPr>
          <a:lstStyle/>
          <a:p>
            <a:pPr marL="0" indent="0">
              <a:buNone/>
            </a:pPr>
            <a:r>
              <a:rPr lang="ru-RU" dirty="0"/>
              <a:t>  </a:t>
            </a:r>
            <a:r>
              <a:rPr lang="ru-RU" dirty="0">
                <a:effectLst>
                  <a:outerShdw blurRad="38100" dist="38100" dir="2700000" algn="tl">
                    <a:srgbClr val="000000">
                      <a:alpha val="43137"/>
                    </a:srgbClr>
                  </a:outerShdw>
                </a:effectLst>
              </a:rPr>
              <a:t>1. </a:t>
            </a:r>
            <a:r>
              <a:rPr lang="ru-RU" i="1" dirty="0">
                <a:effectLst>
                  <a:outerShdw blurRad="38100" dist="38100" dir="2700000" algn="tl">
                    <a:srgbClr val="000000">
                      <a:alpha val="43137"/>
                    </a:srgbClr>
                  </a:outerShdw>
                </a:effectLst>
              </a:rPr>
              <a:t>Ориентация на среднее мнение</a:t>
            </a:r>
            <a:r>
              <a:rPr lang="ru-RU" i="1" dirty="0"/>
              <a:t>. </a:t>
            </a:r>
            <a:r>
              <a:rPr lang="ru-RU" dirty="0"/>
              <a:t>Этот принцип поведения доминирует в ситуации неопределенности, когда отдельно взятое домохозяйство, не зная будущих результатов осуществляемых сегодня действий, ведет себя так же, как и остальные домохозяйства, т.е. как бы ориентируется на тех, кто, возможно, обладает более глубоким знанием, например, финансового рынка.</a:t>
            </a:r>
            <a:br>
              <a:rPr lang="ru-RU" dirty="0"/>
            </a:br>
            <a:endParaRPr lang="ru-RU" dirty="0"/>
          </a:p>
        </p:txBody>
      </p:sp>
    </p:spTree>
    <p:extLst>
      <p:ext uri="{BB962C8B-B14F-4D97-AF65-F5344CB8AC3E}">
        <p14:creationId xmlns:p14="http://schemas.microsoft.com/office/powerpoint/2010/main" val="6541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2909"/>
          </a:xfrm>
        </p:spPr>
        <p:txBody>
          <a:bodyPr>
            <a:normAutofit fontScale="90000"/>
          </a:bodyPr>
          <a:lstStyle/>
          <a:p>
            <a:endParaRPr lang="ru-RU" dirty="0"/>
          </a:p>
        </p:txBody>
      </p:sp>
      <p:sp>
        <p:nvSpPr>
          <p:cNvPr id="3" name="Объект 2"/>
          <p:cNvSpPr>
            <a:spLocks noGrp="1"/>
          </p:cNvSpPr>
          <p:nvPr>
            <p:ph idx="1"/>
          </p:nvPr>
        </p:nvSpPr>
        <p:spPr>
          <a:xfrm>
            <a:off x="838200" y="618186"/>
            <a:ext cx="10515600" cy="6040191"/>
          </a:xfrm>
        </p:spPr>
        <p:txBody>
          <a:bodyPr>
            <a:normAutofit fontScale="77500" lnSpcReduction="20000"/>
          </a:bodyPr>
          <a:lstStyle/>
          <a:p>
            <a:pPr marL="0" indent="0">
              <a:buNone/>
            </a:pPr>
            <a:r>
              <a:rPr lang="ru-RU" dirty="0" smtClean="0"/>
              <a:t> </a:t>
            </a:r>
            <a:r>
              <a:rPr lang="ru-RU" sz="3400" b="1" dirty="0" smtClean="0">
                <a:effectLst>
                  <a:outerShdw blurRad="38100" dist="38100" dir="2700000" algn="tl">
                    <a:srgbClr val="000000">
                      <a:alpha val="43137"/>
                    </a:srgbClr>
                  </a:outerShdw>
                </a:effectLst>
              </a:rPr>
              <a:t>2. </a:t>
            </a:r>
            <a:r>
              <a:rPr lang="ru-RU" sz="3400" b="1" i="1" dirty="0" smtClean="0">
                <a:effectLst>
                  <a:outerShdw blurRad="38100" dist="38100" dir="2700000" algn="tl">
                    <a:srgbClr val="000000">
                      <a:alpha val="43137"/>
                    </a:srgbClr>
                  </a:outerShdw>
                </a:effectLst>
              </a:rPr>
              <a:t>«Жизнерадостность».</a:t>
            </a:r>
            <a:r>
              <a:rPr lang="ru-RU" sz="3400" i="1" dirty="0" smtClean="0"/>
              <a:t> </a:t>
            </a:r>
            <a:r>
              <a:rPr lang="ru-RU" sz="3400" dirty="0" smtClean="0"/>
              <a:t>Следование принципу «жизнерадостности» </a:t>
            </a:r>
            <a:r>
              <a:rPr lang="ru-RU" sz="3400" i="1" dirty="0" smtClean="0"/>
              <a:t>(</a:t>
            </a:r>
            <a:r>
              <a:rPr lang="ru-RU" sz="3400" i="1" dirty="0" err="1" smtClean="0"/>
              <a:t>animal</a:t>
            </a:r>
            <a:r>
              <a:rPr lang="ru-RU" sz="3400" i="1" dirty="0" smtClean="0"/>
              <a:t> </a:t>
            </a:r>
            <a:r>
              <a:rPr lang="ru-RU" sz="3400" i="1" dirty="0" err="1" smtClean="0"/>
              <a:t>spirit</a:t>
            </a:r>
            <a:r>
              <a:rPr lang="ru-RU" sz="3400" i="1" dirty="0" smtClean="0"/>
              <a:t>) </a:t>
            </a:r>
            <a:r>
              <a:rPr lang="ru-RU" sz="3400" dirty="0" smtClean="0"/>
              <a:t>означает, по Дж. М. </a:t>
            </a:r>
            <a:r>
              <a:rPr lang="ru-RU" sz="3400" dirty="0" err="1" smtClean="0"/>
              <a:t>Кейнсу</a:t>
            </a:r>
            <a:r>
              <a:rPr lang="ru-RU" sz="3400" dirty="0" smtClean="0"/>
              <a:t>, что домохозяйство поступает так или иначе на основе «спонтанного оптимизма», «природного желания действовать».</a:t>
            </a:r>
          </a:p>
          <a:p>
            <a:pPr marL="0" indent="0">
              <a:buNone/>
            </a:pPr>
            <a:r>
              <a:rPr lang="ru-RU" sz="3400" dirty="0" smtClean="0"/>
              <a:t/>
            </a:r>
            <a:br>
              <a:rPr lang="ru-RU" sz="3400" dirty="0" smtClean="0"/>
            </a:br>
            <a:r>
              <a:rPr lang="ru-RU" sz="3400" b="1" dirty="0"/>
              <a:t>3. </a:t>
            </a:r>
            <a:r>
              <a:rPr lang="ru-RU" sz="3400" b="1" i="1" dirty="0"/>
              <a:t>Привычки.</a:t>
            </a:r>
            <a:r>
              <a:rPr lang="ru-RU" sz="3400" i="1" dirty="0"/>
              <a:t> </a:t>
            </a:r>
            <a:r>
              <a:rPr lang="ru-RU" sz="3400" dirty="0"/>
              <a:t>Они представляют собой правила поведения, которых придерживаются домохозяйства в своей деятельности. Следование таким правилам может быть эффективным с точки зрения экономии на издержках поиска и обработки информации об еще более эффективных правилах</a:t>
            </a:r>
            <a:r>
              <a:rPr lang="ru-RU" sz="3400" dirty="0" smtClean="0"/>
              <a:t>.</a:t>
            </a:r>
          </a:p>
          <a:p>
            <a:pPr marL="0" indent="0">
              <a:buNone/>
            </a:pPr>
            <a:r>
              <a:rPr lang="ru-RU" sz="3400" dirty="0"/>
              <a:t/>
            </a:r>
            <a:br>
              <a:rPr lang="ru-RU" sz="3400" dirty="0"/>
            </a:br>
            <a:r>
              <a:rPr lang="ru-RU" sz="3400" b="1" dirty="0" smtClean="0">
                <a:effectLst>
                  <a:outerShdw blurRad="38100" dist="38100" dir="2700000" algn="tl">
                    <a:srgbClr val="000000">
                      <a:alpha val="43137"/>
                    </a:srgbClr>
                  </a:outerShdw>
                </a:effectLst>
              </a:rPr>
              <a:t>4</a:t>
            </a:r>
            <a:r>
              <a:rPr lang="ru-RU" sz="3400" b="1" dirty="0">
                <a:effectLst>
                  <a:outerShdw blurRad="38100" dist="38100" dir="2700000" algn="tl">
                    <a:srgbClr val="000000">
                      <a:alpha val="43137"/>
                    </a:srgbClr>
                  </a:outerShdw>
                </a:effectLst>
              </a:rPr>
              <a:t>. </a:t>
            </a:r>
            <a:r>
              <a:rPr lang="ru-RU" sz="3400" b="1" i="1" dirty="0">
                <a:effectLst>
                  <a:outerShdw blurRad="38100" dist="38100" dir="2700000" algn="tl">
                    <a:srgbClr val="000000">
                      <a:alpha val="43137"/>
                    </a:srgbClr>
                  </a:outerShdw>
                </a:effectLst>
              </a:rPr>
              <a:t>Обычаи. </a:t>
            </a:r>
            <a:r>
              <a:rPr lang="ru-RU" sz="3400" dirty="0"/>
              <a:t>Под этим термином понимают вид социального принуждения, которое осуществляет коллективное мнение по отношению к индивидам</a:t>
            </a:r>
            <a:r>
              <a:rPr lang="ru-RU" sz="3400" dirty="0" smtClean="0"/>
              <a:t>.</a:t>
            </a:r>
          </a:p>
          <a:p>
            <a:pPr marL="0" indent="0">
              <a:buNone/>
            </a:pPr>
            <a:r>
              <a:rPr lang="ru-RU" sz="3400" dirty="0"/>
              <a:t/>
            </a:r>
            <a:br>
              <a:rPr lang="ru-RU" sz="3400" dirty="0"/>
            </a:br>
            <a:r>
              <a:rPr lang="ru-RU" sz="3400" b="1" dirty="0" smtClean="0">
                <a:effectLst>
                  <a:outerShdw blurRad="38100" dist="38100" dir="2700000" algn="tl">
                    <a:srgbClr val="000000">
                      <a:alpha val="43137"/>
                    </a:srgbClr>
                  </a:outerShdw>
                </a:effectLst>
              </a:rPr>
              <a:t>5</a:t>
            </a:r>
            <a:r>
              <a:rPr lang="ru-RU" sz="3400" b="1" dirty="0">
                <a:effectLst>
                  <a:outerShdw blurRad="38100" dist="38100" dir="2700000" algn="tl">
                    <a:srgbClr val="000000">
                      <a:alpha val="43137"/>
                    </a:srgbClr>
                  </a:outerShdw>
                </a:effectLst>
              </a:rPr>
              <a:t>. </a:t>
            </a:r>
            <a:r>
              <a:rPr lang="ru-RU" sz="3400" b="1" i="1" dirty="0">
                <a:effectLst>
                  <a:outerShdw blurRad="38100" dist="38100" dir="2700000" algn="tl">
                    <a:srgbClr val="000000">
                      <a:alpha val="43137"/>
                    </a:srgbClr>
                  </a:outerShdw>
                </a:effectLst>
              </a:rPr>
              <a:t>Рутины</a:t>
            </a:r>
            <a:r>
              <a:rPr lang="ru-RU" sz="3400" b="1" i="1" dirty="0"/>
              <a:t>. </a:t>
            </a:r>
            <a:r>
              <a:rPr lang="ru-RU" sz="3400" dirty="0"/>
              <a:t>Это некие укоренившиеся шаблонные правила поведения. Отличие такого способа деятельности от предыдущих состоит в том, что он является </a:t>
            </a:r>
            <a:r>
              <a:rPr lang="ru-RU" sz="3400" dirty="0" err="1"/>
              <a:t>внесознательным</a:t>
            </a:r>
            <a:r>
              <a:rPr lang="ru-RU" sz="3400" dirty="0"/>
              <a:t>. Например, если покупка, продажа и т.п. предпринимаются на основе рутинного поведения, то это означает, что они осуществлены вне процедуры принятия </a:t>
            </a:r>
            <a:r>
              <a:rPr lang="ru-RU" sz="3400" dirty="0" smtClean="0"/>
              <a:t>решения</a:t>
            </a:r>
            <a:r>
              <a:rPr lang="ru-RU" sz="3400" dirty="0"/>
              <a:t>.</a:t>
            </a:r>
          </a:p>
        </p:txBody>
      </p:sp>
    </p:spTree>
    <p:extLst>
      <p:ext uri="{BB962C8B-B14F-4D97-AF65-F5344CB8AC3E}">
        <p14:creationId xmlns:p14="http://schemas.microsoft.com/office/powerpoint/2010/main" val="3695833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6214" y="365125"/>
            <a:ext cx="11526592" cy="1322007"/>
          </a:xfrm>
        </p:spPr>
        <p:txBody>
          <a:bodyPr>
            <a:normAutofit fontScale="90000"/>
          </a:bodyPr>
          <a:lstStyle/>
          <a:p>
            <a:r>
              <a:rPr lang="ru-RU" sz="3600" dirty="0" smtClean="0"/>
              <a:t>Долгое время семьи исследовались как домашние хозяйства, и в этом качестве были основными объектами экономической науки</a:t>
            </a:r>
            <a:r>
              <a:rPr lang="ru-RU" dirty="0" smtClean="0"/>
              <a:t>.</a:t>
            </a:r>
            <a:endParaRPr lang="ru-RU" dirty="0"/>
          </a:p>
        </p:txBody>
      </p:sp>
      <p:sp>
        <p:nvSpPr>
          <p:cNvPr id="3" name="Объект 2"/>
          <p:cNvSpPr>
            <a:spLocks noGrp="1"/>
          </p:cNvSpPr>
          <p:nvPr>
            <p:ph idx="1"/>
          </p:nvPr>
        </p:nvSpPr>
        <p:spPr>
          <a:xfrm>
            <a:off x="1635617" y="1790163"/>
            <a:ext cx="9731062" cy="4778061"/>
          </a:xfrm>
        </p:spPr>
        <p:txBody>
          <a:bodyPr>
            <a:noAutofit/>
          </a:bodyPr>
          <a:lstStyle/>
          <a:p>
            <a:pPr marL="0" indent="0">
              <a:buNone/>
            </a:pPr>
            <a:r>
              <a:rPr lang="ru-RU" sz="3200" dirty="0" smtClean="0"/>
              <a:t>Они </a:t>
            </a:r>
            <a:r>
              <a:rPr lang="ru-RU" sz="3200" dirty="0"/>
              <a:t>трактовались как «черный ящик», в котором осуществляется рациональный потребительский выбор, </a:t>
            </a:r>
            <a:r>
              <a:rPr lang="ru-RU" sz="3200" dirty="0" err="1"/>
              <a:t>максимизирующий</a:t>
            </a:r>
            <a:r>
              <a:rPr lang="ru-RU" sz="3200" dirty="0"/>
              <a:t> полезность или какую-либо еще целевую функцию. </a:t>
            </a:r>
            <a:endParaRPr lang="ru-RU" sz="3200" dirty="0" smtClean="0"/>
          </a:p>
          <a:p>
            <a:pPr marL="0" indent="0">
              <a:buNone/>
            </a:pPr>
            <a:r>
              <a:rPr lang="ru-RU" sz="3200" dirty="0" smtClean="0"/>
              <a:t>Происходило </a:t>
            </a:r>
            <a:r>
              <a:rPr lang="ru-RU" sz="3200" dirty="0"/>
              <a:t>отождествление понятий семьи, домашнего хозяйства и рационального индивида как главы семьи. </a:t>
            </a:r>
            <a:endParaRPr lang="ru-RU" sz="3200" dirty="0" smtClean="0"/>
          </a:p>
          <a:p>
            <a:pPr marL="0" indent="0">
              <a:buNone/>
            </a:pPr>
            <a:endParaRPr lang="ru-RU" sz="2400" i="1" dirty="0"/>
          </a:p>
        </p:txBody>
      </p:sp>
    </p:spTree>
    <p:extLst>
      <p:ext uri="{BB962C8B-B14F-4D97-AF65-F5344CB8AC3E}">
        <p14:creationId xmlns:p14="http://schemas.microsoft.com/office/powerpoint/2010/main" val="3117340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Созданная </a:t>
            </a:r>
            <a:r>
              <a:rPr lang="ru-RU" sz="3600" i="1" dirty="0" smtClean="0"/>
              <a:t>модель хозяйственного поведения, называемая «экономический человек», </a:t>
            </a:r>
            <a:r>
              <a:rPr lang="ru-RU" sz="3600" dirty="0" smtClean="0"/>
              <a:t>моделировала и семью, хотя не предполагала моральных обязательств и основывалась на следующих предпосылках:</a:t>
            </a:r>
            <a:endParaRPr lang="ru-RU" dirty="0"/>
          </a:p>
        </p:txBody>
      </p:sp>
      <p:sp>
        <p:nvSpPr>
          <p:cNvPr id="3" name="Объект 2"/>
          <p:cNvSpPr>
            <a:spLocks noGrp="1"/>
          </p:cNvSpPr>
          <p:nvPr>
            <p:ph idx="1"/>
          </p:nvPr>
        </p:nvSpPr>
        <p:spPr>
          <a:xfrm>
            <a:off x="838200" y="1825624"/>
            <a:ext cx="10515600" cy="5032375"/>
          </a:xfrm>
        </p:spPr>
        <p:txBody>
          <a:bodyPr>
            <a:normAutofit fontScale="85000" lnSpcReduction="20000"/>
          </a:bodyPr>
          <a:lstStyle/>
          <a:p>
            <a:pPr marL="0" indent="0">
              <a:lnSpc>
                <a:spcPct val="120000"/>
              </a:lnSpc>
              <a:spcBef>
                <a:spcPts val="600"/>
              </a:spcBef>
              <a:spcAft>
                <a:spcPts val="1800"/>
              </a:spcAft>
              <a:buNone/>
            </a:pPr>
            <a:r>
              <a:rPr lang="ru-RU" dirty="0" smtClean="0"/>
              <a:t/>
            </a:r>
            <a:br>
              <a:rPr lang="ru-RU" dirty="0" smtClean="0"/>
            </a:br>
            <a:r>
              <a:rPr lang="ru-RU" dirty="0" smtClean="0"/>
              <a:t>  • </a:t>
            </a:r>
            <a:r>
              <a:rPr lang="ru-RU" sz="3400" b="1" i="1" dirty="0" smtClean="0"/>
              <a:t>человек независим</a:t>
            </a:r>
            <a:r>
              <a:rPr lang="ru-RU" sz="3400" i="1" dirty="0" smtClean="0"/>
              <a:t>, </a:t>
            </a:r>
            <a:r>
              <a:rPr lang="ru-RU" sz="3400" dirty="0" smtClean="0"/>
              <a:t>т.е. индивид принимает самостоятельные решения исходя из своих личных предпочтений</a:t>
            </a:r>
            <a:r>
              <a:rPr lang="ru-RU" sz="3400" i="1" dirty="0" smtClean="0"/>
              <a:t>;</a:t>
            </a:r>
            <a:br>
              <a:rPr lang="ru-RU" sz="3400" i="1" dirty="0" smtClean="0"/>
            </a:br>
            <a:r>
              <a:rPr lang="ru-RU" sz="3400" i="1" dirty="0" smtClean="0"/>
              <a:t>   • </a:t>
            </a:r>
            <a:r>
              <a:rPr lang="ru-RU" sz="3400" b="1" i="1" dirty="0" smtClean="0"/>
              <a:t>человек эгоистичен. </a:t>
            </a:r>
            <a:r>
              <a:rPr lang="ru-RU" sz="3400" dirty="0" smtClean="0"/>
              <a:t>Он в первую очередь заботится о своем интересе и стремится к максимизации своей выго</a:t>
            </a:r>
            <a:r>
              <a:rPr lang="ru-RU" sz="3400" i="1" dirty="0" smtClean="0"/>
              <a:t>ды;</a:t>
            </a:r>
            <a:br>
              <a:rPr lang="ru-RU" sz="3400" i="1" dirty="0" smtClean="0"/>
            </a:br>
            <a:r>
              <a:rPr lang="ru-RU" sz="3400" i="1" dirty="0" smtClean="0"/>
              <a:t>   • </a:t>
            </a:r>
            <a:r>
              <a:rPr lang="ru-RU" sz="3400" b="1" i="1" dirty="0" smtClean="0"/>
              <a:t>человек рационален</a:t>
            </a:r>
            <a:r>
              <a:rPr lang="ru-RU" sz="3400" i="1" dirty="0" smtClean="0"/>
              <a:t>. </a:t>
            </a:r>
            <a:r>
              <a:rPr lang="ru-RU" sz="3400" dirty="0" smtClean="0"/>
              <a:t>Он последовательно стремится к поставленной цели и рассчитывает сравнительные издержки того или иного выбора средств ее достижения;</a:t>
            </a:r>
            <a:br>
              <a:rPr lang="ru-RU" sz="3400" dirty="0" smtClean="0"/>
            </a:br>
            <a:r>
              <a:rPr lang="ru-RU" sz="3400" i="1" dirty="0" smtClean="0"/>
              <a:t>   • </a:t>
            </a:r>
            <a:r>
              <a:rPr lang="ru-RU" sz="3400" b="1" i="1" dirty="0" smtClean="0"/>
              <a:t>человек информирован</a:t>
            </a:r>
            <a:r>
              <a:rPr lang="ru-RU" sz="3400" i="1" dirty="0" smtClean="0"/>
              <a:t>. </a:t>
            </a:r>
            <a:r>
              <a:rPr lang="ru-RU" sz="3400" dirty="0" smtClean="0"/>
              <a:t>Он не только хорошо знает собственные потребности, но и обладает достаточной информацией о средствах их удовлетворения.</a:t>
            </a:r>
            <a:endParaRPr lang="ru-RU" sz="3400" dirty="0"/>
          </a:p>
        </p:txBody>
      </p:sp>
    </p:spTree>
    <p:extLst>
      <p:ext uri="{BB962C8B-B14F-4D97-AF65-F5344CB8AC3E}">
        <p14:creationId xmlns:p14="http://schemas.microsoft.com/office/powerpoint/2010/main" val="3490950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640" y="128788"/>
            <a:ext cx="11543763" cy="1029349"/>
          </a:xfrm>
        </p:spPr>
        <p:txBody>
          <a:bodyPr>
            <a:noAutofit/>
          </a:bodyPr>
          <a:lstStyle/>
          <a:p>
            <a:r>
              <a:rPr lang="ru-RU" sz="3200" dirty="0" smtClean="0"/>
              <a:t>Неоклассическая экономическая теория как бы не видела проблем распределения внутри семьи ее доходов и ресурсов.</a:t>
            </a:r>
            <a:endParaRPr lang="ru-RU" sz="3200" dirty="0"/>
          </a:p>
        </p:txBody>
      </p:sp>
      <p:sp>
        <p:nvSpPr>
          <p:cNvPr id="3" name="Объект 2"/>
          <p:cNvSpPr>
            <a:spLocks noGrp="1"/>
          </p:cNvSpPr>
          <p:nvPr>
            <p:ph idx="1"/>
          </p:nvPr>
        </p:nvSpPr>
        <p:spPr>
          <a:xfrm>
            <a:off x="463640" y="1383518"/>
            <a:ext cx="11320529" cy="5447763"/>
          </a:xfrm>
        </p:spPr>
        <p:txBody>
          <a:bodyPr>
            <a:noAutofit/>
          </a:bodyPr>
          <a:lstStyle/>
          <a:p>
            <a:pPr marL="0" indent="0">
              <a:lnSpc>
                <a:spcPct val="80000"/>
              </a:lnSpc>
              <a:buNone/>
            </a:pPr>
            <a:r>
              <a:rPr lang="ru-RU" sz="2500" dirty="0"/>
              <a:t>Т</a:t>
            </a:r>
            <a:r>
              <a:rPr lang="ru-RU" sz="2500" dirty="0" smtClean="0"/>
              <a:t>олько </a:t>
            </a:r>
            <a:r>
              <a:rPr lang="ru-RU" sz="2500" dirty="0"/>
              <a:t>в 1950-е гг. американский экономист Пол </a:t>
            </a:r>
            <a:r>
              <a:rPr lang="ru-RU" sz="2500" dirty="0" err="1"/>
              <a:t>Самуэльсон</a:t>
            </a:r>
            <a:r>
              <a:rPr lang="ru-RU" sz="2500" dirty="0"/>
              <a:t> предложил рассматривать проблемы взаимоотношений супругов, родителей и детей исходя из предположения, что существует последовательный «семейный консенсус», основанный на согласовании интересов или на компромиссе между членами семьи. </a:t>
            </a:r>
            <a:endParaRPr lang="ru-RU" sz="2500" dirty="0" smtClean="0"/>
          </a:p>
          <a:p>
            <a:pPr marL="0" indent="0">
              <a:lnSpc>
                <a:spcPct val="80000"/>
              </a:lnSpc>
              <a:buNone/>
            </a:pPr>
            <a:r>
              <a:rPr lang="ru-RU" sz="2500" dirty="0" smtClean="0"/>
              <a:t>По </a:t>
            </a:r>
            <a:r>
              <a:rPr lang="ru-RU" sz="2500" dirty="0"/>
              <a:t>его мнению, связь между членами семьи является общей функцией благосостояния, даже если в реальности они действуют в своих эгоистичных предпочтениях. </a:t>
            </a:r>
            <a:endParaRPr lang="ru-RU" sz="2500" dirty="0" smtClean="0"/>
          </a:p>
          <a:p>
            <a:pPr marL="0" indent="0">
              <a:lnSpc>
                <a:spcPct val="80000"/>
              </a:lnSpc>
              <a:buNone/>
            </a:pPr>
            <a:r>
              <a:rPr lang="ru-RU" sz="2500" dirty="0" smtClean="0"/>
              <a:t>Семья </a:t>
            </a:r>
            <a:r>
              <a:rPr lang="ru-RU" sz="2500" dirty="0"/>
              <a:t>в целом как бы стремится максимизировать свою общую функцию благосостояния. </a:t>
            </a:r>
            <a:endParaRPr lang="ru-RU" sz="2500" dirty="0" smtClean="0"/>
          </a:p>
          <a:p>
            <a:pPr marL="0" indent="0">
              <a:lnSpc>
                <a:spcPct val="80000"/>
              </a:lnSpc>
              <a:buNone/>
            </a:pPr>
            <a:r>
              <a:rPr lang="ru-RU" sz="2500" dirty="0" err="1" smtClean="0"/>
              <a:t>Самуэльсон</a:t>
            </a:r>
            <a:r>
              <a:rPr lang="ru-RU" sz="2500" dirty="0" smtClean="0"/>
              <a:t> </a:t>
            </a:r>
            <a:r>
              <a:rPr lang="ru-RU" sz="2500" dirty="0"/>
              <a:t>в качестве аргумента употребил выражение «кровь – не водица», который стал частым аргументом в этой специфической области. При этом он и не предполагал, что оставит след в истории исследований семьи, а просто подробно рассмотрел параллель между распределением доходов в рамках семьи и всего общества.</a:t>
            </a:r>
          </a:p>
        </p:txBody>
      </p:sp>
    </p:spTree>
    <p:extLst>
      <p:ext uri="{BB962C8B-B14F-4D97-AF65-F5344CB8AC3E}">
        <p14:creationId xmlns:p14="http://schemas.microsoft.com/office/powerpoint/2010/main" val="8173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Собственно макроэкономическим подходом в экономической теории, анализирующим проблемы семьи, является </a:t>
            </a:r>
            <a:r>
              <a:rPr lang="ru-RU" sz="3200" b="1" i="1" dirty="0" err="1" smtClean="0"/>
              <a:t>институционализм</a:t>
            </a:r>
            <a:r>
              <a:rPr lang="ru-RU" sz="3200" i="1" dirty="0" smtClean="0"/>
              <a:t>.</a:t>
            </a:r>
            <a:endParaRPr lang="ru-RU" sz="3200" dirty="0"/>
          </a:p>
        </p:txBody>
      </p:sp>
      <p:sp>
        <p:nvSpPr>
          <p:cNvPr id="3" name="Объект 2"/>
          <p:cNvSpPr>
            <a:spLocks noGrp="1"/>
          </p:cNvSpPr>
          <p:nvPr>
            <p:ph idx="1"/>
          </p:nvPr>
        </p:nvSpPr>
        <p:spPr>
          <a:xfrm>
            <a:off x="838200" y="1825624"/>
            <a:ext cx="10515600" cy="5032375"/>
          </a:xfrm>
        </p:spPr>
        <p:txBody>
          <a:bodyPr>
            <a:normAutofit/>
          </a:bodyPr>
          <a:lstStyle/>
          <a:p>
            <a:r>
              <a:rPr lang="ru-RU" i="1" dirty="0"/>
              <a:t> </a:t>
            </a:r>
            <a:r>
              <a:rPr lang="ru-RU" dirty="0"/>
              <a:t>Домашние хозяйства, точнее их вся совокупность, вместе с фирмами и государственными органами образуют целостную экономическую систему общества</a:t>
            </a:r>
            <a:r>
              <a:rPr lang="ru-RU" dirty="0" smtClean="0"/>
              <a:t>.</a:t>
            </a:r>
          </a:p>
          <a:p>
            <a:r>
              <a:rPr lang="ru-RU" dirty="0" smtClean="0"/>
              <a:t>Предполагается</a:t>
            </a:r>
            <a:r>
              <a:rPr lang="ru-RU" dirty="0"/>
              <a:t>, что домашние хозяйства должны быть семейными. Они представляют один из первичных экономических и социальных институтов, т.е. имеют структуру, функции, коллективные нормы, ценности, которые определяют индивидуальные действия. Эти нормы и действия важны в процессе достижения потребительских целей и в воспроизводстве трудовых ресурсов. </a:t>
            </a:r>
            <a:endParaRPr lang="ru-RU" dirty="0" smtClean="0"/>
          </a:p>
        </p:txBody>
      </p:sp>
    </p:spTree>
    <p:extLst>
      <p:ext uri="{BB962C8B-B14F-4D97-AF65-F5344CB8AC3E}">
        <p14:creationId xmlns:p14="http://schemas.microsoft.com/office/powerpoint/2010/main" val="4042104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Особенностью институционального подхода является анализ взаимоотношений (между и внутри) социально-экономических институтов как отношений, основанных на эквивалентном обмене. </a:t>
            </a:r>
            <a:endParaRPr lang="ru-RU" sz="3200" dirty="0"/>
          </a:p>
        </p:txBody>
      </p:sp>
      <p:sp>
        <p:nvSpPr>
          <p:cNvPr id="3" name="Объект 2"/>
          <p:cNvSpPr>
            <a:spLocks noGrp="1"/>
          </p:cNvSpPr>
          <p:nvPr>
            <p:ph idx="1"/>
          </p:nvPr>
        </p:nvSpPr>
        <p:spPr>
          <a:xfrm>
            <a:off x="735169" y="1980172"/>
            <a:ext cx="10515600" cy="4351338"/>
          </a:xfrm>
        </p:spPr>
        <p:txBody>
          <a:bodyPr>
            <a:noAutofit/>
          </a:bodyPr>
          <a:lstStyle/>
          <a:p>
            <a:r>
              <a:rPr lang="ru-RU" sz="3200" dirty="0" smtClean="0"/>
              <a:t>На мировом и национальных рынках домашние хозяйства (семьи) как бы обменивают свои трудовые ресурсы на продукты и услуги.</a:t>
            </a:r>
          </a:p>
          <a:p>
            <a:r>
              <a:rPr lang="ru-RU" sz="3200" dirty="0" smtClean="0"/>
              <a:t> Рассматривается и внутрисемейная возможность обмена, которая имеет две особенности. </a:t>
            </a:r>
          </a:p>
          <a:p>
            <a:pPr lvl="1">
              <a:buFont typeface="Wingdings" panose="05000000000000000000" pitchFamily="2" charset="2"/>
              <a:buChar char="Ø"/>
            </a:pPr>
            <a:r>
              <a:rPr lang="ru-RU" sz="2800" dirty="0" smtClean="0"/>
              <a:t>Первая – это разнообразие материальных и нематериальных эквивалентов во взаимоотношениях членов семьи.</a:t>
            </a:r>
          </a:p>
          <a:p>
            <a:pPr lvl="1">
              <a:buFont typeface="Wingdings" panose="05000000000000000000" pitchFamily="2" charset="2"/>
              <a:buChar char="Ø"/>
            </a:pPr>
            <a:r>
              <a:rPr lang="ru-RU" sz="2800" dirty="0" smtClean="0"/>
              <a:t>Вторая – равноценность этих эквивалентов в долгосрочном плане, например, обязанность отдать «долг» является нравственным правилом для супруга, родителей, детей.</a:t>
            </a:r>
          </a:p>
        </p:txBody>
      </p:sp>
    </p:spTree>
    <p:extLst>
      <p:ext uri="{BB962C8B-B14F-4D97-AF65-F5344CB8AC3E}">
        <p14:creationId xmlns:p14="http://schemas.microsoft.com/office/powerpoint/2010/main" val="2090769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532620"/>
          </a:xfrm>
        </p:spPr>
        <p:txBody>
          <a:bodyPr>
            <a:normAutofit/>
          </a:bodyPr>
          <a:lstStyle/>
          <a:p>
            <a:r>
              <a:rPr lang="ru-RU" sz="2800" dirty="0">
                <a:solidFill>
                  <a:prstClr val="black"/>
                </a:solidFill>
                <a:latin typeface="Calibri" panose="020F0502020204030204"/>
                <a:ea typeface="+mn-ea"/>
                <a:cs typeface="+mn-cs"/>
              </a:rPr>
              <a:t>В целом макроэкономический подход отражает проблемы управления всем обществом. </a:t>
            </a:r>
            <a:r>
              <a:rPr lang="ru-RU" sz="2800" dirty="0" smtClean="0">
                <a:solidFill>
                  <a:prstClr val="black"/>
                </a:solidFill>
                <a:latin typeface="Calibri" panose="020F0502020204030204"/>
                <a:ea typeface="+mn-ea"/>
                <a:cs typeface="+mn-cs"/>
              </a:rPr>
              <a:t/>
            </a:r>
            <a:br>
              <a:rPr lang="ru-RU" sz="2800" dirty="0" smtClean="0">
                <a:solidFill>
                  <a:prstClr val="black"/>
                </a:solidFill>
                <a:latin typeface="Calibri" panose="020F0502020204030204"/>
                <a:ea typeface="+mn-ea"/>
                <a:cs typeface="+mn-cs"/>
              </a:rPr>
            </a:br>
            <a:r>
              <a:rPr lang="ru-RU" sz="2800" i="1" dirty="0" smtClean="0">
                <a:solidFill>
                  <a:prstClr val="black"/>
                </a:solidFill>
                <a:effectLst>
                  <a:outerShdw blurRad="38100" dist="38100" dir="2700000" algn="tl">
                    <a:srgbClr val="000000">
                      <a:alpha val="43137"/>
                    </a:srgbClr>
                  </a:outerShdw>
                </a:effectLst>
                <a:latin typeface="Calibri" panose="020F0502020204030204"/>
                <a:ea typeface="+mn-ea"/>
                <a:cs typeface="+mn-cs"/>
              </a:rPr>
              <a:t>Однако </a:t>
            </a:r>
            <a:r>
              <a:rPr lang="ru-RU" sz="2800" i="1" dirty="0">
                <a:solidFill>
                  <a:prstClr val="black"/>
                </a:solidFill>
                <a:effectLst>
                  <a:outerShdw blurRad="38100" dist="38100" dir="2700000" algn="tl">
                    <a:srgbClr val="000000">
                      <a:alpha val="43137"/>
                    </a:srgbClr>
                  </a:outerShdw>
                </a:effectLst>
                <a:latin typeface="Calibri" panose="020F0502020204030204"/>
                <a:ea typeface="+mn-ea"/>
                <a:cs typeface="+mn-cs"/>
              </a:rPr>
              <a:t>отдельно взятая семья – это не политика, которой необходимы адекватные цены и налоги, меры социальной поддержки населения и статистический учет, это «личная жизнь», личные проблемы</a:t>
            </a:r>
            <a:endParaRPr lang="ru-RU" sz="4800" i="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38200" y="2897745"/>
            <a:ext cx="10515600" cy="3279217"/>
          </a:xfrm>
        </p:spPr>
        <p:txBody>
          <a:bodyPr>
            <a:normAutofit/>
          </a:bodyPr>
          <a:lstStyle/>
          <a:p>
            <a:pPr marL="0" indent="0">
              <a:buNone/>
            </a:pPr>
            <a:r>
              <a:rPr lang="ru-RU" dirty="0" smtClean="0"/>
              <a:t>Существует </a:t>
            </a:r>
            <a:r>
              <a:rPr lang="ru-RU" b="1" dirty="0">
                <a:effectLst>
                  <a:outerShdw blurRad="38100" dist="38100" dir="2700000" algn="tl">
                    <a:srgbClr val="000000">
                      <a:alpha val="43137"/>
                    </a:srgbClr>
                  </a:outerShdw>
                </a:effectLst>
              </a:rPr>
              <a:t>три причины</a:t>
            </a:r>
            <a:r>
              <a:rPr lang="ru-RU" dirty="0"/>
              <a:t>, в силу которых необходим </a:t>
            </a:r>
            <a:r>
              <a:rPr lang="ru-RU" dirty="0" err="1"/>
              <a:t>макроподход</a:t>
            </a:r>
            <a:r>
              <a:rPr lang="ru-RU" dirty="0"/>
              <a:t> к семье в политике и макроэкономике, а именно на уровне семьи:</a:t>
            </a:r>
            <a:br>
              <a:rPr lang="ru-RU" dirty="0"/>
            </a:br>
            <a:r>
              <a:rPr lang="ru-RU" dirty="0"/>
              <a:t>   1) происходит воспроизводство рабочей силы всего общества;</a:t>
            </a:r>
            <a:br>
              <a:rPr lang="ru-RU" dirty="0"/>
            </a:br>
            <a:r>
              <a:rPr lang="ru-RU" dirty="0"/>
              <a:t>   2) осуществляется конечное потребление произведенного общественного продукта;</a:t>
            </a:r>
            <a:br>
              <a:rPr lang="ru-RU" dirty="0"/>
            </a:br>
            <a:r>
              <a:rPr lang="ru-RU" dirty="0"/>
              <a:t>   3) обеспечивается жизнеспособность всего общества как биологической, экономической и социальной системы.</a:t>
            </a:r>
            <a:br>
              <a:rPr lang="ru-RU" dirty="0"/>
            </a:br>
            <a:endParaRPr lang="ru-RU" dirty="0"/>
          </a:p>
        </p:txBody>
      </p:sp>
    </p:spTree>
    <p:extLst>
      <p:ext uri="{BB962C8B-B14F-4D97-AF65-F5344CB8AC3E}">
        <p14:creationId xmlns:p14="http://schemas.microsoft.com/office/powerpoint/2010/main" val="2217632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416416" y="351552"/>
            <a:ext cx="10118501" cy="2893923"/>
          </a:xfrm>
        </p:spPr>
        <p:txBody>
          <a:bodyPr>
            <a:normAutofit/>
          </a:bodyPr>
          <a:lstStyle/>
          <a:p>
            <a:pPr algn="l"/>
            <a:r>
              <a:rPr lang="ru-RU" sz="3100" b="1" dirty="0"/>
              <a:t>С конца 1950-х гг. семья перестала быть неделимой единицей для экономического анализа. </a:t>
            </a:r>
            <a:r>
              <a:rPr lang="ru-RU" sz="3100" b="1" dirty="0" smtClean="0"/>
              <a:t/>
            </a:r>
            <a:br>
              <a:rPr lang="ru-RU" sz="3100" b="1" dirty="0" smtClean="0"/>
            </a:br>
            <a:r>
              <a:rPr lang="ru-RU" sz="3100" b="1" dirty="0" smtClean="0"/>
              <a:t>Абстрактная </a:t>
            </a:r>
            <a:r>
              <a:rPr lang="ru-RU" sz="3100" b="1" dirty="0"/>
              <a:t>экономическая логика была применена к таким явлениям, которые считались ненаблюдаемыми для экономики, – выбор супруга, рождение и воспитание детей, распределение семейных доходов. </a:t>
            </a:r>
            <a:endParaRPr lang="ru-RU" sz="3100" b="1" dirty="0"/>
          </a:p>
        </p:txBody>
      </p:sp>
      <p:sp>
        <p:nvSpPr>
          <p:cNvPr id="6" name="Подзаголовок 5"/>
          <p:cNvSpPr>
            <a:spLocks noGrp="1"/>
          </p:cNvSpPr>
          <p:nvPr>
            <p:ph type="subTitle" idx="1"/>
          </p:nvPr>
        </p:nvSpPr>
        <p:spPr>
          <a:xfrm>
            <a:off x="2331076" y="3602038"/>
            <a:ext cx="9594760" cy="2940430"/>
          </a:xfrm>
        </p:spPr>
        <p:txBody>
          <a:bodyPr>
            <a:normAutofit/>
          </a:bodyPr>
          <a:lstStyle/>
          <a:p>
            <a:pPr algn="l"/>
            <a:r>
              <a:rPr lang="ru-RU" sz="3200" dirty="0"/>
              <a:t>В 1974 г. издательством Чикагского университета был выпущен сборник научных работ, который назывался «Экономика семьи». </a:t>
            </a:r>
            <a:endParaRPr lang="ru-RU" sz="3200" dirty="0" smtClean="0"/>
          </a:p>
          <a:p>
            <a:pPr algn="l"/>
            <a:r>
              <a:rPr lang="ru-RU" sz="3200" dirty="0" smtClean="0"/>
              <a:t>Среди </a:t>
            </a:r>
            <a:r>
              <a:rPr lang="ru-RU" sz="3200" dirty="0"/>
              <a:t>авторов был Гарри Беккер, будущий Нобелевский лауреат по экономике за 1992 г., предложивший две экономические модели семьи.</a:t>
            </a:r>
          </a:p>
        </p:txBody>
      </p:sp>
    </p:spTree>
    <p:extLst>
      <p:ext uri="{BB962C8B-B14F-4D97-AF65-F5344CB8AC3E}">
        <p14:creationId xmlns:p14="http://schemas.microsoft.com/office/powerpoint/2010/main" val="1481016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1378" y="86977"/>
            <a:ext cx="10515600" cy="1325563"/>
          </a:xfrm>
        </p:spPr>
        <p:txBody>
          <a:bodyPr>
            <a:noAutofit/>
          </a:bodyPr>
          <a:lstStyle/>
          <a:p>
            <a:r>
              <a:rPr lang="ru-RU" sz="3200" dirty="0">
                <a:effectLst>
                  <a:outerShdw blurRad="38100" dist="38100" dir="2700000" algn="tl">
                    <a:srgbClr val="000000">
                      <a:alpha val="43137"/>
                    </a:srgbClr>
                  </a:outerShdw>
                </a:effectLst>
              </a:rPr>
              <a:t>В </a:t>
            </a:r>
            <a:r>
              <a:rPr lang="ru-RU" sz="3200" i="1" dirty="0">
                <a:effectLst>
                  <a:outerShdw blurRad="38100" dist="38100" dir="2700000" algn="tl">
                    <a:srgbClr val="000000">
                      <a:alpha val="43137"/>
                    </a:srgbClr>
                  </a:outerShdw>
                </a:effectLst>
              </a:rPr>
              <a:t>первой модели </a:t>
            </a:r>
            <a:r>
              <a:rPr lang="ru-RU" sz="3200" dirty="0">
                <a:effectLst>
                  <a:outerShdw blurRad="38100" dist="38100" dir="2700000" algn="tl">
                    <a:srgbClr val="000000">
                      <a:alpha val="43137"/>
                    </a:srgbClr>
                  </a:outerShdw>
                </a:effectLst>
              </a:rPr>
              <a:t>рассматривается семья в домашнем хозяйстве, которое Беккером названо </a:t>
            </a:r>
            <a:r>
              <a:rPr lang="ru-RU" sz="3200" b="1" dirty="0">
                <a:effectLst>
                  <a:outerShdw blurRad="38100" dist="38100" dir="2700000" algn="tl">
                    <a:srgbClr val="000000">
                      <a:alpha val="43137"/>
                    </a:srgbClr>
                  </a:outerShdw>
                </a:effectLst>
              </a:rPr>
              <a:t>мини-фабрикой.</a:t>
            </a:r>
            <a:endParaRPr lang="ru-RU" sz="3200"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38200" y="1236372"/>
            <a:ext cx="11164910" cy="5512158"/>
          </a:xfrm>
        </p:spPr>
        <p:txBody>
          <a:bodyPr>
            <a:normAutofit lnSpcReduction="10000"/>
          </a:bodyPr>
          <a:lstStyle/>
          <a:p>
            <a:r>
              <a:rPr lang="ru-RU" dirty="0" smtClean="0"/>
              <a:t>Эта «фабрика</a:t>
            </a:r>
            <a:r>
              <a:rPr lang="ru-RU" dirty="0"/>
              <a:t>» производит такие блага, как дети, престиж, уважение, зависть окружающих, здоровье, альтруизм и чувственные удовольствия наряду с материальными благами и услугами. </a:t>
            </a:r>
            <a:endParaRPr lang="ru-RU" dirty="0" smtClean="0"/>
          </a:p>
          <a:p>
            <a:r>
              <a:rPr lang="ru-RU" dirty="0" smtClean="0"/>
              <a:t>Особенность </a:t>
            </a:r>
            <a:r>
              <a:rPr lang="ru-RU" dirty="0"/>
              <a:t>благ, производимых в домашнем хозяйстве, состоит в том, что они создаются не для продажи и не имеют рыночных цен. Однако это не означает, что они достаются людям даром. </a:t>
            </a:r>
            <a:endParaRPr lang="ru-RU" dirty="0" smtClean="0"/>
          </a:p>
          <a:p>
            <a:r>
              <a:rPr lang="ru-RU" dirty="0" smtClean="0"/>
              <a:t>Специфические </a:t>
            </a:r>
            <a:r>
              <a:rPr lang="ru-RU" dirty="0"/>
              <a:t>семейные блага имеют скрытые, «теневые» цены, сопоставимые с «потерянными заработками» из-за отвлечения на работу по дому. </a:t>
            </a:r>
            <a:endParaRPr lang="ru-RU" dirty="0" smtClean="0"/>
          </a:p>
          <a:p>
            <a:r>
              <a:rPr lang="ru-RU" dirty="0" smtClean="0"/>
              <a:t>С </a:t>
            </a:r>
            <a:r>
              <a:rPr lang="ru-RU" dirty="0"/>
              <a:t>именем Г. Беккера связано начало традиции использования понятия </a:t>
            </a:r>
            <a:r>
              <a:rPr lang="ru-RU" i="1" dirty="0"/>
              <a:t>«специфический семейный капитал»». </a:t>
            </a:r>
            <a:r>
              <a:rPr lang="ru-RU" dirty="0"/>
              <a:t>Он появляется как результат накопления семейных специфических благ, создания механизмов семейного взаимодействия, т.е. всего того, что члены семьи теряют в случае развода  </a:t>
            </a:r>
            <a:endParaRPr lang="ru-RU" dirty="0"/>
          </a:p>
        </p:txBody>
      </p:sp>
    </p:spTree>
    <p:extLst>
      <p:ext uri="{BB962C8B-B14F-4D97-AF65-F5344CB8AC3E}">
        <p14:creationId xmlns:p14="http://schemas.microsoft.com/office/powerpoint/2010/main" val="250968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499" y="0"/>
            <a:ext cx="10515600" cy="1325563"/>
          </a:xfrm>
        </p:spPr>
        <p:txBody>
          <a:bodyPr>
            <a:noAutofit/>
          </a:bodyPr>
          <a:lstStyle/>
          <a:p>
            <a:r>
              <a:rPr lang="ru-RU" sz="3200" i="1" dirty="0">
                <a:effectLst>
                  <a:outerShdw blurRad="38100" dist="38100" dir="2700000" algn="tl">
                    <a:srgbClr val="000000">
                      <a:alpha val="43137"/>
                    </a:srgbClr>
                  </a:outerShdw>
                </a:effectLst>
              </a:rPr>
              <a:t>Вторая модель </a:t>
            </a:r>
            <a:r>
              <a:rPr lang="ru-RU" sz="3200" dirty="0">
                <a:effectLst>
                  <a:outerShdw blurRad="38100" dist="38100" dir="2700000" algn="tl">
                    <a:srgbClr val="000000">
                      <a:alpha val="43137"/>
                    </a:srgbClr>
                  </a:outerShdw>
                </a:effectLst>
              </a:rPr>
              <a:t>семьи строится Беккером на утверждении, что семейные отношения являются </a:t>
            </a:r>
            <a:r>
              <a:rPr lang="ru-RU" sz="3200" b="1" dirty="0">
                <a:effectLst>
                  <a:outerShdw blurRad="38100" dist="38100" dir="2700000" algn="tl">
                    <a:srgbClr val="000000">
                      <a:alpha val="43137"/>
                    </a:srgbClr>
                  </a:outerShdw>
                </a:effectLst>
              </a:rPr>
              <a:t>альтруистическими</a:t>
            </a:r>
            <a:endParaRPr lang="ru-RU" sz="3200"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38200" y="1442434"/>
            <a:ext cx="10958848" cy="5138670"/>
          </a:xfrm>
        </p:spPr>
        <p:txBody>
          <a:bodyPr>
            <a:normAutofit lnSpcReduction="10000"/>
          </a:bodyPr>
          <a:lstStyle/>
          <a:p>
            <a:r>
              <a:rPr lang="ru-RU" dirty="0" smtClean="0"/>
              <a:t>Если из </a:t>
            </a:r>
            <a:r>
              <a:rPr lang="ru-RU" dirty="0"/>
              <a:t>этого же утверждения А. Маршалл продекларировал </a:t>
            </a:r>
            <a:r>
              <a:rPr lang="ru-RU" dirty="0" err="1"/>
              <a:t>внеэкономичность</a:t>
            </a:r>
            <a:r>
              <a:rPr lang="ru-RU" dirty="0"/>
              <a:t> семейных отношений, то Г. Беккер построил альтруистическую модель внутрисемейного распределения. </a:t>
            </a:r>
            <a:endParaRPr lang="ru-RU" dirty="0" smtClean="0"/>
          </a:p>
          <a:p>
            <a:r>
              <a:rPr lang="ru-RU" dirty="0" smtClean="0"/>
              <a:t>В </a:t>
            </a:r>
            <a:r>
              <a:rPr lang="ru-RU" dirty="0"/>
              <a:t>ее основе как аксиома лежит утверждение, что в семье всегда присутствует «альтруист» – член семьи, структура предпочтений которого определяется заботой о благосостоянии всех остальных. Его наличие – фактор, побуждающий всех членов семьи вести себя в соответствии с принципами альтруизма, не ожидать ответной благодарности. </a:t>
            </a:r>
            <a:endParaRPr lang="ru-RU" dirty="0" smtClean="0"/>
          </a:p>
          <a:p>
            <a:r>
              <a:rPr lang="ru-RU" dirty="0" smtClean="0"/>
              <a:t>Общесемейная </a:t>
            </a:r>
            <a:r>
              <a:rPr lang="ru-RU" dirty="0"/>
              <a:t>функция предпочтения соответствует аналогичной функции альтруиста, который может и не обладать признаками суверенной власти, но по содержанию своих функций являться главой семьи</a:t>
            </a:r>
            <a:r>
              <a:rPr lang="ru-RU" dirty="0" smtClean="0"/>
              <a:t>.</a:t>
            </a:r>
            <a:endParaRPr lang="ru-RU" dirty="0"/>
          </a:p>
        </p:txBody>
      </p:sp>
    </p:spTree>
    <p:extLst>
      <p:ext uri="{BB962C8B-B14F-4D97-AF65-F5344CB8AC3E}">
        <p14:creationId xmlns:p14="http://schemas.microsoft.com/office/powerpoint/2010/main" val="4085995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0471" y="352246"/>
            <a:ext cx="11383850" cy="1901557"/>
          </a:xfrm>
        </p:spPr>
        <p:txBody>
          <a:bodyPr>
            <a:noAutofit/>
          </a:bodyPr>
          <a:lstStyle/>
          <a:p>
            <a:r>
              <a:rPr lang="ru-RU" sz="2800" dirty="0" smtClean="0"/>
              <a:t>Концепция </a:t>
            </a:r>
            <a:r>
              <a:rPr lang="ru-RU" sz="2800" dirty="0"/>
              <a:t>специфического семейного капитала получила признание и развивалась дальше. В 1982 г. Й. Бен-</a:t>
            </a:r>
            <a:r>
              <a:rPr lang="ru-RU" sz="2800" dirty="0" err="1"/>
              <a:t>Порат</a:t>
            </a:r>
            <a:r>
              <a:rPr lang="ru-RU" sz="2800" dirty="0"/>
              <a:t> в работе «Семьи, друзья, фирмы и организация обмена» анализирует семью как сообщество отдельных личностей, которые могут извлекать </a:t>
            </a:r>
            <a:r>
              <a:rPr lang="ru-RU" sz="2800" dirty="0" err="1"/>
              <a:t>сверхвыгоду</a:t>
            </a:r>
            <a:r>
              <a:rPr lang="ru-RU" sz="2800" dirty="0"/>
              <a:t> или сверхдоход через общее производство в домашнем хозяйстве. </a:t>
            </a:r>
          </a:p>
        </p:txBody>
      </p:sp>
      <p:sp>
        <p:nvSpPr>
          <p:cNvPr id="3" name="Объект 2"/>
          <p:cNvSpPr>
            <a:spLocks noGrp="1"/>
          </p:cNvSpPr>
          <p:nvPr>
            <p:ph idx="1"/>
          </p:nvPr>
        </p:nvSpPr>
        <p:spPr>
          <a:xfrm>
            <a:off x="992746" y="2506662"/>
            <a:ext cx="11036121" cy="4351338"/>
          </a:xfrm>
        </p:spPr>
        <p:txBody>
          <a:bodyPr>
            <a:normAutofit fontScale="92500" lnSpcReduction="20000"/>
          </a:bodyPr>
          <a:lstStyle/>
          <a:p>
            <a:pPr marL="0" indent="0">
              <a:buNone/>
            </a:pPr>
            <a:r>
              <a:rPr lang="ru-RU" dirty="0" smtClean="0"/>
              <a:t>Увеличение </a:t>
            </a:r>
            <a:r>
              <a:rPr lang="ru-RU" dirty="0"/>
              <a:t>благосостояния напрямую связано с укрупнением индивидуальных домашних хозяйств. Члены семьи как бы заключают долгосрочный контракт или сделку, где представлены следующие три аспекта, дающие сверхдоходы:</a:t>
            </a:r>
            <a:br>
              <a:rPr lang="ru-RU" dirty="0"/>
            </a:br>
            <a:r>
              <a:rPr lang="ru-RU" dirty="0"/>
              <a:t>   1) семья как производственная компания, члены семьи которой пользуются выгодой в специализации индивидов, включая и внутрисемейное разделение труда;</a:t>
            </a:r>
            <a:br>
              <a:rPr lang="ru-RU" dirty="0"/>
            </a:br>
            <a:r>
              <a:rPr lang="ru-RU" dirty="0"/>
              <a:t>   2) семья как потребительский кооператив делает возможным общее использование «неделимых» товаров (дом, квартира, автомобиль и т.д.), и тем самым снижается стоимость жилья, автомобиля, это экономия в масштабах семьи;</a:t>
            </a:r>
            <a:br>
              <a:rPr lang="ru-RU" dirty="0"/>
            </a:br>
            <a:r>
              <a:rPr lang="ru-RU" dirty="0"/>
              <a:t>   3) семья как страховая компания вырабатывает гарантии взаимной помощи, например, поддержка на случай болезни или безработицы, возможно, на долгое время</a:t>
            </a:r>
            <a:r>
              <a:rPr lang="ru-RU" dirty="0" smtClean="0"/>
              <a:t>.</a:t>
            </a:r>
            <a:endParaRPr lang="ru-RU" dirty="0"/>
          </a:p>
        </p:txBody>
      </p:sp>
    </p:spTree>
    <p:extLst>
      <p:ext uri="{BB962C8B-B14F-4D97-AF65-F5344CB8AC3E}">
        <p14:creationId xmlns:p14="http://schemas.microsoft.com/office/powerpoint/2010/main" val="2201945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0165" y="0"/>
            <a:ext cx="11100515" cy="2880351"/>
          </a:xfrm>
        </p:spPr>
        <p:txBody>
          <a:bodyPr>
            <a:noAutofit/>
          </a:bodyPr>
          <a:lstStyle/>
          <a:p>
            <a:r>
              <a:rPr lang="ru-RU" sz="3200" dirty="0">
                <a:effectLst>
                  <a:outerShdw blurRad="38100" dist="38100" dir="2700000" algn="tl">
                    <a:srgbClr val="000000">
                      <a:alpha val="43137"/>
                    </a:srgbClr>
                  </a:outerShdw>
                </a:effectLst>
              </a:rPr>
              <a:t>С течением времени объем благ, получаемых в домашнем хозяйстве, имеет шанс увеличиваться: внутрисемейная кооперация совершенствуется, партнеры лучше узнают друг друга, количество причин для конфликтов уменьшается, то есть ,специфический семейный капитал должен увеличиваться, а не уменьшаться. </a:t>
            </a:r>
          </a:p>
        </p:txBody>
      </p:sp>
      <p:sp>
        <p:nvSpPr>
          <p:cNvPr id="3" name="Объект 2"/>
          <p:cNvSpPr>
            <a:spLocks noGrp="1"/>
          </p:cNvSpPr>
          <p:nvPr>
            <p:ph idx="1"/>
          </p:nvPr>
        </p:nvSpPr>
        <p:spPr>
          <a:xfrm>
            <a:off x="838200" y="3026535"/>
            <a:ext cx="11353800" cy="3831465"/>
          </a:xfrm>
        </p:spPr>
        <p:txBody>
          <a:bodyPr>
            <a:normAutofit lnSpcReduction="10000"/>
          </a:bodyPr>
          <a:lstStyle/>
          <a:p>
            <a:r>
              <a:rPr lang="ru-RU" dirty="0"/>
              <a:t> </a:t>
            </a:r>
            <a:r>
              <a:rPr lang="ru-RU" sz="3000" dirty="0" smtClean="0"/>
              <a:t>Главным </a:t>
            </a:r>
            <a:r>
              <a:rPr lang="ru-RU" sz="3000" dirty="0"/>
              <a:t>фактором является эмоциональная уверенность в надежности партнера, следовательно, и желание сохранить контракты</a:t>
            </a:r>
            <a:r>
              <a:rPr lang="ru-RU" sz="3000" dirty="0" smtClean="0"/>
              <a:t>.</a:t>
            </a:r>
          </a:p>
          <a:p>
            <a:r>
              <a:rPr lang="ru-RU" sz="3000" dirty="0" smtClean="0"/>
              <a:t> </a:t>
            </a:r>
            <a:r>
              <a:rPr lang="ru-RU" sz="3000" dirty="0"/>
              <a:t>Все знают, что эмоциональные отношения могут быть между людьми и без совместного ведения хозяйства, а экономические выгоды получены без заключения брака и даже без отношений партнерства. </a:t>
            </a:r>
            <a:endParaRPr lang="ru-RU" sz="3000" dirty="0" smtClean="0"/>
          </a:p>
          <a:p>
            <a:r>
              <a:rPr lang="ru-RU" sz="3000" dirty="0" smtClean="0"/>
              <a:t>Но </a:t>
            </a:r>
            <a:r>
              <a:rPr lang="ru-RU" sz="3000" dirty="0"/>
              <a:t>необходимо согласиться с существованием благ, получаемых только в семье и только в домашнем хозяйстве</a:t>
            </a:r>
            <a:r>
              <a:rPr lang="ru-RU" sz="3000" dirty="0" smtClean="0"/>
              <a:t>.</a:t>
            </a:r>
            <a:endParaRPr lang="ru-RU" dirty="0"/>
          </a:p>
        </p:txBody>
      </p:sp>
    </p:spTree>
    <p:extLst>
      <p:ext uri="{BB962C8B-B14F-4D97-AF65-F5344CB8AC3E}">
        <p14:creationId xmlns:p14="http://schemas.microsoft.com/office/powerpoint/2010/main" val="2633542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1378" y="171941"/>
            <a:ext cx="10515600" cy="1325563"/>
          </a:xfrm>
        </p:spPr>
        <p:txBody>
          <a:bodyPr>
            <a:noAutofit/>
          </a:bodyPr>
          <a:lstStyle/>
          <a:p>
            <a:r>
              <a:rPr lang="ru-RU" sz="3200" dirty="0"/>
              <a:t>Й. Бен-</a:t>
            </a:r>
            <a:r>
              <a:rPr lang="ru-RU" sz="3200" dirty="0" err="1"/>
              <a:t>Порат</a:t>
            </a:r>
            <a:r>
              <a:rPr lang="ru-RU" sz="3200" dirty="0"/>
              <a:t> объясняет и такие социальные явления, как одиночество и получившее все большее распространение отдельное проживание супругов.</a:t>
            </a:r>
          </a:p>
        </p:txBody>
      </p:sp>
      <p:sp>
        <p:nvSpPr>
          <p:cNvPr id="3" name="Объект 2"/>
          <p:cNvSpPr>
            <a:spLocks noGrp="1"/>
          </p:cNvSpPr>
          <p:nvPr>
            <p:ph idx="1"/>
          </p:nvPr>
        </p:nvSpPr>
        <p:spPr>
          <a:xfrm>
            <a:off x="760926" y="1497504"/>
            <a:ext cx="11332335" cy="4922905"/>
          </a:xfrm>
        </p:spPr>
        <p:txBody>
          <a:bodyPr>
            <a:noAutofit/>
          </a:bodyPr>
          <a:lstStyle/>
          <a:p>
            <a:r>
              <a:rPr lang="ru-RU" sz="3200" dirty="0" smtClean="0"/>
              <a:t>Он </a:t>
            </a:r>
            <a:r>
              <a:rPr lang="ru-RU" sz="3200" dirty="0"/>
              <a:t>считает это выбором индивидов с доходом высоким настолько, что они не могут приобрести экономическую выгоду в семье и в ведении общего домашнего хозяйства. </a:t>
            </a:r>
            <a:endParaRPr lang="ru-RU" sz="3200" dirty="0" smtClean="0"/>
          </a:p>
          <a:p>
            <a:r>
              <a:rPr lang="ru-RU" sz="3200" dirty="0" smtClean="0"/>
              <a:t>В </a:t>
            </a:r>
            <a:r>
              <a:rPr lang="ru-RU" sz="3200" dirty="0"/>
              <a:t>целом выводы Й. Бен-</a:t>
            </a:r>
            <a:r>
              <a:rPr lang="ru-RU" sz="3200" dirty="0" err="1"/>
              <a:t>Пората</a:t>
            </a:r>
            <a:r>
              <a:rPr lang="ru-RU" sz="3200" dirty="0"/>
              <a:t> относительно семьи таковы</a:t>
            </a:r>
            <a:r>
              <a:rPr lang="ru-RU" sz="3200" dirty="0" smtClean="0"/>
              <a:t>:</a:t>
            </a:r>
          </a:p>
          <a:p>
            <a:pPr lvl="1">
              <a:buFont typeface="Wingdings" panose="05000000000000000000" pitchFamily="2" charset="2"/>
              <a:buChar char="Ø"/>
            </a:pPr>
            <a:r>
              <a:rPr lang="ru-RU" sz="2800" dirty="0" smtClean="0"/>
              <a:t>современная семья специализируется преимущественно на эмоциональных отношениях и совместном потреблении;</a:t>
            </a:r>
          </a:p>
          <a:p>
            <a:pPr lvl="1">
              <a:buFont typeface="Wingdings" panose="05000000000000000000" pitchFamily="2" charset="2"/>
              <a:buChar char="Ø"/>
            </a:pPr>
            <a:r>
              <a:rPr lang="ru-RU" sz="2800" dirty="0" smtClean="0"/>
              <a:t>благосостояние семьи связано с гарантиями каждому ее члену более высокого уровня благосостояния, чем они имели бы вне семьи;</a:t>
            </a:r>
          </a:p>
          <a:p>
            <a:pPr lvl="1">
              <a:buFont typeface="Wingdings" panose="05000000000000000000" pitchFamily="2" charset="2"/>
              <a:buChar char="Ø"/>
            </a:pPr>
            <a:r>
              <a:rPr lang="ru-RU" sz="2800" dirty="0" smtClean="0"/>
              <a:t>оба фактора – экономическая выгода и эмоциональные отношения, любовь – играют по-своему значительную роль в большинстве семей.</a:t>
            </a:r>
            <a:endParaRPr lang="ru-RU" sz="2800" dirty="0"/>
          </a:p>
        </p:txBody>
      </p:sp>
    </p:spTree>
    <p:extLst>
      <p:ext uri="{BB962C8B-B14F-4D97-AF65-F5344CB8AC3E}">
        <p14:creationId xmlns:p14="http://schemas.microsoft.com/office/powerpoint/2010/main" val="3022194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365125"/>
            <a:ext cx="11036121" cy="1325563"/>
          </a:xfrm>
        </p:spPr>
        <p:txBody>
          <a:bodyPr>
            <a:noAutofit/>
          </a:bodyPr>
          <a:lstStyle/>
          <a:p>
            <a:r>
              <a:rPr lang="ru-RU" sz="2800" dirty="0">
                <a:effectLst>
                  <a:outerShdw blurRad="38100" dist="38100" dir="2700000" algn="tl">
                    <a:srgbClr val="000000">
                      <a:alpha val="43137"/>
                    </a:srgbClr>
                  </a:outerShdw>
                </a:effectLst>
              </a:rPr>
              <a:t>Альтернативный подход к семье и домашнему хозяйству был создан в рамках </a:t>
            </a:r>
            <a:r>
              <a:rPr lang="ru-RU" sz="2800" b="1" i="1" dirty="0" err="1">
                <a:effectLst>
                  <a:outerShdw blurRad="38100" dist="38100" dir="2700000" algn="tl">
                    <a:srgbClr val="000000">
                      <a:alpha val="43137"/>
                    </a:srgbClr>
                  </a:outerShdw>
                </a:effectLst>
              </a:rPr>
              <a:t>трансакционного</a:t>
            </a:r>
            <a:r>
              <a:rPr lang="ru-RU" sz="2800" b="1" i="1" dirty="0">
                <a:effectLst>
                  <a:outerShdw blurRad="38100" dist="38100" dir="2700000" algn="tl">
                    <a:srgbClr val="000000">
                      <a:alpha val="43137"/>
                    </a:srgbClr>
                  </a:outerShdw>
                </a:effectLst>
              </a:rPr>
              <a:t> анализа</a:t>
            </a:r>
            <a:r>
              <a:rPr lang="ru-RU" sz="2800" i="1" dirty="0">
                <a:effectLst>
                  <a:outerShdw blurRad="38100" dist="38100" dir="2700000" algn="tl">
                    <a:srgbClr val="000000">
                      <a:alpha val="43137"/>
                    </a:srgbClr>
                  </a:outerShdw>
                </a:effectLst>
              </a:rPr>
              <a:t>. </a:t>
            </a:r>
            <a:r>
              <a:rPr lang="ru-RU" sz="2800" dirty="0">
                <a:effectLst>
                  <a:outerShdw blurRad="38100" dist="38100" dir="2700000" algn="tl">
                    <a:srgbClr val="000000">
                      <a:alpha val="43137"/>
                    </a:srgbClr>
                  </a:outerShdw>
                </a:effectLst>
              </a:rPr>
              <a:t>Брачные контракты как точка отсчета анализа нашли поддержку у тех исследователей, которые увидели в них только часть существующих в обществах контрактов</a:t>
            </a:r>
            <a:r>
              <a:rPr lang="ru-RU" sz="2800" dirty="0" smtClean="0">
                <a:effectLst>
                  <a:outerShdw blurRad="38100" dist="38100" dir="2700000" algn="tl">
                    <a:srgbClr val="000000">
                      <a:alpha val="43137"/>
                    </a:srgbClr>
                  </a:outerShdw>
                </a:effectLst>
              </a:rPr>
              <a:t>.</a:t>
            </a:r>
            <a:endParaRPr lang="ru-RU" sz="2800"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528034" y="2211990"/>
            <a:ext cx="11663966" cy="4646009"/>
          </a:xfrm>
        </p:spPr>
        <p:txBody>
          <a:bodyPr>
            <a:normAutofit fontScale="85000" lnSpcReduction="20000"/>
          </a:bodyPr>
          <a:lstStyle/>
          <a:p>
            <a:r>
              <a:rPr lang="ru-RU" dirty="0"/>
              <a:t> </a:t>
            </a:r>
            <a:r>
              <a:rPr lang="ru-RU" sz="3200" dirty="0" smtClean="0"/>
              <a:t>В </a:t>
            </a:r>
            <a:r>
              <a:rPr lang="ru-RU" sz="3200" dirty="0" err="1"/>
              <a:t>трансакционизме</a:t>
            </a:r>
            <a:r>
              <a:rPr lang="ru-RU" sz="3200" dirty="0"/>
              <a:t> важнейшими аспектами были признаны организация домашнего хозяйства и структура семьи. </a:t>
            </a:r>
            <a:endParaRPr lang="ru-RU" sz="3200" dirty="0" smtClean="0"/>
          </a:p>
          <a:p>
            <a:r>
              <a:rPr lang="ru-RU" sz="3200" dirty="0" smtClean="0"/>
              <a:t>В </a:t>
            </a:r>
            <a:r>
              <a:rPr lang="ru-RU" sz="3200" dirty="0"/>
              <a:t>качестве управляющей структуры был назван брак. Именно слабость современных супружеских отношений определяет и слабости семейного управления: разрастание конфликтов, неравные внутрисемейные статусы супругов, трудности в организации экономии в масштабах семьи. </a:t>
            </a:r>
            <a:endParaRPr lang="ru-RU" sz="3200" dirty="0" smtClean="0"/>
          </a:p>
          <a:p>
            <a:r>
              <a:rPr lang="ru-RU" sz="3200" dirty="0" smtClean="0"/>
              <a:t>В </a:t>
            </a:r>
            <a:r>
              <a:rPr lang="ru-RU" sz="3200" dirty="0"/>
              <a:t>терминологию </a:t>
            </a:r>
            <a:r>
              <a:rPr lang="ru-RU" sz="3200" dirty="0" err="1"/>
              <a:t>трансакционистов</a:t>
            </a:r>
            <a:r>
              <a:rPr lang="ru-RU" sz="3200" dirty="0"/>
              <a:t> в исследованиях семьи в качестве основных вошли категории «альтруизм», «семейная лояльность» и «переговоры». Члены семьи в решении своих проблем создают свою уникальную переговорную модель, но общим для жизнедеятельности всех семей является наличие такого «наилучшего варианта», как расторжение брака. Нахождение решения лучшего, чем развод, является преодолением «точки угрозы», необходимым условием для стабильности семьи.</a:t>
            </a:r>
            <a:r>
              <a:rPr lang="ru-RU" dirty="0"/>
              <a:t/>
            </a:r>
            <a:br>
              <a:rPr lang="ru-RU" dirty="0"/>
            </a:br>
            <a:endParaRPr lang="ru-RU" dirty="0"/>
          </a:p>
        </p:txBody>
      </p:sp>
    </p:spTree>
    <p:extLst>
      <p:ext uri="{BB962C8B-B14F-4D97-AF65-F5344CB8AC3E}">
        <p14:creationId xmlns:p14="http://schemas.microsoft.com/office/powerpoint/2010/main" val="582110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1921" y="146184"/>
            <a:ext cx="11900079" cy="1325563"/>
          </a:xfrm>
        </p:spPr>
        <p:txBody>
          <a:bodyPr>
            <a:normAutofit/>
          </a:bodyPr>
          <a:lstStyle/>
          <a:p>
            <a:r>
              <a:rPr lang="ru-RU" sz="2800" dirty="0">
                <a:effectLst>
                  <a:outerShdw blurRad="38100" dist="38100" dir="2700000" algn="tl">
                    <a:srgbClr val="000000">
                      <a:alpha val="43137"/>
                    </a:srgbClr>
                  </a:outerShdw>
                </a:effectLst>
              </a:rPr>
              <a:t>Параллельность и взаимодействие теории и практики видны в выборе названия для чикагской экономической школы – «</a:t>
            </a:r>
            <a:r>
              <a:rPr lang="ru-RU" sz="2800" dirty="0" err="1">
                <a:effectLst>
                  <a:outerShdw blurRad="38100" dist="38100" dir="2700000" algn="tl">
                    <a:srgbClr val="000000">
                      <a:alpha val="43137"/>
                    </a:srgbClr>
                  </a:outerShdw>
                </a:effectLst>
              </a:rPr>
              <a:t>нью</a:t>
            </a:r>
            <a:r>
              <a:rPr lang="ru-RU" sz="2800" dirty="0">
                <a:effectLst>
                  <a:outerShdw blurRad="38100" dist="38100" dir="2700000" algn="tl">
                    <a:srgbClr val="000000">
                      <a:alpha val="43137"/>
                    </a:srgbClr>
                  </a:outerShdw>
                </a:effectLst>
              </a:rPr>
              <a:t> </a:t>
            </a:r>
            <a:r>
              <a:rPr lang="ru-RU" sz="2800" dirty="0" err="1">
                <a:effectLst>
                  <a:outerShdw blurRad="38100" dist="38100" dir="2700000" algn="tl">
                    <a:srgbClr val="000000">
                      <a:alpha val="43137"/>
                    </a:srgbClr>
                  </a:outerShdw>
                </a:effectLst>
              </a:rPr>
              <a:t>хоум</a:t>
            </a:r>
            <a:r>
              <a:rPr lang="ru-RU" sz="2800" dirty="0">
                <a:effectLst>
                  <a:outerShdw blurRad="38100" dist="38100" dir="2700000" algn="tl">
                    <a:srgbClr val="000000">
                      <a:alpha val="43137"/>
                    </a:srgbClr>
                  </a:outerShdw>
                </a:effectLst>
              </a:rPr>
              <a:t> </a:t>
            </a:r>
            <a:r>
              <a:rPr lang="ru-RU" sz="2800" dirty="0" err="1">
                <a:effectLst>
                  <a:outerShdw blurRad="38100" dist="38100" dir="2700000" algn="tl">
                    <a:srgbClr val="000000">
                      <a:alpha val="43137"/>
                    </a:srgbClr>
                  </a:outerShdw>
                </a:effectLst>
              </a:rPr>
              <a:t>экономикс</a:t>
            </a:r>
            <a:r>
              <a:rPr lang="ru-RU" sz="2800" dirty="0">
                <a:effectLst>
                  <a:outerShdw blurRad="38100" dist="38100" dir="2700000" algn="tl">
                    <a:srgbClr val="000000">
                      <a:alpha val="43137"/>
                    </a:srgbClr>
                  </a:outerShdw>
                </a:effectLst>
              </a:rPr>
              <a:t>» </a:t>
            </a:r>
            <a:r>
              <a:rPr lang="ru-RU" sz="2800" i="1" dirty="0">
                <a:effectLst>
                  <a:outerShdw blurRad="38100" dist="38100" dir="2700000" algn="tl">
                    <a:srgbClr val="000000">
                      <a:alpha val="43137"/>
                    </a:srgbClr>
                  </a:outerShdw>
                </a:effectLst>
              </a:rPr>
              <a:t>(</a:t>
            </a:r>
            <a:r>
              <a:rPr lang="ru-RU" sz="2800" i="1" dirty="0" err="1">
                <a:effectLst>
                  <a:outerShdw blurRad="38100" dist="38100" dir="2700000" algn="tl">
                    <a:srgbClr val="000000">
                      <a:alpha val="43137"/>
                    </a:srgbClr>
                  </a:outerShdw>
                </a:effectLst>
              </a:rPr>
              <a:t>new</a:t>
            </a:r>
            <a:r>
              <a:rPr lang="ru-RU" sz="2800" i="1" dirty="0">
                <a:effectLst>
                  <a:outerShdw blurRad="38100" dist="38100" dir="2700000" algn="tl">
                    <a:srgbClr val="000000">
                      <a:alpha val="43137"/>
                    </a:srgbClr>
                  </a:outerShdw>
                </a:effectLst>
              </a:rPr>
              <a:t> </a:t>
            </a:r>
            <a:r>
              <a:rPr lang="ru-RU" sz="2800" i="1" dirty="0" err="1">
                <a:effectLst>
                  <a:outerShdw blurRad="38100" dist="38100" dir="2700000" algn="tl">
                    <a:srgbClr val="000000">
                      <a:alpha val="43137"/>
                    </a:srgbClr>
                  </a:outerShdw>
                </a:effectLst>
              </a:rPr>
              <a:t>home</a:t>
            </a:r>
            <a:r>
              <a:rPr lang="ru-RU" sz="2800" i="1" dirty="0">
                <a:effectLst>
                  <a:outerShdw blurRad="38100" dist="38100" dir="2700000" algn="tl">
                    <a:srgbClr val="000000">
                      <a:alpha val="43137"/>
                    </a:srgbClr>
                  </a:outerShdw>
                </a:effectLst>
              </a:rPr>
              <a:t> </a:t>
            </a:r>
            <a:r>
              <a:rPr lang="ru-RU" sz="2800" i="1" dirty="0" err="1">
                <a:effectLst>
                  <a:outerShdw blurRad="38100" dist="38100" dir="2700000" algn="tl">
                    <a:srgbClr val="000000">
                      <a:alpha val="43137"/>
                    </a:srgbClr>
                  </a:outerShdw>
                </a:effectLst>
              </a:rPr>
              <a:t>economics</a:t>
            </a:r>
            <a:r>
              <a:rPr lang="ru-RU" sz="2800" i="1" dirty="0">
                <a:effectLst>
                  <a:outerShdw blurRad="38100" dist="38100" dir="2700000" algn="tl">
                    <a:srgbClr val="000000">
                      <a:alpha val="43137"/>
                    </a:srgbClr>
                  </a:outerShdw>
                </a:effectLst>
              </a:rPr>
              <a:t>).</a:t>
            </a:r>
            <a:endParaRPr lang="ru-RU" sz="2800"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838200" y="1471747"/>
            <a:ext cx="11353800" cy="5386253"/>
          </a:xfrm>
        </p:spPr>
        <p:txBody>
          <a:bodyPr>
            <a:normAutofit fontScale="92500" lnSpcReduction="10000"/>
          </a:bodyPr>
          <a:lstStyle/>
          <a:p>
            <a:pPr marL="0" indent="0">
              <a:buNone/>
            </a:pPr>
            <a:r>
              <a:rPr lang="ru-RU" dirty="0" smtClean="0"/>
              <a:t>Старой </a:t>
            </a:r>
            <a:r>
              <a:rPr lang="ru-RU" dirty="0"/>
              <a:t>«</a:t>
            </a:r>
            <a:r>
              <a:rPr lang="ru-RU" dirty="0" err="1"/>
              <a:t>хоум</a:t>
            </a:r>
            <a:r>
              <a:rPr lang="ru-RU" dirty="0"/>
              <a:t> </a:t>
            </a:r>
            <a:r>
              <a:rPr lang="ru-RU" dirty="0" err="1"/>
              <a:t>экономикс</a:t>
            </a:r>
            <a:r>
              <a:rPr lang="ru-RU" dirty="0"/>
              <a:t>» является учебная дисциплина, зародившаяся в США еще в XIX в. Ее название обычно переводят как «домоводство», но только советская и российская практика обучения искусству ведения домашнего хозяйства весьма не похожа на то, чем является «</a:t>
            </a:r>
            <a:r>
              <a:rPr lang="ru-RU" dirty="0" err="1"/>
              <a:t>хоум</a:t>
            </a:r>
            <a:r>
              <a:rPr lang="ru-RU" dirty="0"/>
              <a:t> </a:t>
            </a:r>
            <a:r>
              <a:rPr lang="ru-RU" dirty="0" err="1"/>
              <a:t>экономикс</a:t>
            </a:r>
            <a:r>
              <a:rPr lang="ru-RU" dirty="0"/>
              <a:t>» в США, Канаде, Великобритании, Индии и Пакистане. </a:t>
            </a:r>
            <a:endParaRPr lang="ru-RU" dirty="0" smtClean="0"/>
          </a:p>
          <a:p>
            <a:pPr marL="0" indent="0">
              <a:buNone/>
            </a:pPr>
            <a:r>
              <a:rPr lang="ru-RU" dirty="0" smtClean="0"/>
              <a:t>Она </a:t>
            </a:r>
            <a:r>
              <a:rPr lang="ru-RU" dirty="0"/>
              <a:t>преподается там и в детских садах, и в университетах, дает возможность получить профессиональное образование в этой области. Выпускник такой специальности </a:t>
            </a:r>
            <a:r>
              <a:rPr lang="ru-RU" i="1" dirty="0"/>
              <a:t>(</a:t>
            </a:r>
            <a:r>
              <a:rPr lang="ru-RU" i="1" dirty="0" err="1"/>
              <a:t>home</a:t>
            </a:r>
            <a:r>
              <a:rPr lang="ru-RU" i="1" dirty="0"/>
              <a:t> </a:t>
            </a:r>
            <a:r>
              <a:rPr lang="ru-RU" i="1" dirty="0" err="1"/>
              <a:t>economist</a:t>
            </a:r>
            <a:r>
              <a:rPr lang="ru-RU" i="1" dirty="0"/>
              <a:t>) </a:t>
            </a:r>
            <a:r>
              <a:rPr lang="ru-RU" dirty="0"/>
              <a:t>может стать преподавателем, работником образовательного центра для взрослых или сервисной частной фирмы. </a:t>
            </a:r>
            <a:endParaRPr lang="ru-RU" dirty="0" smtClean="0"/>
          </a:p>
          <a:p>
            <a:pPr marL="0" indent="0">
              <a:buNone/>
            </a:pPr>
            <a:r>
              <a:rPr lang="ru-RU" dirty="0" smtClean="0"/>
              <a:t>В </a:t>
            </a:r>
            <a:r>
              <a:rPr lang="ru-RU" dirty="0"/>
              <a:t>1974 г. под эгидой ЮНЕСКО было проведено исследование подготовки молодежи к семейной жизни в развитых и развивающихся странах. В результате были сделаны два основных вывода:</a:t>
            </a:r>
            <a:br>
              <a:rPr lang="ru-RU" dirty="0"/>
            </a:br>
            <a:r>
              <a:rPr lang="ru-RU" dirty="0"/>
              <a:t>   • семья является необходимым условием стабильного развития обществ;</a:t>
            </a:r>
            <a:br>
              <a:rPr lang="ru-RU" dirty="0"/>
            </a:br>
            <a:r>
              <a:rPr lang="ru-RU" dirty="0"/>
              <a:t>   • всесторонняя подготовка к семейной жизни признана необходимостью.</a:t>
            </a:r>
            <a:br>
              <a:rPr lang="ru-RU" dirty="0"/>
            </a:br>
            <a:endParaRPr lang="ru-RU" dirty="0"/>
          </a:p>
        </p:txBody>
      </p:sp>
    </p:spTree>
    <p:extLst>
      <p:ext uri="{BB962C8B-B14F-4D97-AF65-F5344CB8AC3E}">
        <p14:creationId xmlns:p14="http://schemas.microsoft.com/office/powerpoint/2010/main" val="3154837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a:effectLst>
                  <a:outerShdw blurRad="38100" dist="38100" dir="2700000" algn="tl">
                    <a:srgbClr val="000000">
                      <a:alpha val="43137"/>
                    </a:srgbClr>
                  </a:outerShdw>
                </a:effectLst>
              </a:rPr>
              <a:t>Экономика семь</a:t>
            </a:r>
            <a:r>
              <a:rPr lang="ru-RU" sz="3200" dirty="0">
                <a:effectLst>
                  <a:outerShdw blurRad="38100" dist="38100" dir="2700000" algn="tl">
                    <a:srgbClr val="000000">
                      <a:alpha val="43137"/>
                    </a:srgbClr>
                  </a:outerShdw>
                </a:effectLst>
              </a:rPr>
              <a:t>и в современном понимании </a:t>
            </a:r>
            <a:r>
              <a:rPr lang="ru-RU" sz="3200" dirty="0" err="1">
                <a:effectLst>
                  <a:outerShdw blurRad="38100" dist="38100" dir="2700000" algn="tl">
                    <a:srgbClr val="000000">
                      <a:alpha val="43137"/>
                    </a:srgbClr>
                  </a:outerShdw>
                </a:effectLst>
              </a:rPr>
              <a:t>домоведения</a:t>
            </a:r>
            <a:r>
              <a:rPr lang="ru-RU" sz="3200" dirty="0">
                <a:effectLst>
                  <a:outerShdw blurRad="38100" dist="38100" dir="2700000" algn="tl">
                    <a:srgbClr val="000000">
                      <a:alpha val="43137"/>
                    </a:srgbClr>
                  </a:outerShdw>
                </a:effectLst>
              </a:rPr>
              <a:t> включает темы не только экономические, не только традиционно понимаемые как домоводство.</a:t>
            </a:r>
          </a:p>
        </p:txBody>
      </p:sp>
      <p:sp>
        <p:nvSpPr>
          <p:cNvPr id="3" name="Объект 2"/>
          <p:cNvSpPr>
            <a:spLocks noGrp="1"/>
          </p:cNvSpPr>
          <p:nvPr>
            <p:ph idx="1"/>
          </p:nvPr>
        </p:nvSpPr>
        <p:spPr>
          <a:xfrm>
            <a:off x="838199" y="1825624"/>
            <a:ext cx="11353801" cy="5032375"/>
          </a:xfrm>
        </p:spPr>
        <p:txBody>
          <a:bodyPr>
            <a:normAutofit/>
          </a:bodyPr>
          <a:lstStyle/>
          <a:p>
            <a:pPr marL="0" indent="0">
              <a:buNone/>
            </a:pPr>
            <a:r>
              <a:rPr lang="ru-RU" dirty="0" smtClean="0"/>
              <a:t>Современное </a:t>
            </a:r>
            <a:r>
              <a:rPr lang="ru-RU" dirty="0"/>
              <a:t>домашнее хозяйство является многопрофильным, где члены семьи могут творчески применять обширный комплекс знаний, умений и навыков. </a:t>
            </a:r>
            <a:endParaRPr lang="ru-RU" dirty="0" smtClean="0"/>
          </a:p>
          <a:p>
            <a:pPr lvl="1">
              <a:buFont typeface="Wingdings" panose="05000000000000000000" pitchFamily="2" charset="2"/>
              <a:buChar char="ü"/>
            </a:pPr>
            <a:r>
              <a:rPr lang="ru-RU" dirty="0" smtClean="0"/>
              <a:t>Это </a:t>
            </a:r>
            <a:r>
              <a:rPr lang="ru-RU" dirty="0"/>
              <a:t>знания правил организации групповой деятельности, которые позволят эффективно организовать домашний труд или отдых, знания об управлении семейным бюджетом, возможностях экономии денежных и других ресурсов семьи. </a:t>
            </a:r>
            <a:endParaRPr lang="ru-RU" dirty="0" smtClean="0"/>
          </a:p>
          <a:p>
            <a:pPr lvl="1">
              <a:buFont typeface="Wingdings" panose="05000000000000000000" pitchFamily="2" charset="2"/>
              <a:buChar char="ü"/>
            </a:pPr>
            <a:r>
              <a:rPr lang="ru-RU" dirty="0" smtClean="0"/>
              <a:t>Нужны </a:t>
            </a:r>
            <a:r>
              <a:rPr lang="ru-RU" dirty="0"/>
              <a:t>знания по основным вопросам питания, медицинские знания по сохранению здоровья, педагогические знания по воспитанию детей, знания по эстетике и этике быта, культуре одежды. </a:t>
            </a:r>
            <a:endParaRPr lang="ru-RU" dirty="0" smtClean="0"/>
          </a:p>
          <a:p>
            <a:pPr lvl="1">
              <a:buFont typeface="Wingdings" panose="05000000000000000000" pitchFamily="2" charset="2"/>
              <a:buChar char="ü"/>
            </a:pPr>
            <a:r>
              <a:rPr lang="ru-RU" dirty="0" smtClean="0"/>
              <a:t>Современному </a:t>
            </a:r>
            <a:r>
              <a:rPr lang="ru-RU" dirty="0"/>
              <a:t>человеку нужны знания о потребительском поведении, включая элементы материаловедения и товароведения, и основы законодательства, регулирующего отношения покупателя с продавцом. </a:t>
            </a:r>
            <a:endParaRPr lang="ru-RU" dirty="0"/>
          </a:p>
        </p:txBody>
      </p:sp>
    </p:spTree>
    <p:extLst>
      <p:ext uri="{BB962C8B-B14F-4D97-AF65-F5344CB8AC3E}">
        <p14:creationId xmlns:p14="http://schemas.microsoft.com/office/powerpoint/2010/main" val="408813741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1068</Words>
  <Application>Microsoft Office PowerPoint</Application>
  <PresentationFormat>Широкоэкранный</PresentationFormat>
  <Paragraphs>84</Paragraphs>
  <Slides>25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Calibri Light</vt:lpstr>
      <vt:lpstr>Wingdings</vt:lpstr>
      <vt:lpstr>Тема Office</vt:lpstr>
      <vt:lpstr>Экономика семьи:  макро– и микроподходы</vt:lpstr>
      <vt:lpstr>Семья является сложным объектом для исследования, и каждая из наук, исследующая ее, создает свой набор определений и моделей.</vt:lpstr>
      <vt:lpstr>Разграничим понятия семьи и домашнего хозяйства.</vt:lpstr>
      <vt:lpstr>Домашнее хозяйство представляет собой группу людей, объединенных общими задачами, местом проживания, бюджетом и обычно семейно-родственными связями.</vt:lpstr>
      <vt:lpstr>Цель домашнего хозяйства – обеспечение своим членам гарантированного уровня благосостояния вне зависимости от появления непредвиденных обстоятельств.</vt:lpstr>
      <vt:lpstr>Структура деятельности домашнего хозяйства по формированию человеческого капитала</vt:lpstr>
      <vt:lpstr>Универсальной модели домашнего хозяйства не существует, так как характеристики институциональной среды, в которой это домохозяйство находится, оказывают влияние на его структуру.</vt:lpstr>
      <vt:lpstr> Основные характеристики трех основных типов домашнего хозяйства</vt:lpstr>
      <vt:lpstr>В поведении домохозяйств выделяют характеристики экономического субъекта,  «оптимизирующего рационализатора»,  но это не всегда возможно, и домохозяйства ведут себя в соответствии с другими принципами поведения, среди которых в рамках институционального анализа выделяются, в частности, следующие</vt:lpstr>
      <vt:lpstr>Презентация PowerPoint</vt:lpstr>
      <vt:lpstr>Долгое время семьи исследовались как домашние хозяйства, и в этом качестве были основными объектами экономической науки.</vt:lpstr>
      <vt:lpstr>Созданная модель хозяйственного поведения, называемая «экономический человек», моделировала и семью, хотя не предполагала моральных обязательств и основывалась на следующих предпосылках:</vt:lpstr>
      <vt:lpstr>Неоклассическая экономическая теория как бы не видела проблем распределения внутри семьи ее доходов и ресурсов.</vt:lpstr>
      <vt:lpstr>Собственно макроэкономическим подходом в экономической теории, анализирующим проблемы семьи, является институционализм.</vt:lpstr>
      <vt:lpstr>Особенностью институционального подхода является анализ взаимоотношений (между и внутри) социально-экономических институтов как отношений, основанных на эквивалентном обмене. </vt:lpstr>
      <vt:lpstr>В целом макроэкономический подход отражает проблемы управления всем обществом.  Однако отдельно взятая семья – это не политика, которой необходимы адекватные цены и налоги, меры социальной поддержки населения и статистический учет, это «личная жизнь», личные проблемы</vt:lpstr>
      <vt:lpstr>С конца 1950-х гг. семья перестала быть неделимой единицей для экономического анализа.  Абстрактная экономическая логика была применена к таким явлениям, которые считались ненаблюдаемыми для экономики, – выбор супруга, рождение и воспитание детей, распределение семейных доходов. </vt:lpstr>
      <vt:lpstr>В первой модели рассматривается семья в домашнем хозяйстве, которое Беккером названо мини-фабрикой.</vt:lpstr>
      <vt:lpstr>Вторая модель семьи строится Беккером на утверждении, что семейные отношения являются альтруистическими</vt:lpstr>
      <vt:lpstr>Концепция специфического семейного капитала получила признание и развивалась дальше. В 1982 г. Й. Бен-Порат в работе «Семьи, друзья, фирмы и организация обмена» анализирует семью как сообщество отдельных личностей, которые могут извлекать сверхвыгоду или сверхдоход через общее производство в домашнем хозяйстве. </vt:lpstr>
      <vt:lpstr>С течением времени объем благ, получаемых в домашнем хозяйстве, имеет шанс увеличиваться: внутрисемейная кооперация совершенствуется, партнеры лучше узнают друг друга, количество причин для конфликтов уменьшается, то есть ,специфический семейный капитал должен увеличиваться, а не уменьшаться. </vt:lpstr>
      <vt:lpstr>Й. Бен-Порат объясняет и такие социальные явления, как одиночество и получившее все большее распространение отдельное проживание супругов.</vt:lpstr>
      <vt:lpstr>Альтернативный подход к семье и домашнему хозяйству был создан в рамках трансакционного анализа. Брачные контракты как точка отсчета анализа нашли поддержку у тех исследователей, которые увидели в них только часть существующих в обществах контрактов.</vt:lpstr>
      <vt:lpstr>Параллельность и взаимодействие теории и практики видны в выборе названия для чикагской экономической школы – «нью хоум экономикс» (new home economics).</vt:lpstr>
      <vt:lpstr>Экономика семьи в современном понимании домоведения включает темы не только экономические, не только традиционно понимаемые как домоводство.</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Ольга Гетман</dc:creator>
  <cp:lastModifiedBy>Ольга Гетман</cp:lastModifiedBy>
  <cp:revision>13</cp:revision>
  <dcterms:created xsi:type="dcterms:W3CDTF">2015-09-18T02:23:58Z</dcterms:created>
  <dcterms:modified xsi:type="dcterms:W3CDTF">2015-10-16T14:33:41Z</dcterms:modified>
</cp:coreProperties>
</file>