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  <p:sldId id="273" r:id="rId19"/>
    <p:sldId id="274" r:id="rId20"/>
    <p:sldId id="277" r:id="rId21"/>
    <p:sldId id="278" r:id="rId22"/>
    <p:sldId id="276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9DB28BD-E44C-40DB-AF29-790A186D3083}" type="datetimeFigureOut">
              <a:rPr lang="ru-RU" smtClean="0"/>
              <a:t>24.10.2013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BC6CD9D-3D7C-4910-9990-CB4F6601509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6.gif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gif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gif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005064"/>
            <a:ext cx="7985720" cy="216024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Тема 3.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Основы конъюнктурных исследований мировых рынков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ru-RU" sz="5000" b="1" dirty="0" smtClean="0"/>
              <a:t>Конъюнктурный анализ </a:t>
            </a:r>
            <a:br>
              <a:rPr lang="ru-RU" sz="5000" b="1" dirty="0" smtClean="0"/>
            </a:br>
            <a:r>
              <a:rPr lang="ru-RU" sz="5000" b="1" dirty="0" smtClean="0"/>
              <a:t>мировых рынков</a:t>
            </a:r>
            <a:endParaRPr lang="ru-RU" sz="5000" b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3568" y="1988840"/>
            <a:ext cx="7954144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Преподаватель: Красова Елена Викторовна, доцент кафедры мировой экономики и международных отношений.</a:t>
            </a:r>
          </a:p>
          <a:p>
            <a:pPr algn="l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Почта: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elena_krasova@rambler.ru</a:t>
            </a:r>
            <a:endParaRPr lang="ru-RU" sz="2000" b="1" dirty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4783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60648"/>
            <a:ext cx="7985720" cy="93610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Содержание темы 3: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236816"/>
            <a:ext cx="84249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sz="2000" dirty="0"/>
              <a:t>Конъюнктурные исследования как вид научно-прикладных исследований</a:t>
            </a:r>
            <a:r>
              <a:rPr lang="ru-RU" sz="2000" dirty="0" smtClean="0"/>
              <a:t>.</a:t>
            </a:r>
          </a:p>
          <a:p>
            <a:pPr marL="285750" indent="-285750">
              <a:buBlip>
                <a:blip r:embed="rId4"/>
              </a:buBlip>
            </a:pPr>
            <a:r>
              <a:rPr lang="ru-RU" sz="2000" dirty="0" smtClean="0"/>
              <a:t> </a:t>
            </a:r>
            <a:r>
              <a:rPr lang="ru-RU" sz="2000" dirty="0"/>
              <a:t>Цели и задачи, принципы проведения конъюнктурных исследований</a:t>
            </a:r>
            <a:r>
              <a:rPr lang="ru-RU" sz="2000" dirty="0" smtClean="0"/>
              <a:t>.</a:t>
            </a:r>
          </a:p>
          <a:p>
            <a:pPr marL="285750" indent="-285750">
              <a:buBlip>
                <a:blip r:embed="rId4"/>
              </a:buBlip>
            </a:pPr>
            <a:r>
              <a:rPr lang="ru-RU" sz="2000" dirty="0" smtClean="0"/>
              <a:t>Подходы </a:t>
            </a:r>
            <a:r>
              <a:rPr lang="ru-RU" sz="2000" dirty="0"/>
              <a:t>к исследованию экономической конъюнктуры, определение объекта и предмета исследования</a:t>
            </a:r>
            <a:r>
              <a:rPr lang="ru-RU" sz="2000" dirty="0" smtClean="0"/>
              <a:t>.</a:t>
            </a:r>
          </a:p>
          <a:p>
            <a:pPr marL="285750" indent="-285750">
              <a:buBlip>
                <a:blip r:embed="rId4"/>
              </a:buBlip>
            </a:pPr>
            <a:r>
              <a:rPr lang="ru-RU" sz="2000" dirty="0" smtClean="0"/>
              <a:t>Уровни </a:t>
            </a:r>
            <a:r>
              <a:rPr lang="ru-RU" sz="2000" dirty="0"/>
              <a:t>конъюнктурных исследований. </a:t>
            </a:r>
            <a:endParaRPr lang="ru-RU" sz="2000" dirty="0" smtClean="0"/>
          </a:p>
          <a:p>
            <a:pPr marL="285750" indent="-285750">
              <a:buBlip>
                <a:blip r:embed="rId4"/>
              </a:buBlip>
            </a:pPr>
            <a:r>
              <a:rPr lang="ru-RU" sz="2000" dirty="0" smtClean="0"/>
              <a:t>Структура </a:t>
            </a:r>
            <a:r>
              <a:rPr lang="ru-RU" sz="2000" dirty="0"/>
              <a:t>и содержание типового обзора конъюнктуры мирового рынка конкретного товара. </a:t>
            </a:r>
            <a:endParaRPr lang="ru-RU" sz="2000" dirty="0" smtClean="0"/>
          </a:p>
          <a:p>
            <a:pPr marL="285750" indent="-285750">
              <a:buBlip>
                <a:blip r:embed="rId4"/>
              </a:buBlip>
            </a:pPr>
            <a:r>
              <a:rPr lang="ru-RU" sz="2000" dirty="0" smtClean="0"/>
              <a:t>Стадии </a:t>
            </a:r>
            <a:r>
              <a:rPr lang="ru-RU" sz="2000" dirty="0"/>
              <a:t>процесса конъюнктурного исследования мировых товарных </a:t>
            </a:r>
            <a:r>
              <a:rPr lang="ru-RU" sz="2000" dirty="0" smtClean="0"/>
              <a:t>рынков.</a:t>
            </a:r>
          </a:p>
          <a:p>
            <a:pPr marL="285750" indent="-285750">
              <a:buBlip>
                <a:blip r:embed="rId4"/>
              </a:buBlip>
            </a:pPr>
            <a:r>
              <a:rPr lang="ru-RU" sz="2000" dirty="0" smtClean="0"/>
              <a:t>Анализ </a:t>
            </a:r>
            <a:r>
              <a:rPr lang="ru-RU" sz="2000" dirty="0"/>
              <a:t>конъюнктурообразующих факторов на мировых товарных рынках. Группировка конъюнктурообразующих факторов по различным классификационным признакам. </a:t>
            </a:r>
            <a:endParaRPr lang="ru-RU" sz="2000" dirty="0" smtClean="0"/>
          </a:p>
          <a:p>
            <a:pPr marL="285750" indent="-285750">
              <a:buBlip>
                <a:blip r:embed="rId4"/>
              </a:buBlip>
            </a:pPr>
            <a:r>
              <a:rPr lang="ru-RU" sz="2000" dirty="0" smtClean="0"/>
              <a:t>Методика </a:t>
            </a:r>
            <a:r>
              <a:rPr lang="ru-RU" sz="2000" dirty="0"/>
              <a:t>выявления наиболее значимых конъюнктурообразующих факторов. PEST – анализ как инструмент понимания рынка.</a:t>
            </a:r>
          </a:p>
        </p:txBody>
      </p:sp>
    </p:spTree>
    <p:extLst>
      <p:ext uri="{BB962C8B-B14F-4D97-AF65-F5344CB8AC3E}">
        <p14:creationId xmlns:p14="http://schemas.microsoft.com/office/powerpoint/2010/main" val="1349288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7985720" cy="936104"/>
          </a:xfrm>
        </p:spPr>
        <p:txBody>
          <a:bodyPr>
            <a:noAutofit/>
          </a:bodyPr>
          <a:lstStyle/>
          <a:p>
            <a:pPr algn="l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Конъюнктурные исследования как вид научно-прикладных </a:t>
            </a: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исследований</a:t>
            </a:r>
            <a:endParaRPr lang="ru-RU" sz="3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484784"/>
            <a:ext cx="842493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200" dirty="0" smtClean="0"/>
              <a:t>(англ</a:t>
            </a:r>
            <a:r>
              <a:rPr lang="ru-RU" sz="2200" dirty="0"/>
              <a:t>. </a:t>
            </a:r>
            <a:r>
              <a:rPr lang="ru-RU" sz="2200" dirty="0" err="1"/>
              <a:t>conjuncture</a:t>
            </a:r>
            <a:r>
              <a:rPr lang="ru-RU" sz="2200" dirty="0"/>
              <a:t> </a:t>
            </a:r>
            <a:r>
              <a:rPr lang="ru-RU" sz="2200" dirty="0" err="1"/>
              <a:t>investigations</a:t>
            </a:r>
            <a:r>
              <a:rPr lang="ru-RU" sz="2200" dirty="0"/>
              <a:t>) </a:t>
            </a:r>
            <a:r>
              <a:rPr lang="ru-RU" sz="2200" dirty="0" smtClean="0"/>
              <a:t>– анализ </a:t>
            </a:r>
            <a:r>
              <a:rPr lang="ru-RU" sz="2200" dirty="0"/>
              <a:t>сложившегося состояния рынка, тенденций его изменения с целью выработки оптимальной стратегии управления внешнеэкономической деятельностью</a:t>
            </a:r>
            <a:r>
              <a:rPr lang="ru-RU" sz="2200" dirty="0" smtClean="0"/>
              <a:t>.</a:t>
            </a:r>
          </a:p>
          <a:p>
            <a:endParaRPr lang="ru-RU" sz="2200" dirty="0" smtClean="0"/>
          </a:p>
          <a:p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</a:t>
            </a:r>
            <a:r>
              <a:rPr lang="ru-RU" sz="2200" dirty="0" smtClean="0"/>
              <a:t>: конъюнктурные исследования являются </a:t>
            </a:r>
            <a:r>
              <a:rPr lang="ru-RU" sz="2200" dirty="0"/>
              <a:t>необходимым условием предпринимательства и всей хозяйственной </a:t>
            </a:r>
            <a:r>
              <a:rPr lang="ru-RU" sz="2200" dirty="0" smtClean="0"/>
              <a:t>деятельности. В </a:t>
            </a:r>
            <a:r>
              <a:rPr lang="ru-RU" sz="2200" dirty="0"/>
              <a:t>современном, быстро меняющемся мире, когда </a:t>
            </a:r>
            <a:r>
              <a:rPr lang="ru-RU" sz="2200" dirty="0" smtClean="0"/>
              <a:t>конкуренция </a:t>
            </a:r>
            <a:r>
              <a:rPr lang="ru-RU" sz="2200" dirty="0"/>
              <a:t>становится все более жесткой, важнейшим условием коммерческого успеха становится </a:t>
            </a:r>
            <a:r>
              <a:rPr lang="ru-RU" sz="2200" dirty="0" smtClean="0"/>
              <a:t>своевременный анализ и точное прогнозирование динамики рыночных тенденций с целью скорейшей адаптации к окружающей действительности и выработки оптимального решения.</a:t>
            </a:r>
            <a:endParaRPr lang="ru-RU" sz="2200" dirty="0" smtClean="0">
              <a:latin typeface="+mj-lt"/>
            </a:endParaRPr>
          </a:p>
          <a:p>
            <a:pPr marL="285750" indent="-285750">
              <a:buBlip>
                <a:blip r:embed="rId4"/>
              </a:buBlip>
            </a:pPr>
            <a:endParaRPr lang="ru-RU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8941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7985720" cy="936104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Предпосылки проведения конъюнктурных исследований:</a:t>
            </a:r>
            <a:endParaRPr lang="ru-RU" sz="3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484784"/>
            <a:ext cx="842493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dirty="0" smtClean="0"/>
              <a:t>постоянная изменчивость, динамизм ситуации на рынке;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жесткая конкурентная среда;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стремление каждого хозяйствующего субъекта на мировом рынке к максимальной коммерческой выгоде в условиях очень ограниченных ресурсов и возможностей;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отсутствие у отдельного хозяйствующего субъекта возможности влиять на рыночные параметры;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относительная закрытость (недоступность) точной и правдивой информации;</a:t>
            </a:r>
          </a:p>
          <a:p>
            <a:pPr marL="342900" indent="-342900">
              <a:buFontTx/>
              <a:buChar char="-"/>
            </a:pPr>
            <a:r>
              <a:rPr lang="ru-RU" sz="2400" dirty="0" err="1" smtClean="0"/>
              <a:t>многовариантность</a:t>
            </a:r>
            <a:r>
              <a:rPr lang="ru-RU" sz="2400" dirty="0" smtClean="0"/>
              <a:t> (наличие нескольких альтернатив) экономического выбора.</a:t>
            </a:r>
          </a:p>
          <a:p>
            <a:pPr marL="285750" indent="-285750">
              <a:buBlip>
                <a:blip r:embed="rId4"/>
              </a:buBlip>
            </a:pPr>
            <a:endParaRPr lang="ru-RU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9492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7985720" cy="936104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проведения конъюнктурных исследований –</a:t>
            </a:r>
            <a:endParaRPr lang="ru-RU" sz="3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484784"/>
            <a:ext cx="842493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- определить текущее состояние и тенденции рыночных параметров, влияющих на деятельность фирмы. </a:t>
            </a:r>
          </a:p>
          <a:p>
            <a:endParaRPr lang="ru-RU" sz="2600" dirty="0" smtClean="0"/>
          </a:p>
          <a:p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 конъюнктурного исследования </a:t>
            </a:r>
            <a:r>
              <a:rPr lang="ru-RU" sz="2600" dirty="0" smtClean="0"/>
              <a:t>– </a:t>
            </a:r>
          </a:p>
          <a:p>
            <a:endParaRPr lang="ru-RU" sz="1000" dirty="0"/>
          </a:p>
          <a:p>
            <a:r>
              <a:rPr lang="ru-RU" sz="2600" dirty="0" smtClean="0"/>
              <a:t>- прогнозирование важнейших для фирмы показателей рыночной динамики для </a:t>
            </a:r>
            <a:r>
              <a:rPr lang="ru-RU" sz="2600" dirty="0"/>
              <a:t>корректировки текущих планов производства и реализации товаров, а также подготовка предложений, направленных на </a:t>
            </a:r>
            <a:r>
              <a:rPr lang="ru-RU" sz="2600" dirty="0" smtClean="0"/>
              <a:t>повышение эффективности деятельности фирмы и предотвращение </a:t>
            </a:r>
            <a:r>
              <a:rPr lang="ru-RU" sz="2600" dirty="0"/>
              <a:t>возможных негативных </a:t>
            </a:r>
            <a:r>
              <a:rPr lang="ru-RU" sz="2600" dirty="0" smtClean="0"/>
              <a:t>явлений.</a:t>
            </a:r>
          </a:p>
        </p:txBody>
      </p:sp>
    </p:spTree>
    <p:extLst>
      <p:ext uri="{BB962C8B-B14F-4D97-AF65-F5344CB8AC3E}">
        <p14:creationId xmlns:p14="http://schemas.microsoft.com/office/powerpoint/2010/main" val="2836623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7985720" cy="936104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проведения конъюнктурных исследований –</a:t>
            </a:r>
            <a:endParaRPr lang="ru-RU" sz="3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484784"/>
            <a:ext cx="842493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сбор </a:t>
            </a:r>
            <a:r>
              <a:rPr lang="ru-RU" sz="2400" dirty="0"/>
              <a:t>и обработка конъюнктурной информации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интегральные </a:t>
            </a:r>
            <a:r>
              <a:rPr lang="ru-RU" sz="2400" dirty="0"/>
              <a:t>и дифференциальные оценки состояния рынка, типология рыночной ситуации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характеристика </a:t>
            </a:r>
            <a:r>
              <a:rPr lang="ru-RU" sz="2400" dirty="0"/>
              <a:t>масштаба (объема) рынка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выявление</a:t>
            </a:r>
            <a:r>
              <a:rPr lang="ru-RU" sz="2400" dirty="0"/>
              <a:t>, анализ и прогнозирование тенденций развития рынка и его динамической устойчивости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оценка </a:t>
            </a:r>
            <a:r>
              <a:rPr lang="ru-RU" sz="2400" dirty="0"/>
              <a:t>и анализ </a:t>
            </a:r>
            <a:r>
              <a:rPr lang="ru-RU" sz="2400" dirty="0" err="1"/>
              <a:t>колеблемости</a:t>
            </a:r>
            <a:r>
              <a:rPr lang="ru-RU" sz="2400" dirty="0"/>
              <a:t>, сезонности и цикличности развития </a:t>
            </a:r>
            <a:r>
              <a:rPr lang="ru-RU" sz="2400" dirty="0" smtClean="0"/>
              <a:t>рынка;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оценка </a:t>
            </a:r>
            <a:r>
              <a:rPr lang="ru-RU" sz="2400" dirty="0"/>
              <a:t>и анализ региональных различий рынка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оценка </a:t>
            </a:r>
            <a:r>
              <a:rPr lang="ru-RU" sz="2400" dirty="0"/>
              <a:t>и анализ деловой активности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оценка </a:t>
            </a:r>
            <a:r>
              <a:rPr lang="ru-RU" sz="2400" dirty="0"/>
              <a:t>коммерческого (рыночного) риска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/>
              <a:t>характеристика </a:t>
            </a:r>
            <a:r>
              <a:rPr lang="ru-RU" sz="2400" dirty="0"/>
              <a:t>степени монополизации и интенсивности конкуренции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43891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7985720" cy="1584176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и </a:t>
            </a:r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адачи фирмы, решаемые путем проведения конъюнктурных исследований:</a:t>
            </a:r>
            <a:endParaRPr lang="ru-RU" sz="3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916832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объективная </a:t>
            </a:r>
            <a:r>
              <a:rPr lang="ru-RU" sz="2400" dirty="0"/>
              <a:t>оценка деятельности предприятия на данном товарном рынке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отслеживание </a:t>
            </a:r>
            <a:r>
              <a:rPr lang="ru-RU" sz="2400" dirty="0"/>
              <a:t>изменений во внешней среде и формирование стратегии маркетинга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поддержка </a:t>
            </a:r>
            <a:r>
              <a:rPr lang="ru-RU" sz="2400" dirty="0"/>
              <a:t>принятия управленческих решений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получение </a:t>
            </a:r>
            <a:r>
              <a:rPr lang="ru-RU" sz="2400" dirty="0"/>
              <a:t>конкурентных преимуществ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снижение </a:t>
            </a:r>
            <a:r>
              <a:rPr lang="ru-RU" sz="2400" dirty="0"/>
              <a:t>рисков и неопределенности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выработка </a:t>
            </a:r>
            <a:r>
              <a:rPr lang="ru-RU" sz="2400" dirty="0"/>
              <a:t>экспортной стратегии</a:t>
            </a:r>
            <a:r>
              <a:rPr lang="ru-RU" sz="2400" dirty="0" smtClean="0"/>
              <a:t>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/>
              <a:t>повышение </a:t>
            </a:r>
            <a:r>
              <a:rPr lang="ru-RU" sz="2400" dirty="0"/>
              <a:t>эффективности деятельности предприятия и т.д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22991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7985720" cy="1440160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проведения конъюнктурных исследований:</a:t>
            </a:r>
            <a:endParaRPr lang="ru-RU" sz="3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916832"/>
            <a:ext cx="84249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800" dirty="0" smtClean="0"/>
              <a:t>достаточный охват конъюнктурных наблюдений;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800" dirty="0" smtClean="0"/>
              <a:t>комплексность </a:t>
            </a:r>
            <a:r>
              <a:rPr lang="ru-RU" sz="2800" dirty="0" smtClean="0"/>
              <a:t>(</a:t>
            </a:r>
            <a:r>
              <a:rPr lang="ru-RU" sz="2800" dirty="0" smtClean="0"/>
              <a:t>системность) исследований;</a:t>
            </a:r>
            <a:endParaRPr lang="ru-RU" sz="28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800" dirty="0" smtClean="0"/>
              <a:t>гибкость форм и методов наблюдений;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800" dirty="0" smtClean="0"/>
              <a:t>истинность исходной информации</a:t>
            </a:r>
            <a:r>
              <a:rPr lang="ru-RU" sz="2800" dirty="0" smtClean="0"/>
              <a:t>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800" dirty="0" smtClean="0"/>
              <a:t>правомерность используемых методов;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800" dirty="0" smtClean="0"/>
              <a:t>динамический подход.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87228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7985720" cy="1440160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проведения конъюнктурных исследований:</a:t>
            </a:r>
            <a:endParaRPr lang="ru-RU" sz="3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916832"/>
            <a:ext cx="8424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Определение целей и направлений конъюнктурных исследований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Отбор источников получения информации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Сбор информации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Анализ информации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Составление обзора конъюнктуры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Прогнозные оценки конъюнктуры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Отчет о результатах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Использование результатов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38216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85720" cy="792088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Уровни конъюнктурных исследований:</a:t>
            </a:r>
            <a:endParaRPr lang="ru-RU" sz="3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354104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AutoNum type="romanUcPeriod"/>
            </a:pPr>
            <a:r>
              <a:rPr lang="ru-RU" sz="3000" dirty="0" smtClean="0"/>
              <a:t>Общехозяйственный </a:t>
            </a:r>
          </a:p>
          <a:p>
            <a:pPr marL="571500" indent="-571500">
              <a:buAutoNum type="romanUcPeriod"/>
            </a:pPr>
            <a:r>
              <a:rPr lang="ru-RU" sz="3000" dirty="0" smtClean="0"/>
              <a:t>Отраслевой</a:t>
            </a:r>
          </a:p>
          <a:p>
            <a:pPr marL="571500" indent="-571500">
              <a:buAutoNum type="romanUcPeriod"/>
            </a:pPr>
            <a:r>
              <a:rPr lang="ru-RU" sz="3000" dirty="0" smtClean="0"/>
              <a:t>Рынок отдельного товара, в </a:t>
            </a:r>
            <a:r>
              <a:rPr lang="ru-RU" sz="3000" dirty="0" err="1" smtClean="0"/>
              <a:t>т.ч</a:t>
            </a:r>
            <a:r>
              <a:rPr lang="ru-RU" sz="3000" dirty="0" smtClean="0"/>
              <a:t>. мировой рынок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620386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640960" cy="1080120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Подходы к </a:t>
            </a: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конъюнктурным исследованиям</a:t>
            </a:r>
            <a:endParaRPr lang="ru-RU" sz="3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556792"/>
            <a:ext cx="88569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AutoNum type="romanUcPeriod"/>
            </a:pPr>
            <a:r>
              <a:rPr lang="ru-RU" sz="3000" b="1" dirty="0" smtClean="0"/>
              <a:t>По характеру исследуемых процессов</a:t>
            </a:r>
          </a:p>
          <a:p>
            <a:pPr marL="571500" indent="-571500">
              <a:buAutoNum type="romanUcPeriod"/>
            </a:pPr>
            <a:endParaRPr lang="ru-RU" sz="3000" dirty="0"/>
          </a:p>
          <a:p>
            <a:pPr marL="457200" indent="-457200">
              <a:buFont typeface="Wingdings" pitchFamily="2" charset="2"/>
              <a:buChar char="Ø"/>
            </a:pPr>
            <a:r>
              <a:rPr lang="ru-RU" sz="3000" dirty="0" smtClean="0"/>
              <a:t>статический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3000" dirty="0" smtClean="0"/>
              <a:t>динамический</a:t>
            </a:r>
          </a:p>
          <a:p>
            <a:pPr marL="457200" indent="-457200">
              <a:buFont typeface="Wingdings" pitchFamily="2" charset="2"/>
              <a:buChar char="Ø"/>
            </a:pPr>
            <a:endParaRPr lang="ru-RU" sz="3000" dirty="0"/>
          </a:p>
          <a:p>
            <a:r>
              <a:rPr lang="en-US" sz="3000" b="1" dirty="0" smtClean="0"/>
              <a:t>II</a:t>
            </a:r>
            <a:r>
              <a:rPr lang="ru-RU" sz="3000" b="1" dirty="0" smtClean="0"/>
              <a:t>. По преобладающим методам использования</a:t>
            </a:r>
          </a:p>
          <a:p>
            <a:endParaRPr lang="ru-RU" sz="3000" dirty="0"/>
          </a:p>
          <a:p>
            <a:pPr marL="457200" indent="-457200">
              <a:buFont typeface="Wingdings" pitchFamily="2" charset="2"/>
              <a:buChar char="Ø"/>
            </a:pPr>
            <a:r>
              <a:rPr lang="ru-RU" sz="3000" dirty="0" smtClean="0"/>
              <a:t>текущий (ситуативный)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3000" dirty="0" smtClean="0"/>
              <a:t>фундаментальный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912302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позиций статического подхода 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980728"/>
            <a:ext cx="885698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Экономическая конъюнктура – некоторая сложившаяся устойчивая ситуация </a:t>
            </a:r>
            <a:r>
              <a:rPr lang="ru-RU" sz="3200" dirty="0"/>
              <a:t>на рынке, </a:t>
            </a:r>
            <a:r>
              <a:rPr lang="ru-RU" sz="3200" dirty="0" smtClean="0"/>
              <a:t>отклонения от </a:t>
            </a:r>
            <a:r>
              <a:rPr lang="ru-RU" sz="3200" dirty="0"/>
              <a:t>которой вызваны действием различных случайных сил и факторов</a:t>
            </a:r>
            <a:r>
              <a:rPr lang="ru-RU" sz="3200" dirty="0" smtClean="0"/>
              <a:t>.</a:t>
            </a:r>
          </a:p>
          <a:p>
            <a:endParaRPr lang="ru-RU" sz="3200" dirty="0" smtClean="0"/>
          </a:p>
          <a:p>
            <a:r>
              <a:rPr lang="ru-RU" sz="3200" dirty="0" smtClean="0"/>
              <a:t>При исследовании конъюнктуры </a:t>
            </a:r>
            <a:r>
              <a:rPr lang="ru-RU" sz="3200" dirty="0"/>
              <a:t>любого рынка необходимо </a:t>
            </a:r>
            <a:r>
              <a:rPr lang="ru-RU" sz="3200" dirty="0" smtClean="0"/>
              <a:t>оценить ситуацию и </a:t>
            </a:r>
            <a:r>
              <a:rPr lang="ru-RU" sz="3200" dirty="0"/>
              <a:t>следить за отклонениями</a:t>
            </a:r>
          </a:p>
          <a:p>
            <a:r>
              <a:rPr lang="ru-RU" sz="3200" dirty="0"/>
              <a:t>от состояния устойчивого равновесия.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188078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позиций динамического подхода 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980728"/>
            <a:ext cx="88569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Рыночная конъюнктура – результат комплексного взаимодействия </a:t>
            </a:r>
            <a:r>
              <a:rPr lang="ru-RU" sz="2800" dirty="0"/>
              <a:t>множества факторов </a:t>
            </a:r>
            <a:r>
              <a:rPr lang="ru-RU" sz="2800" dirty="0" smtClean="0"/>
              <a:t>и сил</a:t>
            </a:r>
            <a:r>
              <a:rPr lang="ru-RU" sz="2800" dirty="0"/>
              <a:t>, находящихся в состоянии непрерывного развития. </a:t>
            </a:r>
            <a:r>
              <a:rPr lang="ru-RU" sz="2800" dirty="0" smtClean="0"/>
              <a:t>Конъюнктурное исследование – сложный процесс, в рамках которого </a:t>
            </a:r>
            <a:r>
              <a:rPr lang="ru-RU" sz="2800" dirty="0"/>
              <a:t>статичное состояние </a:t>
            </a:r>
            <a:r>
              <a:rPr lang="ru-RU" sz="2800" dirty="0" smtClean="0"/>
              <a:t>– </a:t>
            </a:r>
            <a:r>
              <a:rPr lang="ru-RU" sz="2800" dirty="0"/>
              <a:t>лишь временное</a:t>
            </a:r>
            <a:r>
              <a:rPr lang="ru-RU" sz="2800" dirty="0" smtClean="0"/>
              <a:t>, преходящее </a:t>
            </a:r>
            <a:r>
              <a:rPr lang="ru-RU" sz="2800" dirty="0"/>
              <a:t>положение. </a:t>
            </a:r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Предметом </a:t>
            </a:r>
            <a:r>
              <a:rPr lang="ru-RU" sz="2800" dirty="0"/>
              <a:t>исследования является </a:t>
            </a:r>
            <a:r>
              <a:rPr lang="ru-RU" sz="2800" dirty="0" smtClean="0"/>
              <a:t>динамика </a:t>
            </a:r>
            <a:r>
              <a:rPr lang="ru-RU" sz="2800" dirty="0"/>
              <a:t>экономической конъюнктуры, которая</a:t>
            </a:r>
          </a:p>
          <a:p>
            <a:r>
              <a:rPr lang="ru-RU" sz="2800" dirty="0"/>
              <a:t>представляет собой сложный процесс чередований равновесных </a:t>
            </a:r>
            <a:r>
              <a:rPr lang="ru-RU" sz="2800" dirty="0" smtClean="0"/>
              <a:t>и неравновесных </a:t>
            </a:r>
            <a:r>
              <a:rPr lang="ru-RU" sz="2800" dirty="0"/>
              <a:t>состояний.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2050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Текущий (ситуативный) анализ –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258882"/>
            <a:ext cx="88569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- подход к исследованию рыночной конъюнктуры, основанный на статистическом анализе  временных рядов ряда таких важнейших показателей, как цены, объем продаж, некоторые другие. </a:t>
            </a:r>
          </a:p>
          <a:p>
            <a:endParaRPr lang="ru-RU" sz="2800" dirty="0" smtClean="0"/>
          </a:p>
          <a:p>
            <a:r>
              <a:rPr lang="ru-RU" sz="2800" dirty="0" smtClean="0"/>
              <a:t>Цель использования текущего анализа - прогнозирование </a:t>
            </a:r>
            <a:r>
              <a:rPr lang="ru-RU" sz="2800" dirty="0"/>
              <a:t>изменений </a:t>
            </a:r>
            <a:r>
              <a:rPr lang="ru-RU" sz="2800" dirty="0" smtClean="0"/>
              <a:t>цен и объемов покупок</a:t>
            </a:r>
            <a:r>
              <a:rPr lang="ru-RU" sz="2800" dirty="0"/>
              <a:t> </a:t>
            </a:r>
            <a:r>
              <a:rPr lang="ru-RU" sz="2800" dirty="0" smtClean="0"/>
              <a:t>в будущем</a:t>
            </a:r>
            <a:r>
              <a:rPr lang="ru-RU" sz="2800" dirty="0"/>
              <a:t> на основе анализа изменений </a:t>
            </a:r>
            <a:r>
              <a:rPr lang="ru-RU" sz="2800" dirty="0" smtClean="0"/>
              <a:t>этих показателей в </a:t>
            </a:r>
            <a:r>
              <a:rPr lang="ru-RU" sz="2800" dirty="0"/>
              <a:t>прошлом.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67974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4624"/>
            <a:ext cx="8640960" cy="1152128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использования текущего анализа: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4437" y="1313467"/>
            <a:ext cx="885698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ru-RU" sz="2800" dirty="0" smtClean="0"/>
              <a:t>наиболее применим для исследования конъюнктуры свободного рынка (совершенной конкуренции, без вмешательства государственного регулирования);</a:t>
            </a:r>
          </a:p>
          <a:p>
            <a:endParaRPr lang="ru-RU" sz="1000" dirty="0" smtClean="0"/>
          </a:p>
          <a:p>
            <a:pPr marL="457200" indent="-457200">
              <a:buBlip>
                <a:blip r:embed="rId4"/>
              </a:buBlip>
            </a:pPr>
            <a:r>
              <a:rPr lang="ru-RU" sz="2800" dirty="0" smtClean="0"/>
              <a:t>использует целый ряд инструментов </a:t>
            </a:r>
            <a:r>
              <a:rPr lang="ru-RU" sz="2800" dirty="0"/>
              <a:t>и методов, </a:t>
            </a:r>
            <a:r>
              <a:rPr lang="ru-RU" sz="2800" dirty="0" smtClean="0"/>
              <a:t>основанных </a:t>
            </a:r>
            <a:r>
              <a:rPr lang="ru-RU" sz="2800" dirty="0"/>
              <a:t>на одном предположении: из анализа </a:t>
            </a:r>
            <a:r>
              <a:rPr lang="ru-RU" sz="2800" dirty="0" err="1"/>
              <a:t>временны́х</a:t>
            </a:r>
            <a:r>
              <a:rPr lang="ru-RU" sz="2800" dirty="0"/>
              <a:t> рядов, выделяя </a:t>
            </a:r>
            <a:r>
              <a:rPr lang="ru-RU" sz="2800" dirty="0" smtClean="0"/>
              <a:t>тренды, </a:t>
            </a:r>
            <a:r>
              <a:rPr lang="ru-RU" sz="2800" dirty="0"/>
              <a:t>можно спрогнозировать </a:t>
            </a:r>
            <a:r>
              <a:rPr lang="ru-RU" sz="2800" dirty="0" smtClean="0"/>
              <a:t>динамику и поведение показателей;</a:t>
            </a:r>
          </a:p>
          <a:p>
            <a:endParaRPr lang="ru-RU" sz="1000" dirty="0" smtClean="0"/>
          </a:p>
          <a:p>
            <a:pPr marL="457200" indent="-457200">
              <a:buBlip>
                <a:blip r:embed="rId4"/>
              </a:buBlip>
            </a:pPr>
            <a:r>
              <a:rPr lang="ru-RU" sz="2800" dirty="0" smtClean="0"/>
              <a:t>главным показателем считается цена, а все остальные показатели – производные от цены.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82626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6632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применения текущего анализа: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836712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Движения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 на рынке учитывают всю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информацию</a:t>
            </a:r>
            <a:r>
              <a:rPr lang="ru-RU" sz="2400" b="1" dirty="0" smtClean="0"/>
              <a:t>: </a:t>
            </a:r>
            <a:r>
              <a:rPr lang="ru-RU" sz="2400" dirty="0" smtClean="0"/>
              <a:t>вся </a:t>
            </a:r>
            <a:r>
              <a:rPr lang="ru-RU" sz="2400" dirty="0"/>
              <a:t>информация, влияющая на цену товара, уже учтена в самой цене и объёме торгов и нет необходимости отдельно изучать зависимость цены от </a:t>
            </a:r>
            <a:r>
              <a:rPr lang="ru-RU" sz="2400" dirty="0" smtClean="0"/>
              <a:t>других факторов</a:t>
            </a:r>
            <a:r>
              <a:rPr lang="ru-RU" sz="2400" dirty="0"/>
              <a:t>. Достаточно сосредоточиться на изучении динамики цены/объёма и получить информацию о </a:t>
            </a:r>
            <a:r>
              <a:rPr lang="ru-RU" sz="2400" dirty="0" smtClean="0"/>
              <a:t>наиболее вероятном</a:t>
            </a:r>
            <a:r>
              <a:rPr lang="ru-RU" sz="2400" dirty="0"/>
              <a:t> развитии </a:t>
            </a:r>
            <a:r>
              <a:rPr lang="ru-RU" sz="2400" dirty="0" smtClean="0"/>
              <a:t>рынка.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 подчинено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тенденциям</a:t>
            </a:r>
            <a:r>
              <a:rPr lang="ru-RU" sz="2400" b="1" dirty="0" smtClean="0"/>
              <a:t>:</a:t>
            </a:r>
            <a:r>
              <a:rPr lang="ru-RU" sz="2400" b="1" dirty="0"/>
              <a:t> </a:t>
            </a:r>
            <a:r>
              <a:rPr lang="ru-RU" sz="2400" dirty="0" smtClean="0"/>
              <a:t>цены </a:t>
            </a:r>
            <a:r>
              <a:rPr lang="ru-RU" sz="2400" dirty="0"/>
              <a:t>изменяются не </a:t>
            </a:r>
            <a:r>
              <a:rPr lang="ru-RU" sz="2400" dirty="0" smtClean="0"/>
              <a:t>случайным </a:t>
            </a:r>
            <a:r>
              <a:rPr lang="ru-RU" sz="2400" dirty="0"/>
              <a:t>образом, а следуют </a:t>
            </a:r>
            <a:r>
              <a:rPr lang="ru-RU" sz="2400" dirty="0" smtClean="0"/>
              <a:t>некоторым</a:t>
            </a:r>
            <a:r>
              <a:rPr lang="ru-RU" sz="2400" dirty="0"/>
              <a:t> </a:t>
            </a:r>
            <a:r>
              <a:rPr lang="ru-RU" sz="2400" dirty="0" smtClean="0"/>
              <a:t>тенденциям (трендам).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Движение цен циклично и предсказуемо</a:t>
            </a:r>
            <a:r>
              <a:rPr lang="ru-RU" sz="2400" b="1" dirty="0" smtClean="0"/>
              <a:t>: </a:t>
            </a:r>
            <a:r>
              <a:rPr lang="ru-RU" sz="2400" dirty="0" smtClean="0"/>
              <a:t>на основе ретроспективного анализа периодов изменения исторических данных возможно предсказать будущее их изменение, т.к. </a:t>
            </a:r>
            <a:r>
              <a:rPr lang="ru-RU" sz="2400" dirty="0"/>
              <a:t>изменения цен отражают </a:t>
            </a:r>
            <a:r>
              <a:rPr lang="ru-RU" sz="2400" dirty="0" smtClean="0"/>
              <a:t>устойчивую </a:t>
            </a:r>
            <a:r>
              <a:rPr lang="ru-RU" sz="2400" dirty="0"/>
              <a:t>психологию </a:t>
            </a:r>
            <a:r>
              <a:rPr lang="ru-RU" sz="2400" dirty="0" smtClean="0"/>
              <a:t>рынка</a:t>
            </a:r>
            <a:r>
              <a:rPr lang="ru-RU" sz="2400" dirty="0"/>
              <a:t> — на схожие ситуации участники реагируют схожим образом</a:t>
            </a:r>
            <a:r>
              <a:rPr lang="ru-RU" sz="24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96910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Достоинства текущего анализа: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328569"/>
            <a:ext cx="88569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ru-RU" sz="3000" dirty="0" smtClean="0"/>
              <a:t>простота и наглядность использования;</a:t>
            </a:r>
          </a:p>
          <a:p>
            <a:pPr marL="457200" indent="-457200">
              <a:buBlip>
                <a:blip r:embed="rId4"/>
              </a:buBlip>
            </a:pPr>
            <a:r>
              <a:rPr lang="ru-RU" sz="3000" dirty="0" smtClean="0"/>
              <a:t>позволяет определить направление движения рынка (тенденцию, тренд);</a:t>
            </a:r>
          </a:p>
          <a:p>
            <a:pPr marL="457200" indent="-457200">
              <a:buBlip>
                <a:blip r:embed="rId4"/>
              </a:buBlip>
            </a:pPr>
            <a:r>
              <a:rPr lang="ru-RU" sz="3000" dirty="0" smtClean="0"/>
              <a:t>адекватно и точно оценивает текущую ситуацию на рынке;</a:t>
            </a:r>
          </a:p>
          <a:p>
            <a:pPr marL="457200" indent="-457200">
              <a:buBlip>
                <a:blip r:embed="rId4"/>
              </a:buBlip>
            </a:pPr>
            <a:r>
              <a:rPr lang="ru-RU" sz="3000" dirty="0" smtClean="0"/>
              <a:t>применим в «коротких позициях», т.е. при необходимости мгновенного (краткосрочного) реагирования на рыночную ситуацию.</a:t>
            </a:r>
          </a:p>
        </p:txBody>
      </p:sp>
    </p:spTree>
    <p:extLst>
      <p:ext uri="{BB962C8B-B14F-4D97-AF65-F5344CB8AC3E}">
        <p14:creationId xmlns:p14="http://schemas.microsoft.com/office/powerpoint/2010/main" val="3491417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 текущего анализа: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052736"/>
            <a:ext cx="88569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ru-RU" sz="2800" dirty="0" smtClean="0"/>
              <a:t>ориентация на прошлое, т.е. учет факторов, действовавших в прошлом, а не настоящем;</a:t>
            </a:r>
          </a:p>
          <a:p>
            <a:pPr marL="457200" indent="-457200">
              <a:buBlip>
                <a:blip r:embed="rId4"/>
              </a:buBlip>
            </a:pPr>
            <a:r>
              <a:rPr lang="ru-RU" sz="2800" dirty="0" smtClean="0"/>
              <a:t>невозможность точных прогнозов, т.к. не берется в расчет действие экзогенных факторов;</a:t>
            </a:r>
          </a:p>
          <a:p>
            <a:pPr marL="457200" indent="-457200">
              <a:buBlip>
                <a:blip r:embed="rId4"/>
              </a:buBlip>
            </a:pPr>
            <a:r>
              <a:rPr lang="ru-RU" sz="2800" dirty="0" smtClean="0"/>
              <a:t>ограниченные возможности использования метода экстраполяции для предсказания поведения важнейших показателей;</a:t>
            </a:r>
          </a:p>
          <a:p>
            <a:pPr marL="457200" indent="-457200">
              <a:buBlip>
                <a:blip r:embed="rId4"/>
              </a:buBlip>
            </a:pPr>
            <a:r>
              <a:rPr lang="ru-RU" sz="2800" dirty="0" smtClean="0"/>
              <a:t>не </a:t>
            </a:r>
            <a:r>
              <a:rPr lang="ru-RU" sz="2800" dirty="0"/>
              <a:t>позволяет угадать «точки разворота» </a:t>
            </a:r>
            <a:r>
              <a:rPr lang="ru-RU" sz="2800" dirty="0" smtClean="0"/>
              <a:t>динамики цен </a:t>
            </a:r>
            <a:r>
              <a:rPr lang="ru-RU" sz="2800" dirty="0"/>
              <a:t>в </a:t>
            </a:r>
            <a:r>
              <a:rPr lang="ru-RU" sz="2800" dirty="0" smtClean="0"/>
              <a:t>будущем;</a:t>
            </a:r>
          </a:p>
          <a:p>
            <a:pPr marL="457200" indent="-457200">
              <a:buBlip>
                <a:blip r:embed="rId4"/>
              </a:buBlip>
            </a:pPr>
            <a:r>
              <a:rPr lang="ru-RU" sz="2800" dirty="0" smtClean="0"/>
              <a:t>субъективность толкования результатов анализа;</a:t>
            </a:r>
          </a:p>
          <a:p>
            <a:pPr marL="457200" indent="-457200">
              <a:buBlip>
                <a:blip r:embed="rId4"/>
              </a:buBlip>
            </a:pPr>
            <a:r>
              <a:rPr lang="ru-RU" sz="2800" dirty="0" smtClean="0"/>
              <a:t>трудности со своевременным получением точной исходной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165904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Фундаментальный анализ – 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052736"/>
            <a:ext cx="885698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/>
              <a:t>- подход </a:t>
            </a:r>
            <a:r>
              <a:rPr lang="ru-RU" sz="3000" dirty="0"/>
              <a:t>к исследованию рыночной конъюнктуры, основанный на </a:t>
            </a:r>
            <a:r>
              <a:rPr lang="ru-RU" sz="3000" dirty="0" smtClean="0"/>
              <a:t>изучении </a:t>
            </a:r>
            <a:r>
              <a:rPr lang="ru-RU" sz="3000" dirty="0"/>
              <a:t>различных факторов и сил, которые влияют </a:t>
            </a:r>
            <a:r>
              <a:rPr lang="ru-RU" sz="3000" dirty="0" smtClean="0"/>
              <a:t>на цены, объем продаж, спрос, предложение и другие важнейшие параметры рыночной экономики. </a:t>
            </a:r>
          </a:p>
          <a:p>
            <a:endParaRPr lang="ru-RU" sz="3000" dirty="0" smtClean="0"/>
          </a:p>
          <a:p>
            <a:r>
              <a:rPr lang="ru-RU" sz="3000" dirty="0" smtClean="0"/>
              <a:t>Цель</a:t>
            </a:r>
            <a:r>
              <a:rPr lang="ru-RU" sz="3000" dirty="0"/>
              <a:t> фундаментального анализа </a:t>
            </a:r>
            <a:r>
              <a:rPr lang="ru-RU" sz="3000" dirty="0" smtClean="0"/>
              <a:t>- осуществить прогноз будущих тенденций с тем, чтобы адекватно и </a:t>
            </a:r>
            <a:r>
              <a:rPr lang="ru-RU" sz="3000" dirty="0"/>
              <a:t>своевременно </a:t>
            </a:r>
            <a:r>
              <a:rPr lang="ru-RU" sz="3000" dirty="0" smtClean="0"/>
              <a:t>реагировать на изменения.</a:t>
            </a:r>
          </a:p>
        </p:txBody>
      </p:sp>
    </p:spTree>
    <p:extLst>
      <p:ext uri="{BB962C8B-B14F-4D97-AF65-F5344CB8AC3E}">
        <p14:creationId xmlns:p14="http://schemas.microsoft.com/office/powerpoint/2010/main" val="3785014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фундаментального анализа: 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052736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ru-RU" sz="3200" dirty="0" smtClean="0"/>
              <a:t>опирается не только и не столько на цены, сколько на комплекс макроэкономических показателей и индексы деловой активности;</a:t>
            </a:r>
          </a:p>
          <a:p>
            <a:pPr marL="457200" indent="-457200">
              <a:buBlip>
                <a:blip r:embed="rId4"/>
              </a:buBlip>
            </a:pPr>
            <a:r>
              <a:rPr lang="ru-RU" sz="3200" dirty="0" smtClean="0"/>
              <a:t>изучает в первую очередь различные факторы, которые влияют на движение </a:t>
            </a:r>
            <a:r>
              <a:rPr lang="ru-RU" sz="3200" dirty="0"/>
              <a:t>цен и тенденций </a:t>
            </a:r>
            <a:r>
              <a:rPr lang="ru-RU" sz="3200" dirty="0" smtClean="0"/>
              <a:t>рынка;</a:t>
            </a:r>
          </a:p>
          <a:p>
            <a:pPr marL="457200" indent="-457200">
              <a:buBlip>
                <a:blip r:embed="rId4"/>
              </a:buBlip>
            </a:pPr>
            <a:r>
              <a:rPr lang="ru-RU" sz="3200" dirty="0" smtClean="0"/>
              <a:t>оперирует не только количественными, но и качественными показателями.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23316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Достоинства фундаментального анализа: 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052736"/>
            <a:ext cx="88569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ru-RU" sz="2800" dirty="0"/>
              <a:t>анализирует ключевые проблемы и дает </a:t>
            </a:r>
            <a:r>
              <a:rPr lang="ru-RU" sz="2800" dirty="0" smtClean="0"/>
              <a:t>обоснованные рекомендации для принятия решений.</a:t>
            </a:r>
            <a:endParaRPr lang="ru-RU" sz="32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9512" y="2959209"/>
            <a:ext cx="8640960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 фундаментального анализа: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3774519"/>
            <a:ext cx="88569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buBlip>
                <a:blip r:embed="rId5"/>
              </a:buBlip>
            </a:pPr>
            <a:r>
              <a:rPr lang="ru-RU" sz="2800" dirty="0" smtClean="0"/>
              <a:t>сложность и трудоемкость проведения, даже с использованием современной техники;</a:t>
            </a:r>
            <a:r>
              <a:rPr lang="ru-RU" sz="2800" dirty="0"/>
              <a:t> </a:t>
            </a:r>
            <a:endParaRPr lang="ru-RU" sz="2800" dirty="0" smtClean="0"/>
          </a:p>
          <a:p>
            <a:pPr marL="457200" indent="-457200" fontAlgn="base">
              <a:buBlip>
                <a:blip r:embed="rId5"/>
              </a:buBlip>
            </a:pPr>
            <a:r>
              <a:rPr lang="ru-RU" sz="2800" dirty="0" smtClean="0"/>
              <a:t>трудности с принятием быстрых (мгновенных, краткосрочных) решений.</a:t>
            </a:r>
            <a:endParaRPr lang="ru-RU" sz="2800" dirty="0"/>
          </a:p>
          <a:p>
            <a:pPr fontAlgn="base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20409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4624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База для фундаментального анализа: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12999"/>
            <a:ext cx="885698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темп инфляции;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рост </a:t>
            </a:r>
            <a:r>
              <a:rPr lang="ru-RU" sz="2400" dirty="0"/>
              <a:t>уровня </a:t>
            </a:r>
            <a:r>
              <a:rPr lang="ru-RU" sz="2400" dirty="0" smtClean="0"/>
              <a:t>безработицы;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денежная </a:t>
            </a:r>
            <a:r>
              <a:rPr lang="ru-RU" sz="2400" dirty="0"/>
              <a:t>масса, агрегат </a:t>
            </a:r>
            <a:r>
              <a:rPr lang="ru-RU" sz="2400" dirty="0" smtClean="0"/>
              <a:t>М2;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размер </a:t>
            </a:r>
            <a:r>
              <a:rPr lang="ru-RU" sz="2400" dirty="0"/>
              <a:t>частных </a:t>
            </a:r>
            <a:r>
              <a:rPr lang="ru-RU" sz="2400" dirty="0" smtClean="0"/>
              <a:t>доходов;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объем </a:t>
            </a:r>
            <a:r>
              <a:rPr lang="ru-RU" sz="2400" dirty="0"/>
              <a:t>заказов в </a:t>
            </a:r>
            <a:r>
              <a:rPr lang="ru-RU" sz="2400" dirty="0" smtClean="0"/>
              <a:t>промышленности;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выступление </a:t>
            </a:r>
            <a:r>
              <a:rPr lang="ru-RU" sz="2400" dirty="0"/>
              <a:t>видных аналитиков и </a:t>
            </a:r>
            <a:r>
              <a:rPr lang="ru-RU" sz="2400" dirty="0" smtClean="0"/>
              <a:t>экономистов;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отчёты </a:t>
            </a:r>
            <a:r>
              <a:rPr lang="ru-RU" sz="2400" dirty="0"/>
              <a:t>об экономическом развитии </a:t>
            </a:r>
            <a:r>
              <a:rPr lang="ru-RU" sz="2400" dirty="0" smtClean="0"/>
              <a:t>страны;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размер </a:t>
            </a:r>
            <a:r>
              <a:rPr lang="ru-RU" sz="2400" dirty="0"/>
              <a:t>розничных </a:t>
            </a:r>
            <a:r>
              <a:rPr lang="ru-RU" sz="2400" dirty="0" smtClean="0"/>
              <a:t>продаж;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выступление </a:t>
            </a:r>
            <a:r>
              <a:rPr lang="ru-RU" sz="2400" dirty="0"/>
              <a:t>глав центральных </a:t>
            </a:r>
            <a:r>
              <a:rPr lang="ru-RU" sz="2400" dirty="0" smtClean="0"/>
              <a:t>банков;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форвардные </a:t>
            </a:r>
            <a:r>
              <a:rPr lang="ru-RU" sz="2400" dirty="0"/>
              <a:t>курсы </a:t>
            </a:r>
            <a:r>
              <a:rPr lang="ru-RU" sz="2400" dirty="0" smtClean="0"/>
              <a:t>валюты;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дефицит </a:t>
            </a:r>
            <a:r>
              <a:rPr lang="ru-RU" sz="2400" dirty="0"/>
              <a:t>платежного </a:t>
            </a:r>
            <a:r>
              <a:rPr lang="ru-RU" sz="2400" dirty="0" smtClean="0"/>
              <a:t>баланса;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уровень </a:t>
            </a:r>
            <a:r>
              <a:rPr lang="ru-RU" sz="2400" dirty="0"/>
              <a:t>производительности </a:t>
            </a:r>
            <a:r>
              <a:rPr lang="ru-RU" sz="2400" dirty="0" smtClean="0"/>
              <a:t>труда;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уровень ВВП;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оценки </a:t>
            </a:r>
            <a:r>
              <a:rPr lang="ru-RU" sz="2400" dirty="0"/>
              <a:t>рейтинговых </a:t>
            </a:r>
            <a:r>
              <a:rPr lang="ru-RU" sz="2400" dirty="0" smtClean="0"/>
              <a:t>агентств;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индекс </a:t>
            </a:r>
            <a:r>
              <a:rPr lang="ru-RU" sz="2400" dirty="0"/>
              <a:t>промышленного </a:t>
            </a:r>
            <a:r>
              <a:rPr lang="ru-RU" sz="2400" dirty="0" smtClean="0"/>
              <a:t>производства;</a:t>
            </a:r>
          </a:p>
          <a:p>
            <a:pPr marL="457200" indent="-457200" fontAlgn="base">
              <a:buBlip>
                <a:blip r:embed="rId4"/>
              </a:buBlip>
            </a:pPr>
            <a:r>
              <a:rPr lang="ru-RU" sz="2400" dirty="0" smtClean="0"/>
              <a:t>уровень </a:t>
            </a:r>
            <a:r>
              <a:rPr lang="ru-RU" sz="2400" dirty="0"/>
              <a:t>депозитных </a:t>
            </a:r>
            <a:r>
              <a:rPr lang="ru-RU" sz="2400" dirty="0" smtClean="0"/>
              <a:t>ставок;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50246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4624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База для фундаментального анализа 2: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12999"/>
            <a:ext cx="885698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данные </a:t>
            </a:r>
            <a:r>
              <a:rPr lang="ru-RU" sz="2400" dirty="0"/>
              <a:t>по сопредельным </a:t>
            </a:r>
            <a:r>
              <a:rPr lang="ru-RU" sz="2400" dirty="0" smtClean="0"/>
              <a:t>рынкам;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протоколы </a:t>
            </a:r>
            <a:r>
              <a:rPr lang="ru-RU" sz="2400" dirty="0"/>
              <a:t>заседаний центральных </a:t>
            </a:r>
            <a:r>
              <a:rPr lang="ru-RU" sz="2400" dirty="0" smtClean="0"/>
              <a:t>банков;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официальные </a:t>
            </a:r>
            <a:r>
              <a:rPr lang="ru-RU" sz="2400" dirty="0"/>
              <a:t>учетные </a:t>
            </a:r>
            <a:r>
              <a:rPr lang="ru-RU" sz="2400" dirty="0" smtClean="0"/>
              <a:t>ставки;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дефицит </a:t>
            </a:r>
            <a:r>
              <a:rPr lang="ru-RU" sz="2400" dirty="0"/>
              <a:t>торгового </a:t>
            </a:r>
            <a:r>
              <a:rPr lang="ru-RU" sz="2400" dirty="0" smtClean="0"/>
              <a:t>баланса;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выступление </a:t>
            </a:r>
            <a:r>
              <a:rPr lang="ru-RU" sz="2400" dirty="0"/>
              <a:t>глав </a:t>
            </a:r>
            <a:r>
              <a:rPr lang="ru-RU" sz="2400" dirty="0" smtClean="0"/>
              <a:t>правительств;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размер </a:t>
            </a:r>
            <a:r>
              <a:rPr lang="ru-RU" sz="2400" dirty="0"/>
              <a:t>портфельных и прямых иностранных </a:t>
            </a:r>
            <a:r>
              <a:rPr lang="ru-RU" sz="2400" dirty="0" smtClean="0"/>
              <a:t>инвестиций;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уровень </a:t>
            </a:r>
            <a:r>
              <a:rPr lang="ru-RU" sz="2400" dirty="0"/>
              <a:t>мировых цен на экспортные </a:t>
            </a:r>
            <a:r>
              <a:rPr lang="ru-RU" sz="2400" dirty="0" smtClean="0"/>
              <a:t>товары;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изменения </a:t>
            </a:r>
            <a:r>
              <a:rPr lang="ru-RU" sz="2400" dirty="0"/>
              <a:t>денежно-кредитной </a:t>
            </a:r>
            <a:r>
              <a:rPr lang="ru-RU" sz="2400" dirty="0" smtClean="0"/>
              <a:t>политики;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объем </a:t>
            </a:r>
            <a:r>
              <a:rPr lang="ru-RU" sz="2400" dirty="0"/>
              <a:t>жилищного и промышленного </a:t>
            </a:r>
            <a:r>
              <a:rPr lang="ru-RU" sz="2400" dirty="0" smtClean="0"/>
              <a:t>строительства;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курсы </a:t>
            </a:r>
            <a:r>
              <a:rPr lang="ru-RU" sz="2400" dirty="0"/>
              <a:t>государственных </a:t>
            </a:r>
            <a:r>
              <a:rPr lang="ru-RU" sz="2400" dirty="0" smtClean="0"/>
              <a:t>облигаций;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крупные </a:t>
            </a:r>
            <a:r>
              <a:rPr lang="ru-RU" sz="2400" dirty="0"/>
              <a:t>спекуляции на валютном </a:t>
            </a:r>
            <a:r>
              <a:rPr lang="ru-RU" sz="2400" dirty="0" smtClean="0"/>
              <a:t>рынке;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валютные интервенции;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итоги </a:t>
            </a:r>
            <a:r>
              <a:rPr lang="ru-RU" sz="2400" dirty="0"/>
              <a:t>торговых </a:t>
            </a:r>
            <a:r>
              <a:rPr lang="ru-RU" sz="2400" dirty="0" smtClean="0"/>
              <a:t>переговоров;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индекс </a:t>
            </a:r>
            <a:r>
              <a:rPr lang="ru-RU" sz="2400" dirty="0"/>
              <a:t>цен промышленного </a:t>
            </a:r>
            <a:r>
              <a:rPr lang="ru-RU" sz="2400" dirty="0" smtClean="0"/>
              <a:t>производства;</a:t>
            </a:r>
          </a:p>
          <a:p>
            <a:pPr marL="342900" indent="-342900" fontAlgn="base">
              <a:buBlip>
                <a:blip r:embed="rId4"/>
              </a:buBlip>
            </a:pPr>
            <a:r>
              <a:rPr lang="ru-RU" sz="2400" dirty="0" smtClean="0"/>
              <a:t>заседание </a:t>
            </a:r>
            <a:r>
              <a:rPr lang="ru-RU" sz="2400" dirty="0"/>
              <a:t>торговых или экономических союзов («большая семёрка», </a:t>
            </a:r>
            <a:r>
              <a:rPr lang="ru-RU" sz="2400" dirty="0" smtClean="0"/>
              <a:t>БРИКС и </a:t>
            </a:r>
            <a:r>
              <a:rPr lang="ru-RU" sz="2400" dirty="0"/>
              <a:t>т. д.).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672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4624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Уровни конъюнктурных исследований: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12999"/>
            <a:ext cx="88569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Font typeface="Wingdings" pitchFamily="2" charset="2"/>
              <a:buChar char="q"/>
            </a:pPr>
            <a:r>
              <a:rPr lang="ru-RU" sz="3200" dirty="0" smtClean="0"/>
              <a:t>отдельный рынок;</a:t>
            </a:r>
          </a:p>
          <a:p>
            <a:pPr marL="342900" indent="-342900" fontAlgn="base">
              <a:buFont typeface="Wingdings" pitchFamily="2" charset="2"/>
              <a:buChar char="q"/>
            </a:pPr>
            <a:r>
              <a:rPr lang="ru-RU" sz="3200" dirty="0" smtClean="0"/>
              <a:t>национальный товарный рынок;</a:t>
            </a:r>
          </a:p>
          <a:p>
            <a:pPr marL="342900" indent="-342900" fontAlgn="base">
              <a:buFont typeface="Wingdings" pitchFamily="2" charset="2"/>
              <a:buChar char="q"/>
            </a:pPr>
            <a:r>
              <a:rPr lang="ru-RU" sz="3200" dirty="0" smtClean="0"/>
              <a:t>национальный общий рынок;</a:t>
            </a:r>
          </a:p>
          <a:p>
            <a:pPr marL="342900" indent="-342900" fontAlgn="base">
              <a:buFont typeface="Wingdings" pitchFamily="2" charset="2"/>
              <a:buChar char="q"/>
            </a:pPr>
            <a:r>
              <a:rPr lang="ru-RU" sz="3200" dirty="0" smtClean="0"/>
              <a:t>уровень отдельного мирового товарного рынка;</a:t>
            </a:r>
          </a:p>
          <a:p>
            <a:pPr marL="342900" indent="-342900" fontAlgn="base">
              <a:buFont typeface="Wingdings" pitchFamily="2" charset="2"/>
              <a:buChar char="q"/>
            </a:pPr>
            <a:r>
              <a:rPr lang="ru-RU" sz="3200" dirty="0" smtClean="0"/>
              <a:t>мировая экономика в целом.</a:t>
            </a:r>
          </a:p>
          <a:p>
            <a:pPr marL="342900" indent="-342900" fontAlgn="base">
              <a:buFont typeface="Wingdings" pitchFamily="2" charset="2"/>
              <a:buChar char="q"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81680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4624"/>
            <a:ext cx="8640960" cy="100811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и содержание конъюнктурного исследования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412776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0. Определение конкретных целей и задач исследования; определение уровня исследования</a:t>
            </a:r>
          </a:p>
          <a:p>
            <a:endParaRPr lang="ru-RU" sz="2400" dirty="0"/>
          </a:p>
          <a:p>
            <a:r>
              <a:rPr lang="ru-RU" sz="2400" dirty="0" smtClean="0"/>
              <a:t>1. </a:t>
            </a:r>
            <a:r>
              <a:rPr lang="ru-RU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характеристика рынка </a:t>
            </a:r>
          </a:p>
          <a:p>
            <a:pPr lvl="1"/>
            <a:r>
              <a:rPr lang="ru-RU" sz="2400" dirty="0" smtClean="0"/>
              <a:t>1.1 Определение </a:t>
            </a:r>
            <a:r>
              <a:rPr lang="ru-RU" sz="2400" dirty="0"/>
              <a:t>типа рынка</a:t>
            </a:r>
          </a:p>
          <a:p>
            <a:pPr lvl="1"/>
            <a:r>
              <a:rPr lang="ru-RU" sz="2400" dirty="0" smtClean="0"/>
              <a:t>1.2 Выявление </a:t>
            </a:r>
            <a:r>
              <a:rPr lang="ru-RU" sz="2400" dirty="0"/>
              <a:t>конъюнктурообразующих факторов. </a:t>
            </a:r>
            <a:r>
              <a:rPr lang="en-US" sz="2400" dirty="0"/>
              <a:t>PEST - </a:t>
            </a:r>
            <a:r>
              <a:rPr lang="en-US" sz="2400" dirty="0" err="1"/>
              <a:t>анализ</a:t>
            </a:r>
            <a:endParaRPr lang="ru-RU" sz="2400" dirty="0"/>
          </a:p>
          <a:p>
            <a:pPr lvl="1"/>
            <a:r>
              <a:rPr lang="ru-RU" sz="2400" dirty="0" smtClean="0"/>
              <a:t>1.3 Анализ </a:t>
            </a:r>
            <a:r>
              <a:rPr lang="ru-RU" sz="2400" dirty="0"/>
              <a:t>потребительской аудитории</a:t>
            </a:r>
          </a:p>
          <a:p>
            <a:pPr lvl="1"/>
            <a:r>
              <a:rPr lang="ru-RU" sz="2400" dirty="0" smtClean="0"/>
              <a:t>1.4 Анализ </a:t>
            </a:r>
            <a:r>
              <a:rPr lang="ru-RU" sz="2400" dirty="0"/>
              <a:t>функциональных свойств товара</a:t>
            </a:r>
          </a:p>
          <a:p>
            <a:pPr lvl="1"/>
            <a:r>
              <a:rPr lang="ru-RU" sz="2400" dirty="0" smtClean="0"/>
              <a:t>1.5 Анализ </a:t>
            </a:r>
            <a:r>
              <a:rPr lang="ru-RU" sz="2400" dirty="0"/>
              <a:t>конкурентной среды. Брендовый анализ</a:t>
            </a:r>
          </a:p>
          <a:p>
            <a:pPr lvl="1"/>
            <a:r>
              <a:rPr lang="ru-RU" sz="2400" dirty="0" smtClean="0"/>
              <a:t>1.6 Стратегии </a:t>
            </a:r>
            <a:r>
              <a:rPr lang="ru-RU" sz="2400" dirty="0"/>
              <a:t>и особенности ценообразования</a:t>
            </a:r>
          </a:p>
          <a:p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7872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-27384"/>
            <a:ext cx="8640960" cy="100811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и содержание конъюнктурного исследования 2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242620"/>
            <a:ext cx="885698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2</a:t>
            </a:r>
            <a:r>
              <a:rPr lang="ru-RU" sz="2400" dirty="0"/>
              <a:t>. </a:t>
            </a:r>
            <a:r>
              <a:rPr lang="ru-RU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основных показателей рыночной конъюнктуры</a:t>
            </a:r>
          </a:p>
          <a:p>
            <a:r>
              <a:rPr lang="ru-RU" sz="2400" dirty="0" smtClean="0"/>
              <a:t>2.1 </a:t>
            </a:r>
            <a:r>
              <a:rPr lang="ru-RU" sz="2400" dirty="0"/>
              <a:t>Обзор базовых показателей конъюнктуры рынка</a:t>
            </a:r>
          </a:p>
          <a:p>
            <a:r>
              <a:rPr lang="ru-RU" sz="2400" dirty="0" smtClean="0"/>
              <a:t>2.2 </a:t>
            </a:r>
            <a:r>
              <a:rPr lang="ru-RU" sz="2400" dirty="0"/>
              <a:t>Определение емкости и насыщенности рынка</a:t>
            </a:r>
          </a:p>
          <a:p>
            <a:r>
              <a:rPr lang="ru-RU" sz="2400" dirty="0" smtClean="0"/>
              <a:t>2.3 </a:t>
            </a:r>
            <a:r>
              <a:rPr lang="ru-RU" sz="2400" dirty="0"/>
              <a:t>Расчет показателей оценки рыночной конъюнктуры </a:t>
            </a:r>
          </a:p>
          <a:p>
            <a:r>
              <a:rPr lang="ru-RU" sz="2400" dirty="0" smtClean="0"/>
              <a:t>2.4 </a:t>
            </a:r>
            <a:r>
              <a:rPr lang="ru-RU" sz="2400" dirty="0"/>
              <a:t>Расчет индексов рыночной конъюнктуры </a:t>
            </a:r>
          </a:p>
          <a:p>
            <a:endParaRPr lang="ru-RU" sz="1000" dirty="0"/>
          </a:p>
          <a:p>
            <a:r>
              <a:rPr lang="ru-RU" sz="2400" dirty="0" smtClean="0"/>
              <a:t>3. </a:t>
            </a:r>
            <a:r>
              <a:rPr lang="ru-RU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рыночной конъюнктуры</a:t>
            </a:r>
          </a:p>
          <a:p>
            <a:r>
              <a:rPr lang="ru-RU" sz="2400" dirty="0" smtClean="0"/>
              <a:t>3.1 </a:t>
            </a:r>
            <a:r>
              <a:rPr lang="ru-RU" sz="2400" dirty="0"/>
              <a:t>Обзор статистических показателей рынка в динамике</a:t>
            </a:r>
          </a:p>
          <a:p>
            <a:r>
              <a:rPr lang="ru-RU" sz="2400" dirty="0" smtClean="0"/>
              <a:t>3.2 </a:t>
            </a:r>
            <a:r>
              <a:rPr lang="ru-RU" sz="2400" dirty="0"/>
              <a:t>Корреляционно-регрессионный анализ статистических данных</a:t>
            </a:r>
          </a:p>
          <a:p>
            <a:r>
              <a:rPr lang="ru-RU" sz="2400" dirty="0" smtClean="0"/>
              <a:t>3.3 </a:t>
            </a:r>
            <a:r>
              <a:rPr lang="ru-RU" sz="2400" dirty="0"/>
              <a:t>Прогноз рыночной конъюнктуры </a:t>
            </a:r>
            <a:endParaRPr lang="ru-RU" sz="2400" dirty="0" smtClean="0"/>
          </a:p>
          <a:p>
            <a:endParaRPr lang="ru-RU" sz="1000" dirty="0"/>
          </a:p>
          <a:p>
            <a:r>
              <a:rPr lang="ru-RU" sz="2400" dirty="0" smtClean="0"/>
              <a:t>Основные выводы, рекомендации</a:t>
            </a:r>
            <a:endParaRPr lang="ru-RU" sz="2400" dirty="0"/>
          </a:p>
          <a:p>
            <a:r>
              <a:rPr lang="ru-RU" sz="2400" dirty="0" smtClean="0"/>
              <a:t>Ссылка на использованные источники</a:t>
            </a:r>
            <a:endParaRPr lang="ru-RU" sz="2400" dirty="0"/>
          </a:p>
          <a:p>
            <a:r>
              <a:rPr lang="ru-RU" sz="2400" dirty="0" smtClean="0"/>
              <a:t>Приложения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13553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-27384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Конъюнктурообразующие факторы – 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88569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</a:t>
            </a:r>
            <a:r>
              <a:rPr lang="ru-RU" sz="2400" dirty="0"/>
              <a:t>п</a:t>
            </a:r>
            <a:r>
              <a:rPr lang="ru-RU" sz="2400" dirty="0" smtClean="0"/>
              <a:t>ричины </a:t>
            </a:r>
            <a:r>
              <a:rPr lang="ru-RU" sz="2400" dirty="0"/>
              <a:t>и факторы, которые оказывают</a:t>
            </a:r>
          </a:p>
          <a:p>
            <a:r>
              <a:rPr lang="ru-RU" sz="2400" dirty="0"/>
              <a:t>влияние на экономическую </a:t>
            </a:r>
            <a:r>
              <a:rPr lang="ru-RU" sz="2400" dirty="0" smtClean="0"/>
              <a:t>конъюнктуру.</a:t>
            </a:r>
          </a:p>
          <a:p>
            <a:endParaRPr lang="ru-RU" sz="2400" dirty="0" smtClean="0"/>
          </a:p>
          <a:p>
            <a:r>
              <a:rPr lang="ru-RU" sz="2400" dirty="0" smtClean="0"/>
              <a:t>Разнообразие </a:t>
            </a:r>
            <a:r>
              <a:rPr lang="ru-RU" sz="2400" dirty="0"/>
              <a:t>различных сочетаний </a:t>
            </a:r>
            <a:r>
              <a:rPr lang="ru-RU" sz="2400" dirty="0" smtClean="0"/>
              <a:t>конъюнктурообразующих факторов </a:t>
            </a:r>
            <a:r>
              <a:rPr lang="ru-RU" sz="2400" dirty="0"/>
              <a:t>служит объективной причиной многообразия и оригинальности</a:t>
            </a:r>
          </a:p>
          <a:p>
            <a:r>
              <a:rPr lang="ru-RU" sz="2400" dirty="0"/>
              <a:t>рынков. О состоянии конъюнктуры различных рынков судят</a:t>
            </a:r>
          </a:p>
          <a:p>
            <a:r>
              <a:rPr lang="ru-RU" sz="2400" dirty="0"/>
              <a:t>по </a:t>
            </a:r>
            <a:r>
              <a:rPr lang="ru-RU" sz="2400" i="1" dirty="0"/>
              <a:t>показателям экономической конъюнктуры</a:t>
            </a:r>
            <a:r>
              <a:rPr lang="ru-RU" sz="2400" dirty="0"/>
              <a:t>, которые </a:t>
            </a:r>
            <a:r>
              <a:rPr lang="ru-RU" sz="2400" dirty="0" smtClean="0"/>
              <a:t>отражают ситуацию</a:t>
            </a:r>
            <a:r>
              <a:rPr lang="ru-RU" sz="2400" dirty="0"/>
              <a:t>, сложившуюся на </a:t>
            </a:r>
            <a:r>
              <a:rPr lang="ru-RU" sz="2400" dirty="0" smtClean="0"/>
              <a:t>рынке благодаря действию </a:t>
            </a:r>
            <a:r>
              <a:rPr lang="ru-RU" sz="2400" dirty="0"/>
              <a:t>конъюнктурообразующих факторов</a:t>
            </a:r>
            <a:r>
              <a:rPr lang="ru-RU" sz="2400" i="1" dirty="0" smtClean="0"/>
              <a:t>.</a:t>
            </a:r>
          </a:p>
          <a:p>
            <a:endParaRPr lang="ru-RU" sz="2400" i="1" dirty="0"/>
          </a:p>
          <a:p>
            <a:r>
              <a:rPr lang="ru-RU" sz="2400" dirty="0" smtClean="0"/>
              <a:t>С теоретической точки зрения, задача </a:t>
            </a:r>
            <a:r>
              <a:rPr lang="ru-RU" sz="2400" dirty="0"/>
              <a:t>исследования</a:t>
            </a:r>
          </a:p>
          <a:p>
            <a:r>
              <a:rPr lang="ru-RU" sz="2400" dirty="0"/>
              <a:t>экономической конъюнктуры рынка </a:t>
            </a:r>
            <a:r>
              <a:rPr lang="ru-RU" sz="2400" dirty="0" smtClean="0"/>
              <a:t>– нахождение</a:t>
            </a:r>
            <a:endParaRPr lang="ru-RU" sz="2400" dirty="0"/>
          </a:p>
          <a:p>
            <a:r>
              <a:rPr lang="ru-RU" sz="2400" dirty="0"/>
              <a:t>зависимости</a:t>
            </a:r>
            <a:r>
              <a:rPr lang="ru-RU" sz="2400" dirty="0" smtClean="0"/>
              <a:t>: </a:t>
            </a:r>
            <a:r>
              <a:rPr lang="en-US" sz="2400" dirty="0" smtClean="0"/>
              <a:t> </a:t>
            </a:r>
            <a:r>
              <a:rPr lang="en-US" sz="2400" dirty="0"/>
              <a:t>Y = </a:t>
            </a:r>
            <a:r>
              <a:rPr lang="en-US" sz="2400" dirty="0" smtClean="0"/>
              <a:t>F</a:t>
            </a:r>
            <a:r>
              <a:rPr lang="ru-RU" sz="2400" dirty="0" smtClean="0"/>
              <a:t> (х1, х2, …х</a:t>
            </a:r>
            <a:r>
              <a:rPr lang="en-US" sz="2400" dirty="0" smtClean="0"/>
              <a:t>n</a:t>
            </a:r>
            <a:r>
              <a:rPr lang="ru-RU" sz="2400" dirty="0" smtClean="0"/>
              <a:t>)</a:t>
            </a:r>
            <a:r>
              <a:rPr lang="en-US" sz="2400" dirty="0" smtClean="0"/>
              <a:t>,</a:t>
            </a:r>
            <a:r>
              <a:rPr lang="ru-RU" sz="2400" dirty="0" smtClean="0"/>
              <a:t> где </a:t>
            </a:r>
            <a:r>
              <a:rPr lang="ru-RU" sz="2400" dirty="0"/>
              <a:t>х1, х2, …х</a:t>
            </a:r>
            <a:r>
              <a:rPr lang="en-US" sz="2400" dirty="0" smtClean="0"/>
              <a:t>n</a:t>
            </a:r>
            <a:r>
              <a:rPr lang="ru-RU" sz="2400" dirty="0" smtClean="0"/>
              <a:t> – </a:t>
            </a:r>
            <a:r>
              <a:rPr lang="ru-RU" sz="2400" dirty="0" err="1" smtClean="0"/>
              <a:t>конъюнктурообразующие</a:t>
            </a:r>
            <a:r>
              <a:rPr lang="ru-RU" sz="2400" dirty="0" smtClean="0"/>
              <a:t> факторы.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63062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-27384"/>
            <a:ext cx="8640960" cy="648072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Экономическая конъюнктура –</a:t>
            </a: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88569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- сложная система, характеризующая ситуацию</a:t>
            </a:r>
            <a:endParaRPr lang="ru-RU" sz="2800" dirty="0"/>
          </a:p>
          <a:p>
            <a:r>
              <a:rPr lang="ru-RU" sz="2800" dirty="0"/>
              <a:t>на рынке, состояние которой в каждый момент </a:t>
            </a:r>
            <a:r>
              <a:rPr lang="ru-RU" sz="2800" dirty="0" smtClean="0"/>
              <a:t>определяется действием </a:t>
            </a:r>
            <a:r>
              <a:rPr lang="ru-RU" sz="2800" dirty="0"/>
              <a:t>совокупности конъюнктурообразующих </a:t>
            </a:r>
            <a:r>
              <a:rPr lang="ru-RU" sz="2800" dirty="0" smtClean="0"/>
              <a:t>факторов и </a:t>
            </a:r>
            <a:r>
              <a:rPr lang="ru-RU" sz="2800" dirty="0"/>
              <a:t>отражается состоянием показателей экономической конъюнктуры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 smtClean="0"/>
              <a:t>Взаимосвязь </a:t>
            </a:r>
            <a:r>
              <a:rPr lang="ru-RU" sz="2800" dirty="0"/>
              <a:t>между конъюнктурообразующими</a:t>
            </a:r>
          </a:p>
          <a:p>
            <a:r>
              <a:rPr lang="ru-RU" sz="2800" dirty="0"/>
              <a:t>факторами и показателями конъюнктуры невозможно </a:t>
            </a:r>
            <a:r>
              <a:rPr lang="ru-RU" sz="2800" dirty="0" smtClean="0"/>
              <a:t>определить точно, в связи с чем </a:t>
            </a:r>
            <a:r>
              <a:rPr lang="ru-RU" sz="2800" dirty="0"/>
              <a:t>приходится подбирать на основе статистических </a:t>
            </a:r>
            <a:r>
              <a:rPr lang="ru-RU" sz="2800" dirty="0" smtClean="0"/>
              <a:t>данных лучшую </a:t>
            </a:r>
            <a:r>
              <a:rPr lang="ru-RU" sz="2800" dirty="0"/>
              <a:t>аппроксимирующую форму модели.</a:t>
            </a:r>
          </a:p>
        </p:txBody>
      </p:sp>
    </p:spTree>
    <p:extLst>
      <p:ext uri="{BB962C8B-B14F-4D97-AF65-F5344CB8AC3E}">
        <p14:creationId xmlns:p14="http://schemas.microsoft.com/office/powerpoint/2010/main" val="27660947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-27384"/>
            <a:ext cx="8640960" cy="2160240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Классификационные 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признаки для выделения </a:t>
            </a: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групп конъюнктурообразующих 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факторов и показателей конъюнктуры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2011481"/>
            <a:ext cx="885698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1. Связь с экономическим циклом воспроизводства,</a:t>
            </a:r>
          </a:p>
          <a:p>
            <a:r>
              <a:rPr lang="ru-RU" sz="2400" dirty="0"/>
              <a:t>2. Продолжительность действия,</a:t>
            </a:r>
          </a:p>
          <a:p>
            <a:r>
              <a:rPr lang="ru-RU" sz="2400" dirty="0"/>
              <a:t>3. Принадлежность к изучаемому объекту,</a:t>
            </a:r>
          </a:p>
          <a:p>
            <a:r>
              <a:rPr lang="ru-RU" sz="2400" dirty="0"/>
              <a:t>4. Принадлежность к различным сторонам рыночного механизма,</a:t>
            </a:r>
          </a:p>
          <a:p>
            <a:r>
              <a:rPr lang="ru-RU" sz="2400" dirty="0"/>
              <a:t>5. Предсказуемость,</a:t>
            </a:r>
          </a:p>
          <a:p>
            <a:r>
              <a:rPr lang="ru-RU" sz="2400" dirty="0"/>
              <a:t>6. Управляемость,</a:t>
            </a:r>
          </a:p>
          <a:p>
            <a:r>
              <a:rPr lang="ru-RU" sz="2400" dirty="0"/>
              <a:t>7. Направленность воздействий,</a:t>
            </a:r>
          </a:p>
          <a:p>
            <a:r>
              <a:rPr lang="ru-RU" sz="2400" dirty="0"/>
              <a:t>8. Теснота связи,</a:t>
            </a:r>
          </a:p>
          <a:p>
            <a:r>
              <a:rPr lang="ru-RU" sz="2400" dirty="0"/>
              <a:t>9. Природа происхождения,</a:t>
            </a:r>
          </a:p>
          <a:p>
            <a:r>
              <a:rPr lang="ru-RU" sz="2400" dirty="0"/>
              <a:t>10. Характер информации,</a:t>
            </a:r>
          </a:p>
          <a:p>
            <a:r>
              <a:rPr lang="ru-RU" sz="2400" dirty="0"/>
              <a:t>11. Однородность динамики</a:t>
            </a:r>
            <a:r>
              <a:rPr lang="ru-RU" sz="28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9800785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-27384"/>
            <a:ext cx="8640960" cy="1224136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 По 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связи с экономическим циклом </a:t>
            </a: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воспроизводства: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052" y="1180484"/>
            <a:ext cx="88569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</a:t>
            </a:r>
            <a:r>
              <a:rPr lang="ru-RU" sz="2400" dirty="0"/>
              <a:t>) цикличные факторы;</a:t>
            </a:r>
          </a:p>
          <a:p>
            <a:r>
              <a:rPr lang="ru-RU" sz="2400" dirty="0"/>
              <a:t>2) не цикличные </a:t>
            </a:r>
            <a:r>
              <a:rPr lang="ru-RU" sz="2400" dirty="0" smtClean="0"/>
              <a:t>факторы</a:t>
            </a:r>
          </a:p>
          <a:p>
            <a:endParaRPr lang="ru-RU" sz="2400" dirty="0"/>
          </a:p>
          <a:p>
            <a:r>
              <a:rPr lang="ru-RU" sz="2400" b="1" dirty="0" smtClean="0"/>
              <a:t>2. По продолжительности действия</a:t>
            </a:r>
            <a:r>
              <a:rPr lang="ru-RU" sz="2400" dirty="0" smtClean="0"/>
              <a:t>:</a:t>
            </a:r>
            <a:endParaRPr lang="ru-RU" sz="2400" dirty="0"/>
          </a:p>
          <a:p>
            <a:r>
              <a:rPr lang="ru-RU" sz="2400" dirty="0"/>
              <a:t>1) факторы краткосрочного действия,</a:t>
            </a:r>
          </a:p>
          <a:p>
            <a:r>
              <a:rPr lang="ru-RU" sz="2400" dirty="0"/>
              <a:t>2) факторы среднесрочного действия,</a:t>
            </a:r>
          </a:p>
          <a:p>
            <a:r>
              <a:rPr lang="ru-RU" sz="2400" dirty="0"/>
              <a:t>3) факторы долгосрочного действия,</a:t>
            </a:r>
          </a:p>
          <a:p>
            <a:r>
              <a:rPr lang="ru-RU" sz="2400" dirty="0"/>
              <a:t>4) факторы дальнесрочного </a:t>
            </a:r>
            <a:r>
              <a:rPr lang="ru-RU" sz="2400" dirty="0" smtClean="0"/>
              <a:t>действия</a:t>
            </a:r>
          </a:p>
          <a:p>
            <a:endParaRPr lang="ru-RU" sz="2400" dirty="0" smtClean="0"/>
          </a:p>
          <a:p>
            <a:r>
              <a:rPr lang="ru-RU" sz="2400" dirty="0" smtClean="0"/>
              <a:t>Инерционность экономического явления - свойство </a:t>
            </a:r>
            <a:r>
              <a:rPr lang="ru-RU" sz="2400" dirty="0"/>
              <a:t>объекта, </a:t>
            </a:r>
            <a:r>
              <a:rPr lang="ru-RU" sz="2400" dirty="0" smtClean="0"/>
              <a:t>претерпевать количественные и качественные изменения </a:t>
            </a:r>
            <a:r>
              <a:rPr lang="ru-RU" sz="2400" dirty="0"/>
              <a:t>под воздействием внешних </a:t>
            </a:r>
            <a:r>
              <a:rPr lang="ru-RU" sz="2400" dirty="0" smtClean="0"/>
              <a:t>факторов</a:t>
            </a:r>
            <a:r>
              <a:rPr lang="ru-RU" sz="2400" dirty="0"/>
              <a:t>.</a:t>
            </a:r>
            <a:r>
              <a:rPr lang="ru-RU" sz="2400" dirty="0" smtClean="0"/>
              <a:t> Срок</a:t>
            </a:r>
            <a:r>
              <a:rPr lang="ru-RU" sz="2400" dirty="0"/>
              <a:t>, в течение которого изменения </a:t>
            </a:r>
            <a:r>
              <a:rPr lang="ru-RU" sz="2400" dirty="0" smtClean="0"/>
              <a:t>являются незначительными</a:t>
            </a:r>
            <a:r>
              <a:rPr lang="ru-RU" sz="2400" dirty="0"/>
              <a:t>, определяется как срок инерционности.</a:t>
            </a:r>
          </a:p>
        </p:txBody>
      </p:sp>
    </p:spTree>
    <p:extLst>
      <p:ext uri="{BB962C8B-B14F-4D97-AF65-F5344CB8AC3E}">
        <p14:creationId xmlns:p14="http://schemas.microsoft.com/office/powerpoint/2010/main" val="1933285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3052" y="188640"/>
            <a:ext cx="885698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3. По признаку принадлежности к изучаемому </a:t>
            </a:r>
            <a:r>
              <a:rPr lang="ru-RU" sz="2800" dirty="0" smtClean="0"/>
              <a:t>объекту:</a:t>
            </a:r>
            <a:endParaRPr lang="ru-RU" sz="2800" dirty="0"/>
          </a:p>
          <a:p>
            <a:r>
              <a:rPr lang="ru-RU" sz="2800" dirty="0"/>
              <a:t>1) эндогенные (внутренние) факторы,</a:t>
            </a:r>
          </a:p>
          <a:p>
            <a:r>
              <a:rPr lang="ru-RU" sz="2800" dirty="0"/>
              <a:t>2) экзогенные (внешние) факторы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 smtClean="0"/>
              <a:t>4. По принадлежности </a:t>
            </a:r>
            <a:r>
              <a:rPr lang="ru-RU" sz="2800" dirty="0"/>
              <a:t>к различным </a:t>
            </a:r>
            <a:r>
              <a:rPr lang="ru-RU" sz="2800" dirty="0" smtClean="0"/>
              <a:t>сторонам рыночного механизма:</a:t>
            </a:r>
          </a:p>
          <a:p>
            <a:r>
              <a:rPr lang="ru-RU" sz="2800" dirty="0" smtClean="0"/>
              <a:t>1</a:t>
            </a:r>
            <a:r>
              <a:rPr lang="ru-RU" sz="2800" dirty="0"/>
              <a:t>) </a:t>
            </a:r>
            <a:r>
              <a:rPr lang="ru-RU" sz="2800" dirty="0" smtClean="0"/>
              <a:t>факторы производителей,</a:t>
            </a:r>
            <a:endParaRPr lang="ru-RU" sz="2800" dirty="0"/>
          </a:p>
          <a:p>
            <a:r>
              <a:rPr lang="ru-RU" sz="2800" dirty="0"/>
              <a:t>2) </a:t>
            </a:r>
            <a:r>
              <a:rPr lang="ru-RU" sz="2800" dirty="0" smtClean="0"/>
              <a:t>факторы потребителей.</a:t>
            </a:r>
          </a:p>
          <a:p>
            <a:endParaRPr lang="ru-RU" sz="2800" dirty="0" smtClean="0"/>
          </a:p>
          <a:p>
            <a:r>
              <a:rPr lang="ru-RU" sz="2800" dirty="0" smtClean="0"/>
              <a:t>5. По степени предсказуемости: </a:t>
            </a:r>
            <a:endParaRPr lang="ru-RU" sz="2800" dirty="0"/>
          </a:p>
          <a:p>
            <a:r>
              <a:rPr lang="ru-RU" sz="2800" dirty="0"/>
              <a:t>1) детерминированные (определенные),</a:t>
            </a:r>
          </a:p>
          <a:p>
            <a:r>
              <a:rPr lang="ru-RU" sz="2800" dirty="0"/>
              <a:t>2) стохастические (вероятностные),</a:t>
            </a:r>
          </a:p>
          <a:p>
            <a:r>
              <a:rPr lang="ru-RU" sz="2800" dirty="0"/>
              <a:t>3) неопределенные</a:t>
            </a:r>
            <a:r>
              <a:rPr lang="ru-RU" sz="2800" dirty="0" smtClean="0"/>
              <a:t>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118980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3052" y="188640"/>
            <a:ext cx="885698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6. По степени управляемости факторов экономической</a:t>
            </a:r>
          </a:p>
          <a:p>
            <a:r>
              <a:rPr lang="ru-RU" sz="2800" dirty="0"/>
              <a:t>конъюнктуры</a:t>
            </a:r>
            <a:r>
              <a:rPr lang="ru-RU" sz="2800" dirty="0" smtClean="0"/>
              <a:t>:</a:t>
            </a:r>
          </a:p>
          <a:p>
            <a:r>
              <a:rPr lang="ru-RU" sz="2800" dirty="0"/>
              <a:t>1) регулируемые (управляемые, контролируемые),</a:t>
            </a:r>
          </a:p>
          <a:p>
            <a:r>
              <a:rPr lang="ru-RU" sz="2800" dirty="0"/>
              <a:t>2) нерегулируемые (неуправляемые, неконтролируемые</a:t>
            </a:r>
            <a:r>
              <a:rPr lang="ru-RU" sz="2800" dirty="0" smtClean="0"/>
              <a:t>).</a:t>
            </a:r>
          </a:p>
          <a:p>
            <a:endParaRPr lang="ru-RU" sz="2800" dirty="0"/>
          </a:p>
          <a:p>
            <a:r>
              <a:rPr lang="ru-RU" sz="2800" dirty="0" smtClean="0"/>
              <a:t>7. По направленности воздействий:</a:t>
            </a:r>
          </a:p>
          <a:p>
            <a:r>
              <a:rPr lang="ru-RU" sz="2800" dirty="0" smtClean="0"/>
              <a:t>1</a:t>
            </a:r>
            <a:r>
              <a:rPr lang="ru-RU" sz="2800" dirty="0"/>
              <a:t>) </a:t>
            </a:r>
            <a:r>
              <a:rPr lang="ru-RU" sz="2800" dirty="0" smtClean="0"/>
              <a:t>стимулирующие,</a:t>
            </a:r>
            <a:endParaRPr lang="ru-RU" sz="2800" dirty="0"/>
          </a:p>
          <a:p>
            <a:r>
              <a:rPr lang="ru-RU" sz="2800" dirty="0"/>
              <a:t>2) сдерживающие,</a:t>
            </a:r>
          </a:p>
          <a:p>
            <a:r>
              <a:rPr lang="ru-RU" sz="2800" dirty="0"/>
              <a:t>3) нейтральные.</a:t>
            </a:r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8. По признаку тесноты связи:</a:t>
            </a:r>
          </a:p>
          <a:p>
            <a:r>
              <a:rPr lang="ru-RU" sz="2800" dirty="0" smtClean="0"/>
              <a:t>1</a:t>
            </a:r>
            <a:r>
              <a:rPr lang="ru-RU" sz="2800" dirty="0"/>
              <a:t>) непосредственно влияющие (прямого действия),</a:t>
            </a:r>
          </a:p>
          <a:p>
            <a:r>
              <a:rPr lang="ru-RU" sz="2800" dirty="0"/>
              <a:t>2) косвенно влияющие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230174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3052" y="188640"/>
            <a:ext cx="885698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9. По </a:t>
            </a:r>
            <a:r>
              <a:rPr lang="ru-RU" sz="2400" dirty="0" smtClean="0"/>
              <a:t>природе </a:t>
            </a:r>
            <a:r>
              <a:rPr lang="ru-RU" sz="2400" dirty="0"/>
              <a:t>происхождения:</a:t>
            </a:r>
          </a:p>
          <a:p>
            <a:r>
              <a:rPr lang="ru-RU" sz="2400" dirty="0" smtClean="0"/>
              <a:t>1) научно-технические,</a:t>
            </a:r>
          </a:p>
          <a:p>
            <a:r>
              <a:rPr lang="ru-RU" sz="2400" dirty="0" smtClean="0"/>
              <a:t>2</a:t>
            </a:r>
            <a:r>
              <a:rPr lang="ru-RU" sz="2400" dirty="0"/>
              <a:t>) </a:t>
            </a:r>
            <a:r>
              <a:rPr lang="ru-RU" sz="2400" dirty="0" smtClean="0"/>
              <a:t>технико-экономические</a:t>
            </a:r>
            <a:r>
              <a:rPr lang="ru-RU" sz="2400" dirty="0"/>
              <a:t>,</a:t>
            </a:r>
          </a:p>
          <a:p>
            <a:r>
              <a:rPr lang="ru-RU" sz="2400" dirty="0"/>
              <a:t>3) </a:t>
            </a:r>
            <a:r>
              <a:rPr lang="ru-RU" sz="2400" dirty="0" smtClean="0"/>
              <a:t>социально-экономические</a:t>
            </a:r>
            <a:r>
              <a:rPr lang="ru-RU" sz="2400" dirty="0"/>
              <a:t>,</a:t>
            </a:r>
          </a:p>
          <a:p>
            <a:r>
              <a:rPr lang="ru-RU" sz="2400" dirty="0"/>
              <a:t>4) </a:t>
            </a:r>
            <a:r>
              <a:rPr lang="ru-RU" sz="2400" dirty="0" smtClean="0"/>
              <a:t>военно-политические</a:t>
            </a:r>
            <a:r>
              <a:rPr lang="ru-RU" sz="2400" dirty="0"/>
              <a:t>,</a:t>
            </a:r>
          </a:p>
          <a:p>
            <a:r>
              <a:rPr lang="ru-RU" sz="2400" dirty="0"/>
              <a:t>5) </a:t>
            </a:r>
            <a:r>
              <a:rPr lang="ru-RU" sz="2400" dirty="0" smtClean="0"/>
              <a:t>государственно-правовые</a:t>
            </a:r>
            <a:r>
              <a:rPr lang="ru-RU" sz="2400" dirty="0"/>
              <a:t>,</a:t>
            </a:r>
          </a:p>
          <a:p>
            <a:r>
              <a:rPr lang="ru-RU" sz="2400" dirty="0"/>
              <a:t>6) </a:t>
            </a:r>
            <a:r>
              <a:rPr lang="ru-RU" sz="2400" dirty="0" smtClean="0"/>
              <a:t>естественно-природные.</a:t>
            </a:r>
          </a:p>
          <a:p>
            <a:endParaRPr lang="ru-RU" sz="2400" dirty="0"/>
          </a:p>
          <a:p>
            <a:r>
              <a:rPr lang="ru-RU" sz="2400" dirty="0" smtClean="0"/>
              <a:t>10. По характеру информации:</a:t>
            </a:r>
          </a:p>
          <a:p>
            <a:r>
              <a:rPr lang="ru-RU" sz="2400" dirty="0"/>
              <a:t>1) </a:t>
            </a:r>
            <a:r>
              <a:rPr lang="ru-RU" sz="2400" dirty="0" smtClean="0"/>
              <a:t>количественные,</a:t>
            </a:r>
            <a:endParaRPr lang="ru-RU" sz="2400" dirty="0"/>
          </a:p>
          <a:p>
            <a:r>
              <a:rPr lang="ru-RU" sz="2400" dirty="0"/>
              <a:t>2) </a:t>
            </a:r>
            <a:r>
              <a:rPr lang="ru-RU" sz="2400" dirty="0" smtClean="0"/>
              <a:t>качественные.</a:t>
            </a:r>
          </a:p>
          <a:p>
            <a:endParaRPr lang="ru-RU" sz="2400" dirty="0"/>
          </a:p>
          <a:p>
            <a:r>
              <a:rPr lang="ru-RU" sz="2400" dirty="0" smtClean="0"/>
              <a:t>11. По однородности динамики:</a:t>
            </a:r>
          </a:p>
          <a:p>
            <a:r>
              <a:rPr lang="ru-RU" sz="2400" dirty="0"/>
              <a:t>1) простая стационарная,</a:t>
            </a:r>
          </a:p>
          <a:p>
            <a:r>
              <a:rPr lang="ru-RU" sz="2400" dirty="0"/>
              <a:t>2) количественная стационарная,</a:t>
            </a:r>
          </a:p>
          <a:p>
            <a:r>
              <a:rPr lang="ru-RU" sz="2400" dirty="0"/>
              <a:t>3) эволюционная,</a:t>
            </a:r>
          </a:p>
          <a:p>
            <a:r>
              <a:rPr lang="ru-RU" sz="2400" dirty="0"/>
              <a:t>4) хаотическая.</a:t>
            </a:r>
          </a:p>
        </p:txBody>
      </p:sp>
    </p:spTree>
    <p:extLst>
      <p:ext uri="{BB962C8B-B14F-4D97-AF65-F5344CB8AC3E}">
        <p14:creationId xmlns:p14="http://schemas.microsoft.com/office/powerpoint/2010/main" val="4201885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b2.booksgid.com/content/EC/e-mihaleva-marketing-konspekt-lekciy/img/_7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640960" cy="531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16632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Классификационные признаки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138759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740" y="1052736"/>
            <a:ext cx="876273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</a:t>
            </a:r>
            <a:r>
              <a:rPr lang="ru-RU" sz="2800" dirty="0" smtClean="0"/>
              <a:t>олный </a:t>
            </a:r>
            <a:r>
              <a:rPr lang="ru-RU" sz="2800" dirty="0"/>
              <a:t>набор возможных</a:t>
            </a:r>
          </a:p>
          <a:p>
            <a:r>
              <a:rPr lang="ru-RU" sz="2800" dirty="0"/>
              <a:t>идентификационных номеров составит 41472 варианта. </a:t>
            </a:r>
            <a:r>
              <a:rPr lang="ru-RU" sz="2800" dirty="0" smtClean="0"/>
              <a:t>Первичная классификация</a:t>
            </a:r>
            <a:endParaRPr lang="ru-RU" sz="2800" dirty="0"/>
          </a:p>
          <a:p>
            <a:r>
              <a:rPr lang="ru-RU" sz="2800" dirty="0"/>
              <a:t>конъюнктурообразующих факторов и показателей </a:t>
            </a:r>
            <a:r>
              <a:rPr lang="ru-RU" sz="2800" dirty="0" smtClean="0"/>
              <a:t>конъюнктуры с </a:t>
            </a:r>
            <a:r>
              <a:rPr lang="ru-RU" sz="2800" dirty="0"/>
              <a:t>помощью </a:t>
            </a:r>
            <a:r>
              <a:rPr lang="ru-RU" sz="2800" dirty="0" smtClean="0"/>
              <a:t>классификационной таблицы позволяет </a:t>
            </a:r>
            <a:r>
              <a:rPr lang="ru-RU" sz="2800" dirty="0"/>
              <a:t>достаточно подробно</a:t>
            </a:r>
          </a:p>
          <a:p>
            <a:r>
              <a:rPr lang="ru-RU" sz="2800" dirty="0"/>
              <a:t>и тщательно провести исследование </a:t>
            </a:r>
            <a:r>
              <a:rPr lang="ru-RU" sz="2800" dirty="0" smtClean="0"/>
              <a:t>конъюнктуры.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6632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Классификационная таблица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171754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1109</TotalTime>
  <Words>1854</Words>
  <Application>Microsoft Office PowerPoint</Application>
  <PresentationFormat>Экран (4:3)</PresentationFormat>
  <Paragraphs>281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Исполнительная</vt:lpstr>
      <vt:lpstr>Конъюнктурный анализ  мировых рынков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Конъюнктурный анализ  мировых рынков</dc:title>
  <dc:creator>Елена</dc:creator>
  <cp:lastModifiedBy>Елена</cp:lastModifiedBy>
  <cp:revision>46</cp:revision>
  <dcterms:created xsi:type="dcterms:W3CDTF">2013-09-26T00:18:38Z</dcterms:created>
  <dcterms:modified xsi:type="dcterms:W3CDTF">2013-10-24T11:34:51Z</dcterms:modified>
</cp:coreProperties>
</file>