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3"/>
            <a:ext cx="7772400" cy="86409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Ценовая политика туристского предприятия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556792"/>
            <a:ext cx="8352928" cy="4536504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Цена – экономическое понятие, означающее «количество денег», за которое покупатель готов купить, а продавец согласен продать единицу товара.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Процесс ценообразования состоит из стадий: 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Раскрытие факторов внешней среды, воздействующих на уровень цен.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Определение целей ценообразования.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Выбор метода ценообразования.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Обоснование ценовой стратегии.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2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Факторы, определяющие условия разработки и реализации ценовой политики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Внутренние факторы:</a:t>
            </a:r>
          </a:p>
          <a:p>
            <a:pPr marL="514350" indent="-514350">
              <a:buAutoNum type="arabicPeriod"/>
            </a:pPr>
            <a:r>
              <a:rPr lang="ru-RU" dirty="0" smtClean="0"/>
              <a:t>Цели </a:t>
            </a:r>
            <a:r>
              <a:rPr lang="ru-RU" dirty="0"/>
              <a:t>компании, которые определены для определенного периода времени. Такими целями могут </a:t>
            </a:r>
            <a:r>
              <a:rPr lang="ru-RU" dirty="0" smtClean="0"/>
              <a:t>быть: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максимизация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текущей прибыли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компании, максимизация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доли рынка компании,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рыночное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выживания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ru-RU" dirty="0" smtClean="0"/>
              <a:t>Уровень </a:t>
            </a:r>
            <a:r>
              <a:rPr lang="ru-RU" dirty="0"/>
              <a:t>затрат, связанных с производством и реализацией продукции компании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r>
              <a:rPr lang="ru-RU" dirty="0"/>
              <a:t>Маркетинговая стратегия компании.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4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Внешние факторы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Конкурентная ситуация на рынке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Потребители</a:t>
            </a:r>
          </a:p>
          <a:p>
            <a:pPr marL="514350" indent="-514350">
              <a:buAutoNum type="arabicPeriod"/>
            </a:pPr>
            <a:r>
              <a:rPr lang="ru-RU" dirty="0" smtClean="0"/>
              <a:t>Государство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Выделяют 4 модели рынка: </a:t>
            </a:r>
          </a:p>
          <a:p>
            <a:pPr marL="0" indent="0">
              <a:buNone/>
            </a:pPr>
            <a:r>
              <a:rPr lang="ru-RU" dirty="0" smtClean="0"/>
              <a:t>совершенная конкуренция, монополия, монополистическая конкуренция, олигополия.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038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условиях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совершенной конкуренции </a:t>
            </a:r>
            <a:r>
              <a:rPr lang="ru-RU" dirty="0" smtClean="0"/>
              <a:t>у туроператора практически отсутствует  свобода ценообразования. Цены уже заданы рынком и компания вынуждена приспосабливаться к ним. </a:t>
            </a:r>
          </a:p>
          <a:p>
            <a:pPr marL="0" indent="0">
              <a:buNone/>
            </a:pPr>
            <a:r>
              <a:rPr lang="ru-RU" dirty="0" smtClean="0"/>
              <a:t>В условиях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монополии </a:t>
            </a:r>
            <a:r>
              <a:rPr lang="ru-RU" dirty="0" smtClean="0"/>
              <a:t>цена формируется монополистом одновременно с определением объема предложения.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05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Цены на рынке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монополистической конкуренции </a:t>
            </a:r>
            <a:r>
              <a:rPr lang="ru-RU" dirty="0" smtClean="0"/>
              <a:t>изменяются в широком диапазоне. Компания сама определяет цену на турпродукт исходя из существующей структуры спроса, цен конкурентов и собственных затрат.</a:t>
            </a:r>
          </a:p>
          <a:p>
            <a:pPr marL="0" indent="0">
              <a:buNone/>
            </a:pPr>
            <a:r>
              <a:rPr lang="ru-RU" dirty="0" smtClean="0"/>
              <a:t>В условиях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олигополии</a:t>
            </a:r>
            <a:r>
              <a:rPr lang="ru-RU" dirty="0" smtClean="0"/>
              <a:t> ценообразование осуществляется при доминирующей роли нескольких предприятий, которые вынуждены считаться с реакцией своих конкурентов.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07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2. Потребители</a:t>
            </a:r>
          </a:p>
          <a:p>
            <a:pPr marL="0" indent="0">
              <a:buNone/>
            </a:pPr>
            <a:r>
              <a:rPr lang="ru-RU" dirty="0" smtClean="0"/>
              <a:t>Если продавца интересует стоимость обусловленная издержками, то потребительская стоимость определяется способностью удовлетворить потребности (психологические, экономические факторы поведения людей)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607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Взаимосвязь между рыночным спросом и ценами объясняется законом </a:t>
            </a:r>
            <a:r>
              <a:rPr lang="ru-RU" b="1" dirty="0" smtClean="0"/>
              <a:t>спроса и ценовой эластичностью.</a:t>
            </a:r>
          </a:p>
          <a:p>
            <a:pPr marL="0" indent="0">
              <a:buNone/>
            </a:pPr>
            <a:r>
              <a:rPr lang="ru-RU" b="1" dirty="0" smtClean="0"/>
              <a:t>Согласно закону спроса </a:t>
            </a:r>
            <a:r>
              <a:rPr lang="ru-RU" dirty="0" smtClean="0"/>
              <a:t>чем </a:t>
            </a:r>
            <a:r>
              <a:rPr lang="ru-RU" dirty="0"/>
              <a:t>ниже цена, тем больше величина спроса, и наобо­рот, чем выше цена, тем величина спроса меньше. Таким об­разом, между ценой и величиной спроса существует обратная зависимость.</a:t>
            </a:r>
          </a:p>
        </p:txBody>
      </p:sp>
    </p:spTree>
    <p:extLst>
      <p:ext uri="{BB962C8B-B14F-4D97-AF65-F5344CB8AC3E}">
        <p14:creationId xmlns:p14="http://schemas.microsoft.com/office/powerpoint/2010/main" val="411980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Зависимость изменения спроса на услугу от изменения ее цены называется </a:t>
            </a:r>
            <a:r>
              <a:rPr lang="ru-RU" b="1" dirty="0" smtClean="0"/>
              <a:t>эластичностью спроса </a:t>
            </a:r>
            <a:r>
              <a:rPr lang="ru-RU" dirty="0" smtClean="0"/>
              <a:t>по цене.</a:t>
            </a:r>
          </a:p>
          <a:p>
            <a:pPr marL="0" indent="0">
              <a:buNone/>
            </a:pPr>
            <a:r>
              <a:rPr lang="ru-RU" dirty="0" smtClean="0"/>
              <a:t>Эластичным спрос бывает тогда, когда величина спроса изменяется на больший процент, чем цена. Например, при сокращении цены на 10% объем спроса увеличивается на 15%.</a:t>
            </a:r>
          </a:p>
          <a:p>
            <a:pPr marL="0" indent="0">
              <a:buNone/>
            </a:pPr>
            <a:r>
              <a:rPr lang="ru-RU" dirty="0" smtClean="0"/>
              <a:t>Если спрос неэластичный, то изменение цены товара на 1% меняет величину спроса менее чем на 1%.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01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3. Государство</a:t>
            </a:r>
          </a:p>
          <a:p>
            <a:pPr marL="0" indent="0">
              <a:buNone/>
            </a:pPr>
            <a:r>
              <a:rPr lang="ru-RU" b="1" dirty="0" smtClean="0"/>
              <a:t>Косвенное регулирование </a:t>
            </a:r>
            <a:r>
              <a:rPr lang="ru-RU" dirty="0" smtClean="0"/>
              <a:t>проявляется в воздействии не на сами цены, а на факторы, связанные с их формированием (налоговая, кредитная, валютная политика)</a:t>
            </a:r>
          </a:p>
          <a:p>
            <a:pPr marL="0" indent="0">
              <a:buNone/>
            </a:pPr>
            <a:r>
              <a:rPr lang="ru-RU" b="1" dirty="0" smtClean="0"/>
              <a:t>Прямое регулирование </a:t>
            </a:r>
            <a:r>
              <a:rPr lang="ru-RU" dirty="0" smtClean="0"/>
              <a:t>цен осуществляется в основном путем установления ценового потолка (максимальных цен), ценового пола (минимальных цен).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452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Постановка целей ценообразования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Цели ценообразования:</a:t>
            </a:r>
          </a:p>
          <a:p>
            <a:r>
              <a:rPr lang="ru-RU" sz="3600" dirty="0" smtClean="0"/>
              <a:t>Максимизация текущей прибыли</a:t>
            </a:r>
          </a:p>
          <a:p>
            <a:r>
              <a:rPr lang="ru-RU" sz="3600" dirty="0" smtClean="0"/>
              <a:t>Обеспечение выживаемости</a:t>
            </a:r>
          </a:p>
          <a:p>
            <a:r>
              <a:rPr lang="ru-RU" sz="3600" dirty="0" smtClean="0"/>
              <a:t>Завоевание и поддержание лидерства на рынке</a:t>
            </a:r>
          </a:p>
          <a:p>
            <a:r>
              <a:rPr lang="ru-RU" sz="3600" dirty="0" smtClean="0"/>
              <a:t>Достижение лидерства в качестве товаров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11341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4096"/>
          </a:xfrm>
        </p:spPr>
        <p:txBody>
          <a:bodyPr/>
          <a:lstStyle/>
          <a:p>
            <a:r>
              <a:rPr lang="ru-RU" dirty="0" smtClean="0"/>
              <a:t>Выбор метода ценообразования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1.</a:t>
            </a:r>
            <a:r>
              <a:rPr lang="ru-RU" dirty="0" smtClean="0">
                <a:solidFill>
                  <a:srgbClr val="FF0000"/>
                </a:solidFill>
              </a:rPr>
              <a:t>Ценообразование на основе издержек (затратный метод) </a:t>
            </a:r>
            <a:r>
              <a:rPr lang="ru-RU" dirty="0" smtClean="0"/>
              <a:t>– к рассчитанной себестоимости единицы турпродукта добавляется заданный размер прибыли. 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smtClean="0">
                <a:solidFill>
                  <a:srgbClr val="FF0000"/>
                </a:solidFill>
              </a:rPr>
              <a:t>Ценообразование с ориентацией на воспринимаемую ценность продукта </a:t>
            </a:r>
            <a:r>
              <a:rPr lang="ru-RU" dirty="0" smtClean="0"/>
              <a:t>предполагает учет покупательского спроса. Компания может установить на свой продукт высокую цену тогда, когда он представляет для покупателя большую ценностную значимость.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225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smtClean="0">
                <a:solidFill>
                  <a:srgbClr val="FF0000"/>
                </a:solidFill>
              </a:rPr>
              <a:t>Ценообразование с ориентацией на уровень конкуренции </a:t>
            </a:r>
            <a:r>
              <a:rPr lang="ru-RU" dirty="0" smtClean="0"/>
              <a:t>базируется на анализе  существующих цен конкурентов и перспектив их изменения.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06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Виды ценовых стратегий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Стратегия «снятия сливок» (или высоких цен) </a:t>
            </a:r>
            <a:r>
              <a:rPr lang="ru-RU" dirty="0" smtClean="0"/>
              <a:t>используется к новому продукту, а также при осуществлении престижного ценообразования.</a:t>
            </a:r>
          </a:p>
          <a:p>
            <a:pPr marL="0" indent="0">
              <a:buNone/>
            </a:pPr>
            <a:r>
              <a:rPr lang="ru-RU" b="1" dirty="0" smtClean="0"/>
              <a:t>Стратегия проникновения на рынок (или низких цен) </a:t>
            </a:r>
            <a:r>
              <a:rPr lang="ru-RU" dirty="0" smtClean="0"/>
              <a:t>предусматривает первоначальную продажу туристского продукта по низким в сравнении с установившимися на рынке ценами.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437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Стратегия следования за рыночными ценами </a:t>
            </a:r>
            <a:r>
              <a:rPr lang="ru-RU" dirty="0" smtClean="0"/>
              <a:t>предусматривает, что каждая компания устанавливает цены на свои продукты, ориентируясь на реально сложившийся  уровень рыночных цен.</a:t>
            </a:r>
          </a:p>
          <a:p>
            <a:pPr marL="0" indent="0">
              <a:buNone/>
            </a:pPr>
            <a:r>
              <a:rPr lang="ru-RU" b="1" dirty="0" smtClean="0"/>
              <a:t>Стратегия следования за лидером </a:t>
            </a:r>
            <a:r>
              <a:rPr lang="ru-RU" dirty="0" smtClean="0"/>
              <a:t>означает, что компания определяет свои цены исходя из уровня цен конкурентов. </a:t>
            </a:r>
          </a:p>
          <a:p>
            <a:pPr marL="0" indent="0">
              <a:buNone/>
            </a:pPr>
            <a:r>
              <a:rPr lang="ru-RU" b="1" dirty="0" smtClean="0"/>
              <a:t>Агрессивная стратегия </a:t>
            </a:r>
            <a:r>
              <a:rPr lang="ru-RU" dirty="0" smtClean="0"/>
              <a:t>–направлена на вытеснение с рынка конкурентов.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88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Дифференцированные стратегии </a:t>
            </a:r>
            <a:r>
              <a:rPr lang="ru-RU" dirty="0" smtClean="0"/>
              <a:t>заключаются в установлении на один и тот же продукт различного уровня цен. Дифференциация может быть пространственной, временной, персонифицированной, количественной.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352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Стратегии психологического ценообразования</a:t>
            </a:r>
            <a:r>
              <a:rPr lang="ru-RU" dirty="0" smtClean="0"/>
              <a:t>: стратегия «неокругленных цифр», стратегия «приятных глазу цифр», стратегия престижных цен.</a:t>
            </a:r>
          </a:p>
          <a:p>
            <a:pPr marL="0" indent="0">
              <a:buNone/>
            </a:pPr>
            <a:r>
              <a:rPr lang="ru-RU" b="1" dirty="0" smtClean="0"/>
              <a:t>Стимулирующие стратегии </a:t>
            </a:r>
            <a:r>
              <a:rPr lang="ru-RU" dirty="0" smtClean="0"/>
              <a:t>предполагают использование ситуационного подхода к ценообразованию, в основе которого лежит оперативная реакция на спрос, который невозможно спрогнозировать абсолютно точно. С этой целью чаще всего применяются различного </a:t>
            </a:r>
            <a:r>
              <a:rPr lang="ru-RU" smtClean="0"/>
              <a:t>рода скидки.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5079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676</Words>
  <Application>Microsoft Office PowerPoint</Application>
  <PresentationFormat>Экран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Ценовая политика туристского предприятия</vt:lpstr>
      <vt:lpstr>Факторы, определяющие условия разработки и реализации ценовой политики</vt:lpstr>
      <vt:lpstr>Внешние факторы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Постановка целей ценообразования</vt:lpstr>
      <vt:lpstr>Выбор метода ценообразования</vt:lpstr>
      <vt:lpstr>Презентация PowerPoint</vt:lpstr>
      <vt:lpstr>Виды ценовых стратегий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Ценовая политика туристского предприятия</dc:title>
  <dc:creator>User</dc:creator>
  <cp:lastModifiedBy>User</cp:lastModifiedBy>
  <cp:revision>25</cp:revision>
  <dcterms:created xsi:type="dcterms:W3CDTF">2012-11-20T17:20:13Z</dcterms:created>
  <dcterms:modified xsi:type="dcterms:W3CDTF">2012-11-20T20:10:29Z</dcterms:modified>
</cp:coreProperties>
</file>