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76" r:id="rId3"/>
    <p:sldId id="283" r:id="rId4"/>
    <p:sldId id="401" r:id="rId5"/>
    <p:sldId id="404" r:id="rId6"/>
    <p:sldId id="403" r:id="rId7"/>
    <p:sldId id="405" r:id="rId8"/>
    <p:sldId id="335" r:id="rId9"/>
    <p:sldId id="319" r:id="rId10"/>
    <p:sldId id="320" r:id="rId11"/>
    <p:sldId id="323" r:id="rId12"/>
    <p:sldId id="324" r:id="rId13"/>
    <p:sldId id="325" r:id="rId14"/>
    <p:sldId id="361" r:id="rId15"/>
    <p:sldId id="358" r:id="rId16"/>
    <p:sldId id="359" r:id="rId17"/>
    <p:sldId id="362" r:id="rId18"/>
    <p:sldId id="363" r:id="rId19"/>
    <p:sldId id="364" r:id="rId20"/>
    <p:sldId id="365" r:id="rId21"/>
    <p:sldId id="366" r:id="rId22"/>
    <p:sldId id="355" r:id="rId23"/>
    <p:sldId id="356" r:id="rId24"/>
    <p:sldId id="367" r:id="rId25"/>
    <p:sldId id="370" r:id="rId26"/>
    <p:sldId id="371" r:id="rId27"/>
    <p:sldId id="375" r:id="rId28"/>
    <p:sldId id="385" r:id="rId29"/>
    <p:sldId id="386" r:id="rId30"/>
    <p:sldId id="387" r:id="rId31"/>
    <p:sldId id="398" r:id="rId32"/>
    <p:sldId id="414" r:id="rId33"/>
    <p:sldId id="416" r:id="rId34"/>
    <p:sldId id="417" r:id="rId35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9" autoAdjust="0"/>
    <p:restoredTop sz="82676" autoAdjust="0"/>
  </p:normalViewPr>
  <p:slideViewPr>
    <p:cSldViewPr>
      <p:cViewPr varScale="1">
        <p:scale>
          <a:sx n="46" d="100"/>
          <a:sy n="46" d="100"/>
        </p:scale>
        <p:origin x="360" y="60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03116E6A-4089-4F2A-A6AA-9CBDE86D54BE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6F79E04-F11D-44E2-8D9D-E979A28C6C2B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2.emf"/><Relationship Id="rId16" Type="http://schemas.openxmlformats.org/officeDocument/2006/relationships/image" Target="../media/image1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3.vml"/><Relationship Id="rId2" Type="http://schemas.openxmlformats.org/officeDocument/2006/relationships/slideLayout" Target="../slideLayouts/slideLayout14.xml"/><Relationship Id="rId1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8.bin"/><Relationship Id="rId3" Type="http://schemas.openxmlformats.org/officeDocument/2006/relationships/image" Target="../media/image6.wmf"/><Relationship Id="rId2" Type="http://schemas.openxmlformats.org/officeDocument/2006/relationships/oleObject" Target="../embeddings/oleObject7.bin"/><Relationship Id="rId1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8.wmf"/><Relationship Id="rId1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325562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dirty="0"/>
              <a:t>Финансовый менеджмент</a:t>
            </a:r>
            <a:br>
              <a:rPr lang="ru-RU" dirty="0"/>
            </a:br>
            <a:r>
              <a:rPr lang="ru-RU" dirty="0"/>
              <a:t>продвинутый курс</a:t>
            </a:r>
            <a:endParaRPr lang="ru-RU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80000"/>
              </a:lnSpc>
            </a:pPr>
            <a:r>
              <a:rPr lang="ru-RU" sz="2800" dirty="0"/>
              <a:t>В результате изучения дисциплины </a:t>
            </a:r>
            <a:r>
              <a:rPr lang="ru-RU" sz="2800" dirty="0" smtClean="0"/>
              <a:t>магистрант </a:t>
            </a:r>
            <a:r>
              <a:rPr lang="ru-RU" sz="2800" dirty="0"/>
              <a:t>должен </a:t>
            </a:r>
            <a:endParaRPr lang="ru-RU" sz="2800" dirty="0"/>
          </a:p>
          <a:p>
            <a:pPr>
              <a:lnSpc>
                <a:spcPct val="80000"/>
              </a:lnSpc>
            </a:pPr>
            <a:r>
              <a:rPr lang="ru-RU" sz="2800" i="1" dirty="0"/>
              <a:t>знать</a:t>
            </a:r>
            <a:r>
              <a:rPr lang="ro-RO" sz="2800" dirty="0"/>
              <a:t> </a:t>
            </a:r>
            <a:r>
              <a:rPr lang="ro-RO" sz="2800" b="1" dirty="0"/>
              <a:t>модели</a:t>
            </a:r>
            <a:r>
              <a:rPr lang="ro-RO" sz="2800" dirty="0"/>
              <a:t> принятия решений по финансированию предприятий,</a:t>
            </a:r>
            <a:r>
              <a:rPr lang="ru-RU" sz="2800" i="1" dirty="0"/>
              <a:t> </a:t>
            </a:r>
            <a:endParaRPr lang="ru-RU" sz="2800" i="1" dirty="0"/>
          </a:p>
          <a:p>
            <a:pPr>
              <a:lnSpc>
                <a:spcPct val="80000"/>
              </a:lnSpc>
            </a:pPr>
            <a:r>
              <a:rPr lang="ru-RU" sz="2800" i="1" dirty="0"/>
              <a:t>уметь</a:t>
            </a:r>
            <a:r>
              <a:rPr lang="ru-RU" sz="2800" dirty="0"/>
              <a:t> выбирать способы и методы решения проблем </a:t>
            </a:r>
            <a:r>
              <a:rPr lang="ru-RU" sz="2800" b="1" dirty="0"/>
              <a:t>управления финансами фирмы</a:t>
            </a:r>
            <a:r>
              <a:rPr lang="ru-RU" sz="2800" dirty="0"/>
              <a:t>, обеспечивающие рост рыночной стоимости бизнеса, </a:t>
            </a:r>
            <a:endParaRPr lang="ru-RU" sz="2800" dirty="0"/>
          </a:p>
          <a:p>
            <a:pPr>
              <a:lnSpc>
                <a:spcPct val="80000"/>
              </a:lnSpc>
            </a:pPr>
            <a:r>
              <a:rPr lang="ru-RU" sz="2800" i="1" dirty="0"/>
              <a:t>иметь навыки</a:t>
            </a:r>
            <a:r>
              <a:rPr lang="ru-RU" sz="2800" dirty="0"/>
              <a:t> </a:t>
            </a:r>
            <a:r>
              <a:rPr lang="ru-RU" sz="2800" b="1" dirty="0"/>
              <a:t>планирования, </a:t>
            </a:r>
            <a:r>
              <a:rPr lang="ru-RU" sz="2800" b="1" dirty="0" err="1"/>
              <a:t>бюджетирования</a:t>
            </a:r>
            <a:r>
              <a:rPr lang="ru-RU" sz="2800" b="1" dirty="0"/>
              <a:t>, разработки финансовой стратегии и тактики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84685"/>
            <a:ext cx="8229600" cy="1008112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 dirty="0" smtClean="0"/>
              <a:t>ключевые аспекты 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08820"/>
            <a:ext cx="8229600" cy="4572508"/>
          </a:xfrm>
          <a:noFill/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lvl="4">
              <a:buFont typeface="Wingdings" panose="05000000000000000000" pitchFamily="2" charset="2"/>
              <a:buChar char="v"/>
            </a:pPr>
            <a:r>
              <a:rPr lang="ru-RU" sz="2800" dirty="0"/>
              <a:t>каковы должны быть </a:t>
            </a:r>
            <a:r>
              <a:rPr lang="ru-RU" sz="2800" b="1" dirty="0"/>
              <a:t>величина и состав активов компании</a:t>
            </a:r>
            <a:r>
              <a:rPr lang="ru-RU" sz="2200" dirty="0"/>
              <a:t>; </a:t>
            </a:r>
            <a:endParaRPr lang="ru-RU" sz="2200" dirty="0" smtClean="0"/>
          </a:p>
          <a:p>
            <a:pPr marL="0" lvl="4">
              <a:buFont typeface="Wingdings" panose="05000000000000000000" pitchFamily="2" charset="2"/>
              <a:buChar char="v"/>
            </a:pPr>
            <a:endParaRPr lang="ru-RU" sz="2200" dirty="0" smtClean="0"/>
          </a:p>
          <a:p>
            <a:pPr marL="0" lvl="4">
              <a:buFont typeface="Wingdings" panose="05000000000000000000" pitchFamily="2" charset="2"/>
              <a:buChar char="v"/>
            </a:pPr>
            <a:r>
              <a:rPr lang="ru-RU" sz="2800" dirty="0" smtClean="0"/>
              <a:t>где </a:t>
            </a:r>
            <a:r>
              <a:rPr lang="ru-RU" sz="2800" dirty="0"/>
              <a:t>найти </a:t>
            </a:r>
            <a:r>
              <a:rPr lang="ru-RU" sz="2800" b="1" dirty="0"/>
              <a:t>источники финансирования </a:t>
            </a:r>
            <a:r>
              <a:rPr lang="ru-RU" sz="2800" dirty="0"/>
              <a:t>и каков должен быть их оптимальный </a:t>
            </a:r>
            <a:r>
              <a:rPr lang="ru-RU" sz="2800" dirty="0" smtClean="0"/>
              <a:t>состав;</a:t>
            </a:r>
            <a:endParaRPr lang="ru-RU" sz="2800" dirty="0" smtClean="0"/>
          </a:p>
          <a:p>
            <a:pPr marL="0" lvl="4"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 marL="0" lvl="4">
              <a:buFont typeface="Wingdings" panose="05000000000000000000" pitchFamily="2" charset="2"/>
              <a:buChar char="v"/>
            </a:pPr>
            <a:r>
              <a:rPr lang="ru-RU" sz="2800" dirty="0" smtClean="0"/>
              <a:t>как </a:t>
            </a:r>
            <a:r>
              <a:rPr lang="ru-RU" sz="2800" dirty="0"/>
              <a:t>организовать </a:t>
            </a:r>
            <a:r>
              <a:rPr lang="ru-RU" sz="2800" b="1" dirty="0"/>
              <a:t>текущее и перспективное управление финансовой </a:t>
            </a:r>
            <a:r>
              <a:rPr lang="ru-RU" sz="2800" dirty="0"/>
              <a:t>деятельностью, обеспечивающее платежеспособность и финансовую устойчивость компании.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/>
              <a:t>Чистый оборотный капитал</a:t>
            </a:r>
            <a:endParaRPr lang="ru-RU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1600200"/>
            <a:ext cx="4037013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3000" b="1">
                <a:solidFill>
                  <a:schemeClr val="accent2"/>
                </a:solidFill>
              </a:rPr>
              <a:t>ЧОК </a:t>
            </a:r>
            <a:r>
              <a:rPr lang="en-US" sz="3000" b="1">
                <a:solidFill>
                  <a:schemeClr val="accent2"/>
                </a:solidFill>
              </a:rPr>
              <a:t>&gt; 0</a:t>
            </a:r>
            <a:endParaRPr lang="ru-RU" sz="30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/>
              <a:t>Благоприятная ситуация. Предприятие генерирует больше постоянных ресурсов, чем это необходимо для финансирования постоянных активов. Этот излишек может служить для покрытия других нужд предприятия.</a:t>
            </a:r>
            <a:endParaRPr 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sz="2400"/>
          </a:p>
        </p:txBody>
      </p:sp>
      <p:sp>
        <p:nvSpPr>
          <p:cNvPr id="299012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649788" y="1600200"/>
            <a:ext cx="4037012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3000" b="1">
                <a:solidFill>
                  <a:schemeClr val="accent2"/>
                </a:solidFill>
              </a:rPr>
              <a:t>ЧОК </a:t>
            </a:r>
            <a:r>
              <a:rPr lang="en-US" sz="3000" b="1">
                <a:solidFill>
                  <a:schemeClr val="accent2"/>
                </a:solidFill>
              </a:rPr>
              <a:t>&lt;</a:t>
            </a:r>
            <a:r>
              <a:rPr lang="ru-RU" sz="3000" b="1">
                <a:solidFill>
                  <a:schemeClr val="accent2"/>
                </a:solidFill>
              </a:rPr>
              <a:t> 0</a:t>
            </a:r>
            <a:endParaRPr lang="ru-RU" sz="30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sz="3000" b="1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/>
              <a:t> Неблагоприятная ситуация в долгосрочном периоде. Предприятию не хватает ресурсов для финансирования внеоборотных активов. 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Текущие финансовые потребности</a:t>
            </a:r>
            <a:endParaRPr lang="ru-RU" sz="400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/>
              <a:t>  </a:t>
            </a:r>
            <a:endParaRPr lang="ru-RU" sz="2400" b="1"/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/>
              <a:t>ТФП = Запасы + Дебиторская З. </a:t>
            </a:r>
            <a:r>
              <a:rPr lang="ru-RU" sz="2600" b="1"/>
              <a:t>–</a:t>
            </a:r>
            <a:r>
              <a:rPr lang="ru-RU" sz="2400" b="1"/>
              <a:t> Кредиторская З.</a:t>
            </a:r>
            <a:r>
              <a:rPr lang="ru-RU" sz="2400"/>
              <a:t> </a:t>
            </a:r>
            <a:endParaRPr lang="ru-RU" sz="2400"/>
          </a:p>
          <a:p>
            <a:pPr>
              <a:lnSpc>
                <a:spcPct val="80000"/>
              </a:lnSpc>
              <a:buFontTx/>
              <a:buNone/>
            </a:pPr>
            <a:endParaRPr lang="ru-RU" sz="24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600"/>
              <a:t>разница между средствами, иммобилизованными в запасах сырья, готовой продукции, а также в дебиторской задолженности, и суммой кредиторской задолженности</a:t>
            </a:r>
            <a:endParaRPr lang="ru-RU" sz="26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600"/>
              <a:t>не покрытая ни собственными средствами, ни долгосрочными кредитами, ни кредиторской задолженностью часть чистых оборотных активов</a:t>
            </a:r>
            <a:endParaRPr lang="ru-RU" sz="26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600"/>
              <a:t>недостаток собственных оборотных средств, </a:t>
            </a:r>
            <a:endParaRPr lang="ru-RU" sz="26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600"/>
              <a:t>потребность в краткосрочном кредите.</a:t>
            </a:r>
            <a:endParaRPr lang="ru-RU" sz="2600" b="1"/>
          </a:p>
          <a:p>
            <a:pPr>
              <a:lnSpc>
                <a:spcPct val="80000"/>
              </a:lnSpc>
            </a:pPr>
            <a:endParaRPr lang="ru-RU" sz="2600" b="1"/>
          </a:p>
        </p:txBody>
      </p:sp>
      <p:sp>
        <p:nvSpPr>
          <p:cNvPr id="303108" name="Rectangle 4"/>
          <p:cNvSpPr>
            <a:spLocks noChangeArrowheads="1"/>
          </p:cNvSpPr>
          <p:nvPr/>
        </p:nvSpPr>
        <p:spPr bwMode="auto">
          <a:xfrm>
            <a:off x="611188" y="1989138"/>
            <a:ext cx="7056437" cy="576262"/>
          </a:xfrm>
          <a:prstGeom prst="rect">
            <a:avLst/>
          </a:prstGeom>
          <a:noFill/>
          <a:ln w="9525" algn="ctr">
            <a:solidFill>
              <a:srgbClr val="CC0000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Стратегии управления оборотным капиталом</a:t>
            </a:r>
            <a:endParaRPr lang="ru-RU" sz="4000"/>
          </a:p>
        </p:txBody>
      </p:sp>
      <p:sp>
        <p:nvSpPr>
          <p:cNvPr id="304131" name="Line 3"/>
          <p:cNvSpPr>
            <a:spLocks noChangeShapeType="1"/>
          </p:cNvSpPr>
          <p:nvPr/>
        </p:nvSpPr>
        <p:spPr bwMode="auto">
          <a:xfrm>
            <a:off x="900113" y="2276475"/>
            <a:ext cx="0" cy="3527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4132" name="Line 4"/>
          <p:cNvSpPr>
            <a:spLocks noChangeShapeType="1"/>
          </p:cNvSpPr>
          <p:nvPr/>
        </p:nvSpPr>
        <p:spPr bwMode="auto">
          <a:xfrm>
            <a:off x="900113" y="5876925"/>
            <a:ext cx="48244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4133" name="Arc 5"/>
          <p:cNvSpPr/>
          <p:nvPr/>
        </p:nvSpPr>
        <p:spPr bwMode="auto">
          <a:xfrm rot="10800000" flipV="1">
            <a:off x="900113" y="3357563"/>
            <a:ext cx="4608512" cy="24479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660066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4134" name="Arc 6"/>
          <p:cNvSpPr/>
          <p:nvPr/>
        </p:nvSpPr>
        <p:spPr bwMode="auto">
          <a:xfrm rot="10800000" flipV="1">
            <a:off x="900113" y="4076700"/>
            <a:ext cx="4608512" cy="18002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chemeClr val="hlink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4135" name="Arc 7"/>
          <p:cNvSpPr/>
          <p:nvPr/>
        </p:nvSpPr>
        <p:spPr bwMode="auto">
          <a:xfrm rot="10800000" flipV="1">
            <a:off x="900113" y="2708275"/>
            <a:ext cx="4608512" cy="30956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CC0000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4136" name="Line 8"/>
          <p:cNvSpPr>
            <a:spLocks noChangeShapeType="1"/>
          </p:cNvSpPr>
          <p:nvPr/>
        </p:nvSpPr>
        <p:spPr bwMode="auto">
          <a:xfrm>
            <a:off x="3851275" y="2924175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4137" name="Line 9"/>
          <p:cNvSpPr>
            <a:spLocks noChangeShapeType="1"/>
          </p:cNvSpPr>
          <p:nvPr/>
        </p:nvSpPr>
        <p:spPr bwMode="auto">
          <a:xfrm>
            <a:off x="4140200" y="3573463"/>
            <a:ext cx="0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4138" name="Line 10"/>
          <p:cNvSpPr>
            <a:spLocks noChangeShapeType="1"/>
          </p:cNvSpPr>
          <p:nvPr/>
        </p:nvSpPr>
        <p:spPr bwMode="auto">
          <a:xfrm>
            <a:off x="4427538" y="4221163"/>
            <a:ext cx="0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4139" name="Text Box 11"/>
          <p:cNvSpPr txBox="1">
            <a:spLocks noChangeArrowheads="1"/>
          </p:cNvSpPr>
          <p:nvPr/>
        </p:nvSpPr>
        <p:spPr bwMode="auto">
          <a:xfrm>
            <a:off x="3132138" y="4724400"/>
            <a:ext cx="2592387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Оборотные активы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4140" name="Text Box 12"/>
          <p:cNvSpPr txBox="1">
            <a:spLocks noChangeArrowheads="1"/>
          </p:cNvSpPr>
          <p:nvPr/>
        </p:nvSpPr>
        <p:spPr bwMode="auto">
          <a:xfrm>
            <a:off x="323850" y="1989138"/>
            <a:ext cx="2232025" cy="36671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Уровень активов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4141" name="Text Box 13"/>
          <p:cNvSpPr txBox="1">
            <a:spLocks noChangeArrowheads="1"/>
          </p:cNvSpPr>
          <p:nvPr/>
        </p:nvSpPr>
        <p:spPr bwMode="auto">
          <a:xfrm>
            <a:off x="3059113" y="5876925"/>
            <a:ext cx="2808287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Объем производства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4142" name="Text Box 14"/>
          <p:cNvSpPr txBox="1">
            <a:spLocks noChangeArrowheads="1"/>
          </p:cNvSpPr>
          <p:nvPr/>
        </p:nvSpPr>
        <p:spPr bwMode="auto">
          <a:xfrm>
            <a:off x="5724525" y="2276475"/>
            <a:ext cx="3097213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Консервативная («жирного кота»)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4143" name="Text Box 15"/>
          <p:cNvSpPr txBox="1">
            <a:spLocks noChangeArrowheads="1"/>
          </p:cNvSpPr>
          <p:nvPr/>
        </p:nvSpPr>
        <p:spPr bwMode="auto">
          <a:xfrm>
            <a:off x="5651500" y="3213100"/>
            <a:ext cx="3097213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Умеренная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4144" name="Text Box 16"/>
          <p:cNvSpPr txBox="1">
            <a:spLocks noChangeArrowheads="1"/>
          </p:cNvSpPr>
          <p:nvPr/>
        </p:nvSpPr>
        <p:spPr bwMode="auto">
          <a:xfrm>
            <a:off x="5651500" y="4005263"/>
            <a:ext cx="2376488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Агрессивная («худо-бедно»)</a:t>
            </a:r>
            <a:endParaRPr lang="ru-RU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r>
              <a:rPr lang="ru-RU" sz="4000"/>
              <a:t>Рентабельность оборотных активов</a:t>
            </a:r>
            <a:endParaRPr lang="ru-RU" sz="4000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66738" y="1752600"/>
            <a:ext cx="8108950" cy="452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Формула Дюпона</a:t>
            </a:r>
            <a:endParaRPr lang="ru-RU" sz="2800"/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0" y="4292600"/>
            <a:ext cx="9396413" cy="153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495300" indent="-495300"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ru-RU" sz="2400"/>
              <a:t>Признает важность оборачиваемости при определении прибыли</a:t>
            </a:r>
            <a:endParaRPr lang="ru-RU" sz="2400"/>
          </a:p>
          <a:p>
            <a:pPr marL="495300" indent="-495300"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ru-RU" sz="2400"/>
              <a:t>Признает важность объема продаж</a:t>
            </a:r>
            <a:endParaRPr lang="ru-RU" sz="2400"/>
          </a:p>
          <a:p>
            <a:pPr marL="495300" indent="-495300">
              <a:spcBef>
                <a:spcPct val="20000"/>
              </a:spcBef>
              <a:buFont typeface="Wingdings" panose="05000000000000000000" pitchFamily="2" charset="2"/>
              <a:buAutoNum type="arabicPeriod"/>
            </a:pPr>
            <a:r>
              <a:rPr lang="ru-RU" sz="2400"/>
              <a:t>Указывает на возможность взаимоуравновешивания этих показателей, низкая оборачиваемость может быть компенсирована высокой рентабельностью и наоборот</a:t>
            </a:r>
            <a:endParaRPr lang="ru-RU" sz="2400"/>
          </a:p>
        </p:txBody>
      </p:sp>
      <p:sp>
        <p:nvSpPr>
          <p:cNvPr id="306181" name="AutoShape 5"/>
          <p:cNvSpPr/>
          <p:nvPr/>
        </p:nvSpPr>
        <p:spPr bwMode="auto">
          <a:xfrm rot="5400000" flipV="1">
            <a:off x="3636169" y="2996406"/>
            <a:ext cx="215900" cy="649288"/>
          </a:xfrm>
          <a:prstGeom prst="rightBrace">
            <a:avLst>
              <a:gd name="adj1" fmla="val 25061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6182" name="AutoShape 6"/>
          <p:cNvSpPr/>
          <p:nvPr/>
        </p:nvSpPr>
        <p:spPr bwMode="auto">
          <a:xfrm rot="5400000" flipV="1">
            <a:off x="2736056" y="2961482"/>
            <a:ext cx="144463" cy="647700"/>
          </a:xfrm>
          <a:prstGeom prst="rightBrace">
            <a:avLst>
              <a:gd name="adj1" fmla="val 3736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6183" name="Text Box 7"/>
          <p:cNvSpPr txBox="1">
            <a:spLocks noChangeArrowheads="1"/>
          </p:cNvSpPr>
          <p:nvPr/>
        </p:nvSpPr>
        <p:spPr bwMode="auto">
          <a:xfrm>
            <a:off x="2339975" y="3429000"/>
            <a:ext cx="936625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Р пр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06184" name="Text Box 8"/>
          <p:cNvSpPr txBox="1">
            <a:spLocks noChangeArrowheads="1"/>
          </p:cNvSpPr>
          <p:nvPr/>
        </p:nvSpPr>
        <p:spPr bwMode="auto">
          <a:xfrm>
            <a:off x="3276600" y="3429000"/>
            <a:ext cx="1366838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Об об. акт</a:t>
            </a:r>
            <a:endParaRPr lang="ru-RU">
              <a:latin typeface="Comic Sans MS" panose="030F0702030302020204" pitchFamily="66" charset="0"/>
            </a:endParaRPr>
          </a:p>
        </p:txBody>
      </p:sp>
      <p:graphicFrame>
        <p:nvGraphicFramePr>
          <p:cNvPr id="306185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3238" y="2233613"/>
          <a:ext cx="596900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9" name="Equation" r:id="rId1" imgW="2781300" imgH="889000" progId="Equation.3">
                  <p:embed/>
                </p:oleObj>
              </mc:Choice>
              <mc:Fallback>
                <p:oleObj name="Equation" r:id="rId1" imgW="2781300" imgH="889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233613"/>
                        <a:ext cx="5969000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86" name="Rectangle 10"/>
          <p:cNvSpPr>
            <a:spLocks noChangeArrowheads="1"/>
          </p:cNvSpPr>
          <p:nvPr/>
        </p:nvSpPr>
        <p:spPr bwMode="auto">
          <a:xfrm>
            <a:off x="250825" y="2276475"/>
            <a:ext cx="6481763" cy="1944688"/>
          </a:xfrm>
          <a:prstGeom prst="rect">
            <a:avLst/>
          </a:prstGeom>
          <a:noFill/>
          <a:ln w="9525" algn="ctr">
            <a:solidFill>
              <a:srgbClr val="CC0000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28663"/>
            <a:ext cx="8229600" cy="720725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Конкретные функции</a:t>
            </a:r>
            <a:endParaRPr lang="ru-RU" sz="40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20825"/>
            <a:ext cx="8229600" cy="4716463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609600" indent="-609600"/>
            <a:r>
              <a:rPr lang="ru-RU"/>
              <a:t>Управление активами</a:t>
            </a:r>
            <a:endParaRPr lang="ru-RU"/>
          </a:p>
          <a:p>
            <a:pPr marL="609600" indent="-609600"/>
            <a:r>
              <a:rPr lang="ru-RU"/>
              <a:t>Управление капиталом</a:t>
            </a:r>
            <a:endParaRPr lang="ru-RU"/>
          </a:p>
          <a:p>
            <a:pPr marL="609600" indent="-609600"/>
            <a:r>
              <a:rPr lang="ru-RU"/>
              <a:t>Управление инвестициями</a:t>
            </a:r>
            <a:endParaRPr lang="ru-RU"/>
          </a:p>
          <a:p>
            <a:pPr marL="609600" indent="-609600"/>
            <a:r>
              <a:rPr lang="ru-RU"/>
              <a:t>Управление денежными потоками</a:t>
            </a:r>
            <a:endParaRPr lang="ru-RU"/>
          </a:p>
          <a:p>
            <a:pPr marL="609600" indent="-609600"/>
            <a:r>
              <a:rPr lang="ru-RU"/>
              <a:t>Управление финансовыми рисками</a:t>
            </a:r>
            <a:endParaRPr lang="ru-RU"/>
          </a:p>
          <a:p>
            <a:pPr marL="609600" indent="-609600"/>
            <a:r>
              <a:rPr lang="ru-RU"/>
              <a:t>Антикризисное финансовое управление при угрозе банкротства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16000"/>
            <a:ext cx="8229600" cy="5110163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>
              <a:buFont typeface="Wingdings" panose="05000000000000000000" pitchFamily="2" charset="2"/>
              <a:buNone/>
            </a:pPr>
            <a:r>
              <a:rPr lang="ru-RU" sz="2800" b="1">
                <a:solidFill>
                  <a:schemeClr val="tx2"/>
                </a:solidFill>
              </a:rPr>
              <a:t>Концепция эффективности рынка</a:t>
            </a:r>
            <a:r>
              <a:rPr lang="ru-RU" sz="2800">
                <a:solidFill>
                  <a:schemeClr val="tx2"/>
                </a:solidFill>
              </a:rPr>
              <a:t> </a:t>
            </a:r>
            <a:endParaRPr lang="en-US" sz="280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/>
              <a:t>В приложении к рынку капитала термин «эффективность» понимается не в экономическом, а в информационном смысле</a:t>
            </a:r>
            <a:endParaRPr lang="ru-RU" sz="240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/>
              <a:t>Чем быстрее поступившая новая информация отражается на ценах финансовых инструментов, тем более эффективным является финансовый рынок</a:t>
            </a:r>
            <a:endParaRPr lang="ru-RU" sz="240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/>
              <a:t>Информация поступает на рынок случайным образом, нельзя заранее предсказать, когда она поступит и в какой степени будет полезна.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125538"/>
            <a:ext cx="8496300" cy="719137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200" b="1"/>
              <a:t>Концепция асимметричной информации</a:t>
            </a:r>
            <a:endParaRPr lang="ru-RU" sz="3200" b="1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24063"/>
            <a:ext cx="8229600" cy="4102100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500"/>
              <a:t>Отдельные категории лиц владеют информацией, недоступной всем участникам рынка в равной мере. </a:t>
            </a:r>
            <a:endParaRPr lang="ru-RU" sz="25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500"/>
              <a:t>Каждый потенциальный инвестор убежден, что именно он владеет некоторой недоступной другим информацией </a:t>
            </a:r>
            <a:endParaRPr lang="ru-RU" sz="25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500"/>
              <a:t>Чем большее число участников придерживается такого мнения, тем более активно осуществляются операции купли/продажи.</a:t>
            </a:r>
            <a:r>
              <a:rPr lang="ru-RU" sz="2400"/>
              <a:t> 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125538"/>
            <a:ext cx="8001000" cy="574675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200"/>
              <a:t>Концепция альтернативных затрат</a:t>
            </a:r>
            <a:endParaRPr lang="ru-RU" sz="320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49500"/>
            <a:ext cx="8229600" cy="3776663"/>
          </a:xfrm>
          <a:solidFill>
            <a:srgbClr val="FFFFFF"/>
          </a:solidFill>
          <a:ln>
            <a:solidFill>
              <a:schemeClr val="bg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/>
              <a:t>Решение должно приниматься  в результате сравнения доходов и затрат по всем имеющимся вариантам развития событий.</a:t>
            </a:r>
            <a:endParaRPr lang="ru-RU" sz="280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/>
              <a:t>Альтернативные затраты, представляют собой относительный доход, который могла бы получить компания, если бы предпочла иной вариант. 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25538"/>
            <a:ext cx="8229600" cy="292100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Концепция стоимости капитала</a:t>
            </a:r>
            <a:endParaRPr lang="ru-RU" sz="400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229600" cy="3992563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/>
              <a:t>Стоимость капитала показывает минимальный уровень дохода, необходимого для покрытия затрат по поддержанию данного источника и позволяющего не оказаться в убытке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25538"/>
            <a:ext cx="8229600" cy="292100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200"/>
              <a:t>Концепция временной стоимости денежных средств</a:t>
            </a:r>
            <a:endParaRPr lang="ru-RU" sz="320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68525"/>
            <a:ext cx="8229600" cy="3957638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Tx/>
              <a:buNone/>
            </a:pPr>
            <a:r>
              <a:rPr lang="ru-RU"/>
              <a:t>Денежная единица, имеющаяся сегодня, и денежная единица, ожидаемая к получению через какое-то время, не равноценны:</a:t>
            </a:r>
            <a:endParaRPr lang="ru-RU"/>
          </a:p>
          <a:p>
            <a:r>
              <a:rPr lang="ru-RU"/>
              <a:t>инфляция, </a:t>
            </a:r>
            <a:endParaRPr lang="ru-RU"/>
          </a:p>
          <a:p>
            <a:r>
              <a:rPr lang="ru-RU"/>
              <a:t>риск неполучения ожидаемой суммы</a:t>
            </a:r>
            <a:endParaRPr lang="ru-RU"/>
          </a:p>
          <a:p>
            <a:r>
              <a:rPr lang="ru-RU"/>
              <a:t>оборачиваемость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89025"/>
            <a:ext cx="8229600" cy="68897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/>
              <a:t>Интегральный финансовый анализ</a:t>
            </a:r>
            <a:endParaRPr lang="ru-RU" sz="3600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611188" y="2924175"/>
            <a:ext cx="8108950" cy="1460500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/>
              <a:t>Дюпоновская система интегрального анализа</a:t>
            </a:r>
            <a:r>
              <a:rPr lang="en-US" sz="2800"/>
              <a:t>    (Du Pont)</a:t>
            </a:r>
            <a:endParaRPr lang="ru-RU" sz="2800"/>
          </a:p>
          <a:p>
            <a:endParaRPr lang="ru-RU" sz="2800"/>
          </a:p>
        </p:txBody>
      </p:sp>
      <p:graphicFrame>
        <p:nvGraphicFramePr>
          <p:cNvPr id="194564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208213" y="4217988"/>
          <a:ext cx="4913312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9" name="Формула" r:id="rId1" imgW="1562100" imgH="393700" progId="Equation.3">
                  <p:embed/>
                </p:oleObj>
              </mc:Choice>
              <mc:Fallback>
                <p:oleObj name="Формула" r:id="rId1" imgW="1562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4217988"/>
                        <a:ext cx="4913312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611188" y="1916113"/>
            <a:ext cx="8108950" cy="8112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/>
              <a:t>Интегральная система портфельного анализа</a:t>
            </a:r>
            <a:endParaRPr lang="ru-RU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2800"/>
          </a:p>
        </p:txBody>
      </p:sp>
      <p:sp>
        <p:nvSpPr>
          <p:cNvPr id="194566" name="AutoShape 6"/>
          <p:cNvSpPr/>
          <p:nvPr/>
        </p:nvSpPr>
        <p:spPr bwMode="auto">
          <a:xfrm rot="5400000" flipV="1">
            <a:off x="5652294" y="5228431"/>
            <a:ext cx="215900" cy="649288"/>
          </a:xfrm>
          <a:prstGeom prst="rightBrace">
            <a:avLst>
              <a:gd name="adj1" fmla="val 25061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567" name="AutoShape 7"/>
          <p:cNvSpPr/>
          <p:nvPr/>
        </p:nvSpPr>
        <p:spPr bwMode="auto">
          <a:xfrm rot="5400000" flipV="1">
            <a:off x="6623843" y="5193507"/>
            <a:ext cx="144463" cy="647700"/>
          </a:xfrm>
          <a:prstGeom prst="rightBrace">
            <a:avLst>
              <a:gd name="adj1" fmla="val 3736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5219700" y="5734050"/>
            <a:ext cx="936625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Рпрод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4569" name="Text Box 9"/>
          <p:cNvSpPr txBox="1">
            <a:spLocks noChangeArrowheads="1"/>
          </p:cNvSpPr>
          <p:nvPr/>
        </p:nvSpPr>
        <p:spPr bwMode="auto">
          <a:xfrm>
            <a:off x="6372225" y="5734050"/>
            <a:ext cx="1081088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Об акт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4570" name="Rectangle 10"/>
          <p:cNvSpPr>
            <a:spLocks noChangeArrowheads="1"/>
          </p:cNvSpPr>
          <p:nvPr/>
        </p:nvSpPr>
        <p:spPr bwMode="auto">
          <a:xfrm>
            <a:off x="431800" y="260350"/>
            <a:ext cx="5459413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3.4 Методы и инструменты финансового анализа</a:t>
            </a:r>
            <a:endParaRPr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44563"/>
            <a:ext cx="8229600" cy="47307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Фундаментальный подход</a:t>
            </a:r>
            <a:endParaRPr lang="ru-RU" sz="400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2097088"/>
            <a:ext cx="8118475" cy="341947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G"/>
            </a:pPr>
            <a:r>
              <a:rPr lang="ru-RU" sz="2600"/>
              <a:t>Для оценки </a:t>
            </a:r>
            <a:r>
              <a:rPr lang="ru-RU" sz="2600">
                <a:solidFill>
                  <a:srgbClr val="CC0000"/>
                </a:solidFill>
              </a:rPr>
              <a:t>финансового актива</a:t>
            </a:r>
            <a:r>
              <a:rPr lang="ru-RU" sz="2600"/>
              <a:t> необходимо знать величину и временную структуру обеспечиваемых им денежных потоков. Выполнив дисконтирование этих потоков по ставке, отражающей альтернативные издержки предприятия по привлекаемому им капиталу, можно определить внутреннюю стоимость данного актива.</a:t>
            </a:r>
            <a:r>
              <a:rPr lang="ru-RU" sz="2400"/>
              <a:t>                                                                     </a:t>
            </a:r>
            <a:endParaRPr lang="ru-RU" sz="2400"/>
          </a:p>
        </p:txBody>
      </p:sp>
      <p:graphicFrame>
        <p:nvGraphicFramePr>
          <p:cNvPr id="212996" name="Rectangle 4"/>
          <p:cNvGraphicFramePr>
            <a:graphicFrameLocks noGrp="1"/>
          </p:cNvGraphicFramePr>
          <p:nvPr>
            <p:ph sz="quarter" idx="2"/>
          </p:nvPr>
        </p:nvGraphicFramePr>
        <p:xfrm>
          <a:off x="5081588" y="1600200"/>
          <a:ext cx="3173412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1" name="Equation" r:id="rId1" imgW="0" imgH="0" progId="Equation.3">
                  <p:embed/>
                </p:oleObj>
              </mc:Choice>
              <mc:Fallback>
                <p:oleObj name="Equation" r:id="rId1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1600200"/>
                        <a:ext cx="3173412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44563"/>
            <a:ext cx="8229600" cy="47307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Фундаментальный подход</a:t>
            </a:r>
            <a:endParaRPr lang="ru-RU" sz="400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2060575"/>
            <a:ext cx="8118475" cy="1836738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G"/>
            </a:pPr>
            <a:r>
              <a:rPr lang="ru-RU" sz="3000"/>
              <a:t>Расчет производится по формуле Уильямса</a:t>
            </a:r>
            <a:r>
              <a:rPr lang="ru-RU" sz="2800"/>
              <a:t>                                                                     </a:t>
            </a:r>
            <a:endParaRPr lang="ru-RU" sz="2800"/>
          </a:p>
        </p:txBody>
      </p:sp>
      <p:graphicFrame>
        <p:nvGraphicFramePr>
          <p:cNvPr id="231428" name="Rectangle 4"/>
          <p:cNvGraphicFramePr>
            <a:graphicFrameLocks noGrp="1"/>
          </p:cNvGraphicFramePr>
          <p:nvPr>
            <p:ph sz="quarter" idx="2"/>
          </p:nvPr>
        </p:nvGraphicFramePr>
        <p:xfrm>
          <a:off x="5081588" y="1600200"/>
          <a:ext cx="3173412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8" name="Equation" r:id="rId1" imgW="0" imgH="0" progId="Equation.3">
                  <p:embed/>
                </p:oleObj>
              </mc:Choice>
              <mc:Fallback>
                <p:oleObj name="Equation" r:id="rId1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1600200"/>
                        <a:ext cx="3173412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47738" y="4041775"/>
          <a:ext cx="4056062" cy="170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9" name="Equation" r:id="rId2" imgW="989965" imgH="444500" progId="Equation.3">
                  <p:embed/>
                </p:oleObj>
              </mc:Choice>
              <mc:Fallback>
                <p:oleObj name="Equation" r:id="rId2" imgW="989965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4041775"/>
                        <a:ext cx="4056062" cy="170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73125"/>
            <a:ext cx="8229600" cy="544513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Денежные потоки</a:t>
            </a:r>
            <a:endParaRPr lang="ru-RU" sz="4000"/>
          </a:p>
        </p:txBody>
      </p:sp>
      <p:sp>
        <p:nvSpPr>
          <p:cNvPr id="220169" name="Line 9"/>
          <p:cNvSpPr>
            <a:spLocks noChangeShapeType="1"/>
          </p:cNvSpPr>
          <p:nvPr/>
        </p:nvSpPr>
        <p:spPr bwMode="auto">
          <a:xfrm>
            <a:off x="5292725" y="5300663"/>
            <a:ext cx="32400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0170" name="Line 10"/>
          <p:cNvSpPr>
            <a:spLocks noChangeShapeType="1"/>
          </p:cNvSpPr>
          <p:nvPr/>
        </p:nvSpPr>
        <p:spPr bwMode="auto">
          <a:xfrm flipV="1">
            <a:off x="6011863" y="47974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0171" name="Line 11"/>
          <p:cNvSpPr>
            <a:spLocks noChangeShapeType="1"/>
          </p:cNvSpPr>
          <p:nvPr/>
        </p:nvSpPr>
        <p:spPr bwMode="auto">
          <a:xfrm flipV="1">
            <a:off x="6732588" y="47974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0172" name="Line 12"/>
          <p:cNvSpPr>
            <a:spLocks noChangeShapeType="1"/>
          </p:cNvSpPr>
          <p:nvPr/>
        </p:nvSpPr>
        <p:spPr bwMode="auto">
          <a:xfrm flipV="1">
            <a:off x="7451725" y="4581525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0173" name="Line 13"/>
          <p:cNvSpPr>
            <a:spLocks noChangeShapeType="1"/>
          </p:cNvSpPr>
          <p:nvPr/>
        </p:nvSpPr>
        <p:spPr bwMode="auto">
          <a:xfrm flipV="1">
            <a:off x="8172450" y="479742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0175" name="Text Box 15"/>
          <p:cNvSpPr txBox="1">
            <a:spLocks noChangeArrowheads="1"/>
          </p:cNvSpPr>
          <p:nvPr/>
        </p:nvSpPr>
        <p:spPr bwMode="auto">
          <a:xfrm>
            <a:off x="5148263" y="5373688"/>
            <a:ext cx="3240087" cy="396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omic Sans MS" panose="030F0702030302020204" pitchFamily="66" charset="0"/>
              </a:rPr>
              <a:t>0       1        2       3</a:t>
            </a:r>
            <a:endParaRPr lang="ru-RU" sz="2000">
              <a:latin typeface="Comic Sans MS" panose="030F0702030302020204" pitchFamily="66" charset="0"/>
            </a:endParaRPr>
          </a:p>
        </p:txBody>
      </p:sp>
      <p:grpSp>
        <p:nvGrpSpPr>
          <p:cNvPr id="2" name="Group 21"/>
          <p:cNvGrpSpPr/>
          <p:nvPr/>
        </p:nvGrpSpPr>
        <p:grpSpPr bwMode="auto">
          <a:xfrm>
            <a:off x="719138" y="1989138"/>
            <a:ext cx="3313112" cy="2052637"/>
            <a:chOff x="521" y="2659"/>
            <a:chExt cx="2087" cy="1293"/>
          </a:xfrm>
        </p:grpSpPr>
        <p:sp>
          <p:nvSpPr>
            <p:cNvPr id="220164" name="Line 4"/>
            <p:cNvSpPr>
              <a:spLocks noChangeShapeType="1"/>
            </p:cNvSpPr>
            <p:nvPr/>
          </p:nvSpPr>
          <p:spPr bwMode="auto">
            <a:xfrm>
              <a:off x="612" y="3294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65" name="Line 5"/>
            <p:cNvSpPr>
              <a:spLocks noChangeShapeType="1"/>
            </p:cNvSpPr>
            <p:nvPr/>
          </p:nvSpPr>
          <p:spPr bwMode="auto">
            <a:xfrm flipV="1">
              <a:off x="612" y="2976"/>
              <a:ext cx="0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66" name="Line 6"/>
            <p:cNvSpPr>
              <a:spLocks noChangeShapeType="1"/>
            </p:cNvSpPr>
            <p:nvPr/>
          </p:nvSpPr>
          <p:spPr bwMode="auto">
            <a:xfrm flipV="1">
              <a:off x="1066" y="2976"/>
              <a:ext cx="0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67" name="Line 7"/>
            <p:cNvSpPr>
              <a:spLocks noChangeShapeType="1"/>
            </p:cNvSpPr>
            <p:nvPr/>
          </p:nvSpPr>
          <p:spPr bwMode="auto">
            <a:xfrm flipV="1">
              <a:off x="1519" y="2840"/>
              <a:ext cx="0" cy="4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68" name="Line 8"/>
            <p:cNvSpPr>
              <a:spLocks noChangeShapeType="1"/>
            </p:cNvSpPr>
            <p:nvPr/>
          </p:nvSpPr>
          <p:spPr bwMode="auto">
            <a:xfrm flipV="1">
              <a:off x="1973" y="2976"/>
              <a:ext cx="0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74" name="Text Box 14"/>
            <p:cNvSpPr txBox="1">
              <a:spLocks noChangeArrowheads="1"/>
            </p:cNvSpPr>
            <p:nvPr/>
          </p:nvSpPr>
          <p:spPr bwMode="auto">
            <a:xfrm>
              <a:off x="521" y="2659"/>
              <a:ext cx="2041" cy="250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latin typeface="Comic Sans MS" panose="030F0702030302020204" pitchFamily="66" charset="0"/>
                </a:rPr>
                <a:t>С1      С2       С3      С4</a:t>
              </a:r>
              <a:endParaRPr lang="ru-RU" sz="2000">
                <a:latin typeface="Comic Sans MS" panose="030F0702030302020204" pitchFamily="66" charset="0"/>
              </a:endParaRPr>
            </a:p>
          </p:txBody>
        </p:sp>
        <p:sp>
          <p:nvSpPr>
            <p:cNvPr id="220176" name="Text Box 16"/>
            <p:cNvSpPr txBox="1">
              <a:spLocks noChangeArrowheads="1"/>
            </p:cNvSpPr>
            <p:nvPr/>
          </p:nvSpPr>
          <p:spPr bwMode="auto">
            <a:xfrm>
              <a:off x="521" y="3702"/>
              <a:ext cx="2041" cy="250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latin typeface="Comic Sans MS" panose="030F0702030302020204" pitchFamily="66" charset="0"/>
                </a:rPr>
                <a:t>Поток пренумерандо</a:t>
              </a:r>
              <a:endParaRPr lang="ru-RU" sz="2000">
                <a:latin typeface="Comic Sans MS" panose="030F0702030302020204" pitchFamily="66" charset="0"/>
              </a:endParaRPr>
            </a:p>
          </p:txBody>
        </p:sp>
      </p:grpSp>
      <p:sp>
        <p:nvSpPr>
          <p:cNvPr id="220177" name="Text Box 17"/>
          <p:cNvSpPr txBox="1">
            <a:spLocks noChangeArrowheads="1"/>
          </p:cNvSpPr>
          <p:nvPr/>
        </p:nvSpPr>
        <p:spPr bwMode="auto">
          <a:xfrm>
            <a:off x="5219700" y="5876925"/>
            <a:ext cx="3240088" cy="396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omic Sans MS" panose="030F0702030302020204" pitchFamily="66" charset="0"/>
              </a:rPr>
              <a:t>Поток постнумерандо</a:t>
            </a:r>
            <a:endParaRPr lang="ru-RU" sz="2000">
              <a:latin typeface="Comic Sans MS" panose="030F0702030302020204" pitchFamily="66" charset="0"/>
            </a:endParaRPr>
          </a:p>
        </p:txBody>
      </p:sp>
      <p:sp>
        <p:nvSpPr>
          <p:cNvPr id="220178" name="Text Box 18"/>
          <p:cNvSpPr txBox="1">
            <a:spLocks noChangeArrowheads="1"/>
          </p:cNvSpPr>
          <p:nvPr/>
        </p:nvSpPr>
        <p:spPr bwMode="auto">
          <a:xfrm>
            <a:off x="755650" y="3176588"/>
            <a:ext cx="3311525" cy="396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omic Sans MS" panose="030F0702030302020204" pitchFamily="66" charset="0"/>
              </a:rPr>
              <a:t>0       1       2        3</a:t>
            </a:r>
            <a:endParaRPr lang="ru-RU" sz="2000">
              <a:latin typeface="Comic Sans MS" panose="030F0702030302020204" pitchFamily="66" charset="0"/>
            </a:endParaRPr>
          </a:p>
        </p:txBody>
      </p:sp>
      <p:sp>
        <p:nvSpPr>
          <p:cNvPr id="220179" name="Text Box 19"/>
          <p:cNvSpPr txBox="1">
            <a:spLocks noChangeArrowheads="1"/>
          </p:cNvSpPr>
          <p:nvPr/>
        </p:nvSpPr>
        <p:spPr bwMode="auto">
          <a:xfrm>
            <a:off x="5903913" y="4292600"/>
            <a:ext cx="3240087" cy="396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omic Sans MS" panose="030F0702030302020204" pitchFamily="66" charset="0"/>
              </a:rPr>
              <a:t>С1      С2       С3      С4</a:t>
            </a:r>
            <a:endParaRPr lang="ru-RU" sz="2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60463"/>
            <a:ext cx="8229600" cy="431800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/>
              <a:t>Дисконтирование</a:t>
            </a:r>
            <a:endParaRPr lang="ru-RU" sz="360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66738" y="1752600"/>
            <a:ext cx="8326437" cy="2036763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G"/>
            </a:pPr>
            <a:r>
              <a:rPr lang="ru-RU" sz="2800"/>
              <a:t>Приведение </a:t>
            </a:r>
            <a:r>
              <a:rPr lang="ru-RU" sz="2800">
                <a:solidFill>
                  <a:schemeClr val="tx2"/>
                </a:solidFill>
              </a:rPr>
              <a:t>будущей</a:t>
            </a:r>
            <a:r>
              <a:rPr lang="ru-RU" sz="2800">
                <a:solidFill>
                  <a:srgbClr val="CC0000"/>
                </a:solidFill>
              </a:rPr>
              <a:t> </a:t>
            </a:r>
            <a:r>
              <a:rPr lang="ru-RU" sz="2800"/>
              <a:t>стоимости денег к их </a:t>
            </a:r>
            <a:r>
              <a:rPr lang="ru-RU" sz="2800">
                <a:solidFill>
                  <a:schemeClr val="tx2"/>
                </a:solidFill>
              </a:rPr>
              <a:t>настоящей</a:t>
            </a:r>
            <a:r>
              <a:rPr lang="ru-RU" sz="2800">
                <a:solidFill>
                  <a:srgbClr val="CC0000"/>
                </a:solidFill>
              </a:rPr>
              <a:t> </a:t>
            </a:r>
            <a:r>
              <a:rPr lang="ru-RU" sz="2800"/>
              <a:t>стоимости путем изъятия из их будущей суммы соответствующей суммы процентов, называемой </a:t>
            </a:r>
            <a:r>
              <a:rPr lang="ru-RU" sz="2800" b="1">
                <a:solidFill>
                  <a:schemeClr val="tx2"/>
                </a:solidFill>
              </a:rPr>
              <a:t>дисконтом</a:t>
            </a:r>
            <a:r>
              <a:rPr lang="ru-RU" sz="2800">
                <a:solidFill>
                  <a:schemeClr val="tx2"/>
                </a:solidFill>
              </a:rPr>
              <a:t>.</a:t>
            </a:r>
            <a:r>
              <a:rPr lang="ru-RU" sz="2800"/>
              <a:t> </a:t>
            </a:r>
            <a:endParaRPr lang="ru-RU" sz="2800"/>
          </a:p>
        </p:txBody>
      </p:sp>
      <p:graphicFrame>
        <p:nvGraphicFramePr>
          <p:cNvPr id="205828" name="Rectangle 4"/>
          <p:cNvGraphicFramePr>
            <a:graphicFrameLocks noGrp="1"/>
          </p:cNvGraphicFramePr>
          <p:nvPr>
            <p:ph sz="quarter" idx="2"/>
          </p:nvPr>
        </p:nvGraphicFramePr>
        <p:xfrm>
          <a:off x="5081588" y="1600200"/>
          <a:ext cx="3173412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9" name="Equation" r:id="rId1" imgW="0" imgH="0" progId="Equation.3">
                  <p:embed/>
                </p:oleObj>
              </mc:Choice>
              <mc:Fallback>
                <p:oleObj name="Equation" r:id="rId1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1600200"/>
                        <a:ext cx="3173412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2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20750" y="3532188"/>
          <a:ext cx="2497138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0" name="Формула" r:id="rId2" imgW="761365" imgH="419100" progId="Equation.3">
                  <p:embed/>
                </p:oleObj>
              </mc:Choice>
              <mc:Fallback>
                <p:oleObj name="Формула" r:id="rId2" imgW="761365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0" y="3532188"/>
                        <a:ext cx="2497138" cy="1373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5054600" y="3533775"/>
          <a:ext cx="2874963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1" name="Формула" r:id="rId4" imgW="749300" imgH="419100" progId="Equation.3">
                  <p:embed/>
                </p:oleObj>
              </mc:Choice>
              <mc:Fallback>
                <p:oleObj name="Формула" r:id="rId4" imgW="749300" imgH="419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4600" y="3533775"/>
                        <a:ext cx="2874963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1" name="AutoShape 7"/>
          <p:cNvSpPr/>
          <p:nvPr/>
        </p:nvSpPr>
        <p:spPr bwMode="auto">
          <a:xfrm rot="5400000">
            <a:off x="2074863" y="3767138"/>
            <a:ext cx="287337" cy="2636837"/>
          </a:xfrm>
          <a:prstGeom prst="rightBrace">
            <a:avLst>
              <a:gd name="adj1" fmla="val 76473"/>
              <a:gd name="adj2" fmla="val 50000"/>
            </a:avLst>
          </a:prstGeom>
          <a:noFill/>
          <a:ln w="28575">
            <a:solidFill>
              <a:schemeClr val="tx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832" name="AutoShape 8"/>
          <p:cNvSpPr/>
          <p:nvPr/>
        </p:nvSpPr>
        <p:spPr bwMode="auto">
          <a:xfrm rot="5400000">
            <a:off x="6178550" y="3767138"/>
            <a:ext cx="287337" cy="2636838"/>
          </a:xfrm>
          <a:prstGeom prst="rightBrace">
            <a:avLst>
              <a:gd name="adj1" fmla="val 76473"/>
              <a:gd name="adj2" fmla="val 50000"/>
            </a:avLst>
          </a:prstGeom>
          <a:noFill/>
          <a:ln w="28575">
            <a:solidFill>
              <a:schemeClr val="tx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833" name="Text Box 9"/>
          <p:cNvSpPr txBox="1">
            <a:spLocks noChangeArrowheads="1"/>
          </p:cNvSpPr>
          <p:nvPr/>
        </p:nvSpPr>
        <p:spPr bwMode="auto">
          <a:xfrm>
            <a:off x="1042988" y="5157788"/>
            <a:ext cx="2520950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Дисконтирование по простым процентам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05834" name="Text Box 10"/>
          <p:cNvSpPr txBox="1">
            <a:spLocks noChangeArrowheads="1"/>
          </p:cNvSpPr>
          <p:nvPr/>
        </p:nvSpPr>
        <p:spPr bwMode="auto">
          <a:xfrm>
            <a:off x="5148263" y="5157788"/>
            <a:ext cx="2520950" cy="650875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Дисконтирование по сложным процентам</a:t>
            </a:r>
            <a:endParaRPr lang="ru-RU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5288" y="908050"/>
            <a:ext cx="8748712" cy="641350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  <p:txBody>
          <a:bodyPr/>
          <a:lstStyle/>
          <a:p>
            <a:pPr algn="l"/>
            <a:r>
              <a:rPr lang="ru-RU" sz="4000"/>
              <a:t>Финансовая рента - аннуитет</a:t>
            </a:r>
            <a:endParaRPr lang="ru-RU" sz="4000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395288" y="1773238"/>
            <a:ext cx="8569325" cy="251936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  <p:txBody>
          <a:bodyPr/>
          <a:lstStyle/>
          <a:p>
            <a:pPr>
              <a:buFontTx/>
              <a:buNone/>
            </a:pPr>
            <a:r>
              <a:rPr lang="ru-RU" sz="2800"/>
              <a:t>   Поток платежей, все элементы которого равны друг другу, так же как и интервалы времени между ними. </a:t>
            </a:r>
            <a:endParaRPr lang="ru-RU" sz="2800"/>
          </a:p>
          <a:p>
            <a:pPr>
              <a:buFontTx/>
              <a:buNone/>
            </a:pPr>
            <a:r>
              <a:rPr lang="ru-RU" sz="2800"/>
              <a:t>         С1=С2=...=Сn=А                             </a:t>
            </a:r>
            <a:endParaRPr lang="ru-RU" sz="2800"/>
          </a:p>
        </p:txBody>
      </p:sp>
      <p:sp>
        <p:nvSpPr>
          <p:cNvPr id="207876" name="AutoShape 4"/>
          <p:cNvSpPr>
            <a:spLocks noChangeArrowheads="1"/>
          </p:cNvSpPr>
          <p:nvPr/>
        </p:nvSpPr>
        <p:spPr bwMode="auto">
          <a:xfrm>
            <a:off x="3708400" y="3860800"/>
            <a:ext cx="2016125" cy="719138"/>
          </a:xfrm>
          <a:prstGeom prst="bevel">
            <a:avLst>
              <a:gd name="adj" fmla="val 12500"/>
            </a:avLst>
          </a:prstGeom>
          <a:noFill/>
          <a:ln w="38100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Comic Sans MS" panose="030F0702030302020204" pitchFamily="66" charset="0"/>
              </a:rPr>
              <a:t>Аннуитет</a:t>
            </a:r>
            <a:endParaRPr lang="ru-RU" sz="2400">
              <a:latin typeface="Comic Sans MS" panose="030F0702030302020204" pitchFamily="66" charset="0"/>
            </a:endParaRPr>
          </a:p>
        </p:txBody>
      </p:sp>
      <p:sp>
        <p:nvSpPr>
          <p:cNvPr id="207877" name="AutoShape 5"/>
          <p:cNvSpPr>
            <a:spLocks noChangeArrowheads="1"/>
          </p:cNvSpPr>
          <p:nvPr/>
        </p:nvSpPr>
        <p:spPr bwMode="auto">
          <a:xfrm>
            <a:off x="5867400" y="5013325"/>
            <a:ext cx="2016125" cy="719138"/>
          </a:xfrm>
          <a:prstGeom prst="bevel">
            <a:avLst>
              <a:gd name="adj" fmla="val 12500"/>
            </a:avLst>
          </a:prstGeom>
          <a:noFill/>
          <a:ln w="38100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Comic Sans MS" panose="030F0702030302020204" pitchFamily="66" charset="0"/>
              </a:rPr>
              <a:t>Бессрочный</a:t>
            </a:r>
            <a:endParaRPr lang="ru-RU" sz="2400">
              <a:latin typeface="Comic Sans MS" panose="030F0702030302020204" pitchFamily="66" charset="0"/>
            </a:endParaRPr>
          </a:p>
        </p:txBody>
      </p:sp>
      <p:sp>
        <p:nvSpPr>
          <p:cNvPr id="207878" name="AutoShape 6"/>
          <p:cNvSpPr>
            <a:spLocks noChangeArrowheads="1"/>
          </p:cNvSpPr>
          <p:nvPr/>
        </p:nvSpPr>
        <p:spPr bwMode="auto">
          <a:xfrm>
            <a:off x="1692275" y="5013325"/>
            <a:ext cx="2016125" cy="719138"/>
          </a:xfrm>
          <a:prstGeom prst="bevel">
            <a:avLst>
              <a:gd name="adj" fmla="val 12500"/>
            </a:avLst>
          </a:prstGeom>
          <a:noFill/>
          <a:ln w="38100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Comic Sans MS" panose="030F0702030302020204" pitchFamily="66" charset="0"/>
              </a:rPr>
              <a:t>Срочный</a:t>
            </a:r>
            <a:endParaRPr lang="ru-RU" sz="2400">
              <a:latin typeface="Comic Sans MS" panose="030F0702030302020204" pitchFamily="66" charset="0"/>
            </a:endParaRPr>
          </a:p>
        </p:txBody>
      </p:sp>
      <p:sp>
        <p:nvSpPr>
          <p:cNvPr id="207879" name="AutoShape 7"/>
          <p:cNvSpPr>
            <a:spLocks noChangeArrowheads="1"/>
          </p:cNvSpPr>
          <p:nvPr/>
        </p:nvSpPr>
        <p:spPr bwMode="auto">
          <a:xfrm rot="5400000">
            <a:off x="5940425" y="4076701"/>
            <a:ext cx="719137" cy="10080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38100" cmpd="dbl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880" name="AutoShape 8"/>
          <p:cNvSpPr>
            <a:spLocks noChangeArrowheads="1"/>
          </p:cNvSpPr>
          <p:nvPr/>
        </p:nvSpPr>
        <p:spPr bwMode="auto">
          <a:xfrm rot="5324865" flipV="1">
            <a:off x="2771775" y="4076701"/>
            <a:ext cx="719137" cy="10080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38100" cmpd="dbl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81075"/>
            <a:ext cx="8229600" cy="436563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Поток постнумерандо -</a:t>
            </a:r>
            <a:r>
              <a:rPr lang="en-US" sz="4000"/>
              <a:t>pst</a:t>
            </a:r>
            <a:endParaRPr lang="ru-RU" sz="4000"/>
          </a:p>
        </p:txBody>
      </p:sp>
      <p:sp>
        <p:nvSpPr>
          <p:cNvPr id="208903" name="Rectangle 7"/>
          <p:cNvSpPr>
            <a:spLocks noChangeArrowheads="1"/>
          </p:cNvSpPr>
          <p:nvPr/>
        </p:nvSpPr>
        <p:spPr bwMode="auto">
          <a:xfrm>
            <a:off x="503238" y="1952625"/>
            <a:ext cx="8108950" cy="812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>
                <a:solidFill>
                  <a:srgbClr val="660066"/>
                </a:solidFill>
              </a:rPr>
              <a:t>Расчет для аннуитета</a:t>
            </a:r>
            <a:endParaRPr lang="ru-RU" sz="2800">
              <a:solidFill>
                <a:srgbClr val="660066"/>
              </a:solidFill>
            </a:endParaRPr>
          </a:p>
        </p:txBody>
      </p:sp>
      <p:graphicFrame>
        <p:nvGraphicFramePr>
          <p:cNvPr id="208904" name="Object 8"/>
          <p:cNvGraphicFramePr>
            <a:graphicFrameLocks noChangeAspect="1"/>
          </p:cNvGraphicFramePr>
          <p:nvPr/>
        </p:nvGraphicFramePr>
        <p:xfrm>
          <a:off x="827088" y="2997200"/>
          <a:ext cx="3975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0" name="Формула" r:id="rId1" imgW="1473200" imgH="419100" progId="Equation.3">
                  <p:embed/>
                </p:oleObj>
              </mc:Choice>
              <mc:Fallback>
                <p:oleObj name="Формула" r:id="rId1" imgW="1473200" imgH="419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997200"/>
                        <a:ext cx="39751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7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792163" y="4437063"/>
          <a:ext cx="392430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1" name="Формула" r:id="rId3" imgW="1473200" imgH="419100" progId="Equation.3">
                  <p:embed/>
                </p:oleObj>
              </mc:Choice>
              <mc:Fallback>
                <p:oleObj name="Формула" r:id="rId3" imgW="1473200" imgH="41910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437063"/>
                        <a:ext cx="392430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52513"/>
            <a:ext cx="8229600" cy="684212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Поток пренумерандо-</a:t>
            </a:r>
            <a:r>
              <a:rPr lang="en-US" sz="4000"/>
              <a:t>pre</a:t>
            </a:r>
            <a:endParaRPr lang="ru-RU" sz="4000"/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503238" y="2241550"/>
            <a:ext cx="8108950" cy="812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800">
                <a:solidFill>
                  <a:srgbClr val="660066"/>
                </a:solidFill>
              </a:rPr>
              <a:t>Расчет для аннуитета</a:t>
            </a:r>
            <a:endParaRPr lang="ru-RU" sz="2800">
              <a:solidFill>
                <a:srgbClr val="660066"/>
              </a:solidFill>
            </a:endParaRPr>
          </a:p>
        </p:txBody>
      </p:sp>
      <p:graphicFrame>
        <p:nvGraphicFramePr>
          <p:cNvPr id="225286" name="Object 6"/>
          <p:cNvGraphicFramePr>
            <a:graphicFrameLocks noChangeAspect="1"/>
          </p:cNvGraphicFramePr>
          <p:nvPr/>
        </p:nvGraphicFramePr>
        <p:xfrm>
          <a:off x="719138" y="3105150"/>
          <a:ext cx="450056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4" name="Формула" r:id="rId1" imgW="1879600" imgH="419100" progId="Equation.3">
                  <p:embed/>
                </p:oleObj>
              </mc:Choice>
              <mc:Fallback>
                <p:oleObj name="Формула" r:id="rId1" imgW="1879600" imgH="419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105150"/>
                        <a:ext cx="4500562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503238" y="368300"/>
            <a:ext cx="8543925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4.2 Виды денежных потоков. Оценка основных параметров денежных потоков</a:t>
            </a:r>
            <a:endParaRPr lang="ru-RU">
              <a:solidFill>
                <a:schemeClr val="tx2"/>
              </a:solidFill>
            </a:endParaRPr>
          </a:p>
        </p:txBody>
      </p:sp>
      <p:graphicFrame>
        <p:nvGraphicFramePr>
          <p:cNvPr id="225292" name="Object 12"/>
          <p:cNvGraphicFramePr>
            <a:graphicFrameLocks noGrp="1" noChangeAspect="1"/>
          </p:cNvGraphicFramePr>
          <p:nvPr>
            <p:ph idx="1"/>
          </p:nvPr>
        </p:nvGraphicFramePr>
        <p:xfrm>
          <a:off x="719138" y="4545013"/>
          <a:ext cx="46085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5" name="Формула" r:id="rId3" imgW="1866900" imgH="419100" progId="Equation.3">
                  <p:embed/>
                </p:oleObj>
              </mc:Choice>
              <mc:Fallback>
                <p:oleObj name="Формула" r:id="rId3" imgW="1866900" imgH="41910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4545013"/>
                        <a:ext cx="4608512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5" name="Rectangle 1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44563"/>
            <a:ext cx="8229600" cy="900112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/>
              <a:t>Рентабельность активов</a:t>
            </a:r>
            <a:endParaRPr lang="ru-RU"/>
          </a:p>
        </p:txBody>
      </p:sp>
      <p:graphicFrame>
        <p:nvGraphicFramePr>
          <p:cNvPr id="19661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49325" y="2767013"/>
          <a:ext cx="7177088" cy="160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3" name="Формула" r:id="rId1" imgW="1815465" imgH="393700" progId="Equation.3">
                  <p:embed/>
                </p:oleObj>
              </mc:Choice>
              <mc:Fallback>
                <p:oleObj name="Формула" r:id="rId1" imgW="1815465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2767013"/>
                        <a:ext cx="7177088" cy="160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44563"/>
            <a:ext cx="8229600" cy="863600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/>
              <a:t>Рентабельность собственного капитала</a:t>
            </a:r>
            <a:endParaRPr lang="ru-RU" sz="3600"/>
          </a:p>
        </p:txBody>
      </p:sp>
      <p:graphicFrame>
        <p:nvGraphicFramePr>
          <p:cNvPr id="19865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503238" y="2005013"/>
          <a:ext cx="8147050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7" name="Формула" r:id="rId1" imgW="1231265" imgH="393700" progId="Equation.3">
                  <p:embed/>
                </p:oleObj>
              </mc:Choice>
              <mc:Fallback>
                <p:oleObj name="Формула" r:id="rId1" imgW="1231265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005013"/>
                        <a:ext cx="8147050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0" name="AutoShape 4"/>
          <p:cNvSpPr/>
          <p:nvPr/>
        </p:nvSpPr>
        <p:spPr bwMode="auto">
          <a:xfrm rot="5400000" flipV="1">
            <a:off x="3600450" y="3752850"/>
            <a:ext cx="215900" cy="863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8661" name="AutoShape 5"/>
          <p:cNvSpPr/>
          <p:nvPr/>
        </p:nvSpPr>
        <p:spPr bwMode="auto">
          <a:xfrm rot="5400000" flipV="1">
            <a:off x="5327650" y="3752850"/>
            <a:ext cx="215900" cy="863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8662" name="AutoShape 6"/>
          <p:cNvSpPr/>
          <p:nvPr/>
        </p:nvSpPr>
        <p:spPr bwMode="auto">
          <a:xfrm rot="5400000" flipV="1">
            <a:off x="7200900" y="3752850"/>
            <a:ext cx="215900" cy="863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8663" name="Text Box 7"/>
          <p:cNvSpPr txBox="1">
            <a:spLocks noChangeArrowheads="1"/>
          </p:cNvSpPr>
          <p:nvPr/>
        </p:nvSpPr>
        <p:spPr bwMode="auto">
          <a:xfrm>
            <a:off x="3203575" y="4581525"/>
            <a:ext cx="936625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Р прод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8664" name="Text Box 8"/>
          <p:cNvSpPr txBox="1">
            <a:spLocks noChangeArrowheads="1"/>
          </p:cNvSpPr>
          <p:nvPr/>
        </p:nvSpPr>
        <p:spPr bwMode="auto">
          <a:xfrm>
            <a:off x="4932363" y="4581525"/>
            <a:ext cx="1081087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Об акт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8665" name="Text Box 9"/>
          <p:cNvSpPr txBox="1">
            <a:spLocks noChangeArrowheads="1"/>
          </p:cNvSpPr>
          <p:nvPr/>
        </p:nvSpPr>
        <p:spPr bwMode="auto">
          <a:xfrm>
            <a:off x="6659563" y="4508500"/>
            <a:ext cx="2016125" cy="10541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Уровень</a:t>
            </a:r>
            <a:endParaRPr lang="ru-RU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ru-RU">
                <a:latin typeface="Comic Sans MS" panose="030F0702030302020204" pitchFamily="66" charset="0"/>
              </a:rPr>
              <a:t>финансовой зависимости.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198666" name="Rectangle 10"/>
          <p:cNvSpPr>
            <a:spLocks noChangeArrowheads="1"/>
          </p:cNvSpPr>
          <p:nvPr/>
        </p:nvSpPr>
        <p:spPr bwMode="auto">
          <a:xfrm>
            <a:off x="431800" y="260350"/>
            <a:ext cx="5459413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3.4 Методы и инструменты финансового анализа</a:t>
            </a:r>
            <a:endParaRPr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5175"/>
            <a:ext cx="8229600" cy="652463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Инвестиции</a:t>
            </a:r>
            <a:endParaRPr lang="ru-RU" sz="4000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1600200"/>
            <a:ext cx="4037013" cy="4525963"/>
          </a:xfrm>
          <a:noFill/>
          <a:ln w="38100">
            <a:solidFill>
              <a:schemeClr val="tx2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600" b="1"/>
              <a:t>С финансовой точки зрения -</a:t>
            </a:r>
            <a:r>
              <a:rPr lang="ru-RU" sz="2600"/>
              <a:t> все виды активов (средств), которые вкладываются в объекты предпринимательской деятельности с целью получения дохода  (прибыли) и иного полезного эффекта. </a:t>
            </a:r>
            <a:endParaRPr lang="ru-RU" sz="2600"/>
          </a:p>
          <a:p>
            <a:endParaRPr lang="ru-RU" sz="2600"/>
          </a:p>
          <a:p>
            <a:endParaRPr lang="ru-RU" sz="2600"/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649788" y="1600200"/>
            <a:ext cx="4037012" cy="4525963"/>
          </a:xfrm>
          <a:noFill/>
          <a:ln w="57150">
            <a:solidFill>
              <a:schemeClr val="tx2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600" b="1"/>
              <a:t>С экономической точки зрения -</a:t>
            </a:r>
            <a:r>
              <a:rPr lang="ru-RU" sz="2600"/>
              <a:t> расходы на создание, расширение или реконструкцию и техническое перевооружение основного и оборотного капитала.</a:t>
            </a: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6613"/>
            <a:ext cx="9144000" cy="58102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200" b="1"/>
              <a:t>Эффективность инвестиционного проекта</a:t>
            </a:r>
            <a:endParaRPr lang="ru-RU" sz="3200" b="1"/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250825" y="2133600"/>
            <a:ext cx="1871663" cy="792163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>
                <a:latin typeface="Comic Sans MS" panose="030F0702030302020204" pitchFamily="66" charset="0"/>
              </a:rPr>
              <a:t>Результаты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2484438" y="2133600"/>
            <a:ext cx="1871662" cy="792163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>
                <a:latin typeface="Comic Sans MS" panose="030F0702030302020204" pitchFamily="66" charset="0"/>
              </a:rPr>
              <a:t>Затраты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4716463" y="2133600"/>
            <a:ext cx="1871662" cy="792163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>
                <a:latin typeface="Comic Sans MS" panose="030F0702030302020204" pitchFamily="66" charset="0"/>
              </a:rPr>
              <a:t>Эффект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6948488" y="2133600"/>
            <a:ext cx="1871662" cy="792163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>
                <a:latin typeface="Comic Sans MS" panose="030F0702030302020204" pitchFamily="66" charset="0"/>
              </a:rPr>
              <a:t>Эффективность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24263" name="Rectangle 7"/>
          <p:cNvSpPr>
            <a:spLocks noChangeArrowheads="1"/>
          </p:cNvSpPr>
          <p:nvPr/>
        </p:nvSpPr>
        <p:spPr bwMode="auto">
          <a:xfrm>
            <a:off x="250825" y="3573463"/>
            <a:ext cx="2160588" cy="792162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Экономические</a:t>
            </a:r>
            <a:endParaRPr lang="ru-RU" b="0">
              <a:latin typeface="Comic Sans MS" panose="030F0702030302020204" pitchFamily="66" charset="0"/>
            </a:endParaRPr>
          </a:p>
        </p:txBody>
      </p:sp>
      <p:sp>
        <p:nvSpPr>
          <p:cNvPr id="224264" name="Rectangle 8"/>
          <p:cNvSpPr>
            <a:spLocks noChangeArrowheads="1"/>
          </p:cNvSpPr>
          <p:nvPr/>
        </p:nvSpPr>
        <p:spPr bwMode="auto">
          <a:xfrm>
            <a:off x="2843213" y="3573463"/>
            <a:ext cx="2305050" cy="792162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Внеэкономические</a:t>
            </a:r>
            <a:endParaRPr lang="ru-RU" b="0">
              <a:latin typeface="Comic Sans MS" panose="030F0702030302020204" pitchFamily="66" charset="0"/>
            </a:endParaRPr>
          </a:p>
        </p:txBody>
      </p:sp>
      <p:sp>
        <p:nvSpPr>
          <p:cNvPr id="224265" name="Rectangle 9"/>
          <p:cNvSpPr>
            <a:spLocks noChangeArrowheads="1"/>
          </p:cNvSpPr>
          <p:nvPr/>
        </p:nvSpPr>
        <p:spPr bwMode="auto">
          <a:xfrm>
            <a:off x="1042988" y="5013325"/>
            <a:ext cx="2232025" cy="1079500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Допускающие</a:t>
            </a:r>
            <a:endParaRPr lang="ru-RU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стоимостную </a:t>
            </a:r>
            <a:endParaRPr lang="ru-RU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оценку</a:t>
            </a:r>
            <a:endParaRPr lang="ru-RU" b="0">
              <a:latin typeface="Comic Sans MS" panose="030F0702030302020204" pitchFamily="66" charset="0"/>
            </a:endParaRPr>
          </a:p>
        </p:txBody>
      </p:sp>
      <p:sp>
        <p:nvSpPr>
          <p:cNvPr id="224266" name="Rectangle 10"/>
          <p:cNvSpPr>
            <a:spLocks noChangeArrowheads="1"/>
          </p:cNvSpPr>
          <p:nvPr/>
        </p:nvSpPr>
        <p:spPr bwMode="auto">
          <a:xfrm>
            <a:off x="4643438" y="5013325"/>
            <a:ext cx="2305050" cy="1079500"/>
          </a:xfrm>
          <a:prstGeom prst="rect">
            <a:avLst/>
          </a:prstGeom>
          <a:solidFill>
            <a:srgbClr val="E5FBFA"/>
          </a:solidFill>
          <a:ln w="9525" algn="ctr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Не допускающие</a:t>
            </a:r>
            <a:endParaRPr lang="ru-RU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стоимостную </a:t>
            </a:r>
            <a:endParaRPr lang="ru-RU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b="0">
                <a:latin typeface="Comic Sans MS" panose="030F0702030302020204" pitchFamily="66" charset="0"/>
              </a:rPr>
              <a:t>оценку</a:t>
            </a:r>
            <a:endParaRPr lang="ru-RU" b="0">
              <a:latin typeface="Comic Sans MS" panose="030F0702030302020204" pitchFamily="66" charset="0"/>
            </a:endParaRPr>
          </a:p>
        </p:txBody>
      </p:sp>
      <p:sp>
        <p:nvSpPr>
          <p:cNvPr id="224267" name="Line 11"/>
          <p:cNvSpPr>
            <a:spLocks noChangeShapeType="1"/>
          </p:cNvSpPr>
          <p:nvPr/>
        </p:nvSpPr>
        <p:spPr bwMode="auto">
          <a:xfrm flipH="1">
            <a:off x="1042988" y="1700213"/>
            <a:ext cx="3168650" cy="433387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68" name="Line 12"/>
          <p:cNvSpPr>
            <a:spLocks noChangeShapeType="1"/>
          </p:cNvSpPr>
          <p:nvPr/>
        </p:nvSpPr>
        <p:spPr bwMode="auto">
          <a:xfrm>
            <a:off x="4211638" y="1700213"/>
            <a:ext cx="3816350" cy="433387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69" name="Line 13"/>
          <p:cNvSpPr>
            <a:spLocks noChangeShapeType="1"/>
          </p:cNvSpPr>
          <p:nvPr/>
        </p:nvSpPr>
        <p:spPr bwMode="auto">
          <a:xfrm flipH="1">
            <a:off x="3419475" y="1700213"/>
            <a:ext cx="792163" cy="433387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70" name="Line 14"/>
          <p:cNvSpPr>
            <a:spLocks noChangeShapeType="1"/>
          </p:cNvSpPr>
          <p:nvPr/>
        </p:nvSpPr>
        <p:spPr bwMode="auto">
          <a:xfrm>
            <a:off x="4211638" y="1700213"/>
            <a:ext cx="1439862" cy="433387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71" name="Line 15"/>
          <p:cNvSpPr>
            <a:spLocks noChangeShapeType="1"/>
          </p:cNvSpPr>
          <p:nvPr/>
        </p:nvSpPr>
        <p:spPr bwMode="auto">
          <a:xfrm>
            <a:off x="1116013" y="2924175"/>
            <a:ext cx="0" cy="649288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72" name="Line 16"/>
          <p:cNvSpPr>
            <a:spLocks noChangeShapeType="1"/>
          </p:cNvSpPr>
          <p:nvPr/>
        </p:nvSpPr>
        <p:spPr bwMode="auto">
          <a:xfrm>
            <a:off x="1116013" y="2924175"/>
            <a:ext cx="2879725" cy="649288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73" name="Line 17"/>
          <p:cNvSpPr>
            <a:spLocks noChangeShapeType="1"/>
          </p:cNvSpPr>
          <p:nvPr/>
        </p:nvSpPr>
        <p:spPr bwMode="auto">
          <a:xfrm flipH="1">
            <a:off x="2124075" y="4365625"/>
            <a:ext cx="1800225" cy="647700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4274" name="Line 18"/>
          <p:cNvSpPr>
            <a:spLocks noChangeShapeType="1"/>
          </p:cNvSpPr>
          <p:nvPr/>
        </p:nvSpPr>
        <p:spPr bwMode="auto">
          <a:xfrm>
            <a:off x="3924300" y="4365625"/>
            <a:ext cx="1943100" cy="647700"/>
          </a:xfrm>
          <a:prstGeom prst="line">
            <a:avLst/>
          </a:prstGeom>
          <a:noFill/>
          <a:ln w="38100" cmpd="dbl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5175"/>
            <a:ext cx="8229600" cy="652463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/>
              <a:t>Критерии эффективности</a:t>
            </a:r>
            <a:endParaRPr lang="ru-RU" sz="360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23850" y="3213100"/>
            <a:ext cx="4248150" cy="309562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/>
              <a:t>чистый приведенный эффект, </a:t>
            </a:r>
            <a:endParaRPr 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/>
              <a:t>индекс рентабельности инвестиции ; </a:t>
            </a:r>
            <a:endParaRPr 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/>
              <a:t>внутренняя норма прибыли , </a:t>
            </a:r>
            <a:endParaRPr 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/>
              <a:t>дисконтированный срок окупаемости инвестиции </a:t>
            </a:r>
            <a:endParaRPr lang="ru-RU" sz="2400"/>
          </a:p>
        </p:txBody>
      </p:sp>
      <p:sp>
        <p:nvSpPr>
          <p:cNvPr id="226308" name="AutoShape 4"/>
          <p:cNvSpPr>
            <a:spLocks noChangeArrowheads="1"/>
          </p:cNvSpPr>
          <p:nvPr/>
        </p:nvSpPr>
        <p:spPr bwMode="auto">
          <a:xfrm>
            <a:off x="611188" y="2060575"/>
            <a:ext cx="3168650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 algn="ctr">
            <a:solidFill>
              <a:schemeClr val="tx2"/>
            </a:solidFill>
            <a:round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sz="2000" b="0">
                <a:latin typeface="Comic Sans MS" panose="030F0702030302020204" pitchFamily="66" charset="0"/>
              </a:rPr>
              <a:t>С использованием </a:t>
            </a:r>
            <a:endParaRPr lang="ru-RU" sz="2000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sz="2000" b="0">
                <a:latin typeface="Comic Sans MS" panose="030F0702030302020204" pitchFamily="66" charset="0"/>
              </a:rPr>
              <a:t>дисконтированных </a:t>
            </a:r>
            <a:endParaRPr lang="ru-RU" sz="2000" b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sz="2000" b="0">
                <a:latin typeface="Comic Sans MS" panose="030F0702030302020204" pitchFamily="66" charset="0"/>
              </a:rPr>
              <a:t>оценок</a:t>
            </a:r>
            <a:endParaRPr lang="ru-RU" sz="2000" b="0">
              <a:latin typeface="Comic Sans MS" panose="030F0702030302020204" pitchFamily="66" charset="0"/>
            </a:endParaRPr>
          </a:p>
        </p:txBody>
      </p:sp>
      <p:sp>
        <p:nvSpPr>
          <p:cNvPr id="226309" name="AutoShape 5"/>
          <p:cNvSpPr>
            <a:spLocks noChangeArrowheads="1"/>
          </p:cNvSpPr>
          <p:nvPr/>
        </p:nvSpPr>
        <p:spPr bwMode="auto">
          <a:xfrm>
            <a:off x="4932363" y="2060575"/>
            <a:ext cx="3455987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mpd="dbl" algn="ctr">
            <a:solidFill>
              <a:schemeClr val="tx2"/>
            </a:solidFill>
            <a:round/>
          </a:ln>
          <a:effectLst/>
        </p:spPr>
        <p:txBody>
          <a:bodyPr wrap="none" anchor="ctr"/>
          <a:lstStyle/>
          <a:p>
            <a:pPr algn="ctr" eaLnBrk="1" hangingPunct="1"/>
            <a:r>
              <a:rPr lang="ru-RU" sz="2000" b="0">
                <a:latin typeface="Comic Sans MS" panose="030F0702030302020204" pitchFamily="66" charset="0"/>
              </a:rPr>
              <a:t>Без дисконтирования</a:t>
            </a:r>
            <a:endParaRPr lang="ru-RU" sz="2000" b="0">
              <a:latin typeface="Comic Sans MS" panose="030F0702030302020204" pitchFamily="66" charset="0"/>
            </a:endParaRPr>
          </a:p>
        </p:txBody>
      </p:sp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1692275" y="1628775"/>
            <a:ext cx="2736850" cy="360363"/>
          </a:xfrm>
          <a:prstGeom prst="line">
            <a:avLst/>
          </a:prstGeom>
          <a:noFill/>
          <a:ln w="57150" cmpd="thinThick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>
            <a:off x="4392613" y="1628775"/>
            <a:ext cx="2808287" cy="360363"/>
          </a:xfrm>
          <a:prstGeom prst="line">
            <a:avLst/>
          </a:prstGeom>
          <a:noFill/>
          <a:ln w="57150" cmpd="thinThick">
            <a:solidFill>
              <a:schemeClr val="tx2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6312" name="Rectangle 8"/>
          <p:cNvSpPr>
            <a:spLocks noChangeArrowheads="1"/>
          </p:cNvSpPr>
          <p:nvPr/>
        </p:nvSpPr>
        <p:spPr bwMode="auto">
          <a:xfrm>
            <a:off x="4859338" y="3284538"/>
            <a:ext cx="3816350" cy="32400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500" b="0"/>
              <a:t> </a:t>
            </a:r>
            <a:r>
              <a:rPr lang="ru-RU" sz="2400" b="0"/>
              <a:t>чистый доход</a:t>
            </a:r>
            <a:endParaRPr lang="ru-RU" sz="2400" b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400" b="0"/>
              <a:t>индекс рентабельности</a:t>
            </a:r>
            <a:endParaRPr lang="ru-RU" sz="2400" b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400" b="0"/>
              <a:t>срок окупаемости инвестиций, </a:t>
            </a:r>
            <a:endParaRPr lang="ru-RU" sz="2400" b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400" b="0"/>
              <a:t>коэффициент эффективности инвестиции  </a:t>
            </a:r>
            <a:endParaRPr lang="ru-RU" sz="2400" b="0"/>
          </a:p>
        </p:txBody>
      </p:sp>
      <p:sp>
        <p:nvSpPr>
          <p:cNvPr id="226313" name="Rectangle 9"/>
          <p:cNvSpPr>
            <a:spLocks noChangeArrowheads="1"/>
          </p:cNvSpPr>
          <p:nvPr/>
        </p:nvSpPr>
        <p:spPr bwMode="auto">
          <a:xfrm>
            <a:off x="617538" y="450850"/>
            <a:ext cx="8094662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b="0">
                <a:solidFill>
                  <a:schemeClr val="tx2"/>
                </a:solidFill>
              </a:rPr>
              <a:t>5.2 Оценка  эффективности инвестиционных проектов</a:t>
            </a:r>
            <a:r>
              <a:rPr lang="ru-RU" b="0"/>
              <a:t> </a:t>
            </a:r>
            <a:endParaRPr lang="ru-RU" b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AutoShape 3"/>
          <p:cNvSpPr>
            <a:spLocks noChangeArrowheads="1"/>
          </p:cNvSpPr>
          <p:nvPr/>
        </p:nvSpPr>
        <p:spPr bwMode="auto">
          <a:xfrm>
            <a:off x="2971800" y="2895600"/>
            <a:ext cx="3276600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2936875" y="3048000"/>
            <a:ext cx="3292475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ru-RU" sz="2400">
                <a:solidFill>
                  <a:srgbClr val="070605"/>
                </a:solidFill>
                <a:latin typeface="Times New Roman" panose="02020603050405020304" pitchFamily="18" charset="0"/>
              </a:rPr>
              <a:t>Специальные методы </a:t>
            </a:r>
            <a:endParaRPr lang="ru-RU" sz="2400">
              <a:solidFill>
                <a:srgbClr val="070605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sz="2400">
                <a:solidFill>
                  <a:srgbClr val="070605"/>
                </a:solidFill>
                <a:latin typeface="Times New Roman" panose="02020603050405020304" pitchFamily="18" charset="0"/>
              </a:rPr>
              <a:t>финансирования </a:t>
            </a:r>
            <a:endParaRPr lang="ru-RU" sz="240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89" name="AutoShape 5"/>
          <p:cNvSpPr>
            <a:spLocks noChangeArrowheads="1"/>
          </p:cNvSpPr>
          <p:nvPr/>
        </p:nvSpPr>
        <p:spPr bwMode="auto">
          <a:xfrm>
            <a:off x="900113" y="1844675"/>
            <a:ext cx="2662237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0" name="Text Box 6"/>
          <p:cNvSpPr txBox="1">
            <a:spLocks noChangeArrowheads="1"/>
          </p:cNvSpPr>
          <p:nvPr/>
        </p:nvSpPr>
        <p:spPr bwMode="auto">
          <a:xfrm>
            <a:off x="900113" y="1844675"/>
            <a:ext cx="2709862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проектное 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финансирование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1" name="AutoShape 7"/>
          <p:cNvSpPr>
            <a:spLocks noChangeArrowheads="1"/>
          </p:cNvSpPr>
          <p:nvPr/>
        </p:nvSpPr>
        <p:spPr bwMode="auto">
          <a:xfrm>
            <a:off x="5651500" y="1989138"/>
            <a:ext cx="2952750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2" name="Text Box 8"/>
          <p:cNvSpPr txBox="1">
            <a:spLocks noChangeArrowheads="1"/>
          </p:cNvSpPr>
          <p:nvPr/>
        </p:nvSpPr>
        <p:spPr bwMode="auto">
          <a:xfrm>
            <a:off x="5651500" y="1989138"/>
            <a:ext cx="3292475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sz="2800" b="0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инвестиционный налоговый кредит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3" name="AutoShape 9"/>
          <p:cNvSpPr>
            <a:spLocks noChangeArrowheads="1"/>
          </p:cNvSpPr>
          <p:nvPr/>
        </p:nvSpPr>
        <p:spPr bwMode="auto">
          <a:xfrm>
            <a:off x="539750" y="3644900"/>
            <a:ext cx="2590800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4" name="Text Box 10"/>
          <p:cNvSpPr txBox="1">
            <a:spLocks noChangeArrowheads="1"/>
          </p:cNvSpPr>
          <p:nvPr/>
        </p:nvSpPr>
        <p:spPr bwMode="auto">
          <a:xfrm>
            <a:off x="684213" y="3716338"/>
            <a:ext cx="23368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ипотечное 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кредитование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5" name="AutoShape 11"/>
          <p:cNvSpPr>
            <a:spLocks noChangeArrowheads="1"/>
          </p:cNvSpPr>
          <p:nvPr/>
        </p:nvSpPr>
        <p:spPr bwMode="auto">
          <a:xfrm>
            <a:off x="5867400" y="3789363"/>
            <a:ext cx="2590800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6" name="Text Box 12"/>
          <p:cNvSpPr txBox="1">
            <a:spLocks noChangeArrowheads="1"/>
          </p:cNvSpPr>
          <p:nvPr/>
        </p:nvSpPr>
        <p:spPr bwMode="auto">
          <a:xfrm>
            <a:off x="6084888" y="3860800"/>
            <a:ext cx="216535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финансовый 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лизинг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7" name="AutoShape 13"/>
          <p:cNvSpPr>
            <a:spLocks noChangeArrowheads="1"/>
          </p:cNvSpPr>
          <p:nvPr/>
        </p:nvSpPr>
        <p:spPr bwMode="auto">
          <a:xfrm>
            <a:off x="3276600" y="5105400"/>
            <a:ext cx="2808288" cy="114300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/>
            <a:endParaRPr lang="ru-RU" sz="24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2667000" y="5334000"/>
            <a:ext cx="3940175" cy="7762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55000"/>
              </a:lnSpc>
              <a:spcBef>
                <a:spcPct val="50000"/>
              </a:spcBef>
            </a:pPr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венчурное 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55000"/>
              </a:lnSpc>
              <a:spcBef>
                <a:spcPct val="50000"/>
              </a:spcBef>
            </a:pPr>
            <a:r>
              <a:rPr lang="ru-RU" sz="2800" b="0">
                <a:solidFill>
                  <a:srgbClr val="070605"/>
                </a:solidFill>
                <a:latin typeface="Times New Roman" panose="02020603050405020304" pitchFamily="18" charset="0"/>
              </a:rPr>
              <a:t>финансирование</a:t>
            </a:r>
            <a:endParaRPr lang="ru-RU" sz="2800" b="0">
              <a:solidFill>
                <a:srgbClr val="070605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799" name="AutoShape 15"/>
          <p:cNvSpPr>
            <a:spLocks noChangeArrowheads="1"/>
          </p:cNvSpPr>
          <p:nvPr/>
        </p:nvSpPr>
        <p:spPr bwMode="auto">
          <a:xfrm>
            <a:off x="4067175" y="4149725"/>
            <a:ext cx="865188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800" name="Text Box 16"/>
          <p:cNvSpPr txBox="1">
            <a:spLocks noChangeArrowheads="1"/>
          </p:cNvSpPr>
          <p:nvPr/>
        </p:nvSpPr>
        <p:spPr bwMode="auto">
          <a:xfrm>
            <a:off x="358775" y="728663"/>
            <a:ext cx="8607425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ru-RU" sz="3600" b="0">
                <a:solidFill>
                  <a:schemeClr val="tx2"/>
                </a:solidFill>
                <a:latin typeface="Times New Roman" panose="02020603050405020304" pitchFamily="18" charset="0"/>
              </a:rPr>
              <a:t>Специальные методы финансирования </a:t>
            </a:r>
            <a:endParaRPr lang="ru-RU" sz="3600" b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801" name="Rectangle 17"/>
          <p:cNvSpPr>
            <a:spLocks noChangeArrowheads="1"/>
          </p:cNvSpPr>
          <p:nvPr/>
        </p:nvSpPr>
        <p:spPr bwMode="auto">
          <a:xfrm>
            <a:off x="395288" y="333375"/>
            <a:ext cx="8094662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b="0">
                <a:solidFill>
                  <a:schemeClr val="tx2"/>
                </a:solidFill>
              </a:rPr>
              <a:t>5.3 Источники финансирования инвестиций</a:t>
            </a:r>
            <a:endParaRPr lang="ru-RU" b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1625" y="228600"/>
            <a:ext cx="8540750" cy="14478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>
                <a:latin typeface="Comic Sans MS" panose="030F0702030302020204" pitchFamily="66" charset="0"/>
              </a:rPr>
              <a:t>Средневзвешенная стоимость капитала:</a:t>
            </a:r>
            <a:r>
              <a:rPr lang="en-US" sz="4000">
                <a:latin typeface="Comic Sans MS" panose="030F0702030302020204" pitchFamily="66" charset="0"/>
              </a:rPr>
              <a:t> WACC</a:t>
            </a:r>
            <a:r>
              <a:rPr lang="ru-RU" sz="4000">
                <a:latin typeface="Comic Sans MS" panose="030F0702030302020204" pitchFamily="66" charset="0"/>
              </a:rPr>
              <a:t> </a:t>
            </a:r>
            <a:endParaRPr lang="ru-RU" sz="4000">
              <a:latin typeface="Comic Sans MS" panose="030F0702030302020204" pitchFamily="66" charset="0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43163"/>
            <a:ext cx="8229600" cy="3683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>
              <a:buFontTx/>
              <a:buNone/>
            </a:pPr>
            <a:r>
              <a:rPr lang="en-US" sz="2800"/>
              <a:t>WACC = </a:t>
            </a:r>
            <a:r>
              <a:rPr lang="en-US" sz="2800">
                <a:cs typeface="Tahoma" panose="020B0604030504040204" pitchFamily="34" charset="0"/>
              </a:rPr>
              <a:t>∑C</a:t>
            </a:r>
            <a:r>
              <a:rPr lang="en-US" sz="2800" baseline="-25000">
                <a:cs typeface="Tahoma" panose="020B0604030504040204" pitchFamily="34" charset="0"/>
              </a:rPr>
              <a:t>i </a:t>
            </a:r>
            <a:r>
              <a:rPr lang="en-US" sz="2800">
                <a:cs typeface="Tahoma" panose="020B0604030504040204" pitchFamily="34" charset="0"/>
              </a:rPr>
              <a:t>* K</a:t>
            </a:r>
            <a:r>
              <a:rPr lang="en-US" sz="2800" baseline="-25000">
                <a:cs typeface="Tahoma" panose="020B0604030504040204" pitchFamily="34" charset="0"/>
              </a:rPr>
              <a:t>i</a:t>
            </a:r>
            <a:r>
              <a:rPr lang="ru-RU" sz="2800" baseline="-25000">
                <a:cs typeface="Tahoma" panose="020B0604030504040204" pitchFamily="34" charset="0"/>
              </a:rPr>
              <a:t>, </a:t>
            </a:r>
            <a:endParaRPr lang="ru-RU" sz="2800" baseline="-25000">
              <a:cs typeface="Tahoma" panose="020B0604030504040204" pitchFamily="34" charset="0"/>
            </a:endParaRPr>
          </a:p>
          <a:p>
            <a:pPr>
              <a:buFontTx/>
              <a:buNone/>
            </a:pPr>
            <a:endParaRPr lang="ru-RU" sz="2800"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ru-RU" sz="2800">
                <a:cs typeface="Tahoma" panose="020B0604030504040204" pitchFamily="34" charset="0"/>
              </a:rPr>
              <a:t>где </a:t>
            </a:r>
            <a:r>
              <a:rPr lang="en-US" sz="2800">
                <a:cs typeface="Tahoma" panose="020B0604030504040204" pitchFamily="34" charset="0"/>
              </a:rPr>
              <a:t>C</a:t>
            </a:r>
            <a:r>
              <a:rPr lang="en-US" sz="2800" baseline="-25000">
                <a:cs typeface="Tahoma" panose="020B0604030504040204" pitchFamily="34" charset="0"/>
              </a:rPr>
              <a:t>i </a:t>
            </a:r>
            <a:r>
              <a:rPr lang="ru-RU" sz="2800" baseline="-25000">
                <a:cs typeface="Tahoma" panose="020B0604030504040204" pitchFamily="34" charset="0"/>
              </a:rPr>
              <a:t> </a:t>
            </a:r>
            <a:r>
              <a:rPr lang="ru-RU" sz="2800">
                <a:cs typeface="Tahoma" panose="020B0604030504040204" pitchFamily="34" charset="0"/>
              </a:rPr>
              <a:t> - цена </a:t>
            </a:r>
            <a:r>
              <a:rPr lang="en-US" sz="2800">
                <a:cs typeface="Tahoma" panose="020B0604030504040204" pitchFamily="34" charset="0"/>
              </a:rPr>
              <a:t>i</a:t>
            </a:r>
            <a:r>
              <a:rPr lang="ru-RU" sz="2800">
                <a:cs typeface="Tahoma" panose="020B0604030504040204" pitchFamily="34" charset="0"/>
              </a:rPr>
              <a:t> – го</a:t>
            </a:r>
            <a:r>
              <a:rPr lang="en-US" sz="2800">
                <a:cs typeface="Tahoma" panose="020B0604030504040204" pitchFamily="34" charset="0"/>
              </a:rPr>
              <a:t> </a:t>
            </a:r>
            <a:r>
              <a:rPr lang="ru-RU" sz="2800">
                <a:cs typeface="Tahoma" panose="020B0604030504040204" pitchFamily="34" charset="0"/>
              </a:rPr>
              <a:t>источника средств;</a:t>
            </a:r>
            <a:endParaRPr lang="ru-RU" sz="2800">
              <a:cs typeface="Tahoma" panose="020B0604030504040204" pitchFamily="34" charset="0"/>
            </a:endParaRPr>
          </a:p>
          <a:p>
            <a:pPr>
              <a:buFontTx/>
              <a:buNone/>
            </a:pPr>
            <a:endParaRPr lang="ru-RU" sz="2800"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ru-RU" sz="2800">
                <a:cs typeface="Tahoma" panose="020B0604030504040204" pitchFamily="34" charset="0"/>
              </a:rPr>
              <a:t>      </a:t>
            </a:r>
            <a:r>
              <a:rPr lang="en-US" sz="2800">
                <a:cs typeface="Tahoma" panose="020B0604030504040204" pitchFamily="34" charset="0"/>
              </a:rPr>
              <a:t>K</a:t>
            </a:r>
            <a:r>
              <a:rPr lang="en-US" sz="2800" baseline="-25000">
                <a:cs typeface="Tahoma" panose="020B0604030504040204" pitchFamily="34" charset="0"/>
              </a:rPr>
              <a:t>i</a:t>
            </a:r>
            <a:r>
              <a:rPr lang="ru-RU" sz="2800" baseline="-25000">
                <a:cs typeface="Tahoma" panose="020B0604030504040204" pitchFamily="34" charset="0"/>
              </a:rPr>
              <a:t>,  </a:t>
            </a:r>
            <a:r>
              <a:rPr lang="ru-RU" sz="2800">
                <a:cs typeface="Tahoma" panose="020B0604030504040204" pitchFamily="34" charset="0"/>
              </a:rPr>
              <a:t>- доля </a:t>
            </a:r>
            <a:r>
              <a:rPr lang="en-US" sz="2800">
                <a:cs typeface="Tahoma" panose="020B0604030504040204" pitchFamily="34" charset="0"/>
              </a:rPr>
              <a:t>i</a:t>
            </a:r>
            <a:r>
              <a:rPr lang="ru-RU" sz="2800">
                <a:cs typeface="Tahoma" panose="020B0604030504040204" pitchFamily="34" charset="0"/>
              </a:rPr>
              <a:t> – го</a:t>
            </a:r>
            <a:r>
              <a:rPr lang="en-US" sz="2800">
                <a:cs typeface="Tahoma" panose="020B0604030504040204" pitchFamily="34" charset="0"/>
              </a:rPr>
              <a:t> </a:t>
            </a:r>
            <a:r>
              <a:rPr lang="ru-RU" sz="2800">
                <a:cs typeface="Tahoma" panose="020B0604030504040204" pitchFamily="34" charset="0"/>
              </a:rPr>
              <a:t>источника средств.</a:t>
            </a:r>
            <a:endParaRPr lang="ru-RU" sz="2800" baseline="-25000">
              <a:cs typeface="Tahoma" panose="020B0604030504040204" pitchFamily="34" charset="0"/>
            </a:endParaRPr>
          </a:p>
          <a:p>
            <a:pPr>
              <a:buFontTx/>
              <a:buNone/>
            </a:pPr>
            <a:endParaRPr lang="ru-RU" sz="2800"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ru-RU" sz="2800">
                <a:cs typeface="Tahoma" panose="020B0604030504040204" pitchFamily="34" charset="0"/>
              </a:rPr>
              <a:t>      </a:t>
            </a:r>
            <a:endParaRPr lang="en-US" sz="2800"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1625" y="228600"/>
            <a:ext cx="8540750" cy="12954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>
                <a:latin typeface="Comic Sans MS" panose="030F0702030302020204" pitchFamily="66" charset="0"/>
              </a:rPr>
              <a:t>Положения традиционной теории управления структурой капитала</a:t>
            </a:r>
            <a:endParaRPr lang="ru-RU" sz="4000">
              <a:latin typeface="Comic Sans MS" panose="030F0702030302020204" pitchFamily="66" charset="0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1625" y="2590800"/>
            <a:ext cx="8540750" cy="3810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ru-RU" dirty="0"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ru-RU" sz="4000" dirty="0" smtClean="0">
                <a:latin typeface="Comic Sans MS" panose="030F0702030302020204" pitchFamily="66" charset="0"/>
              </a:rPr>
              <a:t>Существует </a:t>
            </a:r>
            <a:r>
              <a:rPr lang="ru-RU" sz="4000" dirty="0">
                <a:latin typeface="Comic Sans MS" panose="030F0702030302020204" pitchFamily="66" charset="0"/>
              </a:rPr>
              <a:t>оптимальная структура капитала при которой </a:t>
            </a:r>
            <a:r>
              <a:rPr lang="en-US" sz="4000" dirty="0">
                <a:latin typeface="Comic Sans MS" panose="030F0702030302020204" pitchFamily="66" charset="0"/>
              </a:rPr>
              <a:t>WACC</a:t>
            </a:r>
            <a:r>
              <a:rPr lang="ru-RU" sz="4000" dirty="0">
                <a:latin typeface="Comic Sans MS" panose="030F0702030302020204" pitchFamily="66" charset="0"/>
              </a:rPr>
              <a:t> минимальна, а стоимость компании максимальна</a:t>
            </a:r>
            <a:endParaRPr lang="ru-RU" sz="4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>
                <a:latin typeface="Comic Sans MS" panose="030F0702030302020204" pitchFamily="66" charset="0"/>
              </a:rPr>
              <a:t>Рычаг (леверидж)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57200" y="1600200"/>
            <a:ext cx="4037013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>
                <a:latin typeface="Comic Sans MS" panose="030F0702030302020204" pitchFamily="66" charset="0"/>
              </a:rPr>
              <a:t>операционный рычаг</a:t>
            </a:r>
            <a:r>
              <a:rPr lang="ru-RU">
                <a:latin typeface="Comic Sans MS" panose="030F0702030302020204" pitchFamily="66" charset="0"/>
              </a:rPr>
              <a:t> – использование фирмой постоянных операционных издержек для повышения рентабельности бизнеса</a:t>
            </a:r>
            <a:endParaRPr lang="ru-RU">
              <a:latin typeface="Comic Sans MS" panose="030F0702030302020204" pitchFamily="66" charset="0"/>
            </a:endParaRPr>
          </a:p>
          <a:p>
            <a:endParaRPr lang="ru-RU">
              <a:latin typeface="Comic Sans MS" panose="030F0702030302020204" pitchFamily="66" charset="0"/>
            </a:endParaRPr>
          </a:p>
          <a:p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63172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649788" y="1600200"/>
            <a:ext cx="4037012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>
                <a:latin typeface="Comic Sans MS" panose="030F0702030302020204" pitchFamily="66" charset="0"/>
              </a:rPr>
              <a:t>финансовый рычаг – </a:t>
            </a:r>
            <a:r>
              <a:rPr lang="ru-RU">
                <a:latin typeface="Comic Sans MS" panose="030F0702030302020204" pitchFamily="66" charset="0"/>
              </a:rPr>
              <a:t>использование фирмой средств  издержки на привлечение которых являются постоянными для повышения прибыльности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263173" name="AutoShape 5"/>
          <p:cNvSpPr>
            <a:spLocks noChangeArrowheads="1"/>
          </p:cNvSpPr>
          <p:nvPr/>
        </p:nvSpPr>
        <p:spPr bwMode="auto">
          <a:xfrm>
            <a:off x="152400" y="1676400"/>
            <a:ext cx="381000" cy="2209800"/>
          </a:xfrm>
          <a:prstGeom prst="curvedRightArrow">
            <a:avLst>
              <a:gd name="adj1" fmla="val 116000"/>
              <a:gd name="adj2" fmla="val 23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174" name="AutoShape 6"/>
          <p:cNvSpPr>
            <a:spLocks noChangeArrowheads="1"/>
          </p:cNvSpPr>
          <p:nvPr/>
        </p:nvSpPr>
        <p:spPr bwMode="auto">
          <a:xfrm flipH="1">
            <a:off x="8610600" y="1676400"/>
            <a:ext cx="381000" cy="2209800"/>
          </a:xfrm>
          <a:prstGeom prst="curvedRightArrow">
            <a:avLst>
              <a:gd name="adj1" fmla="val 116000"/>
              <a:gd name="adj2" fmla="val 23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700" b="1">
                <a:latin typeface="Comic Sans MS" panose="030F0702030302020204" pitchFamily="66" charset="0"/>
              </a:rPr>
              <a:t>Совокупный риск предприятия</a:t>
            </a:r>
            <a:endParaRPr lang="ru-RU" sz="3700" b="1">
              <a:latin typeface="Comic Sans MS" panose="030F0702030302020204" pitchFamily="66" charset="0"/>
            </a:endParaRP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ctr">
              <a:buFontTx/>
              <a:buNone/>
            </a:pPr>
            <a:r>
              <a:rPr lang="ru-RU">
                <a:latin typeface="Comic Sans MS" panose="030F0702030302020204" pitchFamily="66" charset="0"/>
              </a:rPr>
              <a:t>Сочетание мощного операционного рычага с мощным финансовым рычагом может оказаться губительной для предприятия, так как предпринимательский и финансовые риски взаимно умножаются, мультиплицируя неблагоприятные эффекты</a:t>
            </a:r>
            <a:endParaRPr lang="ru-RU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4000"/>
              <a:t>Основные способы увеличения потока денежных средств</a:t>
            </a:r>
            <a:endParaRPr lang="ru-RU" sz="400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/>
              <a:t>Увеличивать объем продаж</a:t>
            </a:r>
            <a:endParaRPr lang="ru-RU"/>
          </a:p>
          <a:p>
            <a:pPr>
              <a:buFont typeface="Wingdings" panose="05000000000000000000" pitchFamily="2" charset="2"/>
              <a:buChar char="Ø"/>
            </a:pPr>
            <a:r>
              <a:rPr lang="ru-RU"/>
              <a:t>Ускорять оборачиваемость всех видов запасов</a:t>
            </a:r>
            <a:endParaRPr lang="ru-RU"/>
          </a:p>
          <a:p>
            <a:pPr>
              <a:buFont typeface="Wingdings" panose="05000000000000000000" pitchFamily="2" charset="2"/>
              <a:buChar char="Ø"/>
            </a:pPr>
            <a:r>
              <a:rPr lang="ru-RU"/>
              <a:t>Как можно быстрее собирать деньги у дебиторов</a:t>
            </a:r>
            <a:endParaRPr lang="ru-RU"/>
          </a:p>
          <a:p>
            <a:pPr>
              <a:buFont typeface="Wingdings" panose="05000000000000000000" pitchFamily="2" charset="2"/>
              <a:buChar char="Ø"/>
            </a:pPr>
            <a:r>
              <a:rPr lang="ru-RU"/>
              <a:t>Достичь разумных сроков выплаты кредиторской задолженности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00100"/>
            <a:ext cx="8229600" cy="617538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 b="1">
                <a:latin typeface="Arial Unicode MS" pitchFamily="34" charset="-128"/>
              </a:rPr>
              <a:t>Сущность бюджетирования</a:t>
            </a:r>
            <a:endParaRPr lang="ru-RU" sz="3600" b="1">
              <a:latin typeface="Arial Unicode MS" pitchFamily="34" charset="-128"/>
            </a:endParaRP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>
                <a:latin typeface="Arial Unicode MS" pitchFamily="34" charset="-128"/>
              </a:rPr>
              <a:t>Бюджетирование</a:t>
            </a:r>
            <a:r>
              <a:rPr lang="ru-RU">
                <a:latin typeface="Arial Unicode MS" pitchFamily="34" charset="-128"/>
              </a:rPr>
              <a:t> – </a:t>
            </a:r>
            <a:r>
              <a:rPr lang="ru-RU" sz="3300">
                <a:latin typeface="Arial Unicode MS" pitchFamily="34" charset="-128"/>
              </a:rPr>
              <a:t>это технология финансового планирования, учета и контроля доходов и расходов, получаемых от бизнеса на всех уровнях управления, которая позволяет анализировать прогнозируемые и полученные финансовые показатели</a:t>
            </a:r>
            <a:endParaRPr lang="ru-RU" sz="3300">
              <a:latin typeface="Arial Unicode MS" pitchFamily="34" charset="-128"/>
            </a:endParaRPr>
          </a:p>
          <a:p>
            <a:endParaRPr lang="ru-RU">
              <a:latin typeface="Arial Unicode MS" pitchFamily="34" charset="-128"/>
            </a:endParaRPr>
          </a:p>
          <a:p>
            <a:endParaRPr lang="ru-RU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12763"/>
            <a:ext cx="8229600" cy="523875"/>
          </a:xfrm>
          <a:solidFill>
            <a:srgbClr val="FFFFFF"/>
          </a:solidFill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sz="3600" b="1">
                <a:latin typeface="Arial Unicode MS" pitchFamily="34" charset="-128"/>
              </a:rPr>
              <a:t>Структура бюджета</a:t>
            </a:r>
            <a:endParaRPr lang="ru-RU" sz="3600" b="1">
              <a:latin typeface="Arial Unicode MS" pitchFamily="34" charset="-128"/>
            </a:endParaRPr>
          </a:p>
        </p:txBody>
      </p:sp>
      <p:grpSp>
        <p:nvGrpSpPr>
          <p:cNvPr id="2" name="Group 3"/>
          <p:cNvGrpSpPr/>
          <p:nvPr/>
        </p:nvGrpSpPr>
        <p:grpSpPr bwMode="auto">
          <a:xfrm>
            <a:off x="323850" y="1196975"/>
            <a:ext cx="8597900" cy="5257800"/>
            <a:chOff x="200" y="720"/>
            <a:chExt cx="5416" cy="3312"/>
          </a:xfrm>
        </p:grpSpPr>
        <p:grpSp>
          <p:nvGrpSpPr>
            <p:cNvPr id="3" name="Group 4"/>
            <p:cNvGrpSpPr/>
            <p:nvPr/>
          </p:nvGrpSpPr>
          <p:grpSpPr bwMode="auto">
            <a:xfrm>
              <a:off x="768" y="720"/>
              <a:ext cx="4848" cy="2448"/>
              <a:chOff x="768" y="720"/>
              <a:chExt cx="4896" cy="2784"/>
            </a:xfrm>
          </p:grpSpPr>
          <p:sp>
            <p:nvSpPr>
              <p:cNvPr id="357381" name="Rectangle 5"/>
              <p:cNvSpPr>
                <a:spLocks noChangeArrowheads="1"/>
              </p:cNvSpPr>
              <p:nvPr/>
            </p:nvSpPr>
            <p:spPr bwMode="auto">
              <a:xfrm>
                <a:off x="768" y="720"/>
                <a:ext cx="432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2600">
                    <a:latin typeface="Comic Sans MS" panose="030F0702030302020204" pitchFamily="66" charset="0"/>
                  </a:rPr>
                  <a:t>Основной (генеральный) бюджет</a:t>
                </a:r>
                <a:endParaRPr lang="ru-RU" sz="26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2" name="AutoShape 6"/>
              <p:cNvSpPr>
                <a:spLocks noChangeArrowheads="1"/>
              </p:cNvSpPr>
              <p:nvPr/>
            </p:nvSpPr>
            <p:spPr bwMode="auto">
              <a:xfrm>
                <a:off x="1344" y="1344"/>
                <a:ext cx="912" cy="432"/>
              </a:xfrm>
              <a:prstGeom prst="roundRect">
                <a:avLst>
                  <a:gd name="adj" fmla="val 16667"/>
                </a:avLst>
              </a:prstGeom>
              <a:solidFill>
                <a:srgbClr val="FFE7FF"/>
              </a:solidFill>
              <a:ln w="38100" cmpd="dbl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бюджет</a:t>
                </a:r>
                <a:endParaRPr lang="ru-RU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продаж</a:t>
                </a:r>
                <a:endParaRPr lang="ru-RU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3" name="AutoShape 7"/>
              <p:cNvSpPr>
                <a:spLocks noChangeArrowheads="1"/>
              </p:cNvSpPr>
              <p:nvPr/>
            </p:nvSpPr>
            <p:spPr bwMode="auto">
              <a:xfrm>
                <a:off x="2928" y="1344"/>
                <a:ext cx="2208" cy="432"/>
              </a:xfrm>
              <a:prstGeom prst="roundRect">
                <a:avLst>
                  <a:gd name="adj" fmla="val 16667"/>
                </a:avLst>
              </a:prstGeom>
              <a:solidFill>
                <a:srgbClr val="FFFFE7"/>
              </a:solidFill>
              <a:ln w="9525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бюджет</a:t>
                </a:r>
                <a:endParaRPr lang="ru-RU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коммерческих расходов</a:t>
                </a:r>
                <a:endParaRPr lang="ru-RU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4" name="Line 8"/>
              <p:cNvSpPr>
                <a:spLocks noChangeShapeType="1"/>
              </p:cNvSpPr>
              <p:nvPr/>
            </p:nvSpPr>
            <p:spPr bwMode="auto">
              <a:xfrm>
                <a:off x="2256" y="1584"/>
                <a:ext cx="67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7385" name="AutoShape 9"/>
              <p:cNvSpPr>
                <a:spLocks noChangeArrowheads="1"/>
              </p:cNvSpPr>
              <p:nvPr/>
            </p:nvSpPr>
            <p:spPr bwMode="auto">
              <a:xfrm>
                <a:off x="1344" y="1920"/>
                <a:ext cx="1200" cy="432"/>
              </a:xfrm>
              <a:prstGeom prst="roundRect">
                <a:avLst>
                  <a:gd name="adj" fmla="val 16667"/>
                </a:avLst>
              </a:prstGeom>
              <a:solidFill>
                <a:srgbClr val="FFE7FF"/>
              </a:solidFill>
              <a:ln w="38100" cmpd="dbl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бюджет</a:t>
                </a:r>
                <a:endParaRPr lang="ru-RU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производства</a:t>
                </a:r>
                <a:endParaRPr lang="ru-RU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6" name="AutoShape 10"/>
              <p:cNvSpPr>
                <a:spLocks noChangeArrowheads="1"/>
              </p:cNvSpPr>
              <p:nvPr/>
            </p:nvSpPr>
            <p:spPr bwMode="auto">
              <a:xfrm>
                <a:off x="2832" y="1920"/>
                <a:ext cx="2832" cy="768"/>
              </a:xfrm>
              <a:prstGeom prst="roundRect">
                <a:avLst>
                  <a:gd name="adj" fmla="val 16667"/>
                </a:avLst>
              </a:prstGeom>
              <a:solidFill>
                <a:srgbClr val="FFFFE7"/>
              </a:solidFill>
              <a:ln w="15875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r>
                  <a:rPr lang="ru-RU" sz="1600">
                    <a:latin typeface="Comic Sans MS" panose="030F0702030302020204" pitchFamily="66" charset="0"/>
                  </a:rPr>
                  <a:t>2.1</a:t>
                </a:r>
                <a:r>
                  <a:rPr lang="ru-RU">
                    <a:latin typeface="Comic Sans MS" panose="030F0702030302020204" pitchFamily="66" charset="0"/>
                  </a:rPr>
                  <a:t> </a:t>
                </a:r>
                <a:r>
                  <a:rPr lang="ru-RU" sz="1600">
                    <a:latin typeface="Comic Sans MS" panose="030F0702030302020204" pitchFamily="66" charset="0"/>
                  </a:rPr>
                  <a:t>бюджет производственных запасов</a:t>
                </a:r>
                <a:endParaRPr lang="ru-RU" sz="1600">
                  <a:latin typeface="Comic Sans MS" panose="030F0702030302020204" pitchFamily="66" charset="0"/>
                </a:endParaRPr>
              </a:p>
              <a:p>
                <a:r>
                  <a:rPr lang="ru-RU" sz="1600">
                    <a:latin typeface="Comic Sans MS" panose="030F0702030302020204" pitchFamily="66" charset="0"/>
                  </a:rPr>
                  <a:t>2.2 бюджет прямых затрат на производство</a:t>
                </a:r>
                <a:endParaRPr lang="ru-RU" sz="1600">
                  <a:latin typeface="Comic Sans MS" panose="030F0702030302020204" pitchFamily="66" charset="0"/>
                </a:endParaRPr>
              </a:p>
              <a:p>
                <a:r>
                  <a:rPr lang="ru-RU" sz="1600">
                    <a:latin typeface="Comic Sans MS" panose="030F0702030302020204" pitchFamily="66" charset="0"/>
                  </a:rPr>
                  <a:t>2.3 бюджет прямых затрат на оплату труда</a:t>
                </a:r>
                <a:endParaRPr lang="ru-RU" sz="1600">
                  <a:latin typeface="Comic Sans MS" panose="030F0702030302020204" pitchFamily="66" charset="0"/>
                </a:endParaRPr>
              </a:p>
              <a:p>
                <a:r>
                  <a:rPr lang="ru-RU" sz="1600">
                    <a:latin typeface="Comic Sans MS" panose="030F0702030302020204" pitchFamily="66" charset="0"/>
                  </a:rPr>
                  <a:t>2.4 бюджет движения готовой продукции…</a:t>
                </a:r>
                <a:endParaRPr lang="ru-RU" sz="16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7" name="Line 11"/>
              <p:cNvSpPr>
                <a:spLocks noChangeShapeType="1"/>
              </p:cNvSpPr>
              <p:nvPr/>
            </p:nvSpPr>
            <p:spPr bwMode="auto">
              <a:xfrm>
                <a:off x="2544" y="2160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7388" name="Text Box 12"/>
              <p:cNvSpPr txBox="1">
                <a:spLocks noChangeArrowheads="1"/>
              </p:cNvSpPr>
              <p:nvPr/>
            </p:nvSpPr>
            <p:spPr bwMode="auto">
              <a:xfrm>
                <a:off x="912" y="1440"/>
                <a:ext cx="336" cy="3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600">
                    <a:latin typeface="Comic Sans MS" panose="030F0702030302020204" pitchFamily="66" charset="0"/>
                  </a:rPr>
                  <a:t>1.</a:t>
                </a:r>
                <a:endParaRPr lang="ru-RU" sz="26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89" name="Text Box 13"/>
              <p:cNvSpPr txBox="1">
                <a:spLocks noChangeArrowheads="1"/>
              </p:cNvSpPr>
              <p:nvPr/>
            </p:nvSpPr>
            <p:spPr bwMode="auto">
              <a:xfrm>
                <a:off x="912" y="2016"/>
                <a:ext cx="336" cy="35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600">
                    <a:latin typeface="Comic Sans MS" panose="030F0702030302020204" pitchFamily="66" charset="0"/>
                  </a:rPr>
                  <a:t>2.</a:t>
                </a:r>
                <a:endParaRPr lang="ru-RU" sz="26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90" name="AutoShape 14"/>
              <p:cNvSpPr>
                <a:spLocks noChangeArrowheads="1"/>
              </p:cNvSpPr>
              <p:nvPr/>
            </p:nvSpPr>
            <p:spPr bwMode="auto">
              <a:xfrm>
                <a:off x="1344" y="2928"/>
                <a:ext cx="1200" cy="432"/>
              </a:xfrm>
              <a:prstGeom prst="roundRect">
                <a:avLst>
                  <a:gd name="adj" fmla="val 16667"/>
                </a:avLst>
              </a:prstGeom>
              <a:solidFill>
                <a:srgbClr val="FFE7FF"/>
              </a:solidFill>
              <a:ln w="38100" cmpd="dbl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бюджеты </a:t>
                </a:r>
                <a:endParaRPr lang="ru-RU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>
                    <a:latin typeface="Comic Sans MS" panose="030F0702030302020204" pitchFamily="66" charset="0"/>
                  </a:rPr>
                  <a:t>цехов</a:t>
                </a:r>
                <a:endParaRPr lang="ru-RU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91" name="AutoShape 15"/>
              <p:cNvSpPr>
                <a:spLocks noChangeArrowheads="1"/>
              </p:cNvSpPr>
              <p:nvPr/>
            </p:nvSpPr>
            <p:spPr bwMode="auto">
              <a:xfrm>
                <a:off x="2784" y="2784"/>
                <a:ext cx="1152" cy="720"/>
              </a:xfrm>
              <a:prstGeom prst="roundRect">
                <a:avLst>
                  <a:gd name="adj" fmla="val 16667"/>
                </a:avLst>
              </a:prstGeom>
              <a:solidFill>
                <a:srgbClr val="FFFFE7"/>
              </a:solidFill>
              <a:ln w="9525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бюджет </a:t>
                </a:r>
                <a:endParaRPr lang="ru-RU" sz="1800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общепроиз-</a:t>
                </a:r>
                <a:endParaRPr lang="ru-RU" sz="1800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водственных</a:t>
                </a:r>
                <a:endParaRPr lang="ru-RU" sz="1800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расходов</a:t>
                </a:r>
                <a:endParaRPr lang="ru-RU" sz="18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92" name="AutoShape 16"/>
              <p:cNvSpPr>
                <a:spLocks noChangeArrowheads="1"/>
              </p:cNvSpPr>
              <p:nvPr/>
            </p:nvSpPr>
            <p:spPr bwMode="auto">
              <a:xfrm>
                <a:off x="4224" y="2928"/>
                <a:ext cx="1200" cy="528"/>
              </a:xfrm>
              <a:prstGeom prst="roundRect">
                <a:avLst>
                  <a:gd name="adj" fmla="val 16667"/>
                </a:avLst>
              </a:prstGeom>
              <a:solidFill>
                <a:srgbClr val="FFFFE7"/>
              </a:solidFill>
              <a:ln w="9525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бюджет </a:t>
                </a:r>
                <a:endParaRPr lang="ru-RU" sz="1800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управленческих</a:t>
                </a:r>
                <a:endParaRPr lang="ru-RU" sz="1800">
                  <a:latin typeface="Comic Sans MS" panose="030F0702030302020204" pitchFamily="66" charset="0"/>
                </a:endParaRPr>
              </a:p>
              <a:p>
                <a:pPr algn="ctr"/>
                <a:r>
                  <a:rPr lang="ru-RU" sz="1800">
                    <a:latin typeface="Comic Sans MS" panose="030F0702030302020204" pitchFamily="66" charset="0"/>
                  </a:rPr>
                  <a:t>расходов</a:t>
                </a:r>
                <a:endParaRPr lang="ru-RU" sz="18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7393" name="Line 17"/>
              <p:cNvSpPr>
                <a:spLocks noChangeShapeType="1"/>
              </p:cNvSpPr>
              <p:nvPr/>
            </p:nvSpPr>
            <p:spPr bwMode="auto">
              <a:xfrm>
                <a:off x="2544" y="312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7394" name="Line 18"/>
              <p:cNvSpPr>
                <a:spLocks noChangeShapeType="1"/>
              </p:cNvSpPr>
              <p:nvPr/>
            </p:nvSpPr>
            <p:spPr bwMode="auto">
              <a:xfrm>
                <a:off x="3984" y="312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57395" name="Text Box 19"/>
            <p:cNvSpPr txBox="1">
              <a:spLocks noChangeArrowheads="1"/>
            </p:cNvSpPr>
            <p:nvPr/>
          </p:nvSpPr>
          <p:spPr bwMode="auto">
            <a:xfrm>
              <a:off x="912" y="2736"/>
              <a:ext cx="336" cy="3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600">
                  <a:latin typeface="Comic Sans MS" panose="030F0702030302020204" pitchFamily="66" charset="0"/>
                </a:rPr>
                <a:t>3.</a:t>
              </a:r>
              <a:endParaRPr lang="ru-RU" sz="2600">
                <a:latin typeface="Comic Sans MS" panose="030F0702030302020204" pitchFamily="66" charset="0"/>
              </a:endParaRPr>
            </a:p>
          </p:txBody>
        </p:sp>
        <p:sp>
          <p:nvSpPr>
            <p:cNvPr id="357396" name="AutoShape 20"/>
            <p:cNvSpPr>
              <a:spLocks noChangeArrowheads="1"/>
            </p:cNvSpPr>
            <p:nvPr/>
          </p:nvSpPr>
          <p:spPr bwMode="auto">
            <a:xfrm>
              <a:off x="1344" y="3456"/>
              <a:ext cx="1152" cy="576"/>
            </a:xfrm>
            <a:prstGeom prst="roundRect">
              <a:avLst>
                <a:gd name="adj" fmla="val 16667"/>
              </a:avLst>
            </a:prstGeom>
            <a:solidFill>
              <a:srgbClr val="FFE7FF"/>
            </a:solidFill>
            <a:ln w="38100" cmpd="dbl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ru-RU">
                  <a:latin typeface="Comic Sans MS" panose="030F0702030302020204" pitchFamily="66" charset="0"/>
                </a:rPr>
                <a:t>бюджет </a:t>
              </a:r>
              <a:endParaRPr lang="ru-RU">
                <a:latin typeface="Comic Sans MS" panose="030F0702030302020204" pitchFamily="66" charset="0"/>
              </a:endParaRPr>
            </a:p>
            <a:p>
              <a:pPr algn="ctr"/>
              <a:r>
                <a:rPr lang="ru-RU">
                  <a:latin typeface="Comic Sans MS" panose="030F0702030302020204" pitchFamily="66" charset="0"/>
                </a:rPr>
                <a:t>доходов и </a:t>
              </a:r>
              <a:endParaRPr lang="ru-RU">
                <a:latin typeface="Comic Sans MS" panose="030F0702030302020204" pitchFamily="66" charset="0"/>
              </a:endParaRPr>
            </a:p>
            <a:p>
              <a:pPr algn="ctr"/>
              <a:r>
                <a:rPr lang="ru-RU">
                  <a:latin typeface="Comic Sans MS" panose="030F0702030302020204" pitchFamily="66" charset="0"/>
                </a:rPr>
                <a:t>расходов</a:t>
              </a:r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357397" name="AutoShape 21"/>
            <p:cNvSpPr>
              <a:spLocks noChangeArrowheads="1"/>
            </p:cNvSpPr>
            <p:nvPr/>
          </p:nvSpPr>
          <p:spPr bwMode="auto">
            <a:xfrm>
              <a:off x="2736" y="3456"/>
              <a:ext cx="1152" cy="576"/>
            </a:xfrm>
            <a:prstGeom prst="roundRect">
              <a:avLst>
                <a:gd name="adj" fmla="val 16667"/>
              </a:avLst>
            </a:prstGeom>
            <a:solidFill>
              <a:srgbClr val="FFFFE7"/>
            </a:solidFill>
            <a:ln w="952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ru-RU">
                  <a:latin typeface="Comic Sans MS" panose="030F0702030302020204" pitchFamily="66" charset="0"/>
                </a:rPr>
                <a:t>бюджет </a:t>
              </a:r>
              <a:endParaRPr lang="ru-RU">
                <a:latin typeface="Comic Sans MS" panose="030F0702030302020204" pitchFamily="66" charset="0"/>
              </a:endParaRPr>
            </a:p>
            <a:p>
              <a:pPr algn="ctr"/>
              <a:r>
                <a:rPr lang="ru-RU">
                  <a:latin typeface="Comic Sans MS" panose="030F0702030302020204" pitchFamily="66" charset="0"/>
                </a:rPr>
                <a:t>движения ден.</a:t>
              </a:r>
              <a:endParaRPr lang="ru-RU">
                <a:latin typeface="Comic Sans MS" panose="030F0702030302020204" pitchFamily="66" charset="0"/>
              </a:endParaRPr>
            </a:p>
            <a:p>
              <a:pPr algn="ctr"/>
              <a:r>
                <a:rPr lang="ru-RU">
                  <a:latin typeface="Comic Sans MS" panose="030F0702030302020204" pitchFamily="66" charset="0"/>
                </a:rPr>
                <a:t>средств</a:t>
              </a:r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357398" name="AutoShape 22"/>
            <p:cNvSpPr>
              <a:spLocks noChangeArrowheads="1"/>
            </p:cNvSpPr>
            <p:nvPr/>
          </p:nvSpPr>
          <p:spPr bwMode="auto">
            <a:xfrm>
              <a:off x="4176" y="3456"/>
              <a:ext cx="1200" cy="576"/>
            </a:xfrm>
            <a:prstGeom prst="roundRect">
              <a:avLst>
                <a:gd name="adj" fmla="val 16667"/>
              </a:avLst>
            </a:prstGeom>
            <a:solidFill>
              <a:srgbClr val="FFFFE7"/>
            </a:solidFill>
            <a:ln w="9525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ru-RU">
                  <a:latin typeface="Comic Sans MS" panose="030F0702030302020204" pitchFamily="66" charset="0"/>
                </a:rPr>
                <a:t>расчетный</a:t>
              </a:r>
              <a:endParaRPr lang="ru-RU">
                <a:latin typeface="Comic Sans MS" panose="030F0702030302020204" pitchFamily="66" charset="0"/>
              </a:endParaRPr>
            </a:p>
            <a:p>
              <a:pPr algn="ctr"/>
              <a:r>
                <a:rPr lang="ru-RU">
                  <a:latin typeface="Comic Sans MS" panose="030F0702030302020204" pitchFamily="66" charset="0"/>
                </a:rPr>
                <a:t>баланс</a:t>
              </a:r>
              <a:endParaRPr lang="ru-RU">
                <a:latin typeface="Comic Sans MS" panose="030F0702030302020204" pitchFamily="66" charset="0"/>
              </a:endParaRPr>
            </a:p>
          </p:txBody>
        </p:sp>
        <p:sp>
          <p:nvSpPr>
            <p:cNvPr id="357399" name="Line 23"/>
            <p:cNvSpPr>
              <a:spLocks noChangeShapeType="1"/>
            </p:cNvSpPr>
            <p:nvPr/>
          </p:nvSpPr>
          <p:spPr bwMode="auto">
            <a:xfrm>
              <a:off x="2496" y="3744"/>
              <a:ext cx="2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0" name="Line 24"/>
            <p:cNvSpPr>
              <a:spLocks noChangeShapeType="1"/>
            </p:cNvSpPr>
            <p:nvPr/>
          </p:nvSpPr>
          <p:spPr bwMode="auto">
            <a:xfrm>
              <a:off x="3888" y="3744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1" name="Text Box 25"/>
            <p:cNvSpPr txBox="1">
              <a:spLocks noChangeArrowheads="1"/>
            </p:cNvSpPr>
            <p:nvPr/>
          </p:nvSpPr>
          <p:spPr bwMode="auto">
            <a:xfrm>
              <a:off x="912" y="3600"/>
              <a:ext cx="336" cy="3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600">
                  <a:latin typeface="Comic Sans MS" panose="030F0702030302020204" pitchFamily="66" charset="0"/>
                </a:rPr>
                <a:t>4.</a:t>
              </a:r>
              <a:endParaRPr lang="ru-RU" sz="2600">
                <a:latin typeface="Comic Sans MS" panose="030F0702030302020204" pitchFamily="66" charset="0"/>
              </a:endParaRPr>
            </a:p>
          </p:txBody>
        </p:sp>
        <p:sp>
          <p:nvSpPr>
            <p:cNvPr id="357402" name="Line 26"/>
            <p:cNvSpPr>
              <a:spLocks noChangeShapeType="1"/>
            </p:cNvSpPr>
            <p:nvPr/>
          </p:nvSpPr>
          <p:spPr bwMode="auto">
            <a:xfrm>
              <a:off x="528" y="1248"/>
              <a:ext cx="0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3" name="Line 27"/>
            <p:cNvSpPr>
              <a:spLocks noChangeShapeType="1"/>
            </p:cNvSpPr>
            <p:nvPr/>
          </p:nvSpPr>
          <p:spPr bwMode="auto">
            <a:xfrm>
              <a:off x="528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4" name="Line 28"/>
            <p:cNvSpPr>
              <a:spLocks noChangeShapeType="1"/>
            </p:cNvSpPr>
            <p:nvPr/>
          </p:nvSpPr>
          <p:spPr bwMode="auto">
            <a:xfrm>
              <a:off x="528" y="124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5" name="Line 29"/>
            <p:cNvSpPr>
              <a:spLocks noChangeShapeType="1"/>
            </p:cNvSpPr>
            <p:nvPr/>
          </p:nvSpPr>
          <p:spPr bwMode="auto">
            <a:xfrm>
              <a:off x="528" y="336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6" name="Line 30"/>
            <p:cNvSpPr>
              <a:spLocks noChangeShapeType="1"/>
            </p:cNvSpPr>
            <p:nvPr/>
          </p:nvSpPr>
          <p:spPr bwMode="auto">
            <a:xfrm>
              <a:off x="528" y="336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7" name="Line 31"/>
            <p:cNvSpPr>
              <a:spLocks noChangeShapeType="1"/>
            </p:cNvSpPr>
            <p:nvPr/>
          </p:nvSpPr>
          <p:spPr bwMode="auto">
            <a:xfrm>
              <a:off x="528" y="403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408" name="Text Box 32"/>
            <p:cNvSpPr txBox="1">
              <a:spLocks noChangeArrowheads="1"/>
            </p:cNvSpPr>
            <p:nvPr/>
          </p:nvSpPr>
          <p:spPr bwMode="auto">
            <a:xfrm rot="5400000">
              <a:off x="-544" y="2040"/>
              <a:ext cx="1680" cy="19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latin typeface="Comic Sans MS" panose="030F0702030302020204" pitchFamily="66" charset="0"/>
                </a:rPr>
                <a:t>Операционные бюджеты</a:t>
              </a:r>
              <a:endParaRPr lang="ru-RU" sz="1400">
                <a:latin typeface="Comic Sans MS" panose="030F0702030302020204" pitchFamily="66" charset="0"/>
              </a:endParaRPr>
            </a:p>
          </p:txBody>
        </p:sp>
      </p:grpSp>
      <p:sp>
        <p:nvSpPr>
          <p:cNvPr id="357409" name="Text Box 33"/>
          <p:cNvSpPr txBox="1">
            <a:spLocks noChangeArrowheads="1"/>
          </p:cNvSpPr>
          <p:nvPr/>
        </p:nvSpPr>
        <p:spPr bwMode="auto">
          <a:xfrm rot="5400000">
            <a:off x="-253206" y="5607844"/>
            <a:ext cx="1525587" cy="517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>
                <a:latin typeface="Comic Sans MS" panose="030F0702030302020204" pitchFamily="66" charset="0"/>
              </a:rPr>
              <a:t>Основные бюджеты</a:t>
            </a:r>
            <a:endParaRPr lang="ru-RU" sz="14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RESOURCE_PATHS_HASH_2" val="e58bd3d74ccc56cddfc852ff589d3da2e8745186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7940</Words>
  <Application>WPS Presentation</Application>
  <PresentationFormat>Экран (4:3)</PresentationFormat>
  <Paragraphs>340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33</vt:i4>
      </vt:variant>
    </vt:vector>
  </HeadingPairs>
  <TitlesOfParts>
    <vt:vector size="57" baseType="lpstr">
      <vt:lpstr>Arial</vt:lpstr>
      <vt:lpstr>SimSun</vt:lpstr>
      <vt:lpstr>Wingdings</vt:lpstr>
      <vt:lpstr>Comic Sans MS</vt:lpstr>
      <vt:lpstr>Times New Roman</vt:lpstr>
      <vt:lpstr>Microsoft YaHei</vt:lpstr>
      <vt:lpstr>Arial Unicode MS</vt:lpstr>
      <vt:lpstr>Arial Unicode MS</vt:lpstr>
      <vt:lpstr>Tahoma</vt:lpstr>
      <vt:lpstr>Оформление по умолчанию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Финансовый менеджмент продвинутый курс</vt:lpstr>
      <vt:lpstr>ключевые аспекты :</vt:lpstr>
      <vt:lpstr>Чистый оборотный капитал</vt:lpstr>
      <vt:lpstr>Текущие финансовые потребности</vt:lpstr>
      <vt:lpstr>Стратегии управления оборотным капиталом</vt:lpstr>
      <vt:lpstr>Рентабельность оборотных активов</vt:lpstr>
      <vt:lpstr>Конкретные функции</vt:lpstr>
      <vt:lpstr>PowerPoint 演示文稿</vt:lpstr>
      <vt:lpstr>Концепция асимметричной информации</vt:lpstr>
      <vt:lpstr>Концепция альтернативных затрат</vt:lpstr>
      <vt:lpstr>Концепция стоимости капитала</vt:lpstr>
      <vt:lpstr>Концепция временной стоимости денежных средств</vt:lpstr>
      <vt:lpstr>Интегральный финансовый анализ</vt:lpstr>
      <vt:lpstr>Фундаментальный подход</vt:lpstr>
      <vt:lpstr>Фундаментальный подход</vt:lpstr>
      <vt:lpstr>Денежные потоки</vt:lpstr>
      <vt:lpstr>Дисконтирование</vt:lpstr>
      <vt:lpstr>Финансовая рента - аннуитет</vt:lpstr>
      <vt:lpstr>Поток постнумерандо -pst</vt:lpstr>
      <vt:lpstr>Поток пренумерандо-pre</vt:lpstr>
      <vt:lpstr>Рентабельность активов</vt:lpstr>
      <vt:lpstr>Рентабельность собственного капитала</vt:lpstr>
      <vt:lpstr>Инвестиции</vt:lpstr>
      <vt:lpstr>Эффективность инвестиционного проекта</vt:lpstr>
      <vt:lpstr>Критерии эффективности</vt:lpstr>
      <vt:lpstr>PowerPoint 演示文稿</vt:lpstr>
      <vt:lpstr>Средневзвешенная стоимость капитала: WACC </vt:lpstr>
      <vt:lpstr>Положения традиционной теории управления структурой капитала</vt:lpstr>
      <vt:lpstr>Рычаг (леверидж)</vt:lpstr>
      <vt:lpstr>Совокупный риск предприятия</vt:lpstr>
      <vt:lpstr>Основные способы увеличения потока денежных средств</vt:lpstr>
      <vt:lpstr>Сущность бюджетирования</vt:lpstr>
      <vt:lpstr>Структура бюджета</vt:lpstr>
    </vt:vector>
  </TitlesOfParts>
  <Company>OPITUP 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User</cp:lastModifiedBy>
  <cp:revision>106</cp:revision>
  <dcterms:created xsi:type="dcterms:W3CDTF">2007-04-22T06:20:00Z</dcterms:created>
  <dcterms:modified xsi:type="dcterms:W3CDTF">2021-08-15T13:53:01Z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1049-11.2.0.10200</vt:lpwstr>
  </property>
</Properties>
</file>