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handoutMasterIdLst>
    <p:handoutMasterId r:id="rId19"/>
  </p:handoutMasterIdLst>
  <p:sldIdLst>
    <p:sldId id="258" r:id="rId2"/>
    <p:sldId id="257" r:id="rId3"/>
    <p:sldId id="259" r:id="rId4"/>
    <p:sldId id="272" r:id="rId5"/>
    <p:sldId id="273" r:id="rId6"/>
    <p:sldId id="274" r:id="rId7"/>
    <p:sldId id="284" r:id="rId8"/>
    <p:sldId id="285" r:id="rId9"/>
    <p:sldId id="286" r:id="rId10"/>
    <p:sldId id="287" r:id="rId11"/>
    <p:sldId id="289" r:id="rId12"/>
    <p:sldId id="292" r:id="rId13"/>
    <p:sldId id="293" r:id="rId14"/>
    <p:sldId id="294" r:id="rId15"/>
    <p:sldId id="295" r:id="rId16"/>
    <p:sldId id="296" r:id="rId17"/>
  </p:sldIdLst>
  <p:sldSz cx="9144000" cy="6858000" type="screen4x3"/>
  <p:notesSz cx="6858000" cy="9144000"/>
  <p:custDataLst>
    <p:tags r:id="rId20"/>
  </p:custDataLst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5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C00D81-6035-416C-B975-921262192A25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CE85A3-9AB0-4598-8CD7-AA5B55EF61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38559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37408C-48D3-4FFD-993A-08E849CE4852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B7DAE9-1841-4253-B35A-969C5DDE05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1071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25908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Тема: Прогнозирование       и планирование доходов бюджета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chemeClr val="tx1"/>
                </a:solidFill>
              </a:rPr>
              <a:t>ВОПРОСЫ: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90950" indent="-742950">
              <a:spcAft>
                <a:spcPts val="600"/>
              </a:spcAft>
              <a:buClrTx/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4400" b="1" dirty="0" smtClean="0">
                <a:latin typeface="+mj-lt"/>
                <a:cs typeface="Times New Roman" pitchFamily="18" charset="0"/>
              </a:rPr>
              <a:t>Доходы государственного бюджета</a:t>
            </a:r>
          </a:p>
          <a:p>
            <a:pPr marL="489600" indent="-720000">
              <a:spcAft>
                <a:spcPts val="600"/>
              </a:spcAft>
              <a:buClrTx/>
              <a:buNone/>
            </a:pPr>
            <a:r>
              <a:rPr lang="ru-RU" sz="4400" b="1" dirty="0" smtClean="0">
                <a:latin typeface="+mj-lt"/>
                <a:cs typeface="Times New Roman" pitchFamily="18" charset="0"/>
              </a:rPr>
              <a:t>2. </a:t>
            </a:r>
            <a:r>
              <a:rPr lang="ru-RU" sz="4400" b="1" dirty="0" smtClean="0">
                <a:latin typeface="+mj-lt"/>
              </a:rPr>
              <a:t>Формирование доходов  федерального бюджета и  налоговая политика</a:t>
            </a:r>
            <a:endParaRPr lang="ru-RU" sz="4400" b="1" dirty="0" smtClean="0">
              <a:latin typeface="+mj-lt"/>
              <a:cs typeface="Times New Roman" pitchFamily="18" charset="0"/>
            </a:endParaRPr>
          </a:p>
          <a:p>
            <a:pPr marL="0" indent="-252000">
              <a:spcAft>
                <a:spcPts val="600"/>
              </a:spcAft>
              <a:buClrTx/>
              <a:buNone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pPr marL="514350" indent="-514350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Доходы государственного бюджета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371600"/>
            <a:ext cx="8534400" cy="5257800"/>
          </a:xfr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200" b="1" i="1" dirty="0" smtClean="0"/>
              <a:t>     Доходы бюджета </a:t>
            </a:r>
            <a:r>
              <a:rPr lang="ru-RU" sz="3200" dirty="0" smtClean="0"/>
              <a:t>– денежные средства, поступающие в безвозмездном и безвозвратном порядке в соответствии с действующей классификацией и существующим законодательством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Доходы государственного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8674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400" dirty="0" smtClean="0"/>
              <a:t>     </a:t>
            </a:r>
            <a:r>
              <a:rPr lang="ru-RU" sz="3200" dirty="0" smtClean="0"/>
              <a:t>Согласно положениям ст.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20 </a:t>
            </a:r>
            <a:r>
              <a:rPr lang="ru-RU" sz="3200" dirty="0" smtClean="0"/>
              <a:t>Бюджетного кодекса РФ </a:t>
            </a:r>
            <a:r>
              <a:rPr lang="ru-RU" sz="3200" b="1" dirty="0" smtClean="0"/>
              <a:t>классификация доходов бюджетов РФ</a:t>
            </a:r>
            <a:r>
              <a:rPr lang="ru-RU" sz="3200" dirty="0" smtClean="0"/>
              <a:t> – это группировка доходов бюджетов всех уровней бюджетной системы РФ, основанная на законодательных актах РФ, определяющих источники формирования доходов бюджетов всех уровней бюджетной системы РФ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Доходы государственного бюджета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spcAft>
                <a:spcPts val="600"/>
              </a:spcAft>
              <a:buClrTx/>
              <a:buNone/>
            </a:pPr>
            <a:r>
              <a:rPr lang="ru-RU" sz="3200" dirty="0" smtClean="0"/>
              <a:t>     </a:t>
            </a:r>
            <a:r>
              <a:rPr lang="ru-RU" sz="3200" b="1" dirty="0" smtClean="0"/>
              <a:t>Классификация доходов бюджетов РФ</a:t>
            </a:r>
            <a:r>
              <a:rPr lang="ru-RU" sz="3200" dirty="0" smtClean="0"/>
              <a:t> согласно положениям, закрепленным в ст.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ru-RU" sz="3200" dirty="0" smtClean="0"/>
              <a:t> Бюджетного кодекса РФ, включает в себя код администратора поступлений в бюджет, группы, подгруппы, статьи, подстатьи, элементы, программы (подпрограммы) и коды экономической классификации доходов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Доходы государственного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5626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2300" b="1" dirty="0" smtClean="0"/>
              <a:t>Администраторами поступлений</a:t>
            </a:r>
            <a:r>
              <a:rPr lang="ru-RU" sz="2300" dirty="0" smtClean="0"/>
              <a:t> в бюджеты всех уровней являются: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sz="2300" dirty="0" smtClean="0"/>
              <a:t>органы государственной власти;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sz="2300" dirty="0" smtClean="0"/>
              <a:t>органы местного самоуправления;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sz="2300" dirty="0" smtClean="0"/>
              <a:t>органы управления государственных внебюджетных фондов;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sz="2300" dirty="0" smtClean="0"/>
              <a:t>Центральный банк РФ;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sz="2300" dirty="0" smtClean="0"/>
              <a:t>бюджетные учреждения, созданные органами государственной власти и органами местного самоуправления, осуществляющими контроль за правильностью исчисления, полнотой и своевременностью уплаты, начисление, учет, взыскание и принятие решений о возврате (зачете) излишне уплаченных (взысканных) платежей в бюджет, пеней и штрафов по ним (ст.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ru-RU" sz="2300" dirty="0" smtClean="0"/>
              <a:t> Бюджетного кодекса РФ)</a:t>
            </a:r>
            <a:endParaRPr lang="ru-RU" sz="2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600" dirty="0" smtClean="0">
                <a:solidFill>
                  <a:schemeClr val="tx1"/>
                </a:solidFill>
              </a:rPr>
              <a:t>Формирование доходов  федерального бюджета и  налоговая политика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371600"/>
            <a:ext cx="8610600" cy="51816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3200" dirty="0" smtClean="0"/>
              <a:t>Анализ баланса бюджетной системы Российской Федерации показывает, что доходы бюджетной системы страны характеризуются следующими показателями (табл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1</a:t>
            </a:r>
            <a:r>
              <a:rPr lang="ru-RU" sz="3200" dirty="0" smtClean="0"/>
              <a:t>)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>
            <a:normAutofit/>
          </a:bodyPr>
          <a:lstStyle/>
          <a:p>
            <a:pPr marL="0" algn="ctr">
              <a:spcBef>
                <a:spcPts val="0"/>
              </a:spcBef>
              <a:buClrTx/>
              <a:buNone/>
            </a:pP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://www.webeconomy.ru/uploads/eur/06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228600"/>
            <a:ext cx="8991600" cy="6629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600" dirty="0" smtClean="0">
                <a:solidFill>
                  <a:schemeClr val="tx1"/>
                </a:solidFill>
              </a:rPr>
              <a:t>Формирование доходов  федерального бюджета и  налоговая политика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19200"/>
            <a:ext cx="8458200" cy="52578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3600" dirty="0" smtClean="0"/>
              <a:t>Из </a:t>
            </a:r>
            <a:r>
              <a:rPr lang="ru-RU" sz="3600" dirty="0" err="1" smtClean="0"/>
              <a:t>экспертируемых</a:t>
            </a:r>
            <a:r>
              <a:rPr lang="ru-RU" sz="3600" dirty="0" smtClean="0"/>
              <a:t> материалов следует, что доход федерального бюджета в анализируемый период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2012</a:t>
            </a:r>
            <a:r>
              <a:rPr lang="ru-RU" sz="3600" dirty="0" smtClean="0"/>
              <a:t>-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2014</a:t>
            </a:r>
            <a:r>
              <a:rPr lang="ru-RU" sz="3600" dirty="0" smtClean="0"/>
              <a:t> г. в основном формируется за счет следующих поступлений (табл.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600" dirty="0" smtClean="0"/>
              <a:t>)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90600"/>
            <a:ext cx="8763000" cy="58674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://www.webeconomy.ru/uploads/eur/07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600" dirty="0" smtClean="0">
                <a:solidFill>
                  <a:schemeClr val="tx1"/>
                </a:solidFill>
              </a:rPr>
              <a:t>Формирование доходов  федерального бюджета и  налоговая политика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19200"/>
            <a:ext cx="8382000" cy="51054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200" dirty="0" smtClean="0"/>
              <a:t>     Следует обратить внимание и на то, что в составе данных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3200" dirty="0" smtClean="0"/>
              <a:t> видов платежей в доход федерального бюджета значительная доля принадлежит таможенным платежам, что предъявляет повышенные требования к совершенствованию </a:t>
            </a:r>
            <a:r>
              <a:rPr lang="ru-RU" sz="3200" dirty="0" err="1" smtClean="0"/>
              <a:t>таможенно-тарифной</a:t>
            </a:r>
            <a:r>
              <a:rPr lang="ru-RU" sz="3200" dirty="0" smtClean="0"/>
              <a:t> политики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-2" y="304800"/>
          <a:ext cx="9144001" cy="6553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72340"/>
                <a:gridCol w="1140231"/>
                <a:gridCol w="1306286"/>
                <a:gridCol w="1306286"/>
                <a:gridCol w="1306286"/>
                <a:gridCol w="1306286"/>
                <a:gridCol w="1306286"/>
              </a:tblGrid>
              <a:tr h="1026361">
                <a:tc gridSpan="7">
                  <a:txBody>
                    <a:bodyPr/>
                    <a:lstStyle/>
                    <a:p>
                      <a:r>
                        <a:rPr lang="ru-RU" sz="2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Таблица 3</a:t>
                      </a:r>
                      <a:r>
                        <a:rPr lang="ru-RU" sz="2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-</a:t>
                      </a:r>
                      <a:r>
                        <a:rPr lang="ru-RU" sz="2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Поступление ввозных таможенных пошлин в бюджеты государств-членов ТС и ЕЭП</a:t>
                      </a:r>
                      <a:endParaRPr lang="ru-RU" sz="2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757760">
                <a:tc rowSpan="2"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 национальной валюте государств-членов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 эквиваленте долларам США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75776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2013 г.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2014 г.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изменение (%)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2013 г.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2014 г.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изменение (%)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2515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Республика Беларусь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10 130,4 млрд. бел. руб.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9 280,1 млрд. бел. руб.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91,6%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1 140,7 млн. долл. США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909,5 млн. долл. США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79,7%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2515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Республика Казахстан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272,4 млрд. тенге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254,2 млрд. тенге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93,3%</a:t>
                      </a:r>
                    </a:p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1 779,2 млн. долл. США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1 418,1 млн. долл. США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79,7%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407269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Российская Федерация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680,2 млрд. росс. руб.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648,4 млрд. росс. руб.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95,3%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21 334,2 млн. долл. США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17 014,0 млн. долл. США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79,7%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43902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24 254,0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19 341,6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79,7%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600" dirty="0" smtClean="0">
                <a:solidFill>
                  <a:schemeClr val="tx1"/>
                </a:solidFill>
              </a:rPr>
              <a:t>Формирование доходов  федерального бюджета и  налоговая политика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14400"/>
            <a:ext cx="8534400" cy="5638800"/>
          </a:xfr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buNone/>
            </a:pPr>
            <a:r>
              <a:rPr lang="ru-RU" sz="2800" dirty="0" smtClean="0"/>
              <a:t>     По результатам исследования налоговых систем мира, подготовленным совместно с Всемирным Банком, Международной финансовой корпорацией и </a:t>
            </a:r>
            <a:r>
              <a:rPr lang="ru-RU" sz="2800" dirty="0" err="1" smtClean="0"/>
              <a:t>Price</a:t>
            </a:r>
            <a:r>
              <a:rPr lang="ru-RU" sz="2800" dirty="0" smtClean="0"/>
              <a:t> </a:t>
            </a:r>
            <a:r>
              <a:rPr lang="ru-RU" sz="2800" dirty="0" err="1" smtClean="0"/>
              <a:t>Waterhouse</a:t>
            </a:r>
            <a:r>
              <a:rPr lang="ru-RU" sz="2800" dirty="0" smtClean="0"/>
              <a:t> </a:t>
            </a:r>
            <a:r>
              <a:rPr lang="ru-RU" sz="2800" dirty="0" err="1" smtClean="0"/>
              <a:t>Coopers</a:t>
            </a:r>
            <a:r>
              <a:rPr lang="ru-RU" sz="2800" dirty="0" smtClean="0"/>
              <a:t>, к важнейшим недостаткам российской налоговой системы, из-за которых она не может считаться </a:t>
            </a:r>
            <a:r>
              <a:rPr lang="ru-RU" sz="2800" dirty="0" err="1" smtClean="0"/>
              <a:t>инновационно</a:t>
            </a:r>
            <a:r>
              <a:rPr lang="ru-RU" sz="2800" dirty="0" smtClean="0"/>
              <a:t> направленной и не может способствовать модернизации российской экономики, относятся следующие: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381000"/>
            <a:ext cx="8686800" cy="6248400"/>
          </a:xfrm>
        </p:spPr>
        <p:txBody>
          <a:bodyPr>
            <a:normAutofit fontScale="85000" lnSpcReduction="10000"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200" dirty="0" smtClean="0"/>
              <a:t> налоговая система выполняет в основном </a:t>
            </a:r>
            <a:r>
              <a:rPr lang="ru-RU" sz="3200" dirty="0" err="1" smtClean="0"/>
              <a:t>фискально-перераспределительные</a:t>
            </a:r>
            <a:r>
              <a:rPr lang="ru-RU" sz="3200" dirty="0" smtClean="0"/>
              <a:t> функции и неэффективна в стимулировании развития производства и соблюдении социальной справедливости; 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200" dirty="0" smtClean="0"/>
              <a:t> перманентные усложнения форм отчетности и бесконечный рост их количества и модификаций; 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200" dirty="0" smtClean="0"/>
              <a:t> несправедливое распределение доходов между бюджетами различных уровней и, как следствие, рост неофициальных поборов на различные нужды всех ветвей власти; 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200" dirty="0" smtClean="0"/>
              <a:t> низкая эффективность работы органов, администрирующих сбор налогов, значительный вес серых и черных зарплат, развитие теневой экономики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228600" y="381000"/>
            <a:ext cx="8686800" cy="62484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2800" dirty="0" smtClean="0"/>
              <a:t>   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Такое состояние налоговой системы России все больше убеждает в необходимости перехода к новой инновационной парадигме налоговой системы, для использования которой могут использоваться только   4-5 параметров: 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количество работников, занятых в экономике; 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среднемесячная начисленная, прогнозируемая заработная плата; 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минимальная оплата труда при расчете налога на доходы физических лиц; 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прожиточный минимум при расчете налога на расходы физических лиц; 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социальный минимум не облагаемый налогом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600" dirty="0" smtClean="0">
                <a:solidFill>
                  <a:schemeClr val="tx1"/>
                </a:solidFill>
              </a:rPr>
              <a:t>Формирование доходов  федерального бюджета и  налоговая политика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66800"/>
            <a:ext cx="8686800" cy="5791200"/>
          </a:xfrm>
        </p:spPr>
        <p:txBody>
          <a:bodyPr>
            <a:normAutofit/>
          </a:bodyPr>
          <a:lstStyle/>
          <a:p>
            <a:pPr marL="0">
              <a:spcAft>
                <a:spcPts val="600"/>
              </a:spcAft>
              <a:buNone/>
            </a:pPr>
            <a:r>
              <a:rPr lang="ru-RU" sz="3200" dirty="0" smtClean="0"/>
              <a:t>     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Таким образом для расчета доходной части Консолидированного бюджета РФ, Федерального бюджета РФ и Консолидированного бюджета субъектов РФ не потребуется информация о ценах на продукцию нефтегазового комплекса и многой другой информации, достоверность которой весьма сомнительна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8635d0be74bf65f17a17e0289343dcb5e95c6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1163</TotalTime>
  <Words>580</Words>
  <Application>Microsoft Office PowerPoint</Application>
  <PresentationFormat>Экран (4:3)</PresentationFormat>
  <Paragraphs>75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Calibri</vt:lpstr>
      <vt:lpstr>Constantia</vt:lpstr>
      <vt:lpstr>Times New Roman</vt:lpstr>
      <vt:lpstr>Wingdings</vt:lpstr>
      <vt:lpstr>Wingdings 2</vt:lpstr>
      <vt:lpstr>Поток</vt:lpstr>
      <vt:lpstr>Тема: Прогнозирование       и планирование доходов бюджета</vt:lpstr>
      <vt:lpstr>ВОПРОСЫ:</vt:lpstr>
      <vt:lpstr>1. Доходы государственного бюджета</vt:lpstr>
      <vt:lpstr>1. Доходы государственного бюджета</vt:lpstr>
      <vt:lpstr>1. Доходы государственного бюджета</vt:lpstr>
      <vt:lpstr>1. Доходы государственного бюджета</vt:lpstr>
      <vt:lpstr>2. Формирование доходов  федерального бюджета и  налоговая политика</vt:lpstr>
      <vt:lpstr>Презентация PowerPoint</vt:lpstr>
      <vt:lpstr>2. Формирование доходов  федерального бюджета и  налоговая политика</vt:lpstr>
      <vt:lpstr>Презентация PowerPoint</vt:lpstr>
      <vt:lpstr>2. Формирование доходов  федерального бюджета и  налоговая политика</vt:lpstr>
      <vt:lpstr>Презентация PowerPoint</vt:lpstr>
      <vt:lpstr>2. Формирование доходов  федерального бюджета и  налоговая политика</vt:lpstr>
      <vt:lpstr>Презентация PowerPoint</vt:lpstr>
      <vt:lpstr>Презентация PowerPoint</vt:lpstr>
      <vt:lpstr>2. Формирование доходов  федерального бюджета и  налоговая политика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Теоретические основы финансового менеджмента</dc:title>
  <dc:creator>nout</dc:creator>
  <cp:lastModifiedBy>Уксуменко Алёна</cp:lastModifiedBy>
  <cp:revision>108</cp:revision>
  <dcterms:created xsi:type="dcterms:W3CDTF">2014-09-02T04:46:32Z</dcterms:created>
  <dcterms:modified xsi:type="dcterms:W3CDTF">2017-03-09T05:41:26Z</dcterms:modified>
</cp:coreProperties>
</file>